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82" r:id="rId2"/>
    <p:sldId id="400" r:id="rId3"/>
    <p:sldId id="401" r:id="rId4"/>
    <p:sldId id="402" r:id="rId5"/>
    <p:sldId id="383" r:id="rId6"/>
    <p:sldId id="351" r:id="rId7"/>
  </p:sldIdLst>
  <p:sldSz cx="9144000" cy="5143500" type="screen16x9"/>
  <p:notesSz cx="6805613" cy="99441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404A"/>
    <a:srgbClr val="FFCCCC"/>
    <a:srgbClr val="322F6B"/>
    <a:srgbClr val="3C2F6B"/>
    <a:srgbClr val="99FFCC"/>
    <a:srgbClr val="003E7E"/>
    <a:srgbClr val="BF4165"/>
    <a:srgbClr val="0B983A"/>
    <a:srgbClr val="009EE3"/>
    <a:srgbClr val="EEA3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7" autoAdjust="0"/>
    <p:restoredTop sz="95902" autoAdjust="0"/>
  </p:normalViewPr>
  <p:slideViewPr>
    <p:cSldViewPr snapToObjects="1">
      <p:cViewPr>
        <p:scale>
          <a:sx n="100" d="100"/>
          <a:sy n="100" d="100"/>
        </p:scale>
        <p:origin x="-36" y="-669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16" d="100"/>
          <a:sy n="116" d="100"/>
        </p:scale>
        <p:origin x="-5118" y="-102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wrap="square" lIns="93339" tIns="46669" rIns="93339" bIns="46669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wrap="square" lIns="93339" tIns="46669" rIns="93339" bIns="4666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2A639017-6D9D-481B-9432-1AE43F176F4F}" type="datetime1">
              <a:rPr lang="en-US"/>
              <a:pPr>
                <a:defRPr/>
              </a:pPr>
              <a:t>18/05/2018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69"/>
            <a:ext cx="2949099" cy="497205"/>
          </a:xfrm>
          <a:prstGeom prst="rect">
            <a:avLst/>
          </a:prstGeom>
        </p:spPr>
        <p:txBody>
          <a:bodyPr vert="horz" wrap="square" lIns="93339" tIns="46669" rIns="93339" bIns="46669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wrap="square" lIns="93339" tIns="46669" rIns="93339" bIns="4666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D912E2A-B6AA-4F34-908D-5DEC79163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4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wrap="square" lIns="93339" tIns="46669" rIns="93339" bIns="46669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wrap="square" lIns="93339" tIns="46669" rIns="93339" bIns="4666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B457B9AB-6675-48FB-BEB7-F15D8B455CED}" type="datetime1">
              <a:rPr lang="en-US"/>
              <a:pPr>
                <a:defRPr/>
              </a:pPr>
              <a:t>18/05/2018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339" tIns="46669" rIns="93339" bIns="4666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wrap="square" lIns="93339" tIns="46669" rIns="93339" bIns="4666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169"/>
            <a:ext cx="2949099" cy="497205"/>
          </a:xfrm>
          <a:prstGeom prst="rect">
            <a:avLst/>
          </a:prstGeom>
        </p:spPr>
        <p:txBody>
          <a:bodyPr vert="horz" wrap="square" lIns="93339" tIns="46669" rIns="93339" bIns="46669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wrap="square" lIns="93339" tIns="46669" rIns="93339" bIns="4666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3741E376-4973-4691-BA84-724EB3048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930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Roundtables</a:t>
            </a:r>
          </a:p>
          <a:p>
            <a:r>
              <a:rPr lang="en-GB" dirty="0" smtClean="0"/>
              <a:t>Working</a:t>
            </a:r>
            <a:r>
              <a:rPr lang="en-GB" baseline="0" dirty="0" smtClean="0"/>
              <a:t> groups</a:t>
            </a:r>
          </a:p>
          <a:p>
            <a:r>
              <a:rPr lang="en-GB" baseline="0" dirty="0" smtClean="0"/>
              <a:t>Case specific policy analysis (on request of governments and other public entities, international organizations…)</a:t>
            </a:r>
          </a:p>
          <a:p>
            <a:r>
              <a:rPr lang="en-GB" baseline="0" dirty="0" smtClean="0"/>
              <a:t>CPB reports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41E376-4973-4691-BA84-724EB3048CB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263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Safe, secure and resilient transport systems</a:t>
            </a:r>
          </a:p>
          <a:p>
            <a:pPr marL="355600" lvl="0" indent="-265113">
              <a:buClr>
                <a:srgbClr val="E7404A"/>
              </a:buClr>
              <a:buFont typeface="Wingdings 3" panose="05040102010807070707" pitchFamily="18" charset="2"/>
              <a:buChar char="u"/>
            </a:pPr>
            <a:r>
              <a:rPr lang="en-GB" sz="1200" dirty="0" smtClean="0"/>
              <a:t>Refer to </a:t>
            </a:r>
            <a:r>
              <a:rPr lang="en-GB" sz="1200" b="1" dirty="0" smtClean="0"/>
              <a:t>international conventions </a:t>
            </a:r>
            <a:r>
              <a:rPr lang="en-GB" sz="1200" dirty="0" smtClean="0"/>
              <a:t>on transport safety and efforts to foster more secure transport systems</a:t>
            </a:r>
          </a:p>
          <a:p>
            <a:pPr marL="355600" lvl="0" indent="-265113">
              <a:buClr>
                <a:srgbClr val="E7404A"/>
              </a:buClr>
              <a:buFont typeface="Wingdings 3" panose="05040102010807070707" pitchFamily="18" charset="2"/>
              <a:buChar char="u"/>
            </a:pPr>
            <a:r>
              <a:rPr lang="en-GB" sz="1200" dirty="0" smtClean="0"/>
              <a:t>Support initiative to ensure that </a:t>
            </a:r>
            <a:r>
              <a:rPr lang="en-GB" sz="1200" b="1" dirty="0" smtClean="0"/>
              <a:t>transport systems are more resilient</a:t>
            </a:r>
            <a:r>
              <a:rPr lang="en-US" sz="1200" dirty="0" smtClean="0"/>
              <a:t> to </a:t>
            </a:r>
            <a:r>
              <a:rPr lang="en-GB" sz="1200" dirty="0" smtClean="0"/>
              <a:t>natural disasters, accidents, malicious acts…</a:t>
            </a:r>
          </a:p>
          <a:p>
            <a:pPr marL="355600" lvl="0" indent="-265113">
              <a:buClr>
                <a:srgbClr val="E7404A"/>
              </a:buClr>
              <a:buFont typeface="Wingdings 3" panose="05040102010807070707" pitchFamily="18" charset="2"/>
              <a:buChar char="u"/>
            </a:pPr>
            <a:r>
              <a:rPr lang="en-GB" sz="1200" dirty="0" smtClean="0"/>
              <a:t>Highlight importance of </a:t>
            </a:r>
            <a:r>
              <a:rPr lang="en-GB" sz="1200" b="1" dirty="0" smtClean="0"/>
              <a:t>coordinated action </a:t>
            </a:r>
            <a:r>
              <a:rPr lang="en-GB" sz="1200" dirty="0" smtClean="0"/>
              <a:t>between governments and business</a:t>
            </a:r>
          </a:p>
          <a:p>
            <a:pPr marL="355600" lvl="0" indent="-265113">
              <a:buClr>
                <a:srgbClr val="E7404A"/>
              </a:buClr>
              <a:buFont typeface="Wingdings 3" panose="05040102010807070707" pitchFamily="18" charset="2"/>
              <a:buChar char="u"/>
            </a:pPr>
            <a:r>
              <a:rPr lang="en-GB" sz="1200" dirty="0" smtClean="0"/>
              <a:t>Support </a:t>
            </a:r>
            <a:r>
              <a:rPr lang="en-GB" sz="1200" b="1" dirty="0" smtClean="0"/>
              <a:t>international measures </a:t>
            </a:r>
            <a:r>
              <a:rPr lang="en-GB" sz="1200" dirty="0" smtClean="0"/>
              <a:t>and continued </a:t>
            </a:r>
            <a:r>
              <a:rPr lang="en-GB" sz="1200" b="1" dirty="0" smtClean="0"/>
              <a:t>cooperation</a:t>
            </a:r>
            <a:r>
              <a:rPr lang="en-GB" sz="1200" dirty="0" smtClean="0"/>
              <a:t>: maritime transport (IMO) and aviation (ICAO)   </a:t>
            </a:r>
          </a:p>
          <a:p>
            <a:pPr marL="90487" lvl="0" indent="0">
              <a:buClr>
                <a:srgbClr val="E7404A"/>
              </a:buClr>
              <a:buFont typeface="Wingdings 3" panose="05040102010807070707" pitchFamily="18" charset="2"/>
              <a:buNone/>
            </a:pPr>
            <a:endParaRPr lang="en-GB" dirty="0" smtClean="0"/>
          </a:p>
          <a:p>
            <a:pPr marL="90487" lvl="0" indent="0">
              <a:buClr>
                <a:srgbClr val="E7404A"/>
              </a:buClr>
              <a:buFont typeface="Wingdings 3" panose="05040102010807070707" pitchFamily="18" charset="2"/>
              <a:buNone/>
            </a:pPr>
            <a:r>
              <a:rPr lang="en-GB" dirty="0" smtClean="0"/>
              <a:t>Innovation and new technologies</a:t>
            </a:r>
            <a:endParaRPr lang="en-GB" sz="1200" dirty="0" smtClean="0"/>
          </a:p>
          <a:p>
            <a:pPr marL="355600" lvl="0" indent="-355600">
              <a:spcAft>
                <a:spcPts val="600"/>
              </a:spcAft>
              <a:buClr>
                <a:srgbClr val="E7404A"/>
              </a:buClr>
              <a:buFont typeface="Wingdings 3" panose="05040102010807070707" pitchFamily="18" charset="2"/>
              <a:buChar char="u"/>
            </a:pPr>
            <a:r>
              <a:rPr lang="en-GB" sz="1200" dirty="0" smtClean="0"/>
              <a:t>Encourage </a:t>
            </a:r>
            <a:r>
              <a:rPr lang="en-GB" sz="1200" b="1" dirty="0" smtClean="0"/>
              <a:t>international partnerships and collaboration</a:t>
            </a:r>
            <a:r>
              <a:rPr lang="en-GB" sz="1200" dirty="0" smtClean="0"/>
              <a:t>, optimising resources and sharing good practice</a:t>
            </a:r>
          </a:p>
          <a:p>
            <a:pPr marL="355600" lvl="0" indent="-355600">
              <a:spcAft>
                <a:spcPts val="600"/>
              </a:spcAft>
              <a:buClr>
                <a:srgbClr val="E7404A"/>
              </a:buClr>
              <a:buFont typeface="Wingdings 3" panose="05040102010807070707" pitchFamily="18" charset="2"/>
              <a:buChar char="u"/>
            </a:pPr>
            <a:r>
              <a:rPr lang="en-GB" sz="1200" dirty="0" smtClean="0"/>
              <a:t>Foster international </a:t>
            </a:r>
            <a:r>
              <a:rPr lang="en-GB" sz="1200" b="1" dirty="0" smtClean="0"/>
              <a:t>standards for new technologies </a:t>
            </a:r>
            <a:r>
              <a:rPr lang="en-GB" sz="1200" dirty="0" smtClean="0"/>
              <a:t>alongside agreed safety and privacy protocols</a:t>
            </a:r>
          </a:p>
          <a:p>
            <a:pPr marL="355600" lvl="0" indent="-355600">
              <a:spcAft>
                <a:spcPts val="600"/>
              </a:spcAft>
              <a:buClr>
                <a:srgbClr val="E7404A"/>
              </a:buClr>
              <a:buFont typeface="Wingdings 3" panose="05040102010807070707" pitchFamily="18" charset="2"/>
              <a:buChar char="u"/>
            </a:pPr>
            <a:r>
              <a:rPr lang="en-GB" sz="1200" dirty="0" smtClean="0"/>
              <a:t>Promote measures to ensure </a:t>
            </a:r>
            <a:r>
              <a:rPr lang="en-GB" sz="1200" b="1" dirty="0" smtClean="0"/>
              <a:t>cyber security and data protection</a:t>
            </a:r>
            <a:r>
              <a:rPr lang="en-GB" sz="1200" dirty="0" smtClean="0"/>
              <a:t> </a:t>
            </a:r>
          </a:p>
          <a:p>
            <a:pPr marL="355600" lvl="0" indent="-355600">
              <a:spcAft>
                <a:spcPts val="600"/>
              </a:spcAft>
              <a:buClr>
                <a:srgbClr val="E7404A"/>
              </a:buClr>
              <a:buFont typeface="Wingdings 3" panose="05040102010807070707" pitchFamily="18" charset="2"/>
              <a:buChar char="u"/>
            </a:pPr>
            <a:r>
              <a:rPr lang="en-GB" sz="1200" dirty="0" smtClean="0"/>
              <a:t>Foster regulatory framework for </a:t>
            </a:r>
            <a:r>
              <a:rPr lang="en-GB" sz="1200" b="1" dirty="0" smtClean="0"/>
              <a:t>automated and autonomous driving </a:t>
            </a:r>
            <a:r>
              <a:rPr lang="en-GB" sz="1200" dirty="0" smtClean="0"/>
              <a:t>to ensure safe and secure use of innovative technologies </a:t>
            </a:r>
          </a:p>
          <a:p>
            <a:pPr marL="355600" lvl="0" indent="-355600">
              <a:spcAft>
                <a:spcPts val="600"/>
              </a:spcAft>
              <a:buClr>
                <a:srgbClr val="E7404A"/>
              </a:buClr>
              <a:buFont typeface="Wingdings 3" panose="05040102010807070707" pitchFamily="18" charset="2"/>
              <a:buChar char="u"/>
            </a:pPr>
            <a:r>
              <a:rPr lang="en-GB" sz="1200" dirty="0" smtClean="0"/>
              <a:t>Recognise that innovative solutions may require adjustment in </a:t>
            </a:r>
            <a:r>
              <a:rPr lang="en-GB" sz="1200" b="1" dirty="0" smtClean="0"/>
              <a:t>regulatory and fiscal frameworks </a:t>
            </a:r>
            <a:r>
              <a:rPr lang="en-GB" sz="1200" dirty="0" smtClean="0"/>
              <a:t>to ensure safety and security</a:t>
            </a:r>
            <a:endParaRPr lang="en-US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41E376-4973-4691-BA84-724EB3048CB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9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22F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8841" y="268868"/>
            <a:ext cx="4170493" cy="438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 userDrawn="1"/>
        </p:nvSpPr>
        <p:spPr>
          <a:xfrm>
            <a:off x="7039661" y="977741"/>
            <a:ext cx="308225" cy="308225"/>
          </a:xfrm>
          <a:prstGeom prst="ellipse">
            <a:avLst/>
          </a:prstGeom>
          <a:noFill/>
          <a:ln w="12700">
            <a:solidFill>
              <a:srgbClr val="E7404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5" descr="S:\Communications\LOGOS AND GRAPHICS\ITF logos\ITF - EN\ITF_logo_white_transparen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83518"/>
            <a:ext cx="1656186" cy="36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80783" y="4378288"/>
            <a:ext cx="664822" cy="16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mt.oecd.org\users\Cuzovic_a\Documents\SafetySecurity\PPTpresentation\Elements-11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92" y="1295452"/>
            <a:ext cx="3681268" cy="266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cemt.oecd.org\users\Cuzovic_a\Documents\SafetySecurity\PPTpresentation\Elements-13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4" y="4155927"/>
            <a:ext cx="3021473" cy="54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22F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8841" y="268868"/>
            <a:ext cx="4170493" cy="438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 userDrawn="1"/>
        </p:nvSpPr>
        <p:spPr>
          <a:xfrm>
            <a:off x="7039661" y="977741"/>
            <a:ext cx="308225" cy="308225"/>
          </a:xfrm>
          <a:prstGeom prst="ellipse">
            <a:avLst/>
          </a:prstGeom>
          <a:noFill/>
          <a:ln w="12700">
            <a:solidFill>
              <a:srgbClr val="E7404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5" descr="S:\Communications\LOGOS AND GRAPHICS\ITF logos\ITF - EN\ITF_logo_white_transparen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83518"/>
            <a:ext cx="1656186" cy="36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80783" y="4378288"/>
            <a:ext cx="664822" cy="16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2"/>
          <p:cNvSpPr>
            <a:spLocks noGrp="1"/>
          </p:cNvSpPr>
          <p:nvPr>
            <p:ph type="ctrTitle" hasCustomPrompt="1"/>
          </p:nvPr>
        </p:nvSpPr>
        <p:spPr>
          <a:xfrm>
            <a:off x="540000" y="2085390"/>
            <a:ext cx="3887984" cy="230425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of the presentation typed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49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40000" y="843775"/>
            <a:ext cx="7905750" cy="1151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2400" b="1" spc="0" baseline="0">
                <a:solidFill>
                  <a:srgbClr val="322F6B"/>
                </a:solidFill>
                <a:latin typeface="Verdana"/>
                <a:cs typeface="Verdana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en-US" smtClean="0"/>
              <a:t>Click to edit Master title style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540000" y="2052000"/>
            <a:ext cx="7920432" cy="2679990"/>
          </a:xfrm>
          <a:prstGeom prst="rect">
            <a:avLst/>
          </a:prstGeom>
        </p:spPr>
        <p:txBody>
          <a:bodyPr>
            <a:normAutofit/>
          </a:bodyPr>
          <a:lstStyle>
            <a:lvl1pPr marL="376237" marR="0" indent="-285750" algn="l" defTabSz="457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22F6B"/>
              </a:buClr>
              <a:buSzTx/>
              <a:buFont typeface="Arial" pitchFamily="34" charset="0"/>
              <a:buChar char="•"/>
              <a:tabLst/>
              <a:defRPr sz="1200" b="0" baseline="0">
                <a:solidFill>
                  <a:srgbClr val="322F6B"/>
                </a:solidFill>
                <a:latin typeface="Verdana" pitchFamily="34" charset="0"/>
              </a:defRPr>
            </a:lvl1pPr>
            <a:lvl2pPr marL="742950" marR="0" indent="-179388" algn="l" defTabSz="457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22F6B"/>
              </a:buClr>
              <a:buSzPct val="125000"/>
              <a:buFont typeface="Arial" pitchFamily="34" charset="0"/>
              <a:buChar char="•"/>
              <a:tabLst/>
              <a:defRPr sz="1200" baseline="0">
                <a:solidFill>
                  <a:srgbClr val="322F6B"/>
                </a:solidFill>
                <a:latin typeface="Verdana" pitchFamily="34" charset="0"/>
              </a:defRPr>
            </a:lvl2pPr>
            <a:lvl3pPr marL="1135062" marR="0" indent="-171450" algn="l" defTabSz="457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22F6B"/>
              </a:buClr>
              <a:buSzTx/>
              <a:buFont typeface="Arial" pitchFamily="34" charset="0"/>
              <a:buChar char="•"/>
              <a:tabLst/>
              <a:defRPr sz="1200" baseline="0">
                <a:solidFill>
                  <a:srgbClr val="322F6B"/>
                </a:solidFill>
                <a:latin typeface="Verdana" pitchFamily="34" charset="0"/>
              </a:defRPr>
            </a:lvl3pPr>
            <a:lvl4pPr marL="1600200" marR="0" indent="-179388" algn="l" defTabSz="457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22F6B"/>
              </a:buClr>
              <a:buSzTx/>
              <a:buFont typeface="Arial" pitchFamily="34" charset="0"/>
              <a:buChar char="•"/>
              <a:tabLst/>
              <a:defRPr sz="1200" baseline="0">
                <a:solidFill>
                  <a:srgbClr val="322F6B"/>
                </a:solidFill>
                <a:latin typeface="Verdana" pitchFamily="34" charset="0"/>
              </a:defRPr>
            </a:lvl4pPr>
            <a:lvl5pPr marL="2057400" marR="0" indent="-179388" algn="l" defTabSz="457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322F6B"/>
              </a:buClr>
              <a:buSzTx/>
              <a:buFont typeface="Arial" pitchFamily="34" charset="0"/>
              <a:buChar char="•"/>
              <a:tabLst/>
              <a:defRPr sz="1200" baseline="0">
                <a:solidFill>
                  <a:srgbClr val="322F6B"/>
                </a:solidFill>
                <a:latin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808080">
                  <a:lumMod val="50000"/>
                </a:srgbClr>
              </a:solidFill>
              <a:effectLst/>
              <a:uLnTx/>
              <a:uFillTx/>
              <a:latin typeface="Verdana" pitchFamily="34" charset="0"/>
              <a:ea typeface="ＭＳ Ｐゴシック" pitchFamily="-107" charset="-128"/>
              <a:cs typeface="Verdana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6731843" y="4731991"/>
            <a:ext cx="576262" cy="71438"/>
          </a:xfrm>
          <a:prstGeom prst="rect">
            <a:avLst/>
          </a:prstGeom>
          <a:solidFill>
            <a:srgbClr val="1C7C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7306520" y="4731991"/>
            <a:ext cx="579437" cy="71438"/>
          </a:xfrm>
          <a:prstGeom prst="rect">
            <a:avLst/>
          </a:prstGeom>
          <a:solidFill>
            <a:srgbClr val="7BC0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7884368" y="4731991"/>
            <a:ext cx="576262" cy="71438"/>
          </a:xfrm>
          <a:prstGeom prst="rect">
            <a:avLst/>
          </a:prstGeom>
          <a:solidFill>
            <a:srgbClr val="9395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" y="-1444"/>
            <a:ext cx="9140664" cy="798285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01843" y="87392"/>
            <a:ext cx="819792" cy="82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S:\Communications\LOGOS AND GRAPHICS\ITF logos\ITF - EN\ITF_logo_white_transparent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02" y="207797"/>
            <a:ext cx="1890599" cy="42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394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40000" y="843774"/>
            <a:ext cx="7905750" cy="198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spc="0" baseline="0">
                <a:solidFill>
                  <a:srgbClr val="322F6B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3"/>
          </p:nvPr>
        </p:nvSpPr>
        <p:spPr>
          <a:xfrm>
            <a:off x="540000" y="2787774"/>
            <a:ext cx="7905750" cy="137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rgbClr val="322F6B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6731843" y="4731991"/>
            <a:ext cx="576262" cy="71438"/>
          </a:xfrm>
          <a:prstGeom prst="rect">
            <a:avLst/>
          </a:prstGeom>
          <a:solidFill>
            <a:srgbClr val="1C7C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7306520" y="4731991"/>
            <a:ext cx="579437" cy="71438"/>
          </a:xfrm>
          <a:prstGeom prst="rect">
            <a:avLst/>
          </a:prstGeom>
          <a:solidFill>
            <a:srgbClr val="7BC0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7884368" y="4731991"/>
            <a:ext cx="576262" cy="71438"/>
          </a:xfrm>
          <a:prstGeom prst="rect">
            <a:avLst/>
          </a:prstGeom>
          <a:solidFill>
            <a:srgbClr val="9395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" y="-1444"/>
            <a:ext cx="9140664" cy="798285"/>
          </a:xfrm>
          <a:prstGeom prst="rect">
            <a:avLst/>
          </a:prstGeom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01843" y="87392"/>
            <a:ext cx="819792" cy="82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S:\Communications\LOGOS AND GRAPHICS\ITF logos\ITF - EN\ITF_logo_white_transparent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02" y="207797"/>
            <a:ext cx="1890599" cy="42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12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" y="-1444"/>
            <a:ext cx="9140664" cy="798285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01843" y="87392"/>
            <a:ext cx="819792" cy="82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2052000"/>
            <a:ext cx="3886200" cy="2679990"/>
          </a:xfrm>
          <a:prstGeom prst="rect">
            <a:avLst/>
          </a:prstGeom>
        </p:spPr>
        <p:txBody>
          <a:bodyPr>
            <a:normAutofit/>
          </a:bodyPr>
          <a:lstStyle>
            <a:lvl1pPr marL="269875" indent="-179388">
              <a:buClr>
                <a:srgbClr val="322F6B"/>
              </a:buClr>
              <a:buFont typeface="Arial" pitchFamily="34" charset="0"/>
              <a:buChar char="•"/>
              <a:defRPr sz="1300" baseline="0">
                <a:solidFill>
                  <a:srgbClr val="322F6B"/>
                </a:solidFill>
                <a:latin typeface="Verdana" pitchFamily="34" charset="0"/>
              </a:defRPr>
            </a:lvl1pPr>
            <a:lvl2pPr marL="742950" indent="-285750">
              <a:buClr>
                <a:srgbClr val="322F6B"/>
              </a:buClr>
              <a:buFont typeface="Arial" pitchFamily="34" charset="0"/>
              <a:buChar char="•"/>
              <a:defRPr sz="1300" baseline="0">
                <a:solidFill>
                  <a:srgbClr val="322F6B"/>
                </a:solidFill>
                <a:latin typeface="Verdana" pitchFamily="34" charset="0"/>
              </a:defRPr>
            </a:lvl2pPr>
            <a:lvl3pPr marL="1143000" indent="-228600">
              <a:buClr>
                <a:srgbClr val="322F6B"/>
              </a:buClr>
              <a:buFont typeface="Arial" pitchFamily="34" charset="0"/>
              <a:buChar char="•"/>
              <a:defRPr sz="1300" baseline="0">
                <a:solidFill>
                  <a:srgbClr val="322F6B"/>
                </a:solidFill>
                <a:latin typeface="Verdana" pitchFamily="34" charset="0"/>
              </a:defRPr>
            </a:lvl3pPr>
            <a:lvl4pPr marL="1600200" indent="-228600">
              <a:buClr>
                <a:srgbClr val="322F6B"/>
              </a:buClr>
              <a:buFont typeface="Arial" pitchFamily="34" charset="0"/>
              <a:buChar char="•"/>
              <a:defRPr sz="1300" baseline="0">
                <a:solidFill>
                  <a:srgbClr val="322F6B"/>
                </a:solidFill>
                <a:latin typeface="Verdana" pitchFamily="34" charset="0"/>
              </a:defRPr>
            </a:lvl4pPr>
            <a:lvl5pPr marL="2057400" indent="-228600">
              <a:buClr>
                <a:srgbClr val="322F6B"/>
              </a:buClr>
              <a:buFont typeface="Arial" pitchFamily="34" charset="0"/>
              <a:buChar char="•"/>
              <a:defRPr sz="1300" baseline="0">
                <a:solidFill>
                  <a:srgbClr val="322F6B"/>
                </a:solidFill>
                <a:latin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540000" y="2052000"/>
            <a:ext cx="3867150" cy="2679990"/>
          </a:xfrm>
          <a:prstGeom prst="rect">
            <a:avLst/>
          </a:prstGeom>
        </p:spPr>
        <p:txBody>
          <a:bodyPr>
            <a:normAutofit/>
          </a:bodyPr>
          <a:lstStyle>
            <a:lvl1pPr marL="433387" indent="-342900">
              <a:buClr>
                <a:srgbClr val="322F6B"/>
              </a:buClr>
              <a:buFont typeface="Arial" pitchFamily="34" charset="0"/>
              <a:buChar char="•"/>
              <a:defRPr lang="en-US" sz="1300" kern="1200" baseline="0" dirty="0" smtClean="0">
                <a:solidFill>
                  <a:srgbClr val="322F6B"/>
                </a:solidFill>
                <a:latin typeface="Verdana" pitchFamily="34" charset="0"/>
                <a:ea typeface="ＭＳ Ｐゴシック" pitchFamily="-107" charset="-128"/>
                <a:cs typeface="Verdana" pitchFamily="34" charset="0"/>
              </a:defRPr>
            </a:lvl1pPr>
            <a:lvl2pPr marL="800100" indent="-342900">
              <a:buClr>
                <a:srgbClr val="322F6B"/>
              </a:buClr>
              <a:buFont typeface="Arial" pitchFamily="34" charset="0"/>
              <a:buChar char="•"/>
              <a:defRPr sz="1300" baseline="0">
                <a:solidFill>
                  <a:srgbClr val="322F6B"/>
                </a:solidFill>
                <a:latin typeface="Verdana" pitchFamily="34" charset="0"/>
              </a:defRPr>
            </a:lvl2pPr>
            <a:lvl3pPr marL="1257300" indent="-342900">
              <a:buClr>
                <a:srgbClr val="322F6B"/>
              </a:buClr>
              <a:buFont typeface="Arial" pitchFamily="34" charset="0"/>
              <a:buChar char="•"/>
              <a:defRPr sz="1300" baseline="0">
                <a:solidFill>
                  <a:srgbClr val="322F6B"/>
                </a:solidFill>
                <a:latin typeface="Verdana" pitchFamily="34" charset="0"/>
              </a:defRPr>
            </a:lvl3pPr>
            <a:lvl4pPr marL="1714500" indent="-342900">
              <a:buClr>
                <a:srgbClr val="322F6B"/>
              </a:buClr>
              <a:buFont typeface="Arial" pitchFamily="34" charset="0"/>
              <a:buChar char="•"/>
              <a:defRPr sz="1300" baseline="0">
                <a:solidFill>
                  <a:srgbClr val="322F6B"/>
                </a:solidFill>
                <a:latin typeface="Verdana" pitchFamily="34" charset="0"/>
              </a:defRPr>
            </a:lvl4pPr>
            <a:lvl5pPr marL="2171700" indent="-342900">
              <a:buClr>
                <a:srgbClr val="322F6B"/>
              </a:buClr>
              <a:buFont typeface="Arial" pitchFamily="34" charset="0"/>
              <a:buChar char="•"/>
              <a:defRPr sz="1300" baseline="0">
                <a:solidFill>
                  <a:srgbClr val="322F6B"/>
                </a:solidFill>
                <a:latin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540000" y="843775"/>
            <a:ext cx="7905750" cy="1151912"/>
          </a:xfrm>
          <a:prstGeom prst="rect">
            <a:avLst/>
          </a:prstGeom>
          <a:noFill/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2400" b="1" spc="0" baseline="0">
                <a:solidFill>
                  <a:srgbClr val="322F6B"/>
                </a:solidFill>
                <a:latin typeface="Verdana"/>
                <a:cs typeface="Verdana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en-US" smtClean="0"/>
              <a:t>Click to edit Master title style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6731843" y="4731991"/>
            <a:ext cx="576262" cy="71438"/>
          </a:xfrm>
          <a:prstGeom prst="rect">
            <a:avLst/>
          </a:prstGeom>
          <a:solidFill>
            <a:srgbClr val="1C7C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7306520" y="4731991"/>
            <a:ext cx="579437" cy="71438"/>
          </a:xfrm>
          <a:prstGeom prst="rect">
            <a:avLst/>
          </a:prstGeom>
          <a:solidFill>
            <a:srgbClr val="7BC0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884368" y="4731991"/>
            <a:ext cx="576262" cy="71438"/>
          </a:xfrm>
          <a:prstGeom prst="rect">
            <a:avLst/>
          </a:prstGeom>
          <a:solidFill>
            <a:srgbClr val="9395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pic>
        <p:nvPicPr>
          <p:cNvPr id="13" name="Picture 5" descr="S:\Communications\LOGOS AND GRAPHICS\ITF logos\ITF - EN\ITF_logo_white_transparent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02" y="207797"/>
            <a:ext cx="1890599" cy="42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04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40000" y="843775"/>
            <a:ext cx="7905750" cy="1151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GB" sz="2400" noProof="0">
                <a:solidFill>
                  <a:srgbClr val="322F6B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en-US" smtClean="0"/>
              <a:t>Click to edit Master title style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6731843" y="4731991"/>
            <a:ext cx="576262" cy="71438"/>
          </a:xfrm>
          <a:prstGeom prst="rect">
            <a:avLst/>
          </a:prstGeom>
          <a:solidFill>
            <a:srgbClr val="1C7C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7306520" y="4731991"/>
            <a:ext cx="579437" cy="71438"/>
          </a:xfrm>
          <a:prstGeom prst="rect">
            <a:avLst/>
          </a:prstGeom>
          <a:solidFill>
            <a:srgbClr val="7BC0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7884368" y="4731991"/>
            <a:ext cx="576262" cy="71438"/>
          </a:xfrm>
          <a:prstGeom prst="rect">
            <a:avLst/>
          </a:prstGeom>
          <a:solidFill>
            <a:srgbClr val="9395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" y="-1444"/>
            <a:ext cx="9140664" cy="798285"/>
          </a:xfrm>
          <a:prstGeom prst="rect">
            <a:avLst/>
          </a:prstGeom>
        </p:spPr>
      </p:pic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01843" y="87392"/>
            <a:ext cx="819792" cy="82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S:\Communications\LOGOS AND GRAPHICS\ITF logos\ITF - EN\ITF_logo_white_transparent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02" y="207797"/>
            <a:ext cx="1890599" cy="42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235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731843" y="4731991"/>
            <a:ext cx="576262" cy="71438"/>
          </a:xfrm>
          <a:prstGeom prst="rect">
            <a:avLst/>
          </a:prstGeom>
          <a:solidFill>
            <a:srgbClr val="1C7C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306520" y="4731991"/>
            <a:ext cx="579437" cy="71438"/>
          </a:xfrm>
          <a:prstGeom prst="rect">
            <a:avLst/>
          </a:prstGeom>
          <a:solidFill>
            <a:srgbClr val="7BC0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7884368" y="4731991"/>
            <a:ext cx="576262" cy="71438"/>
          </a:xfrm>
          <a:prstGeom prst="rect">
            <a:avLst/>
          </a:prstGeom>
          <a:solidFill>
            <a:srgbClr val="9395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" y="-1444"/>
            <a:ext cx="9140664" cy="798285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01843" y="87392"/>
            <a:ext cx="819792" cy="82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S:\Communications\LOGOS AND GRAPHICS\ITF logos\ITF - EN\ITF_logo_white_transparent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02" y="207797"/>
            <a:ext cx="1890599" cy="42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32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22F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8841" y="355678"/>
            <a:ext cx="4170493" cy="421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11560" y="2139702"/>
            <a:ext cx="3268384" cy="648072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3600" b="1" spc="0" baseline="0">
                <a:solidFill>
                  <a:schemeClr val="bg1"/>
                </a:solidFill>
                <a:latin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1560" y="2787774"/>
            <a:ext cx="3268384" cy="12770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First name </a:t>
            </a:r>
            <a:r>
              <a:rPr lang="en-US" dirty="0" err="1" smtClean="0"/>
              <a:t>Name</a:t>
            </a:r>
            <a:endParaRPr lang="en-US" dirty="0" smtClean="0"/>
          </a:p>
          <a:p>
            <a:r>
              <a:rPr lang="en-US" dirty="0" smtClean="0"/>
              <a:t>33(0) 1 XX </a:t>
            </a:r>
            <a:r>
              <a:rPr lang="en-US" dirty="0" err="1" smtClean="0"/>
              <a:t>XX</a:t>
            </a:r>
            <a:r>
              <a:rPr lang="en-US" dirty="0" smtClean="0"/>
              <a:t> </a:t>
            </a:r>
            <a:r>
              <a:rPr lang="en-US" dirty="0" err="1" smtClean="0"/>
              <a:t>XX</a:t>
            </a:r>
            <a:r>
              <a:rPr lang="en-US" dirty="0" smtClean="0"/>
              <a:t> </a:t>
            </a:r>
          </a:p>
          <a:p>
            <a:r>
              <a:rPr lang="en-US" dirty="0" smtClean="0"/>
              <a:t>Xxxx.Xxxxx@itf-oecd.org</a:t>
            </a:r>
          </a:p>
          <a:p>
            <a:endParaRPr lang="en-US" dirty="0" smtClean="0"/>
          </a:p>
          <a:p>
            <a:r>
              <a:rPr lang="en-US" dirty="0" smtClean="0"/>
              <a:t>2 rue André Pascal</a:t>
            </a:r>
          </a:p>
          <a:p>
            <a:r>
              <a:rPr lang="en-US" dirty="0" smtClean="0"/>
              <a:t>75775 Paris </a:t>
            </a:r>
            <a:r>
              <a:rPr lang="en-US" dirty="0" err="1" smtClean="0"/>
              <a:t>Cedex</a:t>
            </a:r>
            <a:r>
              <a:rPr lang="en-US" dirty="0" smtClean="0"/>
              <a:t> 16</a:t>
            </a:r>
            <a:endParaRPr lang="en-US" dirty="0"/>
          </a:p>
        </p:txBody>
      </p:sp>
      <p:pic>
        <p:nvPicPr>
          <p:cNvPr id="28" name="Picture 5" descr="S:\Communications\LOGOS AND GRAPHICS\ITF logos\ITF - EN\ITF_logo_white_transparen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83518"/>
            <a:ext cx="1656186" cy="36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80783" y="4378288"/>
            <a:ext cx="664822" cy="16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76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9" r:id="rId2"/>
    <p:sldLayoutId id="2147483883" r:id="rId3"/>
    <p:sldLayoutId id="2147483885" r:id="rId4"/>
    <p:sldLayoutId id="2147483886" r:id="rId5"/>
    <p:sldLayoutId id="2147483884" r:id="rId6"/>
    <p:sldLayoutId id="2147483888" r:id="rId7"/>
    <p:sldLayoutId id="2147483887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B983A"/>
          </a:solidFill>
          <a:latin typeface="Verdana" pitchFamily="34" charset="0"/>
          <a:ea typeface="ＭＳ Ｐゴシック" pitchFamily="-107" charset="-128"/>
          <a:cs typeface="Verdana" pitchFamily="34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-107" charset="0"/>
          <a:ea typeface="ＭＳ Ｐゴシック" pitchFamily="-107" charset="-128"/>
          <a:cs typeface="ＭＳ Ｐゴシック" pitchFamily="-65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-107" charset="0"/>
          <a:ea typeface="ＭＳ Ｐゴシック" pitchFamily="-107" charset="-128"/>
          <a:cs typeface="ＭＳ Ｐゴシック" pitchFamily="-65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-107" charset="0"/>
          <a:ea typeface="ＭＳ Ｐゴシック" pitchFamily="-107" charset="-128"/>
          <a:cs typeface="ＭＳ Ｐゴシック" pitchFamily="-65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-107" charset="0"/>
          <a:ea typeface="ＭＳ Ｐゴシック" pitchFamily="-107" charset="-128"/>
          <a:cs typeface="ＭＳ Ｐゴシック" pitchFamily="-65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-107" charset="0"/>
          <a:ea typeface="ＭＳ Ｐゴシック" pitchFamily="-107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-107" charset="0"/>
          <a:ea typeface="ＭＳ Ｐゴシック" pitchFamily="-107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-107" charset="0"/>
          <a:ea typeface="ＭＳ Ｐゴシック" pitchFamily="-107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-107" charset="0"/>
          <a:ea typeface="ＭＳ Ｐゴシック" pitchFamily="-107" charset="-128"/>
        </a:defRPr>
      </a:lvl9pPr>
    </p:titleStyle>
    <p:bodyStyle>
      <a:lvl1pPr marL="269875" indent="-179388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Tx/>
        <a:buNone/>
        <a:defRPr sz="1400" kern="1200">
          <a:solidFill>
            <a:schemeClr val="accent4">
              <a:lumMod val="50000"/>
            </a:schemeClr>
          </a:solidFill>
          <a:latin typeface="Verdana" pitchFamily="34" charset="0"/>
          <a:ea typeface="ＭＳ Ｐゴシック" pitchFamily="-107" charset="-128"/>
          <a:cs typeface="Verdana" pitchFamily="34" charset="0"/>
        </a:defRPr>
      </a:lvl1pPr>
      <a:lvl2pPr marL="742950" indent="-179388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lr>
          <a:srgbClr val="193D7E"/>
        </a:buClr>
        <a:buSzPct val="125000"/>
        <a:buFont typeface="Verdana" pitchFamily="34" charset="0"/>
        <a:buChar char="›"/>
        <a:defRPr sz="1400" kern="1200">
          <a:solidFill>
            <a:schemeClr val="accent4">
              <a:lumMod val="50000"/>
            </a:schemeClr>
          </a:solidFill>
          <a:latin typeface="Verdana" pitchFamily="34" charset="0"/>
          <a:ea typeface="ＭＳ Ｐゴシック" pitchFamily="-107" charset="-128"/>
          <a:cs typeface="Verdana" pitchFamily="34" charset="0"/>
        </a:defRPr>
      </a:lvl2pPr>
      <a:lvl3pPr marL="1143000" indent="-179388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lr>
          <a:srgbClr val="193D7E"/>
        </a:buClr>
        <a:buFont typeface="Courier New" pitchFamily="49" charset="0"/>
        <a:buChar char="o"/>
        <a:defRPr sz="1400" kern="1200">
          <a:solidFill>
            <a:schemeClr val="accent4">
              <a:lumMod val="50000"/>
            </a:schemeClr>
          </a:solidFill>
          <a:latin typeface="Verdana" pitchFamily="34" charset="0"/>
          <a:ea typeface="ＭＳ Ｐゴシック" pitchFamily="-107" charset="-128"/>
          <a:cs typeface="Verdana" pitchFamily="34" charset="0"/>
        </a:defRPr>
      </a:lvl3pPr>
      <a:lvl4pPr marL="1600200" indent="-179388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lr>
          <a:srgbClr val="193D7E"/>
        </a:buClr>
        <a:buFont typeface="Arial" pitchFamily="34" charset="0"/>
        <a:buChar char="•"/>
        <a:defRPr sz="1400" kern="1200">
          <a:solidFill>
            <a:schemeClr val="accent4">
              <a:lumMod val="50000"/>
            </a:schemeClr>
          </a:solidFill>
          <a:latin typeface="Verdana" pitchFamily="34" charset="0"/>
          <a:ea typeface="ＭＳ Ｐゴシック" pitchFamily="-107" charset="-128"/>
          <a:cs typeface="Verdana" pitchFamily="34" charset="0"/>
        </a:defRPr>
      </a:lvl4pPr>
      <a:lvl5pPr marL="2057400" indent="-179388" algn="l" defTabSz="457200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lr>
          <a:srgbClr val="193D7E"/>
        </a:buClr>
        <a:buFont typeface="Arial" pitchFamily="34" charset="0"/>
        <a:buChar char="-"/>
        <a:defRPr sz="1400" kern="1200">
          <a:solidFill>
            <a:schemeClr val="accent4">
              <a:lumMod val="50000"/>
            </a:schemeClr>
          </a:solidFill>
          <a:latin typeface="Verdana" pitchFamily="34" charset="0"/>
          <a:ea typeface="ＭＳ Ｐゴシック" pitchFamily="-107" charset="-128"/>
          <a:cs typeface="Verdana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938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985" y="915566"/>
            <a:ext cx="5249479" cy="379302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843774"/>
            <a:ext cx="7905750" cy="575848"/>
          </a:xfrm>
        </p:spPr>
        <p:txBody>
          <a:bodyPr>
            <a:normAutofit/>
          </a:bodyPr>
          <a:lstStyle/>
          <a:p>
            <a:r>
              <a:rPr lang="en-GB" altLang="en-US" sz="2400" dirty="0" smtClean="0"/>
              <a:t>ITF </a:t>
            </a:r>
            <a:r>
              <a:rPr lang="en-GB" altLang="en-US" sz="2400" dirty="0"/>
              <a:t>Global Outreach</a:t>
            </a:r>
            <a:endParaRPr lang="en-US" sz="2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3"/>
          </p:nvPr>
        </p:nvSpPr>
        <p:spPr>
          <a:xfrm>
            <a:off x="50626" y="1491630"/>
            <a:ext cx="7905750" cy="3240360"/>
          </a:xfrm>
        </p:spPr>
        <p:txBody>
          <a:bodyPr>
            <a:noAutofit/>
          </a:bodyPr>
          <a:lstStyle/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dirty="0" smtClean="0"/>
              <a:t>Intergovernmental </a:t>
            </a:r>
            <a:r>
              <a:rPr lang="en-US" sz="1600" dirty="0" err="1" smtClean="0"/>
              <a:t>organisation</a:t>
            </a:r>
            <a:endParaRPr lang="en-US" sz="1600" dirty="0" smtClean="0"/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dirty="0">
                <a:latin typeface="Verdana" pitchFamily="34" charset="0"/>
              </a:rPr>
              <a:t>59 member countries </a:t>
            </a:r>
            <a:br>
              <a:rPr lang="en-US" sz="1600" dirty="0">
                <a:latin typeface="Verdana" pitchFamily="34" charset="0"/>
              </a:rPr>
            </a:br>
            <a:r>
              <a:rPr lang="en-US" sz="1600" dirty="0">
                <a:latin typeface="Verdana" pitchFamily="34" charset="0"/>
              </a:rPr>
              <a:t>(25 non-OECD) </a:t>
            </a:r>
            <a:endParaRPr lang="en-US" sz="1600" dirty="0" smtClean="0">
              <a:latin typeface="Verdana" pitchFamily="34" charset="0"/>
            </a:endParaRPr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dirty="0">
                <a:latin typeface="Verdana" pitchFamily="34" charset="0"/>
              </a:rPr>
              <a:t>Annual </a:t>
            </a:r>
            <a:r>
              <a:rPr lang="en-US" sz="1600" dirty="0" smtClean="0">
                <a:latin typeface="Verdana" pitchFamily="34" charset="0"/>
              </a:rPr>
              <a:t>Summit</a:t>
            </a:r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dirty="0" smtClean="0"/>
              <a:t>Transport </a:t>
            </a:r>
            <a:r>
              <a:rPr lang="en-US" sz="1600" dirty="0"/>
              <a:t>policy issues across </a:t>
            </a:r>
            <a:r>
              <a:rPr lang="en-US" sz="1600" dirty="0" smtClean="0">
                <a:latin typeface="Verdana" pitchFamily="34" charset="0"/>
              </a:rPr>
              <a:t/>
            </a:r>
            <a:br>
              <a:rPr lang="en-US" sz="1600" dirty="0" smtClean="0">
                <a:latin typeface="Verdana" pitchFamily="34" charset="0"/>
              </a:rPr>
            </a:br>
            <a:r>
              <a:rPr lang="en-US" sz="1600" dirty="0" smtClean="0">
                <a:latin typeface="Verdana" pitchFamily="34" charset="0"/>
              </a:rPr>
              <a:t>all modes and topics</a:t>
            </a:r>
          </a:p>
          <a:p>
            <a:pPr marL="90487">
              <a:lnSpc>
                <a:spcPct val="140000"/>
              </a:lnSpc>
              <a:buClr>
                <a:srgbClr val="E7404A"/>
              </a:buClr>
              <a:defRPr/>
            </a:pPr>
            <a:endParaRPr lang="en-US" sz="1600" dirty="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0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843774"/>
            <a:ext cx="7905750" cy="575848"/>
          </a:xfrm>
        </p:spPr>
        <p:txBody>
          <a:bodyPr>
            <a:normAutofit/>
          </a:bodyPr>
          <a:lstStyle/>
          <a:p>
            <a:r>
              <a:rPr lang="en-GB" sz="2400" dirty="0"/>
              <a:t>ITF: Think Tank</a:t>
            </a:r>
            <a:endParaRPr lang="en-US" sz="2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3"/>
          </p:nvPr>
        </p:nvSpPr>
        <p:spPr>
          <a:xfrm>
            <a:off x="50626" y="1491630"/>
            <a:ext cx="7905750" cy="3240360"/>
          </a:xfrm>
        </p:spPr>
        <p:txBody>
          <a:bodyPr>
            <a:noAutofit/>
          </a:bodyPr>
          <a:lstStyle/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dirty="0"/>
              <a:t>Evidence-based research </a:t>
            </a:r>
            <a:br>
              <a:rPr lang="en-US" sz="1600" dirty="0"/>
            </a:br>
            <a:r>
              <a:rPr lang="en-US" sz="1600" dirty="0"/>
              <a:t>and analysis</a:t>
            </a:r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dirty="0" smtClean="0"/>
              <a:t>Data, statistics and modelling</a:t>
            </a:r>
            <a:endParaRPr lang="en-US" sz="1600" dirty="0"/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dirty="0"/>
              <a:t>Identification of </a:t>
            </a:r>
            <a:br>
              <a:rPr lang="en-US" sz="1600" dirty="0"/>
            </a:br>
            <a:r>
              <a:rPr lang="en-US" sz="1600" dirty="0"/>
              <a:t>best-practice policies </a:t>
            </a:r>
          </a:p>
          <a:p>
            <a:pPr marL="90487">
              <a:lnSpc>
                <a:spcPct val="140000"/>
              </a:lnSpc>
              <a:buClr>
                <a:srgbClr val="E7404A"/>
              </a:buClr>
              <a:defRPr/>
            </a:pPr>
            <a:endParaRPr lang="en-US" sz="1600" dirty="0" smtClean="0">
              <a:latin typeface="Verdana" pitchFamily="34" charset="0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148064" y="843774"/>
            <a:ext cx="2768343" cy="3815220"/>
            <a:chOff x="4177878" y="-9049"/>
            <a:chExt cx="5002634" cy="6894433"/>
          </a:xfrm>
        </p:grpSpPr>
        <p:grpSp>
          <p:nvGrpSpPr>
            <p:cNvPr id="7" name="Group 6"/>
            <p:cNvGrpSpPr/>
            <p:nvPr/>
          </p:nvGrpSpPr>
          <p:grpSpPr>
            <a:xfrm>
              <a:off x="4177878" y="0"/>
              <a:ext cx="5002634" cy="6885384"/>
              <a:chOff x="4355976" y="-27384"/>
              <a:chExt cx="5113858" cy="6858000"/>
            </a:xfrm>
          </p:grpSpPr>
          <p:sp>
            <p:nvSpPr>
              <p:cNvPr id="16" name="Rectangle 15"/>
              <p:cNvSpPr/>
              <p:nvPr/>
            </p:nvSpPr>
            <p:spPr bwMode="auto">
              <a:xfrm>
                <a:off x="4415234" y="-27384"/>
                <a:ext cx="5054600" cy="685800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5400000">
                <a:off x="4258345" y="5034756"/>
                <a:ext cx="554038" cy="358775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  <p:pic>
          <p:nvPicPr>
            <p:cNvPr id="8" name="Picture 11" descr="C:\Users\kuruneri_za\AppData\Local\Microsoft\Windows\Temporary Internet Files\Content.Outlook\QGKOVYJP\Discussion-Paper-2016-cover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3246" y="-9049"/>
              <a:ext cx="1848719" cy="2614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70748">
              <a:off x="6829900" y="668103"/>
              <a:ext cx="2181806" cy="2977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1300">
              <a:off x="6418508" y="2139799"/>
              <a:ext cx="2073067" cy="2795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9050">
              <a:off x="6874173" y="3892222"/>
              <a:ext cx="2052463" cy="2869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41563">
              <a:off x="4444213" y="210047"/>
              <a:ext cx="1990737" cy="2631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5" descr="C:\Users\kuruneri_za\AppData\Local\Microsoft\Windows\Temporary Internet Files\Content.Outlook\QGKOVYJP\statistics-brief-july-2016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73533">
              <a:off x="4505555" y="2353022"/>
              <a:ext cx="2055362" cy="2909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11896">
              <a:off x="4578849" y="3894722"/>
              <a:ext cx="2089047" cy="281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5" name="Picture 2" descr="C:\Users\kuruneri_za\AppData\Local\Microsoft\Windows\Temporary Internet Files\Content.Outlook\QGKOVYJP\20160510_key transport statistics.jp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4591" y="2865753"/>
              <a:ext cx="959697" cy="2003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3724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43757"/>
            <a:ext cx="537210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843774"/>
            <a:ext cx="7905750" cy="57584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Corporate </a:t>
            </a:r>
            <a:r>
              <a:rPr lang="en-GB" sz="2400" dirty="0"/>
              <a:t>Partnership Board (CPB)</a:t>
            </a:r>
            <a:endParaRPr lang="en-US" sz="2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3"/>
          </p:nvPr>
        </p:nvSpPr>
        <p:spPr>
          <a:xfrm>
            <a:off x="50626" y="1491630"/>
            <a:ext cx="7905750" cy="3240360"/>
          </a:xfrm>
        </p:spPr>
        <p:txBody>
          <a:bodyPr>
            <a:noAutofit/>
          </a:bodyPr>
          <a:lstStyle/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GB" sz="1600" dirty="0" smtClean="0">
                <a:latin typeface="Verdana" pitchFamily="34" charset="0"/>
                <a:ea typeface="ＭＳ Ｐゴシック" pitchFamily="80" charset="-128"/>
              </a:rPr>
              <a:t>Essential </a:t>
            </a:r>
            <a:r>
              <a:rPr lang="en-GB" sz="1600" dirty="0">
                <a:latin typeface="Verdana" pitchFamily="34" charset="0"/>
                <a:ea typeface="ＭＳ Ｐゴシック" pitchFamily="80" charset="-128"/>
              </a:rPr>
              <a:t>instrument to integrate corporate perspectives </a:t>
            </a:r>
            <a:br>
              <a:rPr lang="en-GB" sz="1600" dirty="0">
                <a:latin typeface="Verdana" pitchFamily="34" charset="0"/>
                <a:ea typeface="ＭＳ Ｐゴシック" pitchFamily="80" charset="-128"/>
              </a:rPr>
            </a:br>
            <a:r>
              <a:rPr lang="en-GB" sz="1600" dirty="0">
                <a:latin typeface="Verdana" pitchFamily="34" charset="0"/>
                <a:ea typeface="ＭＳ Ｐゴシック" pitchFamily="80" charset="-128"/>
              </a:rPr>
              <a:t>in policy analysis; emerging topics</a:t>
            </a:r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dirty="0" smtClean="0"/>
              <a:t> </a:t>
            </a:r>
            <a:r>
              <a:rPr lang="en-GB" sz="1600" dirty="0">
                <a:latin typeface="Verdana" pitchFamily="34" charset="0"/>
                <a:ea typeface="ＭＳ Ｐゴシック" pitchFamily="80" charset="-128"/>
              </a:rPr>
              <a:t>All modes of transport and associated sectors; balanced geographical representation</a:t>
            </a:r>
            <a:endParaRPr lang="en-US" sz="1600" dirty="0">
              <a:latin typeface="Verdana" pitchFamily="34" charset="0"/>
              <a:ea typeface="ＭＳ Ｐゴシック" pitchFamily="80" charset="-128"/>
            </a:endParaRPr>
          </a:p>
          <a:p>
            <a:pPr marL="90487">
              <a:lnSpc>
                <a:spcPct val="140000"/>
              </a:lnSpc>
              <a:buClr>
                <a:srgbClr val="E7404A"/>
              </a:buClr>
              <a:defRPr/>
            </a:pPr>
            <a:endParaRPr lang="en-US" sz="1600" dirty="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41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40000" y="843774"/>
            <a:ext cx="7905750" cy="57584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Safety and Security</a:t>
            </a:r>
            <a:endParaRPr lang="en-US" sz="2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3"/>
          </p:nvPr>
        </p:nvSpPr>
        <p:spPr>
          <a:xfrm>
            <a:off x="395536" y="1424781"/>
            <a:ext cx="7905750" cy="3240360"/>
          </a:xfrm>
        </p:spPr>
        <p:txBody>
          <a:bodyPr>
            <a:noAutofit/>
          </a:bodyPr>
          <a:lstStyle/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b="1" dirty="0" smtClean="0">
                <a:latin typeface="Verdana" pitchFamily="34" charset="0"/>
              </a:rPr>
              <a:t>Security</a:t>
            </a:r>
            <a:r>
              <a:rPr lang="en-US" sz="1600" b="1" dirty="0">
                <a:latin typeface="Verdana" pitchFamily="34" charset="0"/>
              </a:rPr>
              <a:t>: </a:t>
            </a:r>
            <a:r>
              <a:rPr lang="en-US" sz="1600" dirty="0">
                <a:latin typeface="Verdana" pitchFamily="34" charset="0"/>
              </a:rPr>
              <a:t>measures to address terrorist attacks, crimes committed on the premises of transport operators, theft of cargo in transit, or cyber </a:t>
            </a:r>
            <a:r>
              <a:rPr lang="en-US" sz="1600" dirty="0" smtClean="0">
                <a:latin typeface="Verdana" pitchFamily="34" charset="0"/>
              </a:rPr>
              <a:t>security, piracy on the high seas…  </a:t>
            </a:r>
            <a:endParaRPr lang="en-US" sz="1600" dirty="0">
              <a:latin typeface="Verdana" pitchFamily="34" charset="0"/>
            </a:endParaRPr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b="1" dirty="0" smtClean="0">
                <a:latin typeface="Verdana" pitchFamily="34" charset="0"/>
              </a:rPr>
              <a:t>Rail Security Workshop</a:t>
            </a:r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r>
              <a:rPr lang="en-US" sz="1600" b="1" dirty="0" smtClean="0">
                <a:latin typeface="Verdana" pitchFamily="34" charset="0"/>
              </a:rPr>
              <a:t>Railway Safety and Security session (Hall 3, 12:30 to 14:00)</a:t>
            </a:r>
            <a:endParaRPr lang="en-US" sz="1600" b="1" dirty="0" smtClean="0">
              <a:latin typeface="Verdana" pitchFamily="34" charset="0"/>
            </a:endParaRPr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endParaRPr lang="en-US" sz="1600" dirty="0" smtClean="0">
              <a:latin typeface="Verdana" pitchFamily="34" charset="0"/>
            </a:endParaRPr>
          </a:p>
          <a:p>
            <a:pPr marL="376237" indent="-285750">
              <a:lnSpc>
                <a:spcPct val="140000"/>
              </a:lnSpc>
              <a:buClr>
                <a:srgbClr val="E7404A"/>
              </a:buClr>
              <a:buFont typeface="Wingdings 3" panose="05040102010807070707" pitchFamily="18" charset="2"/>
              <a:buChar char="u"/>
              <a:defRPr/>
            </a:pPr>
            <a:endParaRPr lang="en-US" sz="16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17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715766"/>
            <a:ext cx="3600400" cy="648072"/>
          </a:xfrm>
        </p:spPr>
        <p:txBody>
          <a:bodyPr/>
          <a:lstStyle/>
          <a:p>
            <a:r>
              <a:rPr lang="en-US" sz="4400" dirty="0"/>
              <a:t>Thank you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28161" y="2600300"/>
            <a:ext cx="3268384" cy="169964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80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Summit2018_negative2in1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0" tIns="0" rIns="0" bIns="72000" numCol="1" anchor="b" anchorCtr="0" compatLnSpc="1">
        <a:prstTxWarp prst="textNoShape">
          <a:avLst/>
        </a:prstTxWarp>
        <a:noAutofit/>
      </a:bodyPr>
      <a:lstStyle>
        <a:defPPr>
          <a:lnSpc>
            <a:spcPts val="4000"/>
          </a:lnSpc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PPTSummit2018_negative2in1</Template>
  <TotalTime>892</TotalTime>
  <Words>221</Words>
  <Application>Microsoft Office PowerPoint</Application>
  <PresentationFormat>On-screen Show (16:9)</PresentationFormat>
  <Paragraphs>35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PPTSummit2018_negative2in1</vt:lpstr>
      <vt:lpstr>PowerPoint Presentation</vt:lpstr>
      <vt:lpstr>ITF Global Outreach</vt:lpstr>
      <vt:lpstr>ITF: Think Tank</vt:lpstr>
      <vt:lpstr>Corporate Partnership Board (CPB)</vt:lpstr>
      <vt:lpstr>Safety and Security</vt:lpstr>
      <vt:lpstr>Thank you</vt:lpstr>
    </vt:vector>
  </TitlesOfParts>
  <Company>ITF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 Meeting of the 2018 Task Force: Transport Safety and Security 8 November 2017</dc:title>
  <dc:creator>CAMACHO Sandra, ITF</dc:creator>
  <cp:lastModifiedBy>FURTADO Francisco, ITF/STM</cp:lastModifiedBy>
  <cp:revision>89</cp:revision>
  <cp:lastPrinted>2017-11-07T15:33:53Z</cp:lastPrinted>
  <dcterms:created xsi:type="dcterms:W3CDTF">2017-11-02T14:37:28Z</dcterms:created>
  <dcterms:modified xsi:type="dcterms:W3CDTF">2018-05-18T13:57:10Z</dcterms:modified>
</cp:coreProperties>
</file>