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1" r:id="rId2"/>
    <p:sldId id="277" r:id="rId3"/>
    <p:sldId id="282" r:id="rId4"/>
    <p:sldId id="278" r:id="rId5"/>
    <p:sldId id="286" r:id="rId6"/>
    <p:sldId id="285" r:id="rId7"/>
    <p:sldId id="287" r:id="rId8"/>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AAD7136C-7B17-455E-BC4D-6E4EC12D7E4F}">
          <p14:sldIdLst>
            <p14:sldId id="261"/>
            <p14:sldId id="277"/>
            <p14:sldId id="282"/>
            <p14:sldId id="278"/>
            <p14:sldId id="286"/>
            <p14:sldId id="285"/>
            <p14:sldId id="287"/>
          </p14:sldIdLst>
        </p14:section>
        <p14:section name="Untitled Section" id="{F25231B3-756E-4631-9D62-78017FF0C30B}">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FF75"/>
    <a:srgbClr val="0033CC"/>
    <a:srgbClr val="FF0000"/>
    <a:srgbClr val="00D200"/>
    <a:srgbClr val="33CC33"/>
    <a:srgbClr val="00FF00"/>
    <a:srgbClr val="EAEAEA"/>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75297" autoAdjust="0"/>
  </p:normalViewPr>
  <p:slideViewPr>
    <p:cSldViewPr snapToGrid="0">
      <p:cViewPr varScale="1">
        <p:scale>
          <a:sx n="85" d="100"/>
          <a:sy n="85" d="100"/>
        </p:scale>
        <p:origin x="-5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2862" y="-10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3170490" cy="48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10243" name="Rectangle 3"/>
          <p:cNvSpPr>
            <a:spLocks noGrp="1" noChangeArrowheads="1"/>
          </p:cNvSpPr>
          <p:nvPr>
            <p:ph type="dt" sz="quarter" idx="1"/>
          </p:nvPr>
        </p:nvSpPr>
        <p:spPr bwMode="auto">
          <a:xfrm>
            <a:off x="4143002" y="0"/>
            <a:ext cx="3170490" cy="48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10244" name="Rectangle 4"/>
          <p:cNvSpPr>
            <a:spLocks noGrp="1" noChangeArrowheads="1"/>
          </p:cNvSpPr>
          <p:nvPr>
            <p:ph type="ftr" sz="quarter" idx="2"/>
          </p:nvPr>
        </p:nvSpPr>
        <p:spPr bwMode="auto">
          <a:xfrm>
            <a:off x="1" y="9119299"/>
            <a:ext cx="3170490" cy="48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10245" name="Rectangle 5"/>
          <p:cNvSpPr>
            <a:spLocks noGrp="1" noChangeArrowheads="1"/>
          </p:cNvSpPr>
          <p:nvPr>
            <p:ph type="sldNum" sz="quarter" idx="3"/>
          </p:nvPr>
        </p:nvSpPr>
        <p:spPr bwMode="auto">
          <a:xfrm>
            <a:off x="4143002" y="9119299"/>
            <a:ext cx="3170490" cy="48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35D8120-1D81-4BB9-897F-8A21FBFF51AA}" type="slidenum">
              <a:rPr lang="en-GB"/>
              <a:pPr>
                <a:defRPr/>
              </a:pPr>
              <a:t>‹#›</a:t>
            </a:fld>
            <a:endParaRPr lang="en-GB"/>
          </a:p>
        </p:txBody>
      </p:sp>
    </p:spTree>
    <p:extLst>
      <p:ext uri="{BB962C8B-B14F-4D97-AF65-F5344CB8AC3E}">
        <p14:creationId xmlns:p14="http://schemas.microsoft.com/office/powerpoint/2010/main" val="2410200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170490" cy="48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11267" name="Rectangle 3"/>
          <p:cNvSpPr>
            <a:spLocks noGrp="1" noChangeArrowheads="1"/>
          </p:cNvSpPr>
          <p:nvPr>
            <p:ph type="dt" idx="1"/>
          </p:nvPr>
        </p:nvSpPr>
        <p:spPr bwMode="auto">
          <a:xfrm>
            <a:off x="4143002" y="0"/>
            <a:ext cx="3170490" cy="48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410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731520" y="4561184"/>
            <a:ext cx="5852160" cy="4320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Cliquez pour modifier les styles du texte du masque</a:t>
            </a:r>
          </a:p>
          <a:p>
            <a:pPr lvl="1"/>
            <a:r>
              <a:rPr lang="en-GB" noProof="0" smtClean="0"/>
              <a:t>Deuxième niveau</a:t>
            </a:r>
          </a:p>
          <a:p>
            <a:pPr lvl="2"/>
            <a:r>
              <a:rPr lang="en-GB" noProof="0" smtClean="0"/>
              <a:t>Troisième niveau</a:t>
            </a:r>
          </a:p>
          <a:p>
            <a:pPr lvl="3"/>
            <a:r>
              <a:rPr lang="en-GB" noProof="0" smtClean="0"/>
              <a:t>Quatrième niveau</a:t>
            </a:r>
          </a:p>
          <a:p>
            <a:pPr lvl="4"/>
            <a:r>
              <a:rPr lang="en-GB" noProof="0" smtClean="0"/>
              <a:t>Cinquième niveau</a:t>
            </a:r>
          </a:p>
        </p:txBody>
      </p:sp>
      <p:sp>
        <p:nvSpPr>
          <p:cNvPr id="11270" name="Rectangle 6"/>
          <p:cNvSpPr>
            <a:spLocks noGrp="1" noChangeArrowheads="1"/>
          </p:cNvSpPr>
          <p:nvPr>
            <p:ph type="ftr" sz="quarter" idx="4"/>
          </p:nvPr>
        </p:nvSpPr>
        <p:spPr bwMode="auto">
          <a:xfrm>
            <a:off x="1" y="9119299"/>
            <a:ext cx="3170490" cy="48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2" name="Espace réservé du numéro de diapositive 1"/>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74E303B5-3331-4572-B2BB-38C151593D15}" type="slidenum">
              <a:rPr lang="en-US" smtClean="0"/>
              <a:t>‹#›</a:t>
            </a:fld>
            <a:endParaRPr lang="en-US"/>
          </a:p>
        </p:txBody>
      </p:sp>
    </p:spTree>
    <p:extLst>
      <p:ext uri="{BB962C8B-B14F-4D97-AF65-F5344CB8AC3E}">
        <p14:creationId xmlns:p14="http://schemas.microsoft.com/office/powerpoint/2010/main" val="518947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a:xfrm>
            <a:off x="4143002" y="9119299"/>
            <a:ext cx="3170490" cy="480367"/>
          </a:xfrm>
          <a:prstGeom prst="rect">
            <a:avLst/>
          </a:prstGeom>
        </p:spPr>
        <p:txBody>
          <a:bodyPr/>
          <a:lstStyle/>
          <a:p>
            <a:fld id="{90D03621-1AEA-49C5-BF5B-391A4E3F33A5}" type="slidenum">
              <a:rPr lang="en-US" smtClean="0"/>
              <a:t>1</a:t>
            </a:fld>
            <a:endParaRPr lang="en-US" dirty="0"/>
          </a:p>
        </p:txBody>
      </p:sp>
    </p:spTree>
    <p:extLst>
      <p:ext uri="{BB962C8B-B14F-4D97-AF65-F5344CB8AC3E}">
        <p14:creationId xmlns:p14="http://schemas.microsoft.com/office/powerpoint/2010/main" val="2747879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Ø"/>
            </a:pPr>
            <a:r>
              <a:rPr lang="en-GB" dirty="0" smtClean="0"/>
              <a:t>The decision of creating this group was made at GRSG-111 and confirmed by WP29 at their session of March 2017. The</a:t>
            </a:r>
            <a:r>
              <a:rPr lang="en-GB" baseline="0" dirty="0" smtClean="0"/>
              <a:t> chairs are the European Commission and J; while the Secretariat is given to Industry, namely OICA.</a:t>
            </a:r>
          </a:p>
          <a:p>
            <a:pPr marL="171450" indent="-171450">
              <a:buFont typeface="Wingdings" panose="05000000000000000000" pitchFamily="2" charset="2"/>
              <a:buChar char="Ø"/>
            </a:pPr>
            <a:r>
              <a:rPr lang="en-GB" baseline="0" dirty="0" smtClean="0"/>
              <a:t>Three meetings took place until now, </a:t>
            </a:r>
          </a:p>
          <a:p>
            <a:pPr marL="628650" lvl="1" indent="-171450">
              <a:buFont typeface="Wingdings" panose="05000000000000000000" pitchFamily="2" charset="2"/>
              <a:buChar char="§"/>
            </a:pPr>
            <a:r>
              <a:rPr lang="en-GB" baseline="0" dirty="0" smtClean="0"/>
              <a:t>the kick-off meeting was in Brussels in March, where the terms of reference and priorities were basically defined</a:t>
            </a:r>
          </a:p>
          <a:p>
            <a:pPr marL="628650" lvl="1" indent="-171450">
              <a:buFont typeface="Wingdings" panose="05000000000000000000" pitchFamily="2" charset="2"/>
              <a:buChar char="§"/>
            </a:pPr>
            <a:r>
              <a:rPr lang="en-GB" baseline="0" dirty="0" smtClean="0"/>
              <a:t>Then GRSG-112 took place in April, and decided that the D proposal for Blind Spot Information System (document GRSG/2017/11) should be part of the work of the informal group. This led to a change of the terms of reference</a:t>
            </a:r>
          </a:p>
          <a:p>
            <a:pPr marL="628650" lvl="1" indent="-171450">
              <a:buFont typeface="Wingdings" panose="05000000000000000000" pitchFamily="2" charset="2"/>
              <a:buChar char="§"/>
            </a:pPr>
            <a:r>
              <a:rPr lang="en-GB" baseline="0" dirty="0" smtClean="0"/>
              <a:t>VRU-Proxi-02 took place in London early July this year for giving the opportunity to the informal group to profit of the experience gained by TfL in their approach in direct vision. </a:t>
            </a:r>
          </a:p>
          <a:p>
            <a:pPr marL="628650" lvl="1" indent="-171450">
              <a:buFont typeface="Wingdings" panose="05000000000000000000" pitchFamily="2" charset="2"/>
              <a:buChar char="§"/>
            </a:pPr>
            <a:r>
              <a:rPr lang="en-GB" baseline="0" dirty="0" smtClean="0"/>
              <a:t>The 3</a:t>
            </a:r>
            <a:r>
              <a:rPr lang="en-GB" baseline="30000" dirty="0" smtClean="0"/>
              <a:t>rd</a:t>
            </a:r>
            <a:r>
              <a:rPr lang="en-GB" baseline="0" dirty="0" smtClean="0"/>
              <a:t> meeting took place near Cologne, at the BASt premises, for giving the opportunity to BASt to demonstrate their approach on VRU detection as described in their proposal BSIS. This meeting took place mid July, a few days after that of London. </a:t>
            </a:r>
          </a:p>
          <a:p>
            <a:pPr marL="171450" lvl="0" indent="-171450">
              <a:buFont typeface="Wingdings" panose="05000000000000000000" pitchFamily="2" charset="2"/>
              <a:buChar char="Ø"/>
            </a:pPr>
            <a:r>
              <a:rPr lang="en-GB" baseline="0" dirty="0" smtClean="0"/>
              <a:t>We made it a “must” that the detection of vulnerable road users be reflected in the terms of reference, and also in the title, because it is the core of the work, and the very reason why this group was built up.</a:t>
            </a:r>
          </a:p>
          <a:p>
            <a:pPr marL="171450" lvl="0" indent="-171450">
              <a:buFont typeface="Wingdings" panose="05000000000000000000" pitchFamily="2" charset="2"/>
              <a:buChar char="Ø"/>
            </a:pPr>
            <a:r>
              <a:rPr lang="en-GB" baseline="0" dirty="0" smtClean="0"/>
              <a:t>It was also made velar that the scope will be limited to “passive systems”, i.e. there will be no requirements on systems influencing the steering or the braking or acceleration of the vehicle. </a:t>
            </a:r>
          </a:p>
          <a:p>
            <a:pPr marL="171450" lvl="0" indent="-171450">
              <a:buFont typeface="Wingdings" panose="05000000000000000000" pitchFamily="2" charset="2"/>
              <a:buChar char="Ø"/>
            </a:pPr>
            <a:r>
              <a:rPr lang="en-GB" baseline="0" dirty="0" smtClean="0"/>
              <a:t>4 steps: </a:t>
            </a:r>
          </a:p>
          <a:p>
            <a:pPr marL="628650" lvl="1" indent="-171450">
              <a:buFont typeface="Wingdings" panose="05000000000000000000" pitchFamily="2" charset="2"/>
              <a:buChar char="§"/>
            </a:pPr>
            <a:r>
              <a:rPr lang="en-GB" baseline="0" dirty="0" smtClean="0"/>
              <a:t>After the last session of GRSG, and its decision to include BSIS into the roadmap of the informal group, we agreed to evolve in 4 steps, the first and most urgent being the BSIS, since Germany had the wish to make it adopted at this 113</a:t>
            </a:r>
            <a:r>
              <a:rPr lang="en-GB" baseline="30000" dirty="0" smtClean="0"/>
              <a:t>th</a:t>
            </a:r>
            <a:r>
              <a:rPr lang="en-GB" baseline="0" dirty="0" smtClean="0"/>
              <a:t> session of GRSG already. </a:t>
            </a:r>
          </a:p>
          <a:p>
            <a:pPr marL="628650" lvl="1" indent="-171450">
              <a:buFont typeface="Wingdings" panose="05000000000000000000" pitchFamily="2" charset="2"/>
              <a:buChar char="§"/>
            </a:pPr>
            <a:r>
              <a:rPr lang="en-GB" baseline="0" dirty="0" smtClean="0"/>
              <a:t>The 2</a:t>
            </a:r>
            <a:r>
              <a:rPr lang="en-GB" baseline="30000" dirty="0" smtClean="0"/>
              <a:t>nd</a:t>
            </a:r>
            <a:r>
              <a:rPr lang="en-GB" baseline="0" dirty="0" smtClean="0"/>
              <a:t> step will be devoted to rearward motion (mainly light vehicles)</a:t>
            </a:r>
          </a:p>
          <a:p>
            <a:pPr marL="628650" lvl="1" indent="-171450">
              <a:buFont typeface="Wingdings" panose="05000000000000000000" pitchFamily="2" charset="2"/>
              <a:buChar char="§"/>
            </a:pPr>
            <a:r>
              <a:rPr lang="en-GB" baseline="0" dirty="0" smtClean="0"/>
              <a:t>One year later, the vehicle’s take off, as scrutinized by TfL (mainly heavy vehicles)</a:t>
            </a:r>
          </a:p>
          <a:p>
            <a:pPr marL="628650" lvl="1" indent="-171450">
              <a:buFont typeface="Wingdings" panose="05000000000000000000" pitchFamily="2" charset="2"/>
              <a:buChar char="§"/>
            </a:pPr>
            <a:r>
              <a:rPr lang="en-GB" baseline="0" dirty="0" smtClean="0"/>
              <a:t>One year later, direct vision (all categories)</a:t>
            </a:r>
          </a:p>
          <a:p>
            <a:pPr marL="171450" lvl="0" indent="-171450">
              <a:buFont typeface="Wingdings" panose="05000000000000000000" pitchFamily="2" charset="2"/>
              <a:buChar char="Ø"/>
            </a:pPr>
            <a:r>
              <a:rPr lang="en-GB" baseline="0" dirty="0" smtClean="0"/>
              <a:t>Long haul targets.</a:t>
            </a:r>
          </a:p>
          <a:p>
            <a:pPr marL="628650" lvl="1" indent="-171450">
              <a:buFont typeface="Wingdings" panose="05000000000000000000" pitchFamily="2" charset="2"/>
              <a:buChar char="§"/>
            </a:pPr>
            <a:endParaRPr lang="en-GB" baseline="0" dirty="0" smtClean="0"/>
          </a:p>
          <a:p>
            <a:pPr marL="171450" lvl="0" indent="-171450">
              <a:buFont typeface="Wingdings" panose="05000000000000000000" pitchFamily="2" charset="2"/>
              <a:buChar char="Ø"/>
            </a:pPr>
            <a:endParaRPr lang="en-GB" baseline="0" dirty="0" smtClean="0"/>
          </a:p>
        </p:txBody>
      </p:sp>
      <p:sp>
        <p:nvSpPr>
          <p:cNvPr id="4" name="Espace réservé du numéro de diapositive 3"/>
          <p:cNvSpPr>
            <a:spLocks noGrp="1"/>
          </p:cNvSpPr>
          <p:nvPr>
            <p:ph type="sldNum" sz="quarter" idx="10"/>
          </p:nvPr>
        </p:nvSpPr>
        <p:spPr/>
        <p:txBody>
          <a:bodyPr/>
          <a:lstStyle/>
          <a:p>
            <a:fld id="{74E303B5-3331-4572-B2BB-38C151593D15}" type="slidenum">
              <a:rPr lang="en-US" smtClean="0"/>
              <a:t>2</a:t>
            </a:fld>
            <a:endParaRPr lang="en-US"/>
          </a:p>
        </p:txBody>
      </p:sp>
    </p:spTree>
    <p:extLst>
      <p:ext uri="{BB962C8B-B14F-4D97-AF65-F5344CB8AC3E}">
        <p14:creationId xmlns:p14="http://schemas.microsoft.com/office/powerpoint/2010/main" val="31312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Ø"/>
            </a:pPr>
            <a:r>
              <a:rPr lang="en-GB" dirty="0" smtClean="0"/>
              <a:t>The timing still depends on the European Commission development of the GSR second phase, i.e. the</a:t>
            </a:r>
            <a:r>
              <a:rPr lang="en-GB" baseline="0" dirty="0" smtClean="0"/>
              <a:t> deadlines may still change with the time.</a:t>
            </a:r>
          </a:p>
          <a:p>
            <a:pPr marL="171450" indent="-171450">
              <a:buFont typeface="Wingdings" panose="05000000000000000000" pitchFamily="2" charset="2"/>
              <a:buChar char="Ø"/>
            </a:pPr>
            <a:r>
              <a:rPr lang="en-GB" baseline="0" dirty="0" smtClean="0"/>
              <a:t>As we already have seen in the previous slide, some detection solutions are mainly dedicated to certain particular categories of vehicles, e.g. the BSIS is applicable to big N2s and to N3s</a:t>
            </a:r>
          </a:p>
          <a:p>
            <a:pPr marL="171450" indent="-171450">
              <a:buFont typeface="Wingdings" panose="05000000000000000000" pitchFamily="2" charset="2"/>
              <a:buChar char="Ø"/>
            </a:pPr>
            <a:r>
              <a:rPr lang="en-GB" baseline="0" dirty="0" smtClean="0"/>
              <a:t>As the amount of work is quite huge, the experts agreed that the priorities should be selected according to the accidentology. …</a:t>
            </a:r>
          </a:p>
          <a:p>
            <a:pPr marL="171450" indent="-171450">
              <a:buFont typeface="Wingdings" panose="05000000000000000000" pitchFamily="2" charset="2"/>
              <a:buChar char="Ø"/>
            </a:pPr>
            <a:r>
              <a:rPr lang="en-GB" dirty="0" smtClean="0"/>
              <a:t>HMI: of course, when regulating pure detection and warning systems, the Human/Machine interface is </a:t>
            </a:r>
            <a:r>
              <a:rPr lang="en-GB" dirty="0" err="1" smtClean="0"/>
              <a:t>is</a:t>
            </a:r>
            <a:r>
              <a:rPr lang="en-GB" dirty="0" smtClean="0"/>
              <a:t> of major importance. Difference warning</a:t>
            </a:r>
            <a:r>
              <a:rPr lang="en-GB" baseline="0" dirty="0" smtClean="0"/>
              <a:t> vs. information, avoiding the multiplication of signals to the driver while he is already facing an emergency situation</a:t>
            </a:r>
          </a:p>
          <a:p>
            <a:pPr marL="171450" indent="-171450">
              <a:buFont typeface="Wingdings" panose="05000000000000000000" pitchFamily="2" charset="2"/>
              <a:buChar char="Ø"/>
            </a:pPr>
            <a:r>
              <a:rPr lang="en-GB" baseline="0" dirty="0" smtClean="0"/>
              <a:t>Discussion on the relevancy of a switch-off button: mandatory system should not be </a:t>
            </a:r>
            <a:r>
              <a:rPr lang="en-GB" baseline="0" dirty="0" err="1" smtClean="0"/>
              <a:t>deactivable</a:t>
            </a:r>
            <a:r>
              <a:rPr lang="en-GB" baseline="0" dirty="0" smtClean="0"/>
              <a:t> (safety benefits) vs. burdens to the driver</a:t>
            </a:r>
          </a:p>
          <a:p>
            <a:pPr marL="171450" indent="-171450">
              <a:buFont typeface="Wingdings" panose="05000000000000000000" pitchFamily="2" charset="2"/>
              <a:buChar char="Ø"/>
            </a:pPr>
            <a:r>
              <a:rPr lang="en-GB" baseline="0" dirty="0" smtClean="0"/>
              <a:t>According to the technology, best regulatory approach, new regulation vs. amendments to existing regulations.</a:t>
            </a:r>
            <a:endParaRPr lang="en-GB" dirty="0"/>
          </a:p>
        </p:txBody>
      </p:sp>
      <p:sp>
        <p:nvSpPr>
          <p:cNvPr id="4" name="Espace réservé du numéro de diapositive 3"/>
          <p:cNvSpPr>
            <a:spLocks noGrp="1"/>
          </p:cNvSpPr>
          <p:nvPr>
            <p:ph type="sldNum" sz="quarter" idx="10"/>
          </p:nvPr>
        </p:nvSpPr>
        <p:spPr/>
        <p:txBody>
          <a:bodyPr/>
          <a:lstStyle/>
          <a:p>
            <a:fld id="{74E303B5-3331-4572-B2BB-38C151593D15}" type="slidenum">
              <a:rPr lang="en-US" smtClean="0"/>
              <a:t>3</a:t>
            </a:fld>
            <a:endParaRPr lang="en-US"/>
          </a:p>
        </p:txBody>
      </p:sp>
    </p:spTree>
    <p:extLst>
      <p:ext uri="{BB962C8B-B14F-4D97-AF65-F5344CB8AC3E}">
        <p14:creationId xmlns:p14="http://schemas.microsoft.com/office/powerpoint/2010/main" val="675075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Ø"/>
            </a:pPr>
            <a:r>
              <a:rPr lang="en-GB" dirty="0" smtClean="0"/>
              <a:t>Progress</a:t>
            </a:r>
            <a:r>
              <a:rPr lang="en-GB" baseline="0" dirty="0" smtClean="0"/>
              <a:t> performed at the 2</a:t>
            </a:r>
            <a:r>
              <a:rPr lang="en-GB" baseline="30000" dirty="0" smtClean="0"/>
              <a:t>nd</a:t>
            </a:r>
            <a:r>
              <a:rPr lang="en-GB" baseline="0" dirty="0" smtClean="0"/>
              <a:t> meeting (TfL)</a:t>
            </a:r>
          </a:p>
          <a:p>
            <a:pPr marL="171450" indent="-171450">
              <a:buFont typeface="Wingdings" panose="05000000000000000000" pitchFamily="2" charset="2"/>
              <a:buChar char="Ø"/>
            </a:pPr>
            <a:r>
              <a:rPr lang="en-GB" baseline="0" dirty="0" smtClean="0"/>
              <a:t>Forward driving</a:t>
            </a:r>
          </a:p>
          <a:p>
            <a:pPr marL="628650" lvl="1" indent="-171450">
              <a:buFont typeface="Wingdings" panose="05000000000000000000" pitchFamily="2" charset="2"/>
              <a:buChar char="§"/>
            </a:pPr>
            <a:r>
              <a:rPr lang="en-GB" baseline="0" dirty="0" smtClean="0"/>
              <a:t>Meeting held in London on purpose</a:t>
            </a:r>
          </a:p>
          <a:p>
            <a:pPr marL="628650" lvl="1" indent="-171450">
              <a:buFont typeface="Wingdings" panose="05000000000000000000" pitchFamily="2" charset="2"/>
              <a:buChar char="§"/>
            </a:pPr>
            <a:r>
              <a:rPr lang="en-GB" baseline="0" dirty="0" smtClean="0"/>
              <a:t>TfL, after in-depth research, promote direct view, if possible, establishing an “eye contact” between the driver and the VRU. Human communication</a:t>
            </a:r>
          </a:p>
          <a:p>
            <a:pPr marL="628650" lvl="1" indent="-171450">
              <a:buFont typeface="Wingdings" panose="05000000000000000000" pitchFamily="2" charset="2"/>
              <a:buChar char="§"/>
            </a:pPr>
            <a:r>
              <a:rPr lang="en-GB" baseline="0" dirty="0" smtClean="0"/>
              <a:t>Of course, it is important that the informal group take full account of the researches performed by TfL. This is part of the data collection, we do not start from scratch</a:t>
            </a:r>
          </a:p>
          <a:p>
            <a:pPr marL="171450" lvl="0" indent="-171450">
              <a:buFont typeface="Wingdings" panose="05000000000000000000" pitchFamily="2" charset="2"/>
              <a:buChar char="Ø"/>
            </a:pPr>
            <a:r>
              <a:rPr lang="en-GB" baseline="0" dirty="0" smtClean="0"/>
              <a:t>Rearward driving</a:t>
            </a:r>
          </a:p>
          <a:p>
            <a:pPr marL="628650" lvl="1" indent="-171450">
              <a:buFont typeface="Wingdings" panose="05000000000000000000" pitchFamily="2" charset="2"/>
              <a:buChar char="§"/>
            </a:pPr>
            <a:r>
              <a:rPr lang="en-GB" baseline="0" dirty="0" smtClean="0"/>
              <a:t>J presented again their document GRSG-111-23 (addition of a Class VIII close-proximity rear-view device</a:t>
            </a:r>
          </a:p>
          <a:p>
            <a:pPr marL="628650" lvl="1" indent="-171450">
              <a:buFont typeface="Wingdings" panose="05000000000000000000" pitchFamily="2" charset="2"/>
              <a:buChar char="§"/>
            </a:pPr>
            <a:r>
              <a:rPr lang="en-GB" baseline="0" dirty="0" smtClean="0"/>
              <a:t>Detection of cylinders at the rear of the vehicle, compulsory on all categories.</a:t>
            </a:r>
          </a:p>
          <a:p>
            <a:pPr marL="628650" lvl="1" indent="-171450">
              <a:buFont typeface="Wingdings" panose="05000000000000000000" pitchFamily="2" charset="2"/>
              <a:buChar char="§"/>
            </a:pPr>
            <a:r>
              <a:rPr lang="en-GB" baseline="0" dirty="0" smtClean="0"/>
              <a:t>Benefits and justifications were somewhat challenged by some informal group members</a:t>
            </a:r>
          </a:p>
          <a:p>
            <a:pPr marL="628650" lvl="1" indent="-171450">
              <a:buFont typeface="Wingdings" panose="05000000000000000000" pitchFamily="2" charset="2"/>
              <a:buChar char="§"/>
            </a:pPr>
            <a:r>
              <a:rPr lang="en-GB" baseline="0" dirty="0" smtClean="0"/>
              <a:t>Decision to further investigate the rear-view cameras+ sensor solution after a study from AUS</a:t>
            </a:r>
          </a:p>
          <a:p>
            <a:pPr marL="171450" lvl="0" indent="-171450">
              <a:buFont typeface="Wingdings" panose="05000000000000000000" pitchFamily="2" charset="2"/>
              <a:buChar char="§"/>
            </a:pPr>
            <a:r>
              <a:rPr lang="en-GB" baseline="0" dirty="0" smtClean="0"/>
              <a:t>Data: OICA was elected as pilot for data collection, since all approaches need a clear vision of the situation in the field. </a:t>
            </a:r>
          </a:p>
        </p:txBody>
      </p:sp>
      <p:sp>
        <p:nvSpPr>
          <p:cNvPr id="4" name="Espace réservé du numéro de diapositive 3"/>
          <p:cNvSpPr>
            <a:spLocks noGrp="1"/>
          </p:cNvSpPr>
          <p:nvPr>
            <p:ph type="sldNum" sz="quarter" idx="10"/>
          </p:nvPr>
        </p:nvSpPr>
        <p:spPr/>
        <p:txBody>
          <a:bodyPr/>
          <a:lstStyle/>
          <a:p>
            <a:fld id="{74E303B5-3331-4572-B2BB-38C151593D15}" type="slidenum">
              <a:rPr lang="en-US" smtClean="0"/>
              <a:t>4</a:t>
            </a:fld>
            <a:endParaRPr lang="en-US"/>
          </a:p>
        </p:txBody>
      </p:sp>
    </p:spTree>
    <p:extLst>
      <p:ext uri="{BB962C8B-B14F-4D97-AF65-F5344CB8AC3E}">
        <p14:creationId xmlns:p14="http://schemas.microsoft.com/office/powerpoint/2010/main" val="2488467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Ø"/>
            </a:pPr>
            <a:r>
              <a:rPr lang="en-GB" dirty="0" smtClean="0"/>
              <a:t>3</a:t>
            </a:r>
            <a:r>
              <a:rPr lang="en-GB" baseline="30000" dirty="0" smtClean="0"/>
              <a:t>rd</a:t>
            </a:r>
            <a:r>
              <a:rPr lang="en-GB" dirty="0" smtClean="0"/>
              <a:t> meeting (BASt in July)</a:t>
            </a:r>
          </a:p>
          <a:p>
            <a:pPr marL="171450" indent="-171450">
              <a:buFont typeface="Wingdings" panose="05000000000000000000" pitchFamily="2" charset="2"/>
              <a:buChar char="Ø"/>
            </a:pPr>
            <a:r>
              <a:rPr lang="en-GB" dirty="0" smtClean="0"/>
              <a:t>Establishment of 3 Task-forces (regulatory drafting, data collection, HMI)</a:t>
            </a:r>
          </a:p>
          <a:p>
            <a:pPr marL="171450" lvl="0" indent="-171450">
              <a:buFont typeface="Wingdings" panose="05000000000000000000" pitchFamily="2" charset="2"/>
              <a:buChar char="Ø"/>
            </a:pPr>
            <a:r>
              <a:rPr lang="en-GB" dirty="0" smtClean="0"/>
              <a:t>Regulatory text drafting: focusing on the D proposal GRSG/2017/11 (BSIS)</a:t>
            </a:r>
          </a:p>
          <a:p>
            <a:pPr marL="628650" lvl="1" indent="-171450">
              <a:buFont typeface="Wingdings" panose="05000000000000000000" pitchFamily="2" charset="2"/>
              <a:buChar char="§"/>
            </a:pPr>
            <a:r>
              <a:rPr lang="en-GB" dirty="0" smtClean="0"/>
              <a:t>The group agreed that some further work is</a:t>
            </a:r>
            <a:r>
              <a:rPr lang="en-GB" baseline="0" dirty="0" smtClean="0"/>
              <a:t> necessary with the structure and the description of the test method, </a:t>
            </a:r>
          </a:p>
          <a:p>
            <a:pPr marL="628650" lvl="1" indent="-171450">
              <a:buFont typeface="Wingdings" panose="05000000000000000000" pitchFamily="2" charset="2"/>
              <a:buChar char="§"/>
            </a:pPr>
            <a:r>
              <a:rPr lang="en-GB" baseline="0" dirty="0" smtClean="0"/>
              <a:t>D as pilot as they are at the origin of the proposal</a:t>
            </a:r>
          </a:p>
          <a:p>
            <a:pPr marL="628650" lvl="1" indent="-171450">
              <a:buFont typeface="Wingdings" panose="05000000000000000000" pitchFamily="2" charset="2"/>
              <a:buChar char="§"/>
            </a:pPr>
            <a:r>
              <a:rPr lang="en-GB" baseline="0" dirty="0" smtClean="0"/>
              <a:t>Deadline at the next GRSG session in April 2018</a:t>
            </a:r>
          </a:p>
          <a:p>
            <a:pPr marL="171450" lvl="0" indent="-171450">
              <a:buFont typeface="Wingdings" panose="05000000000000000000" pitchFamily="2" charset="2"/>
              <a:buChar char="Ø"/>
            </a:pPr>
            <a:r>
              <a:rPr lang="en-GB" baseline="0" dirty="0" smtClean="0"/>
              <a:t>Data collection</a:t>
            </a:r>
          </a:p>
          <a:p>
            <a:pPr marL="685800" lvl="1" indent="-228600">
              <a:buFont typeface="Wingdings" panose="05000000000000000000" pitchFamily="2" charset="2"/>
              <a:buChar char="§"/>
            </a:pPr>
            <a:r>
              <a:rPr lang="en-GB" dirty="0" smtClean="0"/>
              <a:t>OICA as pilot</a:t>
            </a:r>
          </a:p>
          <a:p>
            <a:pPr marL="685800" lvl="1" indent="-228600">
              <a:buFont typeface="Wingdings" panose="05000000000000000000" pitchFamily="2" charset="2"/>
              <a:buChar char="§"/>
            </a:pPr>
            <a:r>
              <a:rPr lang="en-GB" dirty="0" smtClean="0"/>
              <a:t>Aims at defining the priorities of the group, since the decision must be taken on the basis of</a:t>
            </a:r>
            <a:r>
              <a:rPr lang="en-GB" baseline="0" dirty="0" smtClean="0"/>
              <a:t> sound accident data and reasoning</a:t>
            </a:r>
          </a:p>
          <a:p>
            <a:pPr marL="685800" lvl="1" indent="-228600">
              <a:buFont typeface="Wingdings" panose="05000000000000000000" pitchFamily="2" charset="2"/>
              <a:buChar char="§"/>
            </a:pPr>
            <a:r>
              <a:rPr lang="en-GB" baseline="0" dirty="0" smtClean="0"/>
              <a:t>For this aim, OICA developed an informal document (GRSG-113-27), which is a request for data to all of the contracting parties present here. This is important, because, if we want to make real progress in road safety worldwide, we need to have a “clear view” of the situation in each country. If not, the group may make decisions detrimental to road safety in your country. This is a real call to the parties here to contribute to the work of the informal group. </a:t>
            </a:r>
          </a:p>
          <a:p>
            <a:pPr marL="685800" lvl="1" indent="-228600">
              <a:buFont typeface="Wingdings" panose="05000000000000000000" pitchFamily="2" charset="2"/>
              <a:buChar char="§"/>
            </a:pPr>
            <a:r>
              <a:rPr lang="en-GB" baseline="0" dirty="0" smtClean="0"/>
              <a:t>Deadline id the Tokyo meeting on 21-22November 2017</a:t>
            </a:r>
          </a:p>
          <a:p>
            <a:pPr marL="0" lvl="0" indent="0">
              <a:buFont typeface="Wingdings" panose="05000000000000000000" pitchFamily="2" charset="2"/>
              <a:buNone/>
            </a:pPr>
            <a:endParaRPr lang="en-GB" dirty="0"/>
          </a:p>
        </p:txBody>
      </p:sp>
      <p:sp>
        <p:nvSpPr>
          <p:cNvPr id="4" name="Espace réservé du numéro de diapositive 3"/>
          <p:cNvSpPr>
            <a:spLocks noGrp="1"/>
          </p:cNvSpPr>
          <p:nvPr>
            <p:ph type="sldNum" sz="quarter" idx="10"/>
          </p:nvPr>
        </p:nvSpPr>
        <p:spPr/>
        <p:txBody>
          <a:bodyPr/>
          <a:lstStyle/>
          <a:p>
            <a:fld id="{74E303B5-3331-4572-B2BB-38C151593D15}" type="slidenum">
              <a:rPr lang="en-US" smtClean="0"/>
              <a:t>5</a:t>
            </a:fld>
            <a:endParaRPr lang="en-US"/>
          </a:p>
        </p:txBody>
      </p:sp>
    </p:spTree>
    <p:extLst>
      <p:ext uri="{BB962C8B-B14F-4D97-AF65-F5344CB8AC3E}">
        <p14:creationId xmlns:p14="http://schemas.microsoft.com/office/powerpoint/2010/main" val="973665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Ø"/>
            </a:pPr>
            <a:r>
              <a:rPr lang="en-GB" dirty="0" smtClean="0"/>
              <a:t>HMI</a:t>
            </a:r>
          </a:p>
          <a:p>
            <a:pPr marL="628650" lvl="1" indent="-171450">
              <a:buFont typeface="Wingdings" panose="05000000000000000000" pitchFamily="2" charset="2"/>
              <a:buChar char="§"/>
            </a:pPr>
            <a:r>
              <a:rPr lang="en-GB" dirty="0" smtClean="0"/>
              <a:t>OICA as pilot as they have the best knowledge in the HMI</a:t>
            </a:r>
            <a:r>
              <a:rPr lang="en-GB" baseline="0" dirty="0" smtClean="0"/>
              <a:t> technologies</a:t>
            </a:r>
          </a:p>
          <a:p>
            <a:pPr marL="628650" lvl="1" indent="-171450">
              <a:buFont typeface="Wingdings" panose="05000000000000000000" pitchFamily="2" charset="2"/>
              <a:buChar char="§"/>
            </a:pPr>
            <a:r>
              <a:rPr lang="en-GB" baseline="0" dirty="0" smtClean="0"/>
              <a:t>Focuses on the 1</a:t>
            </a:r>
            <a:r>
              <a:rPr lang="en-GB" baseline="30000" dirty="0" smtClean="0"/>
              <a:t>st</a:t>
            </a:r>
            <a:r>
              <a:rPr lang="en-GB" baseline="0" dirty="0" smtClean="0"/>
              <a:t> priority, i.e. the BSIS proposal, to be ready for the next GRSG session</a:t>
            </a:r>
          </a:p>
          <a:p>
            <a:pPr marL="171450" lvl="0" indent="-171450">
              <a:buFont typeface="Wingdings" panose="05000000000000000000" pitchFamily="2" charset="2"/>
              <a:buChar char="Ø"/>
            </a:pPr>
            <a:r>
              <a:rPr lang="en-GB" baseline="0" dirty="0" smtClean="0"/>
              <a:t>terms of reference: will be presented by the European Commission representative </a:t>
            </a:r>
          </a:p>
          <a:p>
            <a:pPr marL="171450" lvl="0" indent="-171450">
              <a:buFont typeface="Wingdings" panose="05000000000000000000" pitchFamily="2" charset="2"/>
              <a:buChar char="Ø"/>
            </a:pPr>
            <a:r>
              <a:rPr lang="en-GB" baseline="0" dirty="0" smtClean="0"/>
              <a:t>No aim for the moment to address the detection and warning systems as a separate component approval, focus on the vehicle approval. CLEPA will provide their view on the best approach.</a:t>
            </a:r>
          </a:p>
        </p:txBody>
      </p:sp>
      <p:sp>
        <p:nvSpPr>
          <p:cNvPr id="4" name="Espace réservé du numéro de diapositive 3"/>
          <p:cNvSpPr>
            <a:spLocks noGrp="1"/>
          </p:cNvSpPr>
          <p:nvPr>
            <p:ph type="sldNum" sz="quarter" idx="10"/>
          </p:nvPr>
        </p:nvSpPr>
        <p:spPr/>
        <p:txBody>
          <a:bodyPr/>
          <a:lstStyle/>
          <a:p>
            <a:fld id="{74E303B5-3331-4572-B2BB-38C151593D15}" type="slidenum">
              <a:rPr lang="en-US" smtClean="0"/>
              <a:t>6</a:t>
            </a:fld>
            <a:endParaRPr lang="en-US"/>
          </a:p>
        </p:txBody>
      </p:sp>
    </p:spTree>
    <p:extLst>
      <p:ext uri="{BB962C8B-B14F-4D97-AF65-F5344CB8AC3E}">
        <p14:creationId xmlns:p14="http://schemas.microsoft.com/office/powerpoint/2010/main" val="4042383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Tree>
    <p:extLst>
      <p:ext uri="{BB962C8B-B14F-4D97-AF65-F5344CB8AC3E}">
        <p14:creationId xmlns:p14="http://schemas.microsoft.com/office/powerpoint/2010/main" val="17657398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FBBD1750-5161-4B55-B139-B3F85B7C5590}" type="slidenum">
              <a:rPr lang="fr-FR"/>
              <a:pPr>
                <a:defRPr/>
              </a:pPr>
              <a:t>‹#›</a:t>
            </a:fld>
            <a:r>
              <a:rPr lang="fr-FR"/>
              <a:t>/4</a:t>
            </a:r>
          </a:p>
        </p:txBody>
      </p:sp>
    </p:spTree>
    <p:extLst>
      <p:ext uri="{BB962C8B-B14F-4D97-AF65-F5344CB8AC3E}">
        <p14:creationId xmlns:p14="http://schemas.microsoft.com/office/powerpoint/2010/main" val="17615309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A229159-692A-49B5-938B-39059C4CFD4E}" type="slidenum">
              <a:rPr lang="fr-FR"/>
              <a:pPr>
                <a:defRPr/>
              </a:pPr>
              <a:t>‹#›</a:t>
            </a:fld>
            <a:r>
              <a:rPr lang="fr-FR"/>
              <a:t>/4</a:t>
            </a:r>
          </a:p>
        </p:txBody>
      </p:sp>
    </p:spTree>
    <p:extLst>
      <p:ext uri="{BB962C8B-B14F-4D97-AF65-F5344CB8AC3E}">
        <p14:creationId xmlns:p14="http://schemas.microsoft.com/office/powerpoint/2010/main" val="40407698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Date Placeholder 6"/>
          <p:cNvSpPr>
            <a:spLocks noGrp="1"/>
          </p:cNvSpPr>
          <p:nvPr>
            <p:ph type="dt" sz="half" idx="10"/>
          </p:nvPr>
        </p:nvSpPr>
        <p:spPr/>
        <p:txBody>
          <a:bodyPr/>
          <a:lstStyle/>
          <a:p>
            <a:pPr>
              <a:defRPr/>
            </a:pPr>
            <a:endParaRPr lang="fr-FR"/>
          </a:p>
        </p:txBody>
      </p:sp>
      <p:sp>
        <p:nvSpPr>
          <p:cNvPr id="8" name="Footer Placeholder 7"/>
          <p:cNvSpPr>
            <a:spLocks noGrp="1"/>
          </p:cNvSpPr>
          <p:nvPr>
            <p:ph type="ftr" sz="quarter" idx="11"/>
          </p:nvPr>
        </p:nvSpPr>
        <p:spPr/>
        <p:txBody>
          <a:bodyPr/>
          <a:lstStyle/>
          <a:p>
            <a:pPr>
              <a:defRPr/>
            </a:pPr>
            <a:endParaRPr lang="fr-FR"/>
          </a:p>
        </p:txBody>
      </p:sp>
    </p:spTree>
    <p:extLst>
      <p:ext uri="{BB962C8B-B14F-4D97-AF65-F5344CB8AC3E}">
        <p14:creationId xmlns:p14="http://schemas.microsoft.com/office/powerpoint/2010/main" val="13921076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9C3B379-9611-4D2B-A527-21C0D8CF27AD}" type="slidenum">
              <a:rPr lang="fr-FR"/>
              <a:pPr>
                <a:defRPr/>
              </a:pPr>
              <a:t>‹#›</a:t>
            </a:fld>
            <a:r>
              <a:rPr lang="fr-FR"/>
              <a:t>/4</a:t>
            </a:r>
          </a:p>
        </p:txBody>
      </p:sp>
    </p:spTree>
    <p:extLst>
      <p:ext uri="{BB962C8B-B14F-4D97-AF65-F5344CB8AC3E}">
        <p14:creationId xmlns:p14="http://schemas.microsoft.com/office/powerpoint/2010/main" val="25482979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Espace réservé du numéro de diapositiv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BC63138-871B-485C-989F-92A8CC406BC1}" type="slidenum">
              <a:rPr lang="fr-FR"/>
              <a:pPr>
                <a:defRPr/>
              </a:pPr>
              <a:t>‹#›</a:t>
            </a:fld>
            <a:r>
              <a:rPr lang="fr-FR"/>
              <a:t>/4</a:t>
            </a:r>
          </a:p>
        </p:txBody>
      </p:sp>
    </p:spTree>
    <p:extLst>
      <p:ext uri="{BB962C8B-B14F-4D97-AF65-F5344CB8AC3E}">
        <p14:creationId xmlns:p14="http://schemas.microsoft.com/office/powerpoint/2010/main" val="15906439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A2D8025-D7CC-4B96-B223-B2D8DC43D248}" type="slidenum">
              <a:rPr lang="fr-FR"/>
              <a:pPr>
                <a:defRPr/>
              </a:pPr>
              <a:t>‹#›</a:t>
            </a:fld>
            <a:r>
              <a:rPr lang="fr-FR"/>
              <a:t>/4</a:t>
            </a:r>
          </a:p>
        </p:txBody>
      </p:sp>
    </p:spTree>
    <p:extLst>
      <p:ext uri="{BB962C8B-B14F-4D97-AF65-F5344CB8AC3E}">
        <p14:creationId xmlns:p14="http://schemas.microsoft.com/office/powerpoint/2010/main" val="27768147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4AEB7AF-236A-4A63-A627-4C67F68103F9}" type="slidenum">
              <a:rPr lang="fr-FR"/>
              <a:pPr>
                <a:defRPr/>
              </a:pPr>
              <a:t>‹#›</a:t>
            </a:fld>
            <a:r>
              <a:rPr lang="fr-FR"/>
              <a:t>/4</a:t>
            </a:r>
          </a:p>
        </p:txBody>
      </p:sp>
    </p:spTree>
    <p:extLst>
      <p:ext uri="{BB962C8B-B14F-4D97-AF65-F5344CB8AC3E}">
        <p14:creationId xmlns:p14="http://schemas.microsoft.com/office/powerpoint/2010/main" val="26610623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AB7ED4E-6BA2-42F5-97C7-4BC7623CCDD4}" type="slidenum">
              <a:rPr lang="fr-FR"/>
              <a:pPr>
                <a:defRPr/>
              </a:pPr>
              <a:t>‹#›</a:t>
            </a:fld>
            <a:r>
              <a:rPr lang="fr-FR"/>
              <a:t>/4</a:t>
            </a:r>
          </a:p>
        </p:txBody>
      </p:sp>
    </p:spTree>
    <p:extLst>
      <p:ext uri="{BB962C8B-B14F-4D97-AF65-F5344CB8AC3E}">
        <p14:creationId xmlns:p14="http://schemas.microsoft.com/office/powerpoint/2010/main" val="33924207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Espace réservé du numéro de diapositiv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2CD42F1-D764-4E95-96B5-2B13717BE53B}" type="slidenum">
              <a:rPr lang="fr-FR"/>
              <a:pPr>
                <a:defRPr/>
              </a:pPr>
              <a:t>‹#›</a:t>
            </a:fld>
            <a:r>
              <a:rPr lang="fr-FR"/>
              <a:t>/4</a:t>
            </a:r>
          </a:p>
        </p:txBody>
      </p:sp>
    </p:spTree>
    <p:extLst>
      <p:ext uri="{BB962C8B-B14F-4D97-AF65-F5344CB8AC3E}">
        <p14:creationId xmlns:p14="http://schemas.microsoft.com/office/powerpoint/2010/main" val="19043239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err="1" smtClean="0"/>
              <a:t>Dehli</a:t>
            </a:r>
            <a:r>
              <a:rPr lang="en-US" dirty="0" smtClean="0"/>
              <a:t>, October 2016</a:t>
            </a:r>
            <a:endParaRPr lang="fr-FR" dirty="0" smtClean="0"/>
          </a:p>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Espace réservé du numéro de diapositiv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60D33D2-52DC-4402-AD85-9134CAC4B473}" type="slidenum">
              <a:rPr lang="fr-FR"/>
              <a:pPr>
                <a:defRPr/>
              </a:pPr>
              <a:t>‹#›</a:t>
            </a:fld>
            <a:r>
              <a:rPr lang="fr-FR"/>
              <a:t>/4</a:t>
            </a:r>
          </a:p>
        </p:txBody>
      </p:sp>
    </p:spTree>
    <p:extLst>
      <p:ext uri="{BB962C8B-B14F-4D97-AF65-F5344CB8AC3E}">
        <p14:creationId xmlns:p14="http://schemas.microsoft.com/office/powerpoint/2010/main" val="32215304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dirty="0" smtClean="0"/>
              <a:t>Cliquez pour modifier les styles du texte du masque</a:t>
            </a:r>
          </a:p>
          <a:p>
            <a:pPr lvl="1"/>
            <a:r>
              <a:rPr lang="fr-FR" altLang="en-US" dirty="0" smtClean="0"/>
              <a:t>Deuxième niveau</a:t>
            </a:r>
          </a:p>
          <a:p>
            <a:pPr lvl="2"/>
            <a:r>
              <a:rPr lang="fr-FR" altLang="en-US" dirty="0" smtClean="0"/>
              <a:t>Troisième niveau</a:t>
            </a:r>
          </a:p>
          <a:p>
            <a:pPr lvl="3"/>
            <a:r>
              <a:rPr lang="fr-FR" altLang="en-US" dirty="0" smtClean="0"/>
              <a:t>Quatrième niveau</a:t>
            </a:r>
          </a:p>
          <a:p>
            <a:pPr lvl="4"/>
            <a:r>
              <a:rPr lang="fr-FR" altLang="en-US" dirty="0"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dirty="0" smtClean="0"/>
              <a:t>Sao Paulo, May 30</a:t>
            </a:r>
            <a:r>
              <a:rPr lang="en-US" baseline="30000" dirty="0" smtClean="0"/>
              <a:t>th</a:t>
            </a:r>
            <a:r>
              <a:rPr lang="en-US" dirty="0" smtClean="0"/>
              <a:t> 2017</a:t>
            </a:r>
            <a:endParaRPr lang="fr-FR" dirty="0" smtClean="0"/>
          </a:p>
          <a:p>
            <a:pPr>
              <a:defRPr/>
            </a:pPr>
            <a:endParaRPr lang="fr-FR"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fr-FR"/>
          </a:p>
        </p:txBody>
      </p:sp>
      <p:pic>
        <p:nvPicPr>
          <p:cNvPr id="1031" name="Picture 7" descr="nouveau logo OIC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88913"/>
            <a:ext cx="1152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p:cNvSpPr>
            <a:spLocks noChangeArrowheads="1"/>
          </p:cNvSpPr>
          <p:nvPr/>
        </p:nvSpPr>
        <p:spPr bwMode="auto">
          <a:xfrm>
            <a:off x="6769100" y="62579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8CB99B6-AED1-4A0A-8BB2-4EAB9DCD0A8E}" type="slidenum">
              <a:rPr lang="fr-FR" altLang="en-US" sz="1400" smtClean="0"/>
              <a:pPr algn="r" eaLnBrk="1" hangingPunct="1"/>
              <a:t>‹#›</a:t>
            </a:fld>
            <a:r>
              <a:rPr lang="fr-FR" altLang="en-US" sz="1400" dirty="0" smtClean="0"/>
              <a:t>/4</a:t>
            </a:r>
            <a:endParaRPr lang="fr-FR" alt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 y="2130425"/>
            <a:ext cx="7935362" cy="2323880"/>
          </a:xfrm>
        </p:spPr>
        <p:txBody>
          <a:bodyPr>
            <a:normAutofit fontScale="90000"/>
          </a:bodyPr>
          <a:lstStyle/>
          <a:p>
            <a:r>
              <a:rPr lang="en-US" dirty="0" smtClean="0"/>
              <a:t/>
            </a:r>
            <a:br>
              <a:rPr lang="en-US" dirty="0" smtClean="0"/>
            </a:br>
            <a:r>
              <a:rPr lang="en-US" dirty="0" smtClean="0"/>
              <a:t>GRSG-113</a:t>
            </a:r>
            <a:br>
              <a:rPr lang="en-US" dirty="0" smtClean="0"/>
            </a:br>
            <a:r>
              <a:rPr lang="en-US" dirty="0" smtClean="0"/>
              <a:t>Agenda point 5 – </a:t>
            </a:r>
            <a:r>
              <a:rPr lang="en-GB" dirty="0"/>
              <a:t>Awareness of Vulnerable Road Users proximity</a:t>
            </a:r>
            <a:r>
              <a:rPr lang="en-US" dirty="0" smtClean="0"/>
              <a:t/>
            </a:r>
            <a:br>
              <a:rPr lang="en-US" dirty="0" smtClean="0"/>
            </a:br>
            <a:endParaRPr lang="en-US" dirty="0"/>
          </a:p>
        </p:txBody>
      </p:sp>
      <p:sp>
        <p:nvSpPr>
          <p:cNvPr id="5" name="Espace réservé de la date 4"/>
          <p:cNvSpPr>
            <a:spLocks noGrp="1"/>
          </p:cNvSpPr>
          <p:nvPr>
            <p:ph type="dt" sz="half" idx="10"/>
          </p:nvPr>
        </p:nvSpPr>
        <p:spPr>
          <a:xfrm>
            <a:off x="457200" y="6245225"/>
            <a:ext cx="2889504" cy="411607"/>
          </a:xfrm>
        </p:spPr>
        <p:txBody>
          <a:bodyPr/>
          <a:lstStyle/>
          <a:p>
            <a:pPr>
              <a:defRPr/>
            </a:pPr>
            <a:r>
              <a:rPr lang="en-US" dirty="0" smtClean="0"/>
              <a:t>Geneva, October 10</a:t>
            </a:r>
            <a:r>
              <a:rPr lang="en-US" baseline="30000" dirty="0" smtClean="0"/>
              <a:t>th</a:t>
            </a:r>
            <a:r>
              <a:rPr lang="en-US" dirty="0" smtClean="0"/>
              <a:t> 2017</a:t>
            </a:r>
            <a:endParaRPr lang="fr-FR" dirty="0"/>
          </a:p>
        </p:txBody>
      </p:sp>
      <p:sp>
        <p:nvSpPr>
          <p:cNvPr id="4" name="Text Box 4"/>
          <p:cNvSpPr txBox="1">
            <a:spLocks noChangeArrowheads="1"/>
          </p:cNvSpPr>
          <p:nvPr/>
        </p:nvSpPr>
        <p:spPr bwMode="auto">
          <a:xfrm>
            <a:off x="5796136" y="187300"/>
            <a:ext cx="3122714" cy="811367"/>
          </a:xfrm>
          <a:prstGeom prst="rect">
            <a:avLst/>
          </a:prstGeom>
          <a:solidFill>
            <a:schemeClr val="bg1"/>
          </a:solidFill>
          <a:ln w="12700">
            <a:noFill/>
            <a:miter lim="800000"/>
            <a:headEnd/>
            <a:tailEnd/>
          </a:ln>
        </p:spPr>
        <p:txBody>
          <a:bodyPr wrap="square" lIns="18000" tIns="36000" rIns="18000" bIns="36000">
            <a:spAutoFit/>
          </a:bodyPr>
          <a:ls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r" eaLnBrk="0" hangingPunct="0"/>
            <a:r>
              <a:rPr kumimoji="0" lang="en-GB" altLang="ja-JP" sz="1600" u="sng" dirty="0">
                <a:latin typeface="Times New Roman" panose="02020603050405020304" pitchFamily="18" charset="0"/>
                <a:cs typeface="Times New Roman" panose="02020603050405020304" pitchFamily="18" charset="0"/>
              </a:rPr>
              <a:t>Informal document</a:t>
            </a:r>
            <a:r>
              <a:rPr kumimoji="0" lang="en-GB" altLang="ja-JP" sz="1600" dirty="0">
                <a:latin typeface="Times New Roman" panose="02020603050405020304" pitchFamily="18" charset="0"/>
                <a:cs typeface="Times New Roman" panose="02020603050405020304" pitchFamily="18" charset="0"/>
              </a:rPr>
              <a:t> </a:t>
            </a:r>
            <a:r>
              <a:rPr kumimoji="0" lang="en-US" altLang="ja-JP" sz="1600" b="1" dirty="0" smtClean="0">
                <a:latin typeface="Times New Roman" panose="02020603050405020304" pitchFamily="18" charset="0"/>
                <a:cs typeface="Times New Roman" panose="02020603050405020304" pitchFamily="18" charset="0"/>
              </a:rPr>
              <a:t>GRSG</a:t>
            </a:r>
            <a:r>
              <a:rPr kumimoji="0" lang="en-GB" altLang="ja-JP" sz="1600" b="1" dirty="0" smtClean="0">
                <a:latin typeface="Times New Roman" panose="02020603050405020304" pitchFamily="18" charset="0"/>
                <a:cs typeface="Times New Roman" panose="02020603050405020304" pitchFamily="18" charset="0"/>
              </a:rPr>
              <a:t>-</a:t>
            </a:r>
            <a:r>
              <a:rPr kumimoji="0" lang="en-US" altLang="ja-JP" sz="1600" b="1" dirty="0" smtClean="0">
                <a:latin typeface="Times New Roman" panose="02020603050405020304" pitchFamily="18" charset="0"/>
                <a:cs typeface="Times New Roman" panose="02020603050405020304" pitchFamily="18" charset="0"/>
              </a:rPr>
              <a:t>113</a:t>
            </a:r>
            <a:r>
              <a:rPr kumimoji="0" lang="en-GB" altLang="ja-JP" sz="1600" b="1" dirty="0" smtClean="0">
                <a:latin typeface="Times New Roman" panose="02020603050405020304" pitchFamily="18" charset="0"/>
                <a:cs typeface="Times New Roman" panose="02020603050405020304" pitchFamily="18" charset="0"/>
              </a:rPr>
              <a:t>-35</a:t>
            </a:r>
            <a:endParaRPr kumimoji="0" lang="en-GB" altLang="ja-JP" sz="1600" b="1" dirty="0">
              <a:latin typeface="Times New Roman" panose="02020603050405020304" pitchFamily="18" charset="0"/>
              <a:cs typeface="Times New Roman" panose="02020603050405020304" pitchFamily="18" charset="0"/>
            </a:endParaRPr>
          </a:p>
          <a:p>
            <a:pPr algn="r" eaLnBrk="0" hangingPunct="0"/>
            <a:r>
              <a:rPr kumimoji="0" lang="en-GB" altLang="ja-JP" sz="1600" dirty="0" smtClean="0">
                <a:latin typeface="Times New Roman" panose="02020603050405020304" pitchFamily="18" charset="0"/>
                <a:cs typeface="Times New Roman" panose="02020603050405020304" pitchFamily="18" charset="0"/>
              </a:rPr>
              <a:t>(</a:t>
            </a:r>
            <a:r>
              <a:rPr kumimoji="0" lang="en-US" altLang="ja-JP" sz="1600" dirty="0" smtClean="0">
                <a:latin typeface="Times New Roman" panose="02020603050405020304" pitchFamily="18" charset="0"/>
                <a:cs typeface="Times New Roman" panose="02020603050405020304" pitchFamily="18" charset="0"/>
              </a:rPr>
              <a:t>113</a:t>
            </a:r>
            <a:r>
              <a:rPr kumimoji="0" lang="en-GB" altLang="ja-JP" sz="1600" dirty="0" err="1" smtClean="0">
                <a:latin typeface="Times New Roman" panose="02020603050405020304" pitchFamily="18" charset="0"/>
                <a:cs typeface="Times New Roman" panose="02020603050405020304" pitchFamily="18" charset="0"/>
              </a:rPr>
              <a:t>th</a:t>
            </a:r>
            <a:r>
              <a:rPr kumimoji="0" lang="en-GB" altLang="ja-JP" sz="1600" dirty="0" smtClean="0">
                <a:latin typeface="Times New Roman" panose="02020603050405020304" pitchFamily="18" charset="0"/>
                <a:cs typeface="Times New Roman" panose="02020603050405020304" pitchFamily="18" charset="0"/>
              </a:rPr>
              <a:t> GR</a:t>
            </a:r>
            <a:r>
              <a:rPr kumimoji="0" lang="en-US" altLang="ja-JP" sz="1600" dirty="0" smtClean="0">
                <a:latin typeface="Times New Roman" panose="02020603050405020304" pitchFamily="18" charset="0"/>
                <a:cs typeface="Times New Roman" panose="02020603050405020304" pitchFamily="18" charset="0"/>
              </a:rPr>
              <a:t>SG</a:t>
            </a:r>
            <a:r>
              <a:rPr kumimoji="0" lang="en-GB" altLang="ja-JP" sz="1600" dirty="0" smtClean="0">
                <a:latin typeface="Times New Roman" panose="02020603050405020304" pitchFamily="18" charset="0"/>
                <a:cs typeface="Times New Roman" panose="02020603050405020304" pitchFamily="18" charset="0"/>
              </a:rPr>
              <a:t>, 10-13 October 2017, </a:t>
            </a:r>
          </a:p>
          <a:p>
            <a:pPr algn="r" eaLnBrk="0" hangingPunct="0"/>
            <a:r>
              <a:rPr kumimoji="0" lang="en-GB" altLang="ja-JP" sz="1600" dirty="0" smtClean="0">
                <a:latin typeface="Times New Roman" panose="02020603050405020304" pitchFamily="18" charset="0"/>
                <a:cs typeface="Times New Roman" panose="02020603050405020304" pitchFamily="18" charset="0"/>
              </a:rPr>
              <a:t>agenda item </a:t>
            </a:r>
            <a:r>
              <a:rPr kumimoji="0" lang="en-GB" altLang="ja-JP" sz="1600" dirty="0" smtClean="0">
                <a:latin typeface="Times New Roman" panose="02020603050405020304" pitchFamily="18" charset="0"/>
                <a:cs typeface="Times New Roman" panose="02020603050405020304" pitchFamily="18" charset="0"/>
              </a:rPr>
              <a:t>5.</a:t>
            </a:r>
            <a:r>
              <a:rPr kumimoji="0" lang="en-US" altLang="ja-JP" sz="1600" dirty="0" smtClean="0">
                <a:latin typeface="Times New Roman" panose="02020603050405020304" pitchFamily="18" charset="0"/>
                <a:cs typeface="Times New Roman" panose="02020603050405020304" pitchFamily="18" charset="0"/>
              </a:rPr>
              <a:t>)</a:t>
            </a:r>
            <a:endParaRPr kumimoji="0" lang="en-GB" altLang="ja-JP"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3091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696"/>
            <a:ext cx="8229600" cy="11430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r>
              <a:rPr lang="nl-BE" sz="3600" b="1" i="1" dirty="0" err="1" smtClean="0"/>
              <a:t>Inf</a:t>
            </a:r>
            <a:r>
              <a:rPr lang="nl-BE" sz="3600" b="1" i="1" dirty="0" smtClean="0"/>
              <a:t> Group management</a:t>
            </a:r>
            <a:endParaRPr lang="en-GB" sz="3600" b="1" i="1" dirty="0"/>
          </a:p>
        </p:txBody>
      </p:sp>
      <p:sp>
        <p:nvSpPr>
          <p:cNvPr id="6" name="Content Placeholder 2"/>
          <p:cNvSpPr>
            <a:spLocks noGrp="1"/>
          </p:cNvSpPr>
          <p:nvPr>
            <p:ph idx="1"/>
          </p:nvPr>
        </p:nvSpPr>
        <p:spPr>
          <a:xfrm>
            <a:off x="228600" y="1215696"/>
            <a:ext cx="8686800" cy="4842917"/>
          </a:xfrm>
        </p:spPr>
        <p:txBody>
          <a:bodyPr/>
          <a:lstStyle/>
          <a:p>
            <a:pPr lvl="0">
              <a:spcAft>
                <a:spcPts val="0"/>
              </a:spcAft>
              <a:buFont typeface="Wingdings" panose="05000000000000000000" pitchFamily="2" charset="2"/>
              <a:buChar char="Ø"/>
            </a:pPr>
            <a:r>
              <a:rPr lang="en-GB" sz="2400" dirty="0">
                <a:latin typeface="Arial" panose="020B0604020202020204" pitchFamily="34" charset="0"/>
                <a:ea typeface="Times New Roman" panose="02020603050405020304" pitchFamily="18" charset="0"/>
                <a:cs typeface="Arial" panose="020B0604020202020204" pitchFamily="34" charset="0"/>
              </a:rPr>
              <a:t>European Commission/Japan co-chairmanship, with OICA as Secretariat</a:t>
            </a:r>
            <a:endParaRPr lang="en-GB" sz="2400" dirty="0">
              <a:latin typeface="Arial" panose="020B0604020202020204" pitchFamily="34" charset="0"/>
              <a:ea typeface="Times New Roman" panose="02020603050405020304" pitchFamily="18" charset="0"/>
              <a:cs typeface="Times New Roman" panose="02020603050405020304" pitchFamily="18" charset="0"/>
            </a:endParaRPr>
          </a:p>
          <a:p>
            <a:pPr lvl="0">
              <a:spcAft>
                <a:spcPts val="0"/>
              </a:spcAft>
              <a:buFont typeface="Wingdings" panose="05000000000000000000" pitchFamily="2" charset="2"/>
              <a:buChar char="Ø"/>
            </a:pPr>
            <a:r>
              <a:rPr lang="en-GB" sz="2400" dirty="0">
                <a:latin typeface="Arial" panose="020B0604020202020204" pitchFamily="34" charset="0"/>
                <a:ea typeface="Times New Roman" panose="02020603050405020304" pitchFamily="18" charset="0"/>
                <a:cs typeface="Arial" panose="020B0604020202020204" pitchFamily="34" charset="0"/>
              </a:rPr>
              <a:t>3 meetings to date, next scheduled in November in Tokyo</a:t>
            </a:r>
            <a:endParaRPr lang="en-GB" sz="2800" dirty="0"/>
          </a:p>
          <a:p>
            <a:pPr lvl="0">
              <a:spcAft>
                <a:spcPts val="0"/>
              </a:spcAft>
              <a:buFont typeface="Wingdings" panose="05000000000000000000" pitchFamily="2" charset="2"/>
              <a:buChar char="Ø"/>
            </a:pPr>
            <a:r>
              <a:rPr lang="en-GB" sz="2400" dirty="0" smtClean="0">
                <a:latin typeface="Arial" panose="020B0604020202020204" pitchFamily="34" charset="0"/>
                <a:ea typeface="Times New Roman" panose="02020603050405020304" pitchFamily="18" charset="0"/>
                <a:cs typeface="Arial" panose="020B0604020202020204" pitchFamily="34" charset="0"/>
              </a:rPr>
              <a:t>Aim</a:t>
            </a:r>
            <a:r>
              <a:rPr lang="en-GB" sz="2400" dirty="0">
                <a:latin typeface="Arial" panose="020B0604020202020204" pitchFamily="34" charset="0"/>
                <a:ea typeface="Times New Roman" panose="02020603050405020304" pitchFamily="18" charset="0"/>
                <a:cs typeface="Arial" panose="020B0604020202020204" pitchFamily="34" charset="0"/>
              </a:rPr>
              <a:t>: “Enhancement of the driver's ability to detect vulnerable road users (VRU)”</a:t>
            </a:r>
          </a:p>
          <a:p>
            <a:pPr>
              <a:spcAft>
                <a:spcPts val="0"/>
              </a:spcAft>
              <a:buFont typeface="Wingdings" panose="05000000000000000000" pitchFamily="2" charset="2"/>
              <a:buChar char="Ø"/>
            </a:pPr>
            <a:r>
              <a:rPr lang="en-GB" sz="2400" dirty="0" smtClean="0">
                <a:latin typeface="Arial" panose="020B0604020202020204" pitchFamily="34" charset="0"/>
                <a:ea typeface="Times New Roman" panose="02020603050405020304" pitchFamily="18" charset="0"/>
                <a:cs typeface="Arial" panose="020B0604020202020204" pitchFamily="34" charset="0"/>
              </a:rPr>
              <a:t>Scope</a:t>
            </a:r>
            <a:r>
              <a:rPr lang="en-GB" sz="2400" dirty="0">
                <a:latin typeface="Arial" panose="020B0604020202020204" pitchFamily="34" charset="0"/>
                <a:ea typeface="Times New Roman" panose="02020603050405020304" pitchFamily="18" charset="0"/>
                <a:cs typeface="Arial" panose="020B0604020202020204" pitchFamily="34" charset="0"/>
              </a:rPr>
              <a:t>: </a:t>
            </a:r>
            <a:r>
              <a:rPr lang="en-GB" sz="2400" dirty="0"/>
              <a:t>vehicles of categories M and N</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lvl="0">
              <a:spcAft>
                <a:spcPts val="0"/>
              </a:spcAft>
              <a:buFont typeface="Wingdings" panose="05000000000000000000" pitchFamily="2" charset="2"/>
              <a:buChar char="Ø"/>
            </a:pPr>
            <a:r>
              <a:rPr lang="en-GB" sz="2400" dirty="0">
                <a:latin typeface="Arial" panose="020B0604020202020204" pitchFamily="34" charset="0"/>
                <a:ea typeface="Times New Roman" panose="02020603050405020304" pitchFamily="18" charset="0"/>
                <a:cs typeface="Arial" panose="020B0604020202020204" pitchFamily="34" charset="0"/>
              </a:rPr>
              <a:t>Limited to detection and warning </a:t>
            </a:r>
            <a:r>
              <a:rPr lang="en-GB" sz="2400" dirty="0" smtClean="0">
                <a:latin typeface="Arial" panose="020B0604020202020204" pitchFamily="34" charset="0"/>
                <a:ea typeface="Times New Roman" panose="02020603050405020304" pitchFamily="18" charset="0"/>
                <a:cs typeface="Arial" panose="020B0604020202020204" pitchFamily="34" charset="0"/>
              </a:rPr>
              <a:t>systems</a:t>
            </a:r>
          </a:p>
          <a:p>
            <a:pPr lvl="0">
              <a:spcAft>
                <a:spcPts val="0"/>
              </a:spcAft>
              <a:buFont typeface="Wingdings" panose="05000000000000000000" pitchFamily="2" charset="2"/>
              <a:buChar char="Ø"/>
            </a:pPr>
            <a:r>
              <a:rPr lang="en-GB" sz="2400" dirty="0">
                <a:latin typeface="Arial" panose="020B0604020202020204" pitchFamily="34" charset="0"/>
                <a:ea typeface="Times New Roman" panose="02020603050405020304" pitchFamily="18" charset="0"/>
                <a:cs typeface="Arial" panose="020B0604020202020204" pitchFamily="34" charset="0"/>
              </a:rPr>
              <a:t>4</a:t>
            </a:r>
            <a:r>
              <a:rPr lang="en-GB" sz="2400" dirty="0" smtClean="0">
                <a:latin typeface="Arial" panose="020B0604020202020204" pitchFamily="34" charset="0"/>
                <a:ea typeface="Times New Roman" panose="02020603050405020304" pitchFamily="18" charset="0"/>
                <a:cs typeface="Arial" panose="020B0604020202020204" pitchFamily="34" charset="0"/>
              </a:rPr>
              <a:t> steps for regulatory outcomes to GRSG </a:t>
            </a:r>
            <a:r>
              <a:rPr lang="en-GB" sz="2000" dirty="0" smtClean="0">
                <a:latin typeface="Arial" panose="020B0604020202020204" pitchFamily="34" charset="0"/>
                <a:ea typeface="Times New Roman" panose="02020603050405020304" pitchFamily="18" charset="0"/>
                <a:cs typeface="Arial" panose="020B0604020202020204" pitchFamily="34" charset="0"/>
              </a:rPr>
              <a:t>(see GRSG-113-14)</a:t>
            </a:r>
          </a:p>
          <a:p>
            <a:pPr lvl="1">
              <a:spcAft>
                <a:spcPts val="0"/>
              </a:spcAft>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cs typeface="Arial" panose="020B0604020202020204" pitchFamily="34" charset="0"/>
              </a:rPr>
              <a:t>115</a:t>
            </a:r>
            <a:r>
              <a:rPr lang="en-GB" sz="20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GB" sz="2000" dirty="0">
                <a:latin typeface="Arial" panose="020B0604020202020204" pitchFamily="34" charset="0"/>
                <a:ea typeface="Times New Roman" panose="02020603050405020304" pitchFamily="18" charset="0"/>
                <a:cs typeface="Arial" panose="020B0604020202020204" pitchFamily="34" charset="0"/>
              </a:rPr>
              <a:t> </a:t>
            </a:r>
            <a:r>
              <a:rPr lang="en-GB" sz="2000" dirty="0" smtClean="0">
                <a:latin typeface="Arial" panose="020B0604020202020204" pitchFamily="34" charset="0"/>
                <a:ea typeface="Times New Roman" panose="02020603050405020304" pitchFamily="18" charset="0"/>
                <a:cs typeface="Arial" panose="020B0604020202020204" pitchFamily="34" charset="0"/>
              </a:rPr>
              <a:t>– Oct. 2018: BSIS</a:t>
            </a:r>
          </a:p>
          <a:p>
            <a:pPr lvl="1">
              <a:spcAft>
                <a:spcPts val="0"/>
              </a:spcAft>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cs typeface="Arial" panose="020B0604020202020204" pitchFamily="34" charset="0"/>
              </a:rPr>
              <a:t>116</a:t>
            </a:r>
            <a:r>
              <a:rPr lang="en-GB" sz="20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GB" sz="2000" dirty="0" smtClean="0">
                <a:latin typeface="Arial" panose="020B0604020202020204" pitchFamily="34" charset="0"/>
                <a:ea typeface="Times New Roman" panose="02020603050405020304" pitchFamily="18" charset="0"/>
                <a:cs typeface="Arial" panose="020B0604020202020204" pitchFamily="34" charset="0"/>
              </a:rPr>
              <a:t> – Apr. 2019: Rearward motion </a:t>
            </a:r>
          </a:p>
          <a:p>
            <a:pPr lvl="1">
              <a:spcAft>
                <a:spcPts val="0"/>
              </a:spcAft>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cs typeface="Arial" panose="020B0604020202020204" pitchFamily="34" charset="0"/>
              </a:rPr>
              <a:t>118</a:t>
            </a:r>
            <a:r>
              <a:rPr lang="en-GB" sz="20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GB" sz="2000" dirty="0" smtClean="0">
                <a:latin typeface="Arial" panose="020B0604020202020204" pitchFamily="34" charset="0"/>
                <a:ea typeface="Times New Roman" panose="02020603050405020304" pitchFamily="18" charset="0"/>
                <a:cs typeface="Arial" panose="020B0604020202020204" pitchFamily="34" charset="0"/>
              </a:rPr>
              <a:t> – Apr. 2020: Forward motion – Driving straight or taking off</a:t>
            </a:r>
          </a:p>
          <a:p>
            <a:pPr lvl="1">
              <a:spcAft>
                <a:spcPts val="0"/>
              </a:spcAft>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cs typeface="Arial" panose="020B0604020202020204" pitchFamily="34" charset="0"/>
              </a:rPr>
              <a:t>120</a:t>
            </a:r>
            <a:r>
              <a:rPr lang="en-GB" sz="20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GB" sz="2000" dirty="0">
                <a:latin typeface="Arial" panose="020B0604020202020204" pitchFamily="34" charset="0"/>
                <a:ea typeface="Times New Roman" panose="02020603050405020304" pitchFamily="18" charset="0"/>
                <a:cs typeface="Arial" panose="020B0604020202020204" pitchFamily="34" charset="0"/>
              </a:rPr>
              <a:t> </a:t>
            </a:r>
            <a:r>
              <a:rPr lang="en-GB" sz="2000" dirty="0" smtClean="0">
                <a:latin typeface="Arial" panose="020B0604020202020204" pitchFamily="34" charset="0"/>
                <a:ea typeface="Times New Roman" panose="02020603050405020304" pitchFamily="18" charset="0"/>
                <a:cs typeface="Arial" panose="020B0604020202020204" pitchFamily="34" charset="0"/>
              </a:rPr>
              <a:t>– Apr. 2021: Direct vision</a:t>
            </a:r>
            <a:endParaRPr lang="en-GB" sz="2000" dirty="0">
              <a:latin typeface="Arial" panose="020B0604020202020204" pitchFamily="34" charset="0"/>
              <a:ea typeface="Times New Roman" panose="02020603050405020304" pitchFamily="18" charset="0"/>
              <a:cs typeface="Arial" panose="020B0604020202020204" pitchFamily="34" charset="0"/>
            </a:endParaRPr>
          </a:p>
        </p:txBody>
      </p:sp>
      <p:sp>
        <p:nvSpPr>
          <p:cNvPr id="7" name="Espace réservé de la date 4"/>
          <p:cNvSpPr>
            <a:spLocks noGrp="1"/>
          </p:cNvSpPr>
          <p:nvPr>
            <p:ph type="dt" sz="half" idx="10"/>
          </p:nvPr>
        </p:nvSpPr>
        <p:spPr>
          <a:xfrm>
            <a:off x="457200" y="6329204"/>
            <a:ext cx="2889504" cy="411607"/>
          </a:xfrm>
        </p:spPr>
        <p:txBody>
          <a:bodyPr/>
          <a:lstStyle/>
          <a:p>
            <a:pPr>
              <a:defRPr/>
            </a:pPr>
            <a:r>
              <a:rPr lang="en-US" dirty="0" smtClean="0"/>
              <a:t>Geneva, October 10</a:t>
            </a:r>
            <a:r>
              <a:rPr lang="en-US" baseline="30000" dirty="0" smtClean="0"/>
              <a:t>th</a:t>
            </a:r>
            <a:r>
              <a:rPr lang="en-US" dirty="0" smtClean="0"/>
              <a:t> 2017</a:t>
            </a:r>
            <a:endParaRPr lang="fr-FR" dirty="0"/>
          </a:p>
        </p:txBody>
      </p:sp>
    </p:spTree>
    <p:extLst>
      <p:ext uri="{BB962C8B-B14F-4D97-AF65-F5344CB8AC3E}">
        <p14:creationId xmlns:p14="http://schemas.microsoft.com/office/powerpoint/2010/main" val="113790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par>
                                <p:cTn id="27" presetID="10" presetClass="entr" presetSubtype="0"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fade">
                                      <p:cBhvr>
                                        <p:cTn id="29" dur="500"/>
                                        <p:tgtEl>
                                          <p:spTgt spid="6">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fade">
                                      <p:cBhvr>
                                        <p:cTn id="34" dur="500"/>
                                        <p:tgtEl>
                                          <p:spTgt spid="6">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fade">
                                      <p:cBhvr>
                                        <p:cTn id="39" dur="500"/>
                                        <p:tgtEl>
                                          <p:spTgt spid="6">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animEffect transition="in" filter="fade">
                                      <p:cBhvr>
                                        <p:cTn id="44"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r>
              <a:rPr lang="nl-BE" sz="3600" b="1" i="1" dirty="0" err="1" smtClean="0"/>
              <a:t>Main</a:t>
            </a:r>
            <a:r>
              <a:rPr lang="nl-BE" sz="3600" b="1" i="1" dirty="0" smtClean="0"/>
              <a:t> topics</a:t>
            </a:r>
            <a:endParaRPr lang="en-GB" sz="3600" b="1" i="1" dirty="0"/>
          </a:p>
        </p:txBody>
      </p:sp>
      <p:sp>
        <p:nvSpPr>
          <p:cNvPr id="7" name="Content Placeholder 1"/>
          <p:cNvSpPr>
            <a:spLocks noGrp="1"/>
          </p:cNvSpPr>
          <p:nvPr>
            <p:ph idx="1"/>
          </p:nvPr>
        </p:nvSpPr>
        <p:spPr>
          <a:xfrm>
            <a:off x="562789" y="1556410"/>
            <a:ext cx="8276142" cy="4550042"/>
          </a:xfrm>
        </p:spPr>
        <p:txBody>
          <a:bodyPr/>
          <a:lstStyle/>
          <a:p>
            <a:pPr>
              <a:lnSpc>
                <a:spcPts val="2800"/>
              </a:lnSpc>
              <a:spcBef>
                <a:spcPts val="600"/>
              </a:spcBef>
              <a:spcAft>
                <a:spcPts val="0"/>
              </a:spcAft>
              <a:buFont typeface="Wingdings" panose="05000000000000000000" pitchFamily="2" charset="2"/>
              <a:buChar char="Ø"/>
            </a:pPr>
            <a:r>
              <a:rPr lang="en-GB" sz="2400" u="sng" dirty="0" smtClean="0"/>
              <a:t>Timing</a:t>
            </a:r>
            <a:r>
              <a:rPr lang="en-GB" sz="2400" dirty="0" smtClean="0"/>
              <a:t>: not frozen yet (EC)</a:t>
            </a:r>
          </a:p>
          <a:p>
            <a:pPr>
              <a:lnSpc>
                <a:spcPts val="2800"/>
              </a:lnSpc>
              <a:spcBef>
                <a:spcPts val="600"/>
              </a:spcBef>
              <a:spcAft>
                <a:spcPts val="0"/>
              </a:spcAft>
              <a:buFont typeface="Wingdings" panose="05000000000000000000" pitchFamily="2" charset="2"/>
              <a:buChar char="Ø"/>
            </a:pPr>
            <a:r>
              <a:rPr lang="en-GB" sz="2400" u="sng" dirty="0" smtClean="0"/>
              <a:t>Scope</a:t>
            </a:r>
            <a:r>
              <a:rPr lang="en-GB" sz="2400" dirty="0" smtClean="0"/>
              <a:t>: depends on each topic</a:t>
            </a:r>
          </a:p>
          <a:p>
            <a:pPr>
              <a:lnSpc>
                <a:spcPts val="2800"/>
              </a:lnSpc>
              <a:spcBef>
                <a:spcPts val="600"/>
              </a:spcBef>
              <a:spcAft>
                <a:spcPts val="0"/>
              </a:spcAft>
              <a:buFont typeface="Wingdings" panose="05000000000000000000" pitchFamily="2" charset="2"/>
              <a:buChar char="Ø"/>
            </a:pPr>
            <a:r>
              <a:rPr lang="en-GB" sz="2400" u="sng" dirty="0" smtClean="0"/>
              <a:t>Data collection</a:t>
            </a:r>
            <a:r>
              <a:rPr lang="en-GB" sz="2400" dirty="0" smtClean="0"/>
              <a:t>:</a:t>
            </a:r>
          </a:p>
          <a:p>
            <a:pPr lvl="1">
              <a:lnSpc>
                <a:spcPts val="2800"/>
              </a:lnSpc>
              <a:spcBef>
                <a:spcPts val="600"/>
              </a:spcBef>
              <a:spcAft>
                <a:spcPts val="0"/>
              </a:spcAft>
              <a:buFont typeface="Arial" panose="020B0604020202020204" pitchFamily="34" charset="0"/>
              <a:buChar char="•"/>
            </a:pPr>
            <a:r>
              <a:rPr lang="en-GB" sz="2000" dirty="0" smtClean="0"/>
              <a:t>OICA as pilot</a:t>
            </a:r>
          </a:p>
          <a:p>
            <a:pPr lvl="1">
              <a:lnSpc>
                <a:spcPts val="2800"/>
              </a:lnSpc>
              <a:spcBef>
                <a:spcPts val="600"/>
              </a:spcBef>
              <a:spcAft>
                <a:spcPts val="0"/>
              </a:spcAft>
              <a:buFont typeface="Arial" panose="020B0604020202020204" pitchFamily="34" charset="0"/>
              <a:buChar char="•"/>
            </a:pPr>
            <a:r>
              <a:rPr lang="en-GB" sz="2000" dirty="0" smtClean="0"/>
              <a:t>Necessary for determining the priorities</a:t>
            </a:r>
          </a:p>
          <a:p>
            <a:pPr>
              <a:lnSpc>
                <a:spcPts val="2800"/>
              </a:lnSpc>
              <a:spcBef>
                <a:spcPts val="600"/>
              </a:spcBef>
              <a:spcAft>
                <a:spcPts val="0"/>
              </a:spcAft>
              <a:buFont typeface="Wingdings" panose="05000000000000000000" pitchFamily="2" charset="2"/>
              <a:buChar char="Ø"/>
            </a:pPr>
            <a:r>
              <a:rPr lang="en-GB" sz="2400" u="sng" dirty="0" smtClean="0"/>
              <a:t>HMI</a:t>
            </a:r>
            <a:r>
              <a:rPr lang="en-GB" sz="2400" dirty="0" smtClean="0"/>
              <a:t>: identified as a major item: How? and when?</a:t>
            </a:r>
          </a:p>
          <a:p>
            <a:pPr lvl="1">
              <a:lnSpc>
                <a:spcPts val="2800"/>
              </a:lnSpc>
              <a:spcBef>
                <a:spcPts val="600"/>
              </a:spcBef>
              <a:spcAft>
                <a:spcPts val="0"/>
              </a:spcAft>
              <a:buFont typeface="Arial" panose="020B0604020202020204" pitchFamily="34" charset="0"/>
              <a:buChar char="•"/>
            </a:pPr>
            <a:r>
              <a:rPr lang="en-GB" sz="2000" dirty="0" smtClean="0"/>
              <a:t>Warning or Informing the driver to be discussed for each scenario</a:t>
            </a:r>
          </a:p>
          <a:p>
            <a:pPr>
              <a:lnSpc>
                <a:spcPts val="2800"/>
              </a:lnSpc>
              <a:spcBef>
                <a:spcPts val="600"/>
              </a:spcBef>
              <a:spcAft>
                <a:spcPts val="0"/>
              </a:spcAft>
              <a:buFont typeface="Wingdings" panose="05000000000000000000" pitchFamily="2" charset="2"/>
              <a:buChar char="Ø"/>
            </a:pPr>
            <a:r>
              <a:rPr lang="en-GB" sz="2400" u="sng" dirty="0" smtClean="0"/>
              <a:t>Switch-off capabilities</a:t>
            </a:r>
            <a:r>
              <a:rPr lang="en-GB" sz="2400" dirty="0" smtClean="0"/>
              <a:t>: to be defined</a:t>
            </a:r>
          </a:p>
          <a:p>
            <a:pPr>
              <a:lnSpc>
                <a:spcPts val="2800"/>
              </a:lnSpc>
              <a:spcBef>
                <a:spcPts val="600"/>
              </a:spcBef>
              <a:spcAft>
                <a:spcPts val="0"/>
              </a:spcAft>
              <a:buFont typeface="Wingdings" panose="05000000000000000000" pitchFamily="2" charset="2"/>
              <a:buChar char="Ø"/>
            </a:pPr>
            <a:r>
              <a:rPr lang="en-GB" sz="2400" u="sng" dirty="0" smtClean="0"/>
              <a:t>Regulatory approach</a:t>
            </a:r>
            <a:r>
              <a:rPr lang="en-GB" sz="2400" dirty="0" smtClean="0"/>
              <a:t>: separate new regulation vs. amendment to UN R46?</a:t>
            </a:r>
          </a:p>
          <a:p>
            <a:pPr>
              <a:lnSpc>
                <a:spcPts val="2800"/>
              </a:lnSpc>
              <a:spcBef>
                <a:spcPts val="600"/>
              </a:spcBef>
              <a:spcAft>
                <a:spcPts val="0"/>
              </a:spcAft>
            </a:pPr>
            <a:endParaRPr lang="en-GB" sz="2400" dirty="0" smtClean="0"/>
          </a:p>
        </p:txBody>
      </p:sp>
      <p:sp>
        <p:nvSpPr>
          <p:cNvPr id="6" name="Espace réservé de la date 4"/>
          <p:cNvSpPr>
            <a:spLocks noGrp="1"/>
          </p:cNvSpPr>
          <p:nvPr>
            <p:ph type="dt" sz="half" idx="10"/>
          </p:nvPr>
        </p:nvSpPr>
        <p:spPr>
          <a:xfrm>
            <a:off x="457200" y="6245225"/>
            <a:ext cx="2889504" cy="411607"/>
          </a:xfrm>
        </p:spPr>
        <p:txBody>
          <a:bodyPr/>
          <a:lstStyle/>
          <a:p>
            <a:pPr>
              <a:defRPr/>
            </a:pPr>
            <a:r>
              <a:rPr lang="en-US" dirty="0" smtClean="0"/>
              <a:t>Geneva, October 10</a:t>
            </a:r>
            <a:r>
              <a:rPr lang="en-US" baseline="30000" dirty="0" smtClean="0"/>
              <a:t>th</a:t>
            </a:r>
            <a:r>
              <a:rPr lang="en-US" dirty="0" smtClean="0"/>
              <a:t> 2017</a:t>
            </a:r>
            <a:endParaRPr lang="fr-FR" dirty="0"/>
          </a:p>
        </p:txBody>
      </p:sp>
    </p:spTree>
    <p:extLst>
      <p:ext uri="{BB962C8B-B14F-4D97-AF65-F5344CB8AC3E}">
        <p14:creationId xmlns:p14="http://schemas.microsoft.com/office/powerpoint/2010/main" val="268759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500"/>
                                        <p:tgtEl>
                                          <p:spTgt spid="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fade">
                                      <p:cBhvr>
                                        <p:cTn id="38" dur="500"/>
                                        <p:tgtEl>
                                          <p:spTgt spid="7">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676"/>
            <a:ext cx="8229600" cy="85077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r>
              <a:rPr lang="nl-BE" sz="3600" b="1" i="1" dirty="0"/>
              <a:t>State of </a:t>
            </a:r>
            <a:r>
              <a:rPr lang="nl-BE" sz="3600" b="1" i="1" dirty="0" err="1"/>
              <a:t>play</a:t>
            </a:r>
            <a:r>
              <a:rPr lang="nl-BE" sz="3600" b="1" i="1" dirty="0"/>
              <a:t> </a:t>
            </a:r>
            <a:r>
              <a:rPr lang="nl-BE" sz="3600" b="1" i="1" dirty="0" err="1"/>
              <a:t>after</a:t>
            </a:r>
            <a:r>
              <a:rPr lang="nl-BE" sz="3600" b="1" i="1" dirty="0"/>
              <a:t> </a:t>
            </a:r>
            <a:r>
              <a:rPr lang="nl-BE" sz="3600" b="1" i="1" dirty="0" smtClean="0"/>
              <a:t>2</a:t>
            </a:r>
            <a:r>
              <a:rPr lang="nl-BE" sz="3600" b="1" i="1" baseline="30000" dirty="0"/>
              <a:t>n</a:t>
            </a:r>
            <a:r>
              <a:rPr lang="nl-BE" sz="3600" b="1" i="1" baseline="30000" dirty="0" smtClean="0"/>
              <a:t>d</a:t>
            </a:r>
            <a:r>
              <a:rPr lang="nl-BE" sz="3600" b="1" i="1" dirty="0" smtClean="0"/>
              <a:t> meeting</a:t>
            </a:r>
            <a:endParaRPr lang="en-GB" sz="3600" b="1" i="1" dirty="0"/>
          </a:p>
        </p:txBody>
      </p:sp>
      <p:sp>
        <p:nvSpPr>
          <p:cNvPr id="4" name="Espace réservé du contenu 3"/>
          <p:cNvSpPr>
            <a:spLocks noGrp="1"/>
          </p:cNvSpPr>
          <p:nvPr>
            <p:ph idx="1"/>
          </p:nvPr>
        </p:nvSpPr>
        <p:spPr>
          <a:xfrm>
            <a:off x="457200" y="925975"/>
            <a:ext cx="8229600" cy="5677670"/>
          </a:xfrm>
        </p:spPr>
        <p:txBody>
          <a:bodyPr/>
          <a:lstStyle/>
          <a:p>
            <a:pPr>
              <a:lnSpc>
                <a:spcPts val="2800"/>
              </a:lnSpc>
              <a:spcBef>
                <a:spcPts val="600"/>
              </a:spcBef>
              <a:spcAft>
                <a:spcPts val="600"/>
              </a:spcAft>
              <a:buFont typeface="Wingdings" panose="05000000000000000000" pitchFamily="2" charset="2"/>
              <a:buChar char="Ø"/>
            </a:pPr>
            <a:r>
              <a:rPr lang="en-GB" dirty="0" smtClean="0"/>
              <a:t>Forward driving: </a:t>
            </a:r>
          </a:p>
          <a:p>
            <a:pPr marL="971550" lvl="1" indent="-514350">
              <a:lnSpc>
                <a:spcPts val="2800"/>
              </a:lnSpc>
              <a:spcBef>
                <a:spcPts val="600"/>
              </a:spcBef>
              <a:spcAft>
                <a:spcPts val="600"/>
              </a:spcAft>
              <a:buFont typeface="+mj-lt"/>
              <a:buAutoNum type="arabicPeriod"/>
            </a:pPr>
            <a:r>
              <a:rPr lang="en-GB" dirty="0"/>
              <a:t>Transport for London (TfL</a:t>
            </a:r>
            <a:r>
              <a:rPr lang="en-GB" dirty="0" smtClean="0"/>
              <a:t>)</a:t>
            </a:r>
            <a:endParaRPr lang="en-GB" dirty="0"/>
          </a:p>
          <a:p>
            <a:pPr marL="971550" lvl="1" indent="-514350">
              <a:lnSpc>
                <a:spcPts val="2800"/>
              </a:lnSpc>
              <a:spcBef>
                <a:spcPts val="600"/>
              </a:spcBef>
              <a:spcAft>
                <a:spcPts val="600"/>
              </a:spcAft>
              <a:buFont typeface="+mj-lt"/>
              <a:buAutoNum type="arabicPeriod"/>
            </a:pPr>
            <a:r>
              <a:rPr lang="en-GB" dirty="0" smtClean="0"/>
              <a:t>Promote direct view, eye contact</a:t>
            </a:r>
          </a:p>
          <a:p>
            <a:pPr marL="971550" lvl="1" indent="-514350">
              <a:lnSpc>
                <a:spcPts val="2800"/>
              </a:lnSpc>
              <a:spcBef>
                <a:spcPts val="600"/>
              </a:spcBef>
              <a:spcAft>
                <a:spcPts val="600"/>
              </a:spcAft>
              <a:buFont typeface="+mj-lt"/>
              <a:buAutoNum type="arabicPeriod"/>
            </a:pPr>
            <a:r>
              <a:rPr lang="en-GB" dirty="0" smtClean="0"/>
              <a:t>VRU-Proxi </a:t>
            </a:r>
            <a:r>
              <a:rPr lang="en-GB" dirty="0"/>
              <a:t>to take full account of the conclusions of the TfL study</a:t>
            </a:r>
          </a:p>
          <a:p>
            <a:pPr>
              <a:buFont typeface="Wingdings" panose="05000000000000000000" pitchFamily="2" charset="2"/>
              <a:buChar char="Ø"/>
            </a:pPr>
            <a:r>
              <a:rPr lang="fr-FR" dirty="0" err="1" smtClean="0"/>
              <a:t>Rearward</a:t>
            </a:r>
            <a:r>
              <a:rPr lang="fr-FR" dirty="0" smtClean="0"/>
              <a:t> </a:t>
            </a:r>
            <a:r>
              <a:rPr lang="fr-FR" dirty="0" err="1" smtClean="0"/>
              <a:t>driving</a:t>
            </a:r>
            <a:r>
              <a:rPr lang="fr-FR" dirty="0" smtClean="0"/>
              <a:t>:</a:t>
            </a:r>
          </a:p>
          <a:p>
            <a:pPr marL="971550" lvl="1" indent="-514350">
              <a:buFont typeface="+mj-lt"/>
              <a:buAutoNum type="arabicPeriod"/>
            </a:pPr>
            <a:r>
              <a:rPr lang="en-GB" dirty="0"/>
              <a:t>J to provide additional justifications to their proposal GRSG-111-23 </a:t>
            </a:r>
            <a:r>
              <a:rPr lang="en-GB" dirty="0" smtClean="0"/>
              <a:t>at </a:t>
            </a:r>
            <a:r>
              <a:rPr lang="en-GB" dirty="0"/>
              <a:t>4</a:t>
            </a:r>
            <a:r>
              <a:rPr lang="en-GB" baseline="30000" dirty="0"/>
              <a:t>th</a:t>
            </a:r>
            <a:r>
              <a:rPr lang="en-GB" dirty="0"/>
              <a:t> </a:t>
            </a:r>
            <a:r>
              <a:rPr lang="en-GB" dirty="0" smtClean="0"/>
              <a:t>meeting</a:t>
            </a:r>
          </a:p>
          <a:p>
            <a:pPr marL="971550" lvl="1" indent="-514350">
              <a:buFont typeface="+mj-lt"/>
              <a:buAutoNum type="arabicPeriod"/>
            </a:pPr>
            <a:r>
              <a:rPr lang="fr-FR" dirty="0"/>
              <a:t>VRU-Proxi to </a:t>
            </a:r>
            <a:r>
              <a:rPr lang="fr-FR" dirty="0" err="1"/>
              <a:t>investigate</a:t>
            </a:r>
            <a:r>
              <a:rPr lang="fr-FR" dirty="0"/>
              <a:t> </a:t>
            </a:r>
            <a:r>
              <a:rPr lang="fr-FR" dirty="0" err="1" smtClean="0"/>
              <a:t>rear-view</a:t>
            </a:r>
            <a:r>
              <a:rPr lang="fr-FR" dirty="0" smtClean="0"/>
              <a:t> cameras </a:t>
            </a:r>
            <a:r>
              <a:rPr lang="fr-FR" dirty="0"/>
              <a:t>+ </a:t>
            </a:r>
            <a:r>
              <a:rPr lang="fr-FR" dirty="0" err="1" smtClean="0"/>
              <a:t>sensors</a:t>
            </a:r>
            <a:r>
              <a:rPr lang="fr-FR" dirty="0" smtClean="0"/>
              <a:t> </a:t>
            </a:r>
            <a:r>
              <a:rPr lang="fr-FR" dirty="0" err="1" smtClean="0"/>
              <a:t>combination</a:t>
            </a:r>
            <a:endParaRPr lang="fr-FR" dirty="0"/>
          </a:p>
          <a:p>
            <a:pPr>
              <a:buFont typeface="Wingdings" panose="05000000000000000000" pitchFamily="2" charset="2"/>
              <a:buChar char="Ø"/>
            </a:pPr>
            <a:r>
              <a:rPr lang="fr-FR" dirty="0" smtClean="0"/>
              <a:t>Data task-force: OICA as pilot</a:t>
            </a:r>
          </a:p>
          <a:p>
            <a:pPr>
              <a:buFont typeface="Wingdings" panose="05000000000000000000" pitchFamily="2" charset="2"/>
              <a:buChar char="Ø"/>
            </a:pPr>
            <a:endParaRPr lang="fr-FR" dirty="0"/>
          </a:p>
        </p:txBody>
      </p:sp>
      <p:sp>
        <p:nvSpPr>
          <p:cNvPr id="6" name="Espace réservé de la date 4"/>
          <p:cNvSpPr>
            <a:spLocks noGrp="1"/>
          </p:cNvSpPr>
          <p:nvPr>
            <p:ph type="dt" sz="half" idx="10"/>
          </p:nvPr>
        </p:nvSpPr>
        <p:spPr>
          <a:xfrm>
            <a:off x="457200" y="6347866"/>
            <a:ext cx="2889504" cy="411607"/>
          </a:xfrm>
        </p:spPr>
        <p:txBody>
          <a:bodyPr/>
          <a:lstStyle/>
          <a:p>
            <a:pPr>
              <a:defRPr/>
            </a:pPr>
            <a:r>
              <a:rPr lang="en-US" dirty="0" smtClean="0"/>
              <a:t>Geneva, October 10</a:t>
            </a:r>
            <a:r>
              <a:rPr lang="en-US" baseline="30000" dirty="0" smtClean="0"/>
              <a:t>th</a:t>
            </a:r>
            <a:r>
              <a:rPr lang="en-US" dirty="0" smtClean="0"/>
              <a:t> 2017</a:t>
            </a:r>
            <a:endParaRPr lang="fr-FR" dirty="0"/>
          </a:p>
        </p:txBody>
      </p:sp>
    </p:spTree>
    <p:extLst>
      <p:ext uri="{BB962C8B-B14F-4D97-AF65-F5344CB8AC3E}">
        <p14:creationId xmlns:p14="http://schemas.microsoft.com/office/powerpoint/2010/main" val="221389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676"/>
            <a:ext cx="8229600" cy="85077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r>
              <a:rPr lang="nl-BE" sz="3600" b="1" i="1" dirty="0"/>
              <a:t>State of </a:t>
            </a:r>
            <a:r>
              <a:rPr lang="nl-BE" sz="3600" b="1" i="1" dirty="0" err="1"/>
              <a:t>play</a:t>
            </a:r>
            <a:r>
              <a:rPr lang="nl-BE" sz="3600" b="1" i="1" dirty="0"/>
              <a:t> </a:t>
            </a:r>
            <a:r>
              <a:rPr lang="nl-BE" sz="3600" b="1" i="1" dirty="0" err="1"/>
              <a:t>after</a:t>
            </a:r>
            <a:r>
              <a:rPr lang="nl-BE" sz="3600" b="1" i="1" dirty="0"/>
              <a:t> </a:t>
            </a:r>
            <a:r>
              <a:rPr lang="nl-BE" sz="3600" b="1" i="1" dirty="0" smtClean="0"/>
              <a:t>3</a:t>
            </a:r>
            <a:r>
              <a:rPr lang="nl-BE" sz="3600" b="1" i="1" baseline="30000" dirty="0" smtClean="0"/>
              <a:t>rd</a:t>
            </a:r>
            <a:r>
              <a:rPr lang="nl-BE" sz="3600" b="1" i="1" dirty="0" smtClean="0"/>
              <a:t> meeting</a:t>
            </a:r>
            <a:endParaRPr lang="en-GB" sz="3600" b="1" i="1" dirty="0"/>
          </a:p>
        </p:txBody>
      </p:sp>
      <p:sp>
        <p:nvSpPr>
          <p:cNvPr id="4" name="Espace réservé du contenu 3"/>
          <p:cNvSpPr>
            <a:spLocks noGrp="1"/>
          </p:cNvSpPr>
          <p:nvPr>
            <p:ph idx="1"/>
          </p:nvPr>
        </p:nvSpPr>
        <p:spPr>
          <a:xfrm>
            <a:off x="457200" y="1143007"/>
            <a:ext cx="8229600" cy="5099179"/>
          </a:xfrm>
        </p:spPr>
        <p:txBody>
          <a:bodyPr/>
          <a:lstStyle/>
          <a:p>
            <a:pPr>
              <a:lnSpc>
                <a:spcPts val="2800"/>
              </a:lnSpc>
              <a:spcBef>
                <a:spcPts val="600"/>
              </a:spcBef>
              <a:spcAft>
                <a:spcPts val="600"/>
              </a:spcAft>
              <a:buFont typeface="Wingdings" panose="05000000000000000000" pitchFamily="2" charset="2"/>
              <a:buChar char="Ø"/>
            </a:pPr>
            <a:r>
              <a:rPr lang="en-GB" dirty="0"/>
              <a:t>Establishment of 3 task-forces:</a:t>
            </a:r>
          </a:p>
          <a:p>
            <a:pPr marL="971550" lvl="1" indent="-514350">
              <a:lnSpc>
                <a:spcPts val="2800"/>
              </a:lnSpc>
              <a:spcBef>
                <a:spcPts val="600"/>
              </a:spcBef>
              <a:spcAft>
                <a:spcPts val="600"/>
              </a:spcAft>
              <a:buFont typeface="+mj-lt"/>
              <a:buAutoNum type="arabicPeriod"/>
            </a:pPr>
            <a:r>
              <a:rPr lang="en-GB" dirty="0" smtClean="0"/>
              <a:t>Regulatory </a:t>
            </a:r>
            <a:r>
              <a:rPr lang="en-GB" dirty="0"/>
              <a:t>text drafting </a:t>
            </a:r>
            <a:r>
              <a:rPr lang="en-GB" sz="2000" dirty="0"/>
              <a:t>focusing on BSIS</a:t>
            </a:r>
          </a:p>
          <a:p>
            <a:pPr marL="1371600" lvl="2" indent="-514350">
              <a:lnSpc>
                <a:spcPts val="2800"/>
              </a:lnSpc>
              <a:spcBef>
                <a:spcPts val="600"/>
              </a:spcBef>
              <a:spcAft>
                <a:spcPts val="600"/>
              </a:spcAft>
              <a:buFont typeface="Wingdings" panose="05000000000000000000" pitchFamily="2" charset="2"/>
              <a:buChar char="§"/>
            </a:pPr>
            <a:r>
              <a:rPr lang="en-GB" dirty="0"/>
              <a:t>Pilot: BASt (Germany)</a:t>
            </a:r>
          </a:p>
          <a:p>
            <a:pPr marL="1371600" lvl="2" indent="-514350">
              <a:lnSpc>
                <a:spcPts val="2800"/>
              </a:lnSpc>
              <a:spcBef>
                <a:spcPts val="600"/>
              </a:spcBef>
              <a:spcAft>
                <a:spcPts val="600"/>
              </a:spcAft>
              <a:buFont typeface="Wingdings" panose="05000000000000000000" pitchFamily="2" charset="2"/>
              <a:buChar char="§"/>
            </a:pPr>
            <a:r>
              <a:rPr lang="en-GB" dirty="0"/>
              <a:t>Aims</a:t>
            </a:r>
            <a:r>
              <a:rPr lang="en-GB" dirty="0" smtClean="0"/>
              <a:t>: </a:t>
            </a:r>
            <a:r>
              <a:rPr lang="en-GB" dirty="0"/>
              <a:t>Re-structure the </a:t>
            </a:r>
            <a:r>
              <a:rPr lang="en-GB" dirty="0" smtClean="0"/>
              <a:t>text, improve test method</a:t>
            </a:r>
          </a:p>
          <a:p>
            <a:pPr marL="1371600" lvl="2" indent="-514350">
              <a:lnSpc>
                <a:spcPts val="2800"/>
              </a:lnSpc>
              <a:spcBef>
                <a:spcPts val="600"/>
              </a:spcBef>
              <a:spcAft>
                <a:spcPts val="600"/>
              </a:spcAft>
              <a:buFont typeface="Wingdings" panose="05000000000000000000" pitchFamily="2" charset="2"/>
              <a:buChar char="§"/>
            </a:pPr>
            <a:r>
              <a:rPr lang="en-GB" dirty="0" smtClean="0"/>
              <a:t>Deadline: GRSG-114</a:t>
            </a:r>
            <a:endParaRPr lang="en-GB" dirty="0"/>
          </a:p>
          <a:p>
            <a:pPr marL="971550" lvl="1" indent="-514350">
              <a:lnSpc>
                <a:spcPts val="2800"/>
              </a:lnSpc>
              <a:spcBef>
                <a:spcPts val="600"/>
              </a:spcBef>
              <a:spcAft>
                <a:spcPts val="600"/>
              </a:spcAft>
              <a:buFont typeface="+mj-lt"/>
              <a:buAutoNum type="arabicPeriod"/>
            </a:pPr>
            <a:r>
              <a:rPr lang="en-GB" dirty="0" smtClean="0"/>
              <a:t>Data collection </a:t>
            </a:r>
            <a:r>
              <a:rPr lang="en-GB" sz="2000" dirty="0" smtClean="0"/>
              <a:t>(confirmation of 2</a:t>
            </a:r>
            <a:r>
              <a:rPr lang="en-GB" sz="2000" baseline="30000" dirty="0" smtClean="0"/>
              <a:t>nd</a:t>
            </a:r>
            <a:r>
              <a:rPr lang="en-GB" sz="2000" dirty="0" smtClean="0"/>
              <a:t> meeting)</a:t>
            </a:r>
          </a:p>
          <a:p>
            <a:pPr marL="1371600" lvl="2" indent="-514350">
              <a:lnSpc>
                <a:spcPts val="2800"/>
              </a:lnSpc>
              <a:spcBef>
                <a:spcPts val="600"/>
              </a:spcBef>
              <a:spcAft>
                <a:spcPts val="600"/>
              </a:spcAft>
              <a:buFont typeface="Wingdings" panose="05000000000000000000" pitchFamily="2" charset="2"/>
              <a:buChar char="§"/>
            </a:pPr>
            <a:r>
              <a:rPr lang="en-GB" dirty="0" smtClean="0"/>
              <a:t>Pilot: OICA</a:t>
            </a:r>
          </a:p>
          <a:p>
            <a:pPr marL="1371600" lvl="2" indent="-514350">
              <a:lnSpc>
                <a:spcPts val="2800"/>
              </a:lnSpc>
              <a:spcBef>
                <a:spcPts val="600"/>
              </a:spcBef>
              <a:spcAft>
                <a:spcPts val="600"/>
              </a:spcAft>
              <a:buFont typeface="Wingdings" panose="05000000000000000000" pitchFamily="2" charset="2"/>
              <a:buChar char="§"/>
            </a:pPr>
            <a:r>
              <a:rPr lang="en-GB" dirty="0" smtClean="0"/>
              <a:t>Aim</a:t>
            </a:r>
            <a:r>
              <a:rPr lang="en-GB" dirty="0"/>
              <a:t>: define the priorities of the group </a:t>
            </a:r>
            <a:endParaRPr lang="en-GB" dirty="0" smtClean="0"/>
          </a:p>
          <a:p>
            <a:pPr marL="1371600" lvl="2" indent="-514350">
              <a:lnSpc>
                <a:spcPts val="2800"/>
              </a:lnSpc>
              <a:spcBef>
                <a:spcPts val="600"/>
              </a:spcBef>
              <a:spcAft>
                <a:spcPts val="600"/>
              </a:spcAft>
              <a:buFont typeface="Wingdings" panose="05000000000000000000" pitchFamily="2" charset="2"/>
              <a:buChar char="§"/>
            </a:pPr>
            <a:r>
              <a:rPr lang="en-GB" dirty="0" smtClean="0"/>
              <a:t>See GRSG-113-27</a:t>
            </a:r>
          </a:p>
          <a:p>
            <a:pPr marL="1371600" lvl="2" indent="-514350">
              <a:lnSpc>
                <a:spcPts val="2800"/>
              </a:lnSpc>
              <a:spcBef>
                <a:spcPts val="600"/>
              </a:spcBef>
              <a:spcAft>
                <a:spcPts val="600"/>
              </a:spcAft>
              <a:buFont typeface="Wingdings" panose="05000000000000000000" pitchFamily="2" charset="2"/>
              <a:buChar char="§"/>
            </a:pPr>
            <a:r>
              <a:rPr lang="en-GB" dirty="0" smtClean="0"/>
              <a:t>Deadline: VRU-Proxi-04 (Nov 17 – Tokyo)</a:t>
            </a:r>
            <a:endParaRPr lang="en-GB" dirty="0"/>
          </a:p>
          <a:p>
            <a:endParaRPr lang="fr-FR" dirty="0"/>
          </a:p>
        </p:txBody>
      </p:sp>
      <p:sp>
        <p:nvSpPr>
          <p:cNvPr id="6" name="Espace réservé de la date 4"/>
          <p:cNvSpPr>
            <a:spLocks noGrp="1"/>
          </p:cNvSpPr>
          <p:nvPr>
            <p:ph type="dt" sz="half" idx="10"/>
          </p:nvPr>
        </p:nvSpPr>
        <p:spPr>
          <a:xfrm>
            <a:off x="457200" y="6347866"/>
            <a:ext cx="2889504" cy="411607"/>
          </a:xfrm>
        </p:spPr>
        <p:txBody>
          <a:bodyPr/>
          <a:lstStyle/>
          <a:p>
            <a:pPr>
              <a:defRPr/>
            </a:pPr>
            <a:r>
              <a:rPr lang="en-US" dirty="0" smtClean="0"/>
              <a:t>Geneva, October 10</a:t>
            </a:r>
            <a:r>
              <a:rPr lang="en-US" baseline="30000" dirty="0" smtClean="0"/>
              <a:t>th</a:t>
            </a:r>
            <a:r>
              <a:rPr lang="en-US" dirty="0" smtClean="0"/>
              <a:t> 2017</a:t>
            </a:r>
            <a:endParaRPr lang="fr-FR" dirty="0"/>
          </a:p>
        </p:txBody>
      </p:sp>
    </p:spTree>
    <p:extLst>
      <p:ext uri="{BB962C8B-B14F-4D97-AF65-F5344CB8AC3E}">
        <p14:creationId xmlns:p14="http://schemas.microsoft.com/office/powerpoint/2010/main" val="293222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748" y="73676"/>
            <a:ext cx="8229600" cy="85077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r>
              <a:rPr lang="nl-BE" sz="3600" b="1" i="1" dirty="0"/>
              <a:t>State of </a:t>
            </a:r>
            <a:r>
              <a:rPr lang="nl-BE" sz="3600" b="1" i="1" dirty="0" err="1"/>
              <a:t>play</a:t>
            </a:r>
            <a:r>
              <a:rPr lang="nl-BE" sz="3600" b="1" i="1" dirty="0"/>
              <a:t> </a:t>
            </a:r>
            <a:r>
              <a:rPr lang="nl-BE" sz="3600" b="1" i="1" dirty="0" err="1"/>
              <a:t>after</a:t>
            </a:r>
            <a:r>
              <a:rPr lang="nl-BE" sz="3600" b="1" i="1" dirty="0"/>
              <a:t> </a:t>
            </a:r>
            <a:r>
              <a:rPr lang="nl-BE" sz="3600" b="1" i="1" dirty="0" smtClean="0"/>
              <a:t>3</a:t>
            </a:r>
            <a:r>
              <a:rPr lang="nl-BE" sz="3600" b="1" i="1" baseline="30000" dirty="0" smtClean="0"/>
              <a:t>rd</a:t>
            </a:r>
            <a:r>
              <a:rPr lang="nl-BE" sz="3600" b="1" i="1" dirty="0" smtClean="0"/>
              <a:t> meeting </a:t>
            </a:r>
            <a:r>
              <a:rPr lang="nl-BE" sz="1800" b="1" i="1" dirty="0" smtClean="0"/>
              <a:t>(</a:t>
            </a:r>
            <a:r>
              <a:rPr lang="nl-BE" sz="1800" b="1" i="1" dirty="0" err="1" smtClean="0"/>
              <a:t>cont’d</a:t>
            </a:r>
            <a:r>
              <a:rPr lang="nl-BE" sz="1800" b="1" i="1" dirty="0" smtClean="0"/>
              <a:t>)</a:t>
            </a:r>
            <a:endParaRPr lang="en-GB" sz="1800" b="1" i="1" dirty="0"/>
          </a:p>
        </p:txBody>
      </p:sp>
      <p:sp>
        <p:nvSpPr>
          <p:cNvPr id="4" name="Espace réservé du contenu 3"/>
          <p:cNvSpPr>
            <a:spLocks noGrp="1"/>
          </p:cNvSpPr>
          <p:nvPr>
            <p:ph idx="1"/>
          </p:nvPr>
        </p:nvSpPr>
        <p:spPr>
          <a:xfrm>
            <a:off x="457199" y="1600200"/>
            <a:ext cx="8453535" cy="4525963"/>
          </a:xfrm>
        </p:spPr>
        <p:txBody>
          <a:bodyPr/>
          <a:lstStyle/>
          <a:p>
            <a:pPr marL="971550" lvl="1" indent="-514350">
              <a:lnSpc>
                <a:spcPts val="2800"/>
              </a:lnSpc>
              <a:spcBef>
                <a:spcPts val="600"/>
              </a:spcBef>
              <a:spcAft>
                <a:spcPts val="600"/>
              </a:spcAft>
              <a:buFont typeface="+mj-lt"/>
              <a:buAutoNum type="arabicPeriod" startAt="3"/>
            </a:pPr>
            <a:r>
              <a:rPr lang="en-GB" dirty="0"/>
              <a:t>Human-Machine Interface (HMI</a:t>
            </a:r>
            <a:r>
              <a:rPr lang="en-GB" dirty="0" smtClean="0"/>
              <a:t>)</a:t>
            </a:r>
          </a:p>
          <a:p>
            <a:pPr marL="1371600" lvl="2" indent="-514350">
              <a:lnSpc>
                <a:spcPts val="2800"/>
              </a:lnSpc>
              <a:spcBef>
                <a:spcPts val="600"/>
              </a:spcBef>
              <a:spcAft>
                <a:spcPts val="600"/>
              </a:spcAft>
              <a:buFont typeface="Wingdings" panose="05000000000000000000" pitchFamily="2" charset="2"/>
              <a:buChar char="§"/>
            </a:pPr>
            <a:r>
              <a:rPr lang="en-GB" dirty="0" smtClean="0"/>
              <a:t>Pilot: OICA</a:t>
            </a:r>
          </a:p>
          <a:p>
            <a:pPr marL="1371600" lvl="2" indent="-514350">
              <a:lnSpc>
                <a:spcPts val="2800"/>
              </a:lnSpc>
              <a:spcBef>
                <a:spcPts val="600"/>
              </a:spcBef>
              <a:spcAft>
                <a:spcPts val="600"/>
              </a:spcAft>
              <a:buFont typeface="Wingdings" panose="05000000000000000000" pitchFamily="2" charset="2"/>
              <a:buChar char="§"/>
            </a:pPr>
            <a:r>
              <a:rPr lang="en-GB" dirty="0" smtClean="0"/>
              <a:t>Aims: </a:t>
            </a:r>
            <a:r>
              <a:rPr lang="en-GB" dirty="0"/>
              <a:t>BSIS HMI text proposal</a:t>
            </a:r>
          </a:p>
          <a:p>
            <a:pPr marL="1371600" lvl="2" indent="-514350">
              <a:lnSpc>
                <a:spcPts val="2800"/>
              </a:lnSpc>
              <a:spcBef>
                <a:spcPts val="600"/>
              </a:spcBef>
              <a:spcAft>
                <a:spcPts val="1200"/>
              </a:spcAft>
              <a:buFont typeface="Wingdings" panose="05000000000000000000" pitchFamily="2" charset="2"/>
              <a:buChar char="§"/>
            </a:pPr>
            <a:r>
              <a:rPr lang="en-GB" dirty="0" smtClean="0"/>
              <a:t>Deadline: GRSG-114 (April 2018)</a:t>
            </a:r>
            <a:endParaRPr lang="en-GB" dirty="0"/>
          </a:p>
          <a:p>
            <a:pPr marL="354013" lvl="1" indent="-354013">
              <a:lnSpc>
                <a:spcPts val="2800"/>
              </a:lnSpc>
              <a:spcBef>
                <a:spcPts val="600"/>
              </a:spcBef>
              <a:spcAft>
                <a:spcPts val="600"/>
              </a:spcAft>
              <a:buFont typeface="Wingdings" panose="05000000000000000000" pitchFamily="2" charset="2"/>
              <a:buChar char="Ø"/>
            </a:pPr>
            <a:r>
              <a:rPr lang="en-GB" dirty="0" smtClean="0"/>
              <a:t>Terms of Reference revised as per GRSG-113-14</a:t>
            </a:r>
          </a:p>
          <a:p>
            <a:pPr marL="354013" lvl="1" indent="-354013">
              <a:lnSpc>
                <a:spcPts val="2800"/>
              </a:lnSpc>
              <a:spcBef>
                <a:spcPts val="600"/>
              </a:spcBef>
              <a:spcAft>
                <a:spcPts val="600"/>
              </a:spcAft>
              <a:buFont typeface="Wingdings" panose="05000000000000000000" pitchFamily="2" charset="2"/>
              <a:buChar char="Ø"/>
            </a:pPr>
            <a:r>
              <a:rPr lang="en-GB" dirty="0" smtClean="0"/>
              <a:t>Final regulatory proposal limited to vehicle approvals (1</a:t>
            </a:r>
            <a:r>
              <a:rPr lang="en-GB" baseline="30000" dirty="0" smtClean="0"/>
              <a:t>st</a:t>
            </a:r>
            <a:r>
              <a:rPr lang="en-GB" dirty="0" smtClean="0"/>
              <a:t> step)</a:t>
            </a:r>
          </a:p>
          <a:p>
            <a:endParaRPr lang="fr-FR" dirty="0"/>
          </a:p>
        </p:txBody>
      </p:sp>
      <p:sp>
        <p:nvSpPr>
          <p:cNvPr id="6" name="Espace réservé de la date 4"/>
          <p:cNvSpPr>
            <a:spLocks noGrp="1"/>
          </p:cNvSpPr>
          <p:nvPr>
            <p:ph type="dt" sz="half" idx="10"/>
          </p:nvPr>
        </p:nvSpPr>
        <p:spPr>
          <a:xfrm>
            <a:off x="457200" y="6245225"/>
            <a:ext cx="2889504" cy="411607"/>
          </a:xfrm>
        </p:spPr>
        <p:txBody>
          <a:bodyPr/>
          <a:lstStyle/>
          <a:p>
            <a:pPr>
              <a:defRPr/>
            </a:pPr>
            <a:r>
              <a:rPr lang="en-US" dirty="0" smtClean="0"/>
              <a:t>Geneva, October 10</a:t>
            </a:r>
            <a:r>
              <a:rPr lang="en-US" baseline="30000" dirty="0" smtClean="0"/>
              <a:t>th</a:t>
            </a:r>
            <a:r>
              <a:rPr lang="en-US" dirty="0" smtClean="0"/>
              <a:t> 2017</a:t>
            </a:r>
            <a:endParaRPr lang="fr-FR" dirty="0"/>
          </a:p>
        </p:txBody>
      </p:sp>
    </p:spTree>
    <p:extLst>
      <p:ext uri="{BB962C8B-B14F-4D97-AF65-F5344CB8AC3E}">
        <p14:creationId xmlns:p14="http://schemas.microsoft.com/office/powerpoint/2010/main" val="358906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4430" y="2760785"/>
            <a:ext cx="8229600" cy="1846384"/>
          </a:xfrm>
        </p:spPr>
        <p:txBody>
          <a:bodyPr/>
          <a:lstStyle/>
          <a:p>
            <a:pPr marL="0" indent="0" algn="ctr">
              <a:buNone/>
            </a:pPr>
            <a:r>
              <a:rPr lang="en-GB" dirty="0" smtClean="0"/>
              <a:t>THANK YOU !</a:t>
            </a:r>
            <a:endParaRPr lang="en-GB" dirty="0"/>
          </a:p>
        </p:txBody>
      </p:sp>
    </p:spTree>
    <p:extLst>
      <p:ext uri="{BB962C8B-B14F-4D97-AF65-F5344CB8AC3E}">
        <p14:creationId xmlns:p14="http://schemas.microsoft.com/office/powerpoint/2010/main" val="105217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5974</TotalTime>
  <Words>1405</Words>
  <Application>Microsoft Office PowerPoint</Application>
  <PresentationFormat>On-screen Show (4:3)</PresentationFormat>
  <Paragraphs>112</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Modèle par défaut</vt:lpstr>
      <vt:lpstr> GRSG-113 Agenda point 5 – Awareness of Vulnerable Road Users proximity </vt:lpstr>
      <vt:lpstr>Inf Group management</vt:lpstr>
      <vt:lpstr>Main topics</vt:lpstr>
      <vt:lpstr>State of play after 2nd meeting</vt:lpstr>
      <vt:lpstr>State of play after 3rd meeting</vt:lpstr>
      <vt:lpstr>State of play after 3rd meeting (cont’d)</vt:lpstr>
      <vt:lpstr>PowerPoint Presentation</vt:lpstr>
    </vt:vector>
  </TitlesOfParts>
  <Company>PSA PEUGEOT CITROEN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OICA minimum requirements</dc:title>
  <dc:creator>LEBORGNE Ludmila</dc:creator>
  <cp:lastModifiedBy>Hubert Romain</cp:lastModifiedBy>
  <cp:revision>276</cp:revision>
  <cp:lastPrinted>2014-03-28T09:43:14Z</cp:lastPrinted>
  <dcterms:created xsi:type="dcterms:W3CDTF">2007-06-22T15:14:29Z</dcterms:created>
  <dcterms:modified xsi:type="dcterms:W3CDTF">2017-10-13T08:24:06Z</dcterms:modified>
  <cp:category>Not Protected</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