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87" r:id="rId2"/>
    <p:sldId id="288" r:id="rId3"/>
  </p:sldIdLst>
  <p:sldSz cx="9906000" cy="6858000" type="A4"/>
  <p:notesSz cx="7315200" cy="96012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559" autoAdjust="0"/>
    <p:restoredTop sz="94581" autoAdjust="0"/>
  </p:normalViewPr>
  <p:slideViewPr>
    <p:cSldViewPr>
      <p:cViewPr>
        <p:scale>
          <a:sx n="114" d="100"/>
          <a:sy n="114" d="100"/>
        </p:scale>
        <p:origin x="108" y="-5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3" d="100"/>
          <a:sy n="83" d="100"/>
        </p:scale>
        <p:origin x="-3156" y="-96"/>
      </p:cViewPr>
      <p:guideLst>
        <p:guide orient="horz" pos="3024"/>
        <p:guide pos="230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717" cy="48059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142775" y="0"/>
            <a:ext cx="3170717" cy="48059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E143CF-C05C-4899-A90B-0EF0DB90A256}" type="datetimeFigureOut">
              <a:rPr lang="en-US" smtClean="0"/>
              <a:pPr/>
              <a:t>9/18/2017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119068"/>
            <a:ext cx="3170717" cy="48059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142775" y="9119068"/>
            <a:ext cx="3170717" cy="48059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215768F-C471-4493-AADC-36862818B83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65070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69920" cy="48006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143588" y="0"/>
            <a:ext cx="3169920" cy="48006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1FE176-7828-4E25-A303-EFB7A6EB15F0}" type="datetimeFigureOut">
              <a:rPr lang="en-GB" smtClean="0"/>
              <a:pPr/>
              <a:t>18/09/2017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57275" y="720725"/>
            <a:ext cx="5200650" cy="3600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31521" y="4560570"/>
            <a:ext cx="5852160" cy="432054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19473"/>
            <a:ext cx="3169920" cy="4800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143588" y="9119473"/>
            <a:ext cx="3169920" cy="4800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C8FC0D7-00BE-487F-A0DC-9FF156A82E82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76422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1484784"/>
            <a:ext cx="9906000" cy="5373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Placeholder 21"/>
          <p:cNvSpPr>
            <a:spLocks noGrp="1"/>
          </p:cNvSpPr>
          <p:nvPr>
            <p:ph type="title"/>
          </p:nvPr>
        </p:nvSpPr>
        <p:spPr>
          <a:xfrm>
            <a:off x="3577" y="2276872"/>
            <a:ext cx="9906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GB" sz="4000" b="1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</a:t>
            </a:r>
          </a:p>
        </p:txBody>
      </p:sp>
      <p:sp>
        <p:nvSpPr>
          <p:cNvPr id="3" name="Text Placeholder 22"/>
          <p:cNvSpPr>
            <a:spLocks noGrp="1"/>
          </p:cNvSpPr>
          <p:nvPr>
            <p:ph idx="1" hasCustomPrompt="1"/>
          </p:nvPr>
        </p:nvSpPr>
        <p:spPr>
          <a:xfrm>
            <a:off x="0" y="3573017"/>
            <a:ext cx="9906000" cy="26642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>
              <a:defRPr sz="2400"/>
            </a:lvl1pPr>
          </a:lstStyle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Subtitle</a:t>
            </a: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Author</a:t>
            </a:r>
            <a:endParaRPr lang="es-AR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Her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/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his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title</a:t>
            </a:r>
            <a:endParaRPr lang="en-US" sz="1800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Location</a:t>
            </a:r>
            <a:endParaRPr lang="es-AR" sz="2400" b="1" dirty="0" smtClean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24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Date</a:t>
            </a:r>
            <a:endParaRPr lang="en-GB" sz="2400" b="1" dirty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510588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594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113176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98854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2348880"/>
            <a:ext cx="4375150" cy="3777284"/>
          </a:xfrm>
        </p:spPr>
        <p:txBody>
          <a:bodyPr/>
          <a:lstStyle>
            <a:lvl1pPr>
              <a:defRPr lang="en-US" sz="2000" b="1" kern="1200" baseline="0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400">
                <a:solidFill>
                  <a:schemeClr val="accent6">
                    <a:lumMod val="50000"/>
                  </a:schemeClr>
                </a:solidFill>
              </a:defRPr>
            </a:lvl2pPr>
            <a:lvl3pPr>
              <a:defRPr sz="2000">
                <a:solidFill>
                  <a:schemeClr val="accent6">
                    <a:lumMod val="50000"/>
                  </a:schemeClr>
                </a:solidFill>
              </a:defRPr>
            </a:lvl3pPr>
            <a:lvl4pPr>
              <a:defRPr sz="1800">
                <a:solidFill>
                  <a:schemeClr val="accent6">
                    <a:lumMod val="50000"/>
                  </a:schemeClr>
                </a:solidFill>
              </a:defRPr>
            </a:lvl4pPr>
            <a:lvl5pPr>
              <a:defRPr sz="1800">
                <a:solidFill>
                  <a:schemeClr val="accent6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35550" y="2348880"/>
            <a:ext cx="4375150" cy="3777284"/>
          </a:xfrm>
        </p:spPr>
        <p:txBody>
          <a:bodyPr/>
          <a:lstStyle>
            <a:lvl1pPr>
              <a:defRPr lang="en-US" sz="2000" b="1" kern="1200" baseline="0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400">
                <a:solidFill>
                  <a:schemeClr val="accent6">
                    <a:lumMod val="50000"/>
                  </a:schemeClr>
                </a:solidFill>
              </a:defRPr>
            </a:lvl2pPr>
            <a:lvl3pPr>
              <a:defRPr sz="2000">
                <a:solidFill>
                  <a:schemeClr val="accent6">
                    <a:lumMod val="50000"/>
                  </a:schemeClr>
                </a:solidFill>
              </a:defRPr>
            </a:lvl3pPr>
            <a:lvl4pPr>
              <a:defRPr sz="1800">
                <a:solidFill>
                  <a:schemeClr val="accent6">
                    <a:lumMod val="50000"/>
                  </a:schemeClr>
                </a:solidFill>
              </a:defRPr>
            </a:lvl4pPr>
            <a:lvl5pPr>
              <a:defRPr sz="1800">
                <a:solidFill>
                  <a:schemeClr val="accent6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9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</p:spTree>
    <p:extLst>
      <p:ext uri="{BB962C8B-B14F-4D97-AF65-F5344CB8AC3E}">
        <p14:creationId xmlns:p14="http://schemas.microsoft.com/office/powerpoint/2010/main" val="34884689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</p:spTree>
    <p:extLst>
      <p:ext uri="{BB962C8B-B14F-4D97-AF65-F5344CB8AC3E}">
        <p14:creationId xmlns:p14="http://schemas.microsoft.com/office/powerpoint/2010/main" val="20356510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8504" y="1772816"/>
            <a:ext cx="3259006" cy="1162050"/>
          </a:xfrm>
        </p:spPr>
        <p:txBody>
          <a:bodyPr anchor="b"/>
          <a:lstStyle>
            <a:lvl1pPr algn="l">
              <a:defRPr sz="2000" b="1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2971" y="2132856"/>
            <a:ext cx="5537729" cy="3993308"/>
          </a:xfrm>
        </p:spPr>
        <p:txBody>
          <a:bodyPr/>
          <a:lstStyle>
            <a:lvl1pPr>
              <a:defRPr sz="32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8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 sz="24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 sz="20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 sz="20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3212976"/>
            <a:ext cx="3259006" cy="2913188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8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  <a:endParaRPr lang="en-GB" sz="4000" b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0299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9">
            <a:lum/>
          </a:blip>
          <a:srcRect/>
          <a:stretch>
            <a:fillRect t="-2000" b="-2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3577" y="2276872"/>
            <a:ext cx="9906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z="4000" b="1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</a:t>
            </a:r>
          </a:p>
        </p:txBody>
      </p:sp>
      <p:sp>
        <p:nvSpPr>
          <p:cNvPr id="23" name="Text Placeholder 22"/>
          <p:cNvSpPr>
            <a:spLocks noGrp="1"/>
          </p:cNvSpPr>
          <p:nvPr>
            <p:ph type="body" idx="1"/>
          </p:nvPr>
        </p:nvSpPr>
        <p:spPr>
          <a:xfrm>
            <a:off x="0" y="3573016"/>
            <a:ext cx="99060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Subtitle</a:t>
            </a: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Author</a:t>
            </a:r>
            <a:endParaRPr lang="es-AR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Her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/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his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title</a:t>
            </a:r>
            <a:endParaRPr lang="en-US" sz="1800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Location</a:t>
            </a:r>
            <a:endParaRPr lang="es-AR" sz="2400" b="1" dirty="0" smtClean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24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Date</a:t>
            </a:r>
            <a:endParaRPr lang="en-GB" sz="2400" b="1" dirty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1484784"/>
            <a:ext cx="9906000" cy="5373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46872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49" r:id="rId2"/>
    <p:sldLayoutId id="2147483651" r:id="rId3"/>
    <p:sldLayoutId id="2147483652" r:id="rId4"/>
    <p:sldLayoutId id="2147483653" r:id="rId5"/>
    <p:sldLayoutId id="2147483654" r:id="rId6"/>
    <p:sldLayoutId id="2147483657" r:id="rId7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 baseline="0">
          <a:solidFill>
            <a:schemeClr val="tx2">
              <a:lumMod val="60000"/>
              <a:lumOff val="40000"/>
            </a:schemeClr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buFont typeface="Arial" pitchFamily="34" charset="0"/>
        <a:buNone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nece.org/fileadmin/DAM/trans/doc/2017/dgwp15ac2/DRAFT_ECE-TRANS-WP29-1131e_final.pdf" TargetMode="External"/><Relationship Id="rId2" Type="http://schemas.openxmlformats.org/officeDocument/2006/relationships/hyperlink" Target="https://treaties.un.org/doc/Publication/CN/2017/CN.314.2017-Eng.pdf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4608" y="418577"/>
            <a:ext cx="8280920" cy="1210146"/>
          </a:xfrm>
        </p:spPr>
        <p:txBody>
          <a:bodyPr>
            <a:noAutofit/>
          </a:bodyPr>
          <a:lstStyle/>
          <a:p>
            <a:pPr algn="l"/>
            <a:r>
              <a:rPr lang="en-GB" sz="2400" dirty="0" smtClean="0">
                <a:solidFill>
                  <a:schemeClr val="bg1"/>
                </a:solidFill>
              </a:rPr>
              <a:t>Working Party on General Safety Provisions (GRSG)</a:t>
            </a:r>
            <a:r>
              <a:rPr lang="en-GB" sz="2400" dirty="0">
                <a:solidFill>
                  <a:schemeClr val="bg1"/>
                </a:solidFill>
              </a:rPr>
              <a:t/>
            </a:r>
            <a:br>
              <a:rPr lang="en-GB" sz="2400" dirty="0">
                <a:solidFill>
                  <a:schemeClr val="bg1"/>
                </a:solidFill>
              </a:rPr>
            </a:br>
            <a:r>
              <a:rPr lang="en-GB" sz="1800" dirty="0" smtClean="0">
                <a:solidFill>
                  <a:schemeClr val="bg1"/>
                </a:solidFill>
              </a:rPr>
              <a:t>General information</a:t>
            </a:r>
            <a:endParaRPr lang="en-GB" sz="1800" b="1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8464" y="1556792"/>
            <a:ext cx="9649072" cy="5184576"/>
          </a:xfrm>
        </p:spPr>
        <p:txBody>
          <a:bodyPr>
            <a:noAutofit/>
          </a:bodyPr>
          <a:lstStyle/>
          <a:p>
            <a:pPr marL="266700" indent="-180975">
              <a:buFont typeface="Arial" pitchFamily="34" charset="0"/>
              <a:buChar char="•"/>
            </a:pPr>
            <a:r>
              <a:rPr lang="en-GB" sz="1800" dirty="0">
                <a:solidFill>
                  <a:srgbClr val="002060"/>
                </a:solidFill>
              </a:rPr>
              <a:t>Participants/Address list</a:t>
            </a:r>
          </a:p>
          <a:p>
            <a:pPr marL="266700"/>
            <a:r>
              <a:rPr lang="en-GB" sz="1800" dirty="0"/>
              <a:t>A provisional address list has been prepared: please check your </a:t>
            </a:r>
            <a:r>
              <a:rPr lang="en-GB" sz="1800" dirty="0" smtClean="0"/>
              <a:t>contact data (especially </a:t>
            </a:r>
            <a:r>
              <a:rPr lang="en-GB" sz="1800" dirty="0"/>
              <a:t>the email-address) and correct them, if </a:t>
            </a:r>
            <a:r>
              <a:rPr lang="en-GB" sz="1800" dirty="0" smtClean="0"/>
              <a:t>necessary</a:t>
            </a:r>
            <a:endParaRPr lang="en-GB" sz="1800" dirty="0"/>
          </a:p>
          <a:p>
            <a:pPr marL="266700"/>
            <a:r>
              <a:rPr lang="en-GB" sz="1800" dirty="0"/>
              <a:t>If your name </a:t>
            </a:r>
            <a:r>
              <a:rPr lang="en-GB" sz="1800" dirty="0" smtClean="0"/>
              <a:t>is not listed, </a:t>
            </a:r>
            <a:r>
              <a:rPr lang="en-GB" sz="1800" dirty="0"/>
              <a:t>fill out one of the registration forms annexed to the </a:t>
            </a:r>
            <a:r>
              <a:rPr lang="en-GB" sz="1800" dirty="0" smtClean="0"/>
              <a:t>file</a:t>
            </a:r>
            <a:endParaRPr lang="en-GB" sz="1800" dirty="0"/>
          </a:p>
          <a:p>
            <a:pPr marL="266700"/>
            <a:r>
              <a:rPr lang="en-GB" sz="1800" dirty="0" smtClean="0"/>
              <a:t>After the </a:t>
            </a:r>
            <a:r>
              <a:rPr lang="en-GB" sz="1800" dirty="0" smtClean="0"/>
              <a:t>session, </a:t>
            </a:r>
            <a:r>
              <a:rPr lang="en-GB" sz="1800" dirty="0"/>
              <a:t>we will circulate the </a:t>
            </a:r>
            <a:r>
              <a:rPr lang="en-GB" sz="1800" dirty="0" smtClean="0"/>
              <a:t>list of participants by email</a:t>
            </a:r>
          </a:p>
          <a:p>
            <a:pPr marL="266700"/>
            <a:endParaRPr lang="en-GB" sz="1800" dirty="0" smtClean="0">
              <a:solidFill>
                <a:srgbClr val="002060"/>
              </a:solidFill>
            </a:endParaRPr>
          </a:p>
          <a:p>
            <a:pPr marL="266700" indent="-180975">
              <a:spcBef>
                <a:spcPts val="600"/>
              </a:spcBef>
              <a:buFont typeface="Arial" pitchFamily="34" charset="0"/>
              <a:buChar char="•"/>
            </a:pPr>
            <a:r>
              <a:rPr lang="en-GB" sz="1800" dirty="0" smtClean="0">
                <a:solidFill>
                  <a:srgbClr val="002060"/>
                </a:solidFill>
              </a:rPr>
              <a:t>Tax </a:t>
            </a:r>
            <a:r>
              <a:rPr lang="en-GB" sz="1800" dirty="0">
                <a:solidFill>
                  <a:srgbClr val="002060"/>
                </a:solidFill>
              </a:rPr>
              <a:t>free petrol coupons</a:t>
            </a:r>
          </a:p>
          <a:p>
            <a:pPr marL="266700"/>
            <a:r>
              <a:rPr lang="en-GB" sz="1800" dirty="0"/>
              <a:t>For delegates of Contracting Parties: </a:t>
            </a:r>
            <a:r>
              <a:rPr lang="en-GB" sz="1800" dirty="0" smtClean="0"/>
              <a:t>as usual, tax </a:t>
            </a:r>
            <a:r>
              <a:rPr lang="en-GB" sz="1800" dirty="0"/>
              <a:t>free petrol coupons are </a:t>
            </a:r>
            <a:r>
              <a:rPr lang="en-GB" sz="1800" dirty="0" smtClean="0"/>
              <a:t>available</a:t>
            </a:r>
          </a:p>
          <a:p>
            <a:pPr marL="266700"/>
            <a:r>
              <a:rPr lang="en-GB" sz="1800" dirty="0" smtClean="0"/>
              <a:t>Please </a:t>
            </a:r>
            <a:r>
              <a:rPr lang="en-GB" sz="1800" dirty="0"/>
              <a:t>fill in the details requested and return them to the </a:t>
            </a:r>
            <a:r>
              <a:rPr lang="en-GB" sz="1800" dirty="0" smtClean="0"/>
              <a:t>secretariat</a:t>
            </a:r>
          </a:p>
          <a:p>
            <a:pPr marL="266700"/>
            <a:r>
              <a:rPr lang="en-GB" sz="1800" dirty="0" smtClean="0"/>
              <a:t>Copies of </a:t>
            </a:r>
            <a:r>
              <a:rPr lang="en-GB" sz="1800" dirty="0"/>
              <a:t>the </a:t>
            </a:r>
            <a:r>
              <a:rPr lang="en-GB" sz="1800" dirty="0" smtClean="0"/>
              <a:t>Passport/Driving License </a:t>
            </a:r>
            <a:r>
              <a:rPr lang="en-GB" sz="1800" dirty="0"/>
              <a:t>and the </a:t>
            </a:r>
            <a:r>
              <a:rPr lang="en-GB" sz="1800" dirty="0" smtClean="0"/>
              <a:t>Car Registration papers </a:t>
            </a:r>
            <a:r>
              <a:rPr lang="en-GB" sz="1800" dirty="0"/>
              <a:t>are needed for this </a:t>
            </a:r>
            <a:r>
              <a:rPr lang="en-GB" sz="1800" dirty="0" smtClean="0"/>
              <a:t>purpose</a:t>
            </a:r>
          </a:p>
          <a:p>
            <a:pPr marL="266700"/>
            <a:endParaRPr lang="en-GB" sz="1800" dirty="0" smtClean="0">
              <a:solidFill>
                <a:srgbClr val="002060"/>
              </a:solidFill>
            </a:endParaRPr>
          </a:p>
          <a:p>
            <a:pPr marL="266700" indent="-180975">
              <a:spcBef>
                <a:spcPts val="600"/>
              </a:spcBef>
              <a:buFont typeface="Arial" pitchFamily="34" charset="0"/>
              <a:buChar char="•"/>
            </a:pPr>
            <a:r>
              <a:rPr lang="en-GB" sz="1800" dirty="0" smtClean="0">
                <a:solidFill>
                  <a:srgbClr val="002060"/>
                </a:solidFill>
              </a:rPr>
              <a:t>Next session</a:t>
            </a:r>
          </a:p>
          <a:p>
            <a:pPr marL="447675" indent="-180975">
              <a:buFont typeface="Arial" pitchFamily="34" charset="0"/>
              <a:buChar char="•"/>
            </a:pPr>
            <a:r>
              <a:rPr lang="en-GB" sz="1800" dirty="0"/>
              <a:t>The </a:t>
            </a:r>
            <a:r>
              <a:rPr lang="en-GB" sz="1800" b="1" dirty="0"/>
              <a:t>next </a:t>
            </a:r>
            <a:r>
              <a:rPr lang="en-GB" sz="1800" b="1" dirty="0" smtClean="0"/>
              <a:t>(114</a:t>
            </a:r>
            <a:r>
              <a:rPr lang="en-GB" sz="1800" b="1" baseline="30000" dirty="0" smtClean="0"/>
              <a:t>th</a:t>
            </a:r>
            <a:r>
              <a:rPr lang="en-GB" sz="1800" b="1" dirty="0" smtClean="0"/>
              <a:t>) session</a:t>
            </a:r>
            <a:r>
              <a:rPr lang="en-GB" sz="1800" dirty="0" smtClean="0"/>
              <a:t> will </a:t>
            </a:r>
            <a:r>
              <a:rPr lang="en-GB" sz="1800" dirty="0"/>
              <a:t>be held </a:t>
            </a:r>
            <a:r>
              <a:rPr lang="en-GB" sz="1800" dirty="0" smtClean="0"/>
              <a:t>on </a:t>
            </a:r>
            <a:r>
              <a:rPr lang="en-GB" sz="1800" b="1" dirty="0" smtClean="0"/>
              <a:t>9-13 April 2018</a:t>
            </a:r>
            <a:endParaRPr lang="en-GB" sz="1800" dirty="0" smtClean="0"/>
          </a:p>
          <a:p>
            <a:pPr marL="447675" indent="-180975">
              <a:buFont typeface="Arial" pitchFamily="34" charset="0"/>
              <a:buChar char="•"/>
            </a:pPr>
            <a:r>
              <a:rPr lang="en-GB" sz="1800" dirty="0"/>
              <a:t>The </a:t>
            </a:r>
            <a:r>
              <a:rPr lang="en-GB" sz="1800" b="1" dirty="0"/>
              <a:t>deadline for the submission of official working documents</a:t>
            </a:r>
            <a:r>
              <a:rPr lang="en-GB" sz="1800" dirty="0"/>
              <a:t> </a:t>
            </a:r>
            <a:r>
              <a:rPr lang="en-GB" sz="1800" dirty="0" smtClean="0"/>
              <a:t>is </a:t>
            </a:r>
            <a:r>
              <a:rPr lang="en-GB" sz="1800" b="1" dirty="0" smtClean="0"/>
              <a:t>15 January 2018</a:t>
            </a:r>
          </a:p>
        </p:txBody>
      </p:sp>
      <p:sp>
        <p:nvSpPr>
          <p:cNvPr id="4" name="Textfeld 12"/>
          <p:cNvSpPr txBox="1">
            <a:spLocks noChangeArrowheads="1"/>
          </p:cNvSpPr>
          <p:nvPr/>
        </p:nvSpPr>
        <p:spPr bwMode="auto">
          <a:xfrm>
            <a:off x="6543675" y="62508"/>
            <a:ext cx="3362325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eaLnBrk="1" hangingPunct="1"/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Informal document </a:t>
            </a:r>
            <a:r>
              <a:rPr lang="en-US" sz="12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GRSG-113-07</a:t>
            </a:r>
            <a:endParaRPr lang="de-DE" sz="1200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113th GRSG, 10–13 October 2017</a:t>
            </a:r>
            <a:endParaRPr lang="en-US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Agenda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item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1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feld 39"/>
          <p:cNvSpPr txBox="1">
            <a:spLocks noChangeArrowheads="1"/>
          </p:cNvSpPr>
          <p:nvPr/>
        </p:nvSpPr>
        <p:spPr bwMode="auto">
          <a:xfrm>
            <a:off x="1424608" y="29822"/>
            <a:ext cx="2819400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Note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by the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secretariat 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565159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4608" y="418577"/>
            <a:ext cx="8280920" cy="1210146"/>
          </a:xfrm>
        </p:spPr>
        <p:txBody>
          <a:bodyPr>
            <a:noAutofit/>
          </a:bodyPr>
          <a:lstStyle/>
          <a:p>
            <a:pPr algn="l"/>
            <a:r>
              <a:rPr lang="en-GB" sz="2400" dirty="0" smtClean="0">
                <a:solidFill>
                  <a:schemeClr val="bg1"/>
                </a:solidFill>
              </a:rPr>
              <a:t>Working Party on General Safety Provisions (GRSG)</a:t>
            </a:r>
            <a:r>
              <a:rPr lang="en-GB" sz="2400" dirty="0">
                <a:solidFill>
                  <a:schemeClr val="bg1"/>
                </a:solidFill>
              </a:rPr>
              <a:t/>
            </a:r>
            <a:br>
              <a:rPr lang="en-GB" sz="2400" dirty="0">
                <a:solidFill>
                  <a:schemeClr val="bg1"/>
                </a:solidFill>
              </a:rPr>
            </a:br>
            <a:r>
              <a:rPr lang="en-GB" sz="1800" dirty="0">
                <a:solidFill>
                  <a:schemeClr val="bg1"/>
                </a:solidFill>
              </a:rPr>
              <a:t>Highlights of </a:t>
            </a:r>
            <a:r>
              <a:rPr lang="en-GB" sz="1800" dirty="0" smtClean="0">
                <a:solidFill>
                  <a:schemeClr val="bg1"/>
                </a:solidFill>
              </a:rPr>
              <a:t>WP.29 at its June 2017 session</a:t>
            </a:r>
            <a:endParaRPr lang="en-GB" sz="1800" dirty="0">
              <a:solidFill>
                <a:schemeClr val="bg1"/>
              </a:solidFill>
            </a:endParaRPr>
          </a:p>
        </p:txBody>
      </p:sp>
      <p:sp>
        <p:nvSpPr>
          <p:cNvPr id="8" name="Content Placeholder 2"/>
          <p:cNvSpPr txBox="1">
            <a:spLocks/>
          </p:cNvSpPr>
          <p:nvPr/>
        </p:nvSpPr>
        <p:spPr>
          <a:xfrm>
            <a:off x="128464" y="1556792"/>
            <a:ext cx="9649072" cy="53012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>
              <a:spcBef>
                <a:spcPts val="0"/>
              </a:spcBef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400" dirty="0"/>
              <a:t>The  secretariat  announced  that  confirmation  had  been  received  from </a:t>
            </a:r>
            <a:r>
              <a:rPr lang="en-US" sz="1400" dirty="0" smtClean="0"/>
              <a:t>OLA </a:t>
            </a:r>
            <a:r>
              <a:rPr lang="en-US" sz="1400" dirty="0"/>
              <a:t>that no Contracting Party has opposed </a:t>
            </a:r>
            <a:r>
              <a:rPr lang="en-US" sz="1400" dirty="0" smtClean="0"/>
              <a:t>the proposal for </a:t>
            </a:r>
            <a:r>
              <a:rPr lang="en-US" sz="1400" dirty="0"/>
              <a:t>Revision 3 of the 1958 </a:t>
            </a:r>
            <a:r>
              <a:rPr lang="en-US" sz="1400" dirty="0" smtClean="0"/>
              <a:t>Agreement. The  </a:t>
            </a:r>
            <a:r>
              <a:rPr lang="en-US" sz="1400" dirty="0"/>
              <a:t>scheduled  date  of  entry  into  force  </a:t>
            </a:r>
            <a:r>
              <a:rPr lang="en-US" sz="1400" dirty="0" smtClean="0"/>
              <a:t>of  </a:t>
            </a:r>
            <a:r>
              <a:rPr lang="en-US" sz="1400" dirty="0"/>
              <a:t>Revision  3  of  the  1958  Agreement </a:t>
            </a:r>
            <a:r>
              <a:rPr lang="en-US" sz="1400" dirty="0" smtClean="0"/>
              <a:t>was 14 September 2017 (</a:t>
            </a:r>
            <a:r>
              <a:rPr lang="en-US" sz="1400" dirty="0">
                <a:solidFill>
                  <a:schemeClr val="accent2"/>
                </a:solidFill>
                <a:hlinkClick r:id="rId2"/>
              </a:rPr>
              <a:t>https://</a:t>
            </a:r>
            <a:r>
              <a:rPr lang="en-US" sz="1400" dirty="0" smtClean="0">
                <a:solidFill>
                  <a:schemeClr val="accent2"/>
                </a:solidFill>
                <a:hlinkClick r:id="rId2"/>
              </a:rPr>
              <a:t>treaties.un.org/doc/Publication/CN/2017/CN.314.2017-Eng.pdf</a:t>
            </a:r>
            <a:r>
              <a:rPr lang="en-US" sz="1400" dirty="0" smtClean="0"/>
              <a:t>).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 smtClean="0"/>
              <a:t>WP.29 considered the </a:t>
            </a:r>
            <a:r>
              <a:rPr lang="en-US" sz="1400" dirty="0" smtClean="0"/>
              <a:t>Draft </a:t>
            </a:r>
            <a:r>
              <a:rPr lang="en-US" sz="1400" dirty="0"/>
              <a:t>General Guidelines for UN regulatory procedures and transitional provisions in UN </a:t>
            </a:r>
            <a:r>
              <a:rPr lang="en-US" sz="1400" dirty="0" smtClean="0"/>
              <a:t>Regulations. </a:t>
            </a:r>
            <a:r>
              <a:rPr lang="en-US" sz="1400" dirty="0"/>
              <a:t>All GRs were requested to comment on this </a:t>
            </a:r>
            <a:r>
              <a:rPr lang="en-US" sz="1400" dirty="0" smtClean="0"/>
              <a:t>document (At its </a:t>
            </a:r>
            <a:r>
              <a:rPr lang="en-US" sz="1400" dirty="0"/>
              <a:t>November 2017 </a:t>
            </a:r>
            <a:r>
              <a:rPr lang="en-US" sz="1400" dirty="0" smtClean="0"/>
              <a:t>session, WP.29 is expected to adopt the document together with draft UN Regulation No. 0 on IWVTA).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US" sz="14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400" dirty="0" smtClean="0"/>
              <a:t>WP.29 </a:t>
            </a:r>
            <a:r>
              <a:rPr lang="en-US" sz="1400" dirty="0"/>
              <a:t>noted </a:t>
            </a:r>
            <a:r>
              <a:rPr lang="en-US" sz="1400" dirty="0" smtClean="0"/>
              <a:t>the </a:t>
            </a:r>
            <a:r>
              <a:rPr lang="en-US" sz="1400" dirty="0"/>
              <a:t>submission </a:t>
            </a:r>
            <a:r>
              <a:rPr lang="en-US" sz="1400" dirty="0" smtClean="0"/>
              <a:t>by GRSG (at its 112</a:t>
            </a:r>
            <a:r>
              <a:rPr lang="en-US" sz="1400" baseline="30000" dirty="0" smtClean="0"/>
              <a:t>th</a:t>
            </a:r>
            <a:r>
              <a:rPr lang="en-US" sz="1400" dirty="0" smtClean="0"/>
              <a:t> session) of </a:t>
            </a:r>
            <a:r>
              <a:rPr lang="en-US" sz="1400" dirty="0"/>
              <a:t>a Corrigendum to Global </a:t>
            </a:r>
            <a:r>
              <a:rPr lang="en-US" sz="1400" dirty="0" smtClean="0"/>
              <a:t>Technical </a:t>
            </a:r>
            <a:r>
              <a:rPr lang="en-US" sz="1400" dirty="0"/>
              <a:t>Regulation No. 6 to clarify </a:t>
            </a:r>
            <a:r>
              <a:rPr lang="en-US" sz="1400" dirty="0" smtClean="0"/>
              <a:t>the scope </a:t>
            </a:r>
            <a:r>
              <a:rPr lang="en-US" sz="1400" dirty="0"/>
              <a:t>and the technical rationale for consideration </a:t>
            </a:r>
            <a:r>
              <a:rPr lang="en-US" sz="1400" dirty="0" smtClean="0"/>
              <a:t>at </a:t>
            </a:r>
            <a:r>
              <a:rPr lang="en-US" sz="1400" dirty="0"/>
              <a:t>the November 2017 sessions of WP.29 and </a:t>
            </a:r>
            <a:r>
              <a:rPr lang="en-US" sz="1400" dirty="0" smtClean="0"/>
              <a:t>AC.3.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US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400" dirty="0" smtClean="0"/>
              <a:t>For </a:t>
            </a:r>
            <a:r>
              <a:rPr lang="en-US" sz="1400" dirty="0"/>
              <a:t>1997 Agreement, amendments to Rules No. 1 and No. 2 </a:t>
            </a:r>
            <a:r>
              <a:rPr lang="en-US" sz="1400" dirty="0" smtClean="0"/>
              <a:t>were adopted</a:t>
            </a:r>
            <a:r>
              <a:rPr lang="en-US" sz="1400" dirty="0"/>
              <a:t>. A new Rule No</a:t>
            </a:r>
            <a:r>
              <a:rPr lang="en-US" sz="1400" dirty="0" smtClean="0"/>
              <a:t>. 3 </a:t>
            </a:r>
            <a:r>
              <a:rPr lang="en-US" sz="1400" dirty="0"/>
              <a:t>on </a:t>
            </a:r>
            <a:r>
              <a:rPr lang="en-US" sz="1400" dirty="0" smtClean="0"/>
              <a:t>PTI provisions for CNG </a:t>
            </a:r>
            <a:r>
              <a:rPr lang="en-US" sz="1400" dirty="0"/>
              <a:t>and LNG vehicles </a:t>
            </a:r>
            <a:r>
              <a:rPr lang="en-US" sz="1400" dirty="0" smtClean="0"/>
              <a:t>were presented, but the adoption was differed.</a:t>
            </a:r>
            <a:endParaRPr lang="en-GB" sz="1400" dirty="0" smtClean="0"/>
          </a:p>
          <a:p>
            <a:pPr>
              <a:spcBef>
                <a:spcPts val="0"/>
              </a:spcBef>
            </a:pPr>
            <a:endParaRPr lang="en-GB" sz="1400" dirty="0" smtClean="0"/>
          </a:p>
          <a:p>
            <a:pPr>
              <a:spcBef>
                <a:spcPts val="0"/>
              </a:spcBef>
            </a:pPr>
            <a:endParaRPr lang="en-GB" sz="1400" dirty="0" smtClean="0"/>
          </a:p>
          <a:p>
            <a:pPr>
              <a:spcBef>
                <a:spcPts val="0"/>
              </a:spcBef>
            </a:pPr>
            <a:r>
              <a:rPr lang="en-GB" sz="1400" dirty="0" smtClean="0"/>
              <a:t>For more details see: </a:t>
            </a:r>
            <a:r>
              <a:rPr lang="en-GB" sz="1400" dirty="0" smtClean="0">
                <a:hlinkClick r:id="rId3"/>
              </a:rPr>
              <a:t>ECE/TRANS/WP.29/1131</a:t>
            </a:r>
            <a:endParaRPr lang="en-GB" sz="1400" dirty="0" smtClean="0"/>
          </a:p>
        </p:txBody>
      </p:sp>
    </p:spTree>
    <p:extLst>
      <p:ext uri="{BB962C8B-B14F-4D97-AF65-F5344CB8AC3E}">
        <p14:creationId xmlns:p14="http://schemas.microsoft.com/office/powerpoint/2010/main" val="15144607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4C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1687</TotalTime>
  <Words>353</Words>
  <Application>Microsoft Office PowerPoint</Application>
  <PresentationFormat>A4 Paper (210x297 mm)</PresentationFormat>
  <Paragraphs>32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Working Party on General Safety Provisions (GRSG) General information</vt:lpstr>
      <vt:lpstr>Working Party on General Safety Provisions (GRSG) Highlights of WP.29 at its June 2017 session</vt:lpstr>
    </vt:vector>
  </TitlesOfParts>
  <Company>ECE-ISU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Miquel Gangonells</dc:creator>
  <cp:lastModifiedBy>Hubert Romain</cp:lastModifiedBy>
  <cp:revision>149</cp:revision>
  <cp:lastPrinted>2017-05-22T14:09:07Z</cp:lastPrinted>
  <dcterms:created xsi:type="dcterms:W3CDTF">2014-05-01T14:53:07Z</dcterms:created>
  <dcterms:modified xsi:type="dcterms:W3CDTF">2017-09-18T09:33:05Z</dcterms:modified>
</cp:coreProperties>
</file>

<file path=docProps/thumbnail.jpeg>
</file>