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87" r:id="rId2"/>
    <p:sldId id="288" r:id="rId3"/>
  </p:sldIdLst>
  <p:sldSz cx="9906000" cy="6858000" type="A4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9" autoAdjust="0"/>
    <p:restoredTop sz="94581" autoAdjust="0"/>
  </p:normalViewPr>
  <p:slideViewPr>
    <p:cSldViewPr>
      <p:cViewPr>
        <p:scale>
          <a:sx n="114" d="100"/>
          <a:sy n="114" d="100"/>
        </p:scale>
        <p:origin x="108" y="-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775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068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775" y="9119068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pPr/>
              <a:t>18/09/2017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720725"/>
            <a:ext cx="520065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ece.org/fileadmin/DAM/trans/doc/2017/dgwp15ac2/DRAFT_ECE-TRANS-WP29-1131e_final.pdf" TargetMode="External"/><Relationship Id="rId2" Type="http://schemas.openxmlformats.org/officeDocument/2006/relationships/hyperlink" Target="https://treaties.un.org/doc/Publication/CN/2017/CN.314.2017-Eng.pdf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418577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Working Party on General Safety Provisions (GRSG)</a:t>
            </a:r>
            <a:r>
              <a:rPr lang="en-GB" sz="2400" dirty="0">
                <a:solidFill>
                  <a:schemeClr val="bg1"/>
                </a:solidFill>
              </a:rPr>
              <a:t/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 smtClean="0">
                <a:solidFill>
                  <a:schemeClr val="bg1"/>
                </a:solidFill>
              </a:rPr>
              <a:t>General information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56792"/>
            <a:ext cx="9649072" cy="5184576"/>
          </a:xfrm>
        </p:spPr>
        <p:txBody>
          <a:bodyPr>
            <a:noAutofit/>
          </a:bodyPr>
          <a:lstStyle/>
          <a:p>
            <a:pPr marL="266700" indent="-180975">
              <a:buFont typeface="Arial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</a:rPr>
              <a:t>Participants/Address list</a:t>
            </a:r>
          </a:p>
          <a:p>
            <a:pPr marL="266700"/>
            <a:r>
              <a:rPr lang="en-GB" sz="1800" dirty="0"/>
              <a:t>A provisional address list has been prepared: please check your </a:t>
            </a:r>
            <a:r>
              <a:rPr lang="en-GB" sz="1800" dirty="0" smtClean="0"/>
              <a:t>contact data (especially </a:t>
            </a:r>
            <a:r>
              <a:rPr lang="en-GB" sz="1800" dirty="0"/>
              <a:t>the email-address) and correct them, if </a:t>
            </a:r>
            <a:r>
              <a:rPr lang="en-GB" sz="1800" dirty="0" smtClean="0"/>
              <a:t>necessary</a:t>
            </a:r>
            <a:endParaRPr lang="en-GB" sz="1800" dirty="0"/>
          </a:p>
          <a:p>
            <a:pPr marL="266700"/>
            <a:r>
              <a:rPr lang="en-GB" sz="1800" dirty="0"/>
              <a:t>If your name </a:t>
            </a:r>
            <a:r>
              <a:rPr lang="en-GB" sz="1800" dirty="0" smtClean="0"/>
              <a:t>is not listed, </a:t>
            </a:r>
            <a:r>
              <a:rPr lang="en-GB" sz="1800" dirty="0"/>
              <a:t>fill out one of the registration forms annexed to the </a:t>
            </a:r>
            <a:r>
              <a:rPr lang="en-GB" sz="1800" dirty="0" smtClean="0"/>
              <a:t>file</a:t>
            </a:r>
            <a:endParaRPr lang="en-GB" sz="1800" dirty="0"/>
          </a:p>
          <a:p>
            <a:pPr marL="266700"/>
            <a:r>
              <a:rPr lang="en-GB" sz="1800" dirty="0" smtClean="0"/>
              <a:t>After the </a:t>
            </a:r>
            <a:r>
              <a:rPr lang="en-GB" sz="1800" dirty="0" smtClean="0"/>
              <a:t>session, </a:t>
            </a:r>
            <a:r>
              <a:rPr lang="en-GB" sz="1800" dirty="0"/>
              <a:t>we will circulate the </a:t>
            </a:r>
            <a:r>
              <a:rPr lang="en-GB" sz="1800" dirty="0" smtClean="0"/>
              <a:t>list of participants by email</a:t>
            </a:r>
          </a:p>
          <a:p>
            <a:pPr marL="266700"/>
            <a:endParaRPr lang="en-GB" sz="1800" dirty="0" smtClean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Tax </a:t>
            </a:r>
            <a:r>
              <a:rPr lang="en-GB" sz="1800" dirty="0">
                <a:solidFill>
                  <a:srgbClr val="002060"/>
                </a:solidFill>
              </a:rPr>
              <a:t>free petrol coupons</a:t>
            </a:r>
          </a:p>
          <a:p>
            <a:pPr marL="266700"/>
            <a:r>
              <a:rPr lang="en-GB" sz="1800" dirty="0"/>
              <a:t>For delegates of Contracting Parties: </a:t>
            </a:r>
            <a:r>
              <a:rPr lang="en-GB" sz="1800" dirty="0" smtClean="0"/>
              <a:t>as usual, tax </a:t>
            </a:r>
            <a:r>
              <a:rPr lang="en-GB" sz="1800" dirty="0"/>
              <a:t>free petrol coupons are </a:t>
            </a:r>
            <a:r>
              <a:rPr lang="en-GB" sz="1800" dirty="0" smtClean="0"/>
              <a:t>available</a:t>
            </a:r>
          </a:p>
          <a:p>
            <a:pPr marL="266700"/>
            <a:r>
              <a:rPr lang="en-GB" sz="1800" dirty="0" smtClean="0"/>
              <a:t>Please </a:t>
            </a:r>
            <a:r>
              <a:rPr lang="en-GB" sz="1800" dirty="0"/>
              <a:t>fill in the details requested and return them to the </a:t>
            </a:r>
            <a:r>
              <a:rPr lang="en-GB" sz="1800" dirty="0" smtClean="0"/>
              <a:t>secretariat</a:t>
            </a:r>
          </a:p>
          <a:p>
            <a:pPr marL="266700"/>
            <a:r>
              <a:rPr lang="en-GB" sz="1800" dirty="0" smtClean="0"/>
              <a:t>Copies of </a:t>
            </a:r>
            <a:r>
              <a:rPr lang="en-GB" sz="1800" dirty="0"/>
              <a:t>the </a:t>
            </a:r>
            <a:r>
              <a:rPr lang="en-GB" sz="1800" dirty="0" smtClean="0"/>
              <a:t>Passport/Driving License </a:t>
            </a:r>
            <a:r>
              <a:rPr lang="en-GB" sz="1800" dirty="0"/>
              <a:t>and the </a:t>
            </a:r>
            <a:r>
              <a:rPr lang="en-GB" sz="1800" dirty="0" smtClean="0"/>
              <a:t>Car Registration papers </a:t>
            </a:r>
            <a:r>
              <a:rPr lang="en-GB" sz="1800" dirty="0"/>
              <a:t>are needed for this </a:t>
            </a:r>
            <a:r>
              <a:rPr lang="en-GB" sz="1800" dirty="0" smtClean="0"/>
              <a:t>purpose</a:t>
            </a:r>
          </a:p>
          <a:p>
            <a:pPr marL="266700"/>
            <a:endParaRPr lang="en-GB" sz="1800" dirty="0" smtClean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Next session</a:t>
            </a:r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next </a:t>
            </a:r>
            <a:r>
              <a:rPr lang="en-GB" sz="1800" b="1" dirty="0" smtClean="0"/>
              <a:t>(114</a:t>
            </a:r>
            <a:r>
              <a:rPr lang="en-GB" sz="1800" b="1" baseline="30000" dirty="0" smtClean="0"/>
              <a:t>th</a:t>
            </a:r>
            <a:r>
              <a:rPr lang="en-GB" sz="1800" b="1" dirty="0" smtClean="0"/>
              <a:t>) session</a:t>
            </a:r>
            <a:r>
              <a:rPr lang="en-GB" sz="1800" dirty="0" smtClean="0"/>
              <a:t> will </a:t>
            </a:r>
            <a:r>
              <a:rPr lang="en-GB" sz="1800" dirty="0"/>
              <a:t>be held </a:t>
            </a:r>
            <a:r>
              <a:rPr lang="en-GB" sz="1800" dirty="0" smtClean="0"/>
              <a:t>on </a:t>
            </a:r>
            <a:r>
              <a:rPr lang="en-GB" sz="1800" b="1" dirty="0" smtClean="0"/>
              <a:t>9-13 April 2018</a:t>
            </a:r>
            <a:endParaRPr lang="en-GB" sz="1800" dirty="0" smtClean="0"/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deadline for the submission of official working documents</a:t>
            </a:r>
            <a:r>
              <a:rPr lang="en-GB" sz="1800" dirty="0"/>
              <a:t> </a:t>
            </a:r>
            <a:r>
              <a:rPr lang="en-GB" sz="1800" dirty="0" smtClean="0"/>
              <a:t>is </a:t>
            </a:r>
            <a:r>
              <a:rPr lang="en-GB" sz="1800" b="1" dirty="0" smtClean="0"/>
              <a:t>15 January 2018</a:t>
            </a:r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GRSG-113-07</a:t>
            </a:r>
            <a:endParaRPr lang="de-DE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113th GRSG, 10–13 October 2017</a:t>
            </a:r>
            <a:endParaRPr lang="en-U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item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by the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515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418577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Working Party on General Safety Provisions (GRSG)</a:t>
            </a:r>
            <a:r>
              <a:rPr lang="en-GB" sz="2400" dirty="0">
                <a:solidFill>
                  <a:schemeClr val="bg1"/>
                </a:solidFill>
              </a:rPr>
              <a:t/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Highlights of </a:t>
            </a:r>
            <a:r>
              <a:rPr lang="en-GB" sz="1800" dirty="0" smtClean="0">
                <a:solidFill>
                  <a:schemeClr val="bg1"/>
                </a:solidFill>
              </a:rPr>
              <a:t>WP.29 at its June 2017 session</a:t>
            </a: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28464" y="1556792"/>
            <a:ext cx="9649072" cy="5301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>
              <a:spcBef>
                <a:spcPts val="0"/>
              </a:spcBef>
            </a:pPr>
            <a:endParaRPr lang="en-GB" sz="14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The  secretariat  announced  that  confirmation  had  been  received  from </a:t>
            </a:r>
            <a:r>
              <a:rPr lang="en-US" sz="1400" dirty="0" smtClean="0"/>
              <a:t>OLA </a:t>
            </a:r>
            <a:r>
              <a:rPr lang="en-US" sz="1400" dirty="0"/>
              <a:t>that no Contracting Party has opposed </a:t>
            </a:r>
            <a:r>
              <a:rPr lang="en-US" sz="1400" dirty="0" smtClean="0"/>
              <a:t>the proposal for </a:t>
            </a:r>
            <a:r>
              <a:rPr lang="en-US" sz="1400" dirty="0"/>
              <a:t>Revision 3 of the 1958 </a:t>
            </a:r>
            <a:r>
              <a:rPr lang="en-US" sz="1400" dirty="0" smtClean="0"/>
              <a:t>Agreement. The  </a:t>
            </a:r>
            <a:r>
              <a:rPr lang="en-US" sz="1400" dirty="0"/>
              <a:t>scheduled  date  of  entry  into  force  </a:t>
            </a:r>
            <a:r>
              <a:rPr lang="en-US" sz="1400" dirty="0" smtClean="0"/>
              <a:t>of  </a:t>
            </a:r>
            <a:r>
              <a:rPr lang="en-US" sz="1400" dirty="0"/>
              <a:t>Revision  3  of  the  1958  Agreement </a:t>
            </a:r>
            <a:r>
              <a:rPr lang="en-US" sz="1400" dirty="0" smtClean="0"/>
              <a:t>was 14 September 2017 (</a:t>
            </a:r>
            <a:r>
              <a:rPr lang="en-US" sz="1400" dirty="0">
                <a:solidFill>
                  <a:schemeClr val="accent2"/>
                </a:solidFill>
                <a:hlinkClick r:id="rId2"/>
              </a:rPr>
              <a:t>https://</a:t>
            </a:r>
            <a:r>
              <a:rPr lang="en-US" sz="1400" dirty="0" smtClean="0">
                <a:solidFill>
                  <a:schemeClr val="accent2"/>
                </a:solidFill>
                <a:hlinkClick r:id="rId2"/>
              </a:rPr>
              <a:t>treaties.un.org/doc/Publication/CN/2017/CN.314.2017-Eng.pdf</a:t>
            </a:r>
            <a:r>
              <a:rPr lang="en-US" sz="1400" dirty="0" smtClean="0"/>
              <a:t>).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WP.29 considered the </a:t>
            </a:r>
            <a:r>
              <a:rPr lang="en-US" sz="1400" dirty="0" smtClean="0"/>
              <a:t>Draft </a:t>
            </a:r>
            <a:r>
              <a:rPr lang="en-US" sz="1400" dirty="0"/>
              <a:t>General Guidelines for UN regulatory procedures and transitional provisions in UN </a:t>
            </a:r>
            <a:r>
              <a:rPr lang="en-US" sz="1400" dirty="0" smtClean="0"/>
              <a:t>Regulations. </a:t>
            </a:r>
            <a:r>
              <a:rPr lang="en-US" sz="1400" dirty="0"/>
              <a:t>All GRs were requested to comment on this </a:t>
            </a:r>
            <a:r>
              <a:rPr lang="en-US" sz="1400" dirty="0" smtClean="0"/>
              <a:t>document (At its </a:t>
            </a:r>
            <a:r>
              <a:rPr lang="en-US" sz="1400" dirty="0"/>
              <a:t>November 2017 </a:t>
            </a:r>
            <a:r>
              <a:rPr lang="en-US" sz="1400" dirty="0" smtClean="0"/>
              <a:t>session, WP.29 is expected to adopt the document together with draft UN Regulation No. 0 on IWVTA).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WP.29 </a:t>
            </a:r>
            <a:r>
              <a:rPr lang="en-US" sz="1400" dirty="0"/>
              <a:t>noted </a:t>
            </a:r>
            <a:r>
              <a:rPr lang="en-US" sz="1400" dirty="0" smtClean="0"/>
              <a:t>the </a:t>
            </a:r>
            <a:r>
              <a:rPr lang="en-US" sz="1400" dirty="0"/>
              <a:t>submission </a:t>
            </a:r>
            <a:r>
              <a:rPr lang="en-US" sz="1400" dirty="0" smtClean="0"/>
              <a:t>by GRSG (at its 112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session) of </a:t>
            </a:r>
            <a:r>
              <a:rPr lang="en-US" sz="1400" dirty="0"/>
              <a:t>a Corrigendum to Global </a:t>
            </a:r>
            <a:r>
              <a:rPr lang="en-US" sz="1400" dirty="0" smtClean="0"/>
              <a:t>Technical </a:t>
            </a:r>
            <a:r>
              <a:rPr lang="en-US" sz="1400" dirty="0"/>
              <a:t>Regulation No. 6 to clarify </a:t>
            </a:r>
            <a:r>
              <a:rPr lang="en-US" sz="1400" dirty="0" smtClean="0"/>
              <a:t>the scope </a:t>
            </a:r>
            <a:r>
              <a:rPr lang="en-US" sz="1400" dirty="0"/>
              <a:t>and the technical rationale for consideration </a:t>
            </a:r>
            <a:r>
              <a:rPr lang="en-US" sz="1400" dirty="0" smtClean="0"/>
              <a:t>at </a:t>
            </a:r>
            <a:r>
              <a:rPr lang="en-US" sz="1400" dirty="0"/>
              <a:t>the November 2017 sessions of WP.29 and </a:t>
            </a:r>
            <a:r>
              <a:rPr lang="en-US" sz="1400" dirty="0" smtClean="0"/>
              <a:t>AC.3.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For </a:t>
            </a:r>
            <a:r>
              <a:rPr lang="en-US" sz="1400" dirty="0"/>
              <a:t>1997 Agreement, amendments to Rules No. 1 and No. 2 </a:t>
            </a:r>
            <a:r>
              <a:rPr lang="en-US" sz="1400" dirty="0" smtClean="0"/>
              <a:t>were adopted</a:t>
            </a:r>
            <a:r>
              <a:rPr lang="en-US" sz="1400" dirty="0"/>
              <a:t>. A new Rule No</a:t>
            </a:r>
            <a:r>
              <a:rPr lang="en-US" sz="1400" dirty="0" smtClean="0"/>
              <a:t>. 3 </a:t>
            </a:r>
            <a:r>
              <a:rPr lang="en-US" sz="1400" dirty="0"/>
              <a:t>on </a:t>
            </a:r>
            <a:r>
              <a:rPr lang="en-US" sz="1400" dirty="0" smtClean="0"/>
              <a:t>PTI provisions for CNG </a:t>
            </a:r>
            <a:r>
              <a:rPr lang="en-US" sz="1400" dirty="0"/>
              <a:t>and LNG vehicles </a:t>
            </a:r>
            <a:r>
              <a:rPr lang="en-US" sz="1400" dirty="0" smtClean="0"/>
              <a:t>were presented, but the adoption was differed.</a:t>
            </a:r>
            <a:endParaRPr lang="en-GB" sz="1400" dirty="0" smtClean="0"/>
          </a:p>
          <a:p>
            <a:pPr>
              <a:spcBef>
                <a:spcPts val="0"/>
              </a:spcBef>
            </a:pPr>
            <a:endParaRPr lang="en-GB" sz="1400" dirty="0" smtClean="0"/>
          </a:p>
          <a:p>
            <a:pPr>
              <a:spcBef>
                <a:spcPts val="0"/>
              </a:spcBef>
            </a:pPr>
            <a:endParaRPr lang="en-GB" sz="1400" dirty="0" smtClean="0"/>
          </a:p>
          <a:p>
            <a:pPr>
              <a:spcBef>
                <a:spcPts val="0"/>
              </a:spcBef>
            </a:pPr>
            <a:r>
              <a:rPr lang="en-GB" sz="1400" dirty="0" smtClean="0"/>
              <a:t>For more details see: </a:t>
            </a:r>
            <a:r>
              <a:rPr lang="en-GB" sz="1400" dirty="0" smtClean="0">
                <a:hlinkClick r:id="rId3"/>
              </a:rPr>
              <a:t>ECE/TRANS/WP.29/1131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1514460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4C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1687</TotalTime>
  <Words>353</Words>
  <Application>Microsoft Office PowerPoint</Application>
  <PresentationFormat>A4 Paper (210x297 mm)</PresentationFormat>
  <Paragraphs>32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Working Party on General Safety Provisions (GRSG) General information</vt:lpstr>
      <vt:lpstr>Working Party on General Safety Provisions (GRSG) Highlights of WP.29 at its June 2017 session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Miquel Gangonells</dc:creator>
  <cp:lastModifiedBy>Hubert Romain</cp:lastModifiedBy>
  <cp:revision>149</cp:revision>
  <cp:lastPrinted>2017-05-22T14:09:07Z</cp:lastPrinted>
  <dcterms:created xsi:type="dcterms:W3CDTF">2014-05-01T14:53:07Z</dcterms:created>
  <dcterms:modified xsi:type="dcterms:W3CDTF">2017-09-18T09:33:05Z</dcterms:modified>
</cp:coreProperties>
</file>