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33" r:id="rId2"/>
    <p:sldId id="336" r:id="rId3"/>
    <p:sldId id="316" r:id="rId4"/>
    <p:sldId id="339" r:id="rId5"/>
    <p:sldId id="317" r:id="rId6"/>
    <p:sldId id="325" r:id="rId7"/>
    <p:sldId id="320" r:id="rId8"/>
    <p:sldId id="321" r:id="rId9"/>
    <p:sldId id="318" r:id="rId10"/>
    <p:sldId id="323" r:id="rId11"/>
    <p:sldId id="340" r:id="rId12"/>
    <p:sldId id="335" r:id="rId13"/>
    <p:sldId id="341" r:id="rId14"/>
    <p:sldId id="261" r:id="rId15"/>
    <p:sldId id="288" r:id="rId16"/>
    <p:sldId id="284" r:id="rId17"/>
    <p:sldId id="290" r:id="rId18"/>
    <p:sldId id="296" r:id="rId19"/>
    <p:sldId id="295" r:id="rId20"/>
    <p:sldId id="277" r:id="rId21"/>
    <p:sldId id="278" r:id="rId22"/>
    <p:sldId id="279" r:id="rId23"/>
    <p:sldId id="337" r:id="rId24"/>
    <p:sldId id="302" r:id="rId25"/>
    <p:sldId id="303" r:id="rId26"/>
    <p:sldId id="281" r:id="rId27"/>
    <p:sldId id="282" r:id="rId28"/>
    <p:sldId id="283" r:id="rId29"/>
    <p:sldId id="338" r:id="rId30"/>
    <p:sldId id="342" r:id="rId31"/>
  </p:sldIdLst>
  <p:sldSz cx="9144000" cy="6858000" type="screen4x3"/>
  <p:notesSz cx="6858000" cy="9144000"/>
  <p:photoAlbum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0064A2"/>
    <a:srgbClr val="006DB0"/>
    <a:srgbClr val="005696"/>
    <a:srgbClr val="FF0505"/>
    <a:srgbClr val="1E5C2D"/>
    <a:srgbClr val="800000"/>
    <a:srgbClr val="2F91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29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981"/>
        <p:guide orient="horz" pos="3793"/>
        <p:guide pos="295"/>
        <p:guide pos="551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34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B6B1E9-5178-45FD-A782-9AF9CDEC7F98}" type="datetimeFigureOut">
              <a:rPr lang="de-DE"/>
              <a:pPr>
                <a:defRPr/>
              </a:pPr>
              <a:t>11.12.2017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7C95B7-EC95-4F31-B4CC-8916B54D60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66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40A20-A29A-4337-BC6D-9773C395A531}" type="datetimeFigureOut">
              <a:rPr lang="de-DE"/>
              <a:pPr>
                <a:defRPr/>
              </a:pPr>
              <a:t>11.12.2017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25538" y="4343400"/>
            <a:ext cx="4572000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DC9D26-055E-4DAC-BEB0-35D351A1EC1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2390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14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38163" indent="-1714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5488" indent="-171450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5350" indent="-173038"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11565" r="5833" b="11565"/>
          <a:stretch>
            <a:fillRect/>
          </a:stretch>
        </p:blipFill>
        <p:spPr bwMode="auto">
          <a:xfrm>
            <a:off x="420688" y="374650"/>
            <a:ext cx="1951037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179388" y="188641"/>
                </a:moveTo>
                <a:lnTo>
                  <a:pt x="179388" y="1808820"/>
                </a:lnTo>
                <a:lnTo>
                  <a:pt x="8964613" y="1808820"/>
                </a:lnTo>
                <a:lnTo>
                  <a:pt x="8964613" y="18864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90000" tIns="46800" rIns="90000" bIns="46800" rtlCol="0" anchor="ctr">
            <a:noAutofit/>
          </a:bodyPr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1008064" y="2780928"/>
            <a:ext cx="5111750" cy="1080120"/>
          </a:xfrm>
        </p:spPr>
        <p:txBody>
          <a:bodyPr/>
          <a:lstStyle>
            <a:lvl1pPr>
              <a:lnSpc>
                <a:spcPct val="95000"/>
              </a:lnSpc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1008064" y="4005065"/>
            <a:ext cx="5111750" cy="576063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1" name="Textplatzhalter 19"/>
          <p:cNvSpPr>
            <a:spLocks noGrp="1"/>
          </p:cNvSpPr>
          <p:nvPr>
            <p:ph type="body" sz="quarter" idx="11"/>
          </p:nvPr>
        </p:nvSpPr>
        <p:spPr>
          <a:xfrm>
            <a:off x="7451414" y="6237312"/>
            <a:ext cx="1189038" cy="288925"/>
          </a:xfrm>
        </p:spPr>
        <p:txBody>
          <a:bodyPr anchor="b"/>
          <a:lstStyle>
            <a:lvl1pPr algn="r">
              <a:defRPr sz="1200" b="1">
                <a:solidFill>
                  <a:schemeClr val="bg1"/>
                </a:solidFill>
              </a:defRPr>
            </a:lvl1pPr>
            <a:lvl2pPr>
              <a:defRPr sz="1200" b="1">
                <a:solidFill>
                  <a:schemeClr val="bg1"/>
                </a:solidFill>
              </a:defRPr>
            </a:lvl2pPr>
            <a:lvl3pPr>
              <a:defRPr sz="1200" b="1">
                <a:solidFill>
                  <a:schemeClr val="bg1"/>
                </a:solidFill>
              </a:defRPr>
            </a:lvl3pPr>
            <a:lvl4pPr>
              <a:defRPr sz="1200" b="1">
                <a:solidFill>
                  <a:schemeClr val="bg1"/>
                </a:solidFill>
              </a:defRPr>
            </a:lvl4pPr>
            <a:lvl5pPr>
              <a:defRPr sz="12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961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503238" y="3032956"/>
            <a:ext cx="2988642" cy="2701094"/>
          </a:xfrm>
        </p:spPr>
        <p:txBody>
          <a:bodyPr/>
          <a:lstStyle>
            <a:lvl1pPr>
              <a:defRPr sz="12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4D39-2315-4CED-A6EA-F544E468FBD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00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11185-B5F0-4F7F-BAE3-5934ECA21B2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417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 1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 bwMode="gray">
          <a:xfrm>
            <a:off x="143508" y="144000"/>
            <a:ext cx="8856000" cy="14761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Picture 2" descr="F:\L22\CorporateDesign\BMVI_BWMarken_en\BMVI_BWMarken_en\BMVI_Office_Farbe_en.bm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17215"/>
            <a:ext cx="2298209" cy="132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863600" y="2096852"/>
            <a:ext cx="7380288" cy="1145034"/>
          </a:xfrm>
        </p:spPr>
        <p:txBody>
          <a:bodyPr anchor="t" anchorCtr="0"/>
          <a:lstStyle>
            <a:lvl1pPr>
              <a:defRPr sz="3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863600" y="3340038"/>
            <a:ext cx="7380288" cy="2474975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01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 bwMode="gray">
          <a:xfrm>
            <a:off x="7559675" y="6237288"/>
            <a:ext cx="1081088" cy="287337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de-DE"/>
            </a:defPPr>
            <a:lvl1pPr>
              <a:defRPr sz="1200"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 smtClean="0">
                <a:solidFill>
                  <a:schemeClr val="accent1"/>
                </a:solidFill>
                <a:latin typeface="+mn-lt"/>
                <a:cs typeface="+mn-cs"/>
              </a:rPr>
              <a:t>www.bmvi.de</a:t>
            </a:r>
            <a:endParaRPr lang="de-DE" b="1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11565" r="5833" b="11565"/>
          <a:stretch>
            <a:fillRect/>
          </a:stretch>
        </p:blipFill>
        <p:spPr bwMode="auto">
          <a:xfrm>
            <a:off x="420688" y="374650"/>
            <a:ext cx="1951037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179388" y="6021388"/>
                </a:moveTo>
                <a:lnTo>
                  <a:pt x="179388" y="6669088"/>
                </a:lnTo>
                <a:lnTo>
                  <a:pt x="8964613" y="6669088"/>
                </a:lnTo>
                <a:lnTo>
                  <a:pt x="8964613" y="6021388"/>
                </a:lnTo>
                <a:close/>
                <a:moveTo>
                  <a:pt x="179388" y="188641"/>
                </a:moveTo>
                <a:lnTo>
                  <a:pt x="179388" y="1808820"/>
                </a:lnTo>
                <a:lnTo>
                  <a:pt x="8964613" y="1808820"/>
                </a:lnTo>
                <a:lnTo>
                  <a:pt x="8964613" y="18864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lIns="90000" tIns="46800" rIns="90000" bIns="46800" rtlCol="0" anchor="ctr">
            <a:noAutofit/>
          </a:bodyPr>
          <a:lstStyle>
            <a:lvl1pPr algn="ctr"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gray">
          <a:xfrm>
            <a:off x="1008063" y="2780928"/>
            <a:ext cx="5112109" cy="1080120"/>
          </a:xfrm>
        </p:spPr>
        <p:txBody>
          <a:bodyPr/>
          <a:lstStyle>
            <a:lvl1pPr>
              <a:lnSpc>
                <a:spcPct val="95000"/>
              </a:lnSpc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gray">
          <a:xfrm>
            <a:off x="1008063" y="4005065"/>
            <a:ext cx="5112109" cy="576063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01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>
          <a:xfrm>
            <a:off x="1008064" y="1592263"/>
            <a:ext cx="5111750" cy="1512701"/>
          </a:xfrm>
        </p:spPr>
        <p:txBody>
          <a:bodyPr/>
          <a:lstStyle>
            <a:lvl1pPr marL="360363" indent="-360363">
              <a:lnSpc>
                <a:spcPct val="95000"/>
              </a:lnSpc>
              <a:tabLst>
                <a:tab pos="360363" algn="l"/>
              </a:tabLst>
              <a:defRPr sz="33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1368426" y="3284538"/>
            <a:ext cx="4751388" cy="176464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5300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5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3DA32-0275-4405-BEDB-84D986161135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86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s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503238" y="1628775"/>
            <a:ext cx="5400909" cy="41052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6084887" y="1664804"/>
            <a:ext cx="2555876" cy="1187934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0" name="Bildplatzhalter 5"/>
          <p:cNvSpPr>
            <a:spLocks noGrp="1"/>
          </p:cNvSpPr>
          <p:nvPr>
            <p:ph type="pic" sz="quarter" idx="13"/>
          </p:nvPr>
        </p:nvSpPr>
        <p:spPr>
          <a:xfrm>
            <a:off x="6093799" y="3104964"/>
            <a:ext cx="2555876" cy="1187934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4"/>
          </p:nvPr>
        </p:nvSpPr>
        <p:spPr>
          <a:xfrm>
            <a:off x="6085983" y="4545322"/>
            <a:ext cx="2555876" cy="1187934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DD09-9234-42DD-8C68-D279921ED8E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9007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s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503238" y="4473117"/>
            <a:ext cx="8137525" cy="126093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6084168" y="1664804"/>
            <a:ext cx="2556595" cy="2376264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3"/>
          </p:nvPr>
        </p:nvSpPr>
        <p:spPr>
          <a:xfrm>
            <a:off x="503238" y="1664804"/>
            <a:ext cx="2556905" cy="2376264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3" name="Bildplatzhalter 5"/>
          <p:cNvSpPr>
            <a:spLocks noGrp="1"/>
          </p:cNvSpPr>
          <p:nvPr>
            <p:ph type="pic" sz="quarter" idx="14"/>
          </p:nvPr>
        </p:nvSpPr>
        <p:spPr>
          <a:xfrm>
            <a:off x="3275856" y="1664804"/>
            <a:ext cx="2592909" cy="2376264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14" name="Inhaltsplatzhalter 2"/>
          <p:cNvSpPr>
            <a:spLocks noGrp="1"/>
          </p:cNvSpPr>
          <p:nvPr>
            <p:ph idx="15"/>
          </p:nvPr>
        </p:nvSpPr>
        <p:spPr bwMode="gray">
          <a:xfrm>
            <a:off x="503238" y="4149080"/>
            <a:ext cx="8137525" cy="324036"/>
          </a:xfrm>
        </p:spPr>
        <p:txBody>
          <a:bodyPr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9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E9609-9B96-4F6F-BB9B-61CB620AEE7D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619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C86F6-A36B-4F44-B39B-48596D1734E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1545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 - r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>
          <a:xfrm>
            <a:off x="503238" y="1664804"/>
            <a:ext cx="8137525" cy="4069246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14939-4688-44B1-9931-97A9C6F01B10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06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 - bled-of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8" name="Bildplatzhalter 5"/>
          <p:cNvSpPr>
            <a:spLocks noGrp="1"/>
          </p:cNvSpPr>
          <p:nvPr>
            <p:ph type="pic" sz="quarter" idx="13"/>
          </p:nvPr>
        </p:nvSpPr>
        <p:spPr>
          <a:xfrm>
            <a:off x="1" y="1664804"/>
            <a:ext cx="9144000" cy="4069246"/>
          </a:xfrm>
          <a:solidFill>
            <a:schemeClr val="bg2"/>
          </a:solidFill>
        </p:spPr>
        <p:txBody>
          <a:bodyPr lIns="90000" tIns="46800" rIns="90000" bIns="46800" rtlCol="0" anchor="ctr">
            <a:noAutofit/>
          </a:bodyPr>
          <a:lstStyle>
            <a:lvl1pPr marL="0" indent="0" algn="ctr"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4" name="Fußzeilenplatzhalt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www.bmvi.de | 12.04.2014</a:t>
            </a:r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F234F-6D58-4038-B4F9-52772AB8ADAA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57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gray">
          <a:xfrm>
            <a:off x="8424863" y="6408738"/>
            <a:ext cx="215900" cy="188912"/>
          </a:xfrm>
          <a:prstGeom prst="rect">
            <a:avLst/>
          </a:prstGeom>
        </p:spPr>
        <p:txBody>
          <a:bodyPr vert="horz" lIns="0" tIns="0" rIns="0" bIns="1080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D39EC8-3C00-44E1-A0D1-772BF043639B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gray">
          <a:xfrm>
            <a:off x="503238" y="404813"/>
            <a:ext cx="5616575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503238" y="1628775"/>
            <a:ext cx="81375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6300788" y="6408738"/>
            <a:ext cx="2124075" cy="188912"/>
          </a:xfrm>
          <a:prstGeom prst="rect">
            <a:avLst/>
          </a:prstGeom>
        </p:spPr>
        <p:txBody>
          <a:bodyPr vert="horz" lIns="0" tIns="0" rIns="0" bIns="1080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7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www.bmvi.de | 10.12.2017</a:t>
            </a:r>
          </a:p>
        </p:txBody>
      </p:sp>
      <p:pic>
        <p:nvPicPr>
          <p:cNvPr id="1030" name="Grafik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11565" r="5833" b="11565"/>
          <a:stretch>
            <a:fillRect/>
          </a:stretch>
        </p:blipFill>
        <p:spPr bwMode="auto">
          <a:xfrm>
            <a:off x="447675" y="5994400"/>
            <a:ext cx="12731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dt="0"/>
  <p:txStyles>
    <p:titleStyle>
      <a:lvl1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2pPr>
      <a:lvl3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3pPr>
      <a:lvl4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4pPr>
      <a:lvl5pPr algn="l" rtl="0" eaLnBrk="0" fontAlgn="base" hangingPunct="0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5pPr>
      <a:lvl6pPr marL="457200" algn="l" rtl="0" fontAlgn="base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6pPr>
      <a:lvl7pPr marL="914400" algn="l" rtl="0" fontAlgn="base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7pPr>
      <a:lvl8pPr marL="1371600" algn="l" rtl="0" fontAlgn="base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8pPr>
      <a:lvl9pPr marL="1828800" algn="l" rtl="0" fontAlgn="base">
        <a:lnSpc>
          <a:spcPct val="98000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imes New Roman" pitchFamily="18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8288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25475" indent="-180975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182563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82663" indent="-174625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7" Type="http://schemas.openxmlformats.org/officeDocument/2006/relationships/image" Target="../media/image6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0.png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compressed_1%2004%20abstand%205997.mp4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3600" y="2096852"/>
            <a:ext cx="7380288" cy="3636404"/>
          </a:xfrm>
        </p:spPr>
        <p:txBody>
          <a:bodyPr/>
          <a:lstStyle/>
          <a:p>
            <a:r>
              <a:rPr lang="de-DE" noProof="0" dirty="0" smtClean="0"/>
              <a:t>Informal Working Group ACSF</a:t>
            </a:r>
            <a:br>
              <a:rPr lang="de-DE" noProof="0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ACSF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noProof="0" dirty="0" err="1" smtClean="0"/>
              <a:t>Category</a:t>
            </a:r>
            <a:r>
              <a:rPr lang="de-DE" noProof="0" dirty="0" smtClean="0"/>
              <a:t> C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noProof="0" dirty="0"/>
          </a:p>
        </p:txBody>
      </p:sp>
      <p:sp>
        <p:nvSpPr>
          <p:cNvPr id="3" name="Textfeld 2"/>
          <p:cNvSpPr txBox="1"/>
          <p:nvPr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sz="1100" b="1" dirty="0" smtClean="0">
                <a:solidFill>
                  <a:schemeClr val="bg1"/>
                </a:solidFill>
              </a:rPr>
              <a:t>www.bmvi.de</a:t>
            </a:r>
            <a:endParaRPr lang="de-DE" sz="11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332656"/>
            <a:ext cx="38443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u="sng" dirty="0" smtClean="0"/>
              <a:t>Informal document</a:t>
            </a:r>
            <a:r>
              <a:rPr lang="fr-CH" sz="2000" dirty="0" smtClean="0"/>
              <a:t> </a:t>
            </a:r>
            <a:r>
              <a:rPr lang="fr-CH" sz="2000" b="1" dirty="0" smtClean="0"/>
              <a:t>GRRF-85-06</a:t>
            </a:r>
          </a:p>
          <a:p>
            <a:r>
              <a:rPr lang="fr-CH" sz="2000" dirty="0" smtClean="0"/>
              <a:t>85th GRRF, 11 </a:t>
            </a:r>
            <a:r>
              <a:rPr lang="fr-CH" sz="2000" dirty="0" err="1" smtClean="0"/>
              <a:t>December</a:t>
            </a:r>
            <a:r>
              <a:rPr lang="fr-CH" sz="2000" dirty="0" smtClean="0"/>
              <a:t> 2017</a:t>
            </a:r>
          </a:p>
          <a:p>
            <a:r>
              <a:rPr lang="fr-CH" sz="2000" dirty="0" smtClean="0"/>
              <a:t>Agenda item 2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9528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8029575" cy="1116012"/>
          </a:xfrm>
        </p:spPr>
        <p:txBody>
          <a:bodyPr/>
          <a:lstStyle/>
          <a:p>
            <a:r>
              <a:rPr lang="en-GB" dirty="0"/>
              <a:t>a) reaction time value </a:t>
            </a:r>
            <a:br>
              <a:rPr lang="en-GB" dirty="0"/>
            </a:br>
            <a:r>
              <a:rPr lang="en-GB" dirty="0"/>
              <a:t>     </a:t>
            </a:r>
            <a:r>
              <a:rPr lang="en-GB" sz="2400" dirty="0"/>
              <a:t>- conclusion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4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424936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 summary the IWG ACSF came to the conclusion that due to the mandatory </a:t>
            </a:r>
            <a:r>
              <a:rPr lang="en-GB" dirty="0"/>
              <a:t>continuous lateral movement </a:t>
            </a:r>
            <a:r>
              <a:rPr lang="en-GB" dirty="0" smtClean="0"/>
              <a:t>a value of 0.4 </a:t>
            </a:r>
            <a:r>
              <a:rPr lang="en-GB" dirty="0"/>
              <a:t>s </a:t>
            </a:r>
            <a:r>
              <a:rPr lang="en-GB" dirty="0" smtClean="0"/>
              <a:t>as the reaction time component after the lane change manoeuvre has started is a reasonable value.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b="1" dirty="0" smtClean="0"/>
              <a:t>0.4 s shall be used in the formula as </a:t>
            </a:r>
            <a:r>
              <a:rPr lang="en-GB" b="1" dirty="0" err="1" smtClean="0"/>
              <a:t>t</a:t>
            </a:r>
            <a:r>
              <a:rPr lang="en-GB" b="1" baseline="-25000" dirty="0" err="1" smtClean="0"/>
              <a:t>B</a:t>
            </a:r>
            <a:endParaRPr lang="en-GB" b="1" baseline="-25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975533" y="3645024"/>
                <a:ext cx="6890027" cy="709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/>
                            </a:rPr>
                            <m:t>𝑐𝑟𝑖𝑡𝑖𝑐𝑎𝑙</m:t>
                          </m:r>
                        </m:sub>
                      </m:sSub>
                      <m:r>
                        <a:rPr lang="de-DE" sz="20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de-DE" sz="20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/>
                                </a:rPr>
                                <m:t>𝑟𝑒𝑎𝑟</m:t>
                              </m:r>
                            </m:sub>
                          </m:sSub>
                          <m:r>
                            <a:rPr lang="de-DE" sz="20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20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/>
                                </a:rPr>
                                <m:t>𝐴𝐶𝑆𝐹</m:t>
                              </m:r>
                            </m:sub>
                          </m:sSub>
                        </m:e>
                      </m:d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b>
                          <m:r>
                            <a:rPr lang="de-DE" sz="20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𝑩</m:t>
                          </m:r>
                        </m:sub>
                      </m:sSub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de-DE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de-DE" sz="2000" i="1">
                                          <a:latin typeface="Cambria Math"/>
                                        </a:rPr>
                                        <m:t>𝑟𝑒𝑎𝑟</m:t>
                                      </m:r>
                                    </m:sub>
                                  </m:sSub>
                                  <m:r>
                                    <a:rPr lang="de-DE" sz="2000" i="1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DE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2000" i="1"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de-DE" sz="2000" b="0" i="1" smtClean="0">
                                          <a:latin typeface="Cambria Math"/>
                                        </a:rPr>
                                        <m:t>𝐴𝐶𝑆𝐹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de-DE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de-DE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𝐴𝐶𝑆𝐹</m:t>
                          </m:r>
                        </m:sub>
                      </m:sSub>
                      <m:r>
                        <a:rPr lang="de-DE" sz="20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20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de-DE" sz="2000" b="0" i="1" smtClean="0">
                              <a:latin typeface="Cambria Math"/>
                              <a:ea typeface="Cambria Math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de-DE" sz="2000" dirty="0" smtClean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533" y="3645024"/>
                <a:ext cx="6890027" cy="7099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975533" y="4519719"/>
                <a:ext cx="7503593" cy="656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/>
                        </a:rPr>
                        <m:t>𝑎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e>
                            <m:sub>
                              <m:r>
                                <a:rPr lang="de-DE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𝑩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</a:rPr>
                                <m:t>𝐺</m:t>
                              </m:r>
                            </m:sub>
                          </m:sSub>
                        </m:e>
                      </m:d>
                      <m:r>
                        <a:rPr lang="de-DE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𝑎𝑝𝑝</m:t>
                          </m:r>
                        </m:sub>
                      </m:sSub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de-DE" b="0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DE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e-DE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𝒕</m:t>
                                      </m:r>
                                    </m:e>
                                    <m:sub>
                                      <m:r>
                                        <a:rPr lang="de-DE" b="1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𝑩</m:t>
                                      </m:r>
                                    </m:sub>
                                  </m:sSub>
                                  <m:r>
                                    <a:rPr lang="de-DE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DE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i="1">
                                          <a:latin typeface="Cambria Math"/>
                                          <a:ea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de-DE" i="1">
                                          <a:latin typeface="Cambria Math"/>
                                          <a:ea typeface="Cambria Math"/>
                                        </a:rPr>
                                        <m:t>𝐺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−2∙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∙(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𝑎𝑝𝑝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𝐺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/>
                                  <a:ea typeface="Cambria Math"/>
                                </a:rPr>
                                <m:t>𝑟𝑒𝑎𝑟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/>
                              <a:ea typeface="Cambria Math"/>
                            </a:rPr>
                            <m:t>) </m:t>
                          </m:r>
                        </m:e>
                      </m:rad>
                    </m:oMath>
                  </m:oMathPara>
                </a14:m>
                <a:endParaRPr lang="de-DE" dirty="0" smtClean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533" y="4519719"/>
                <a:ext cx="7503593" cy="6560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7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3600" y="2096852"/>
            <a:ext cx="7380288" cy="3636404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b) Test target (L3e vehicle)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noProof="0" dirty="0"/>
          </a:p>
        </p:txBody>
      </p:sp>
      <p:sp>
        <p:nvSpPr>
          <p:cNvPr id="3" name="Textfeld 2"/>
          <p:cNvSpPr txBox="1"/>
          <p:nvPr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sz="1100" b="1" dirty="0" smtClean="0">
                <a:solidFill>
                  <a:schemeClr val="bg1"/>
                </a:solidFill>
              </a:rPr>
              <a:t>www.bmvi.de</a:t>
            </a:r>
            <a:endParaRPr lang="de-DE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b) Test target (L3e vehicle)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/>
              <a:t>    - continuous lateral movement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Sensor performance shall be tested at the worst case scenario, which is a motorcycle (L3e) coming from the rear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Unfortunately no standardized test target for L3e vehicle is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IWG ACSF agreed to following solution:</a:t>
            </a:r>
          </a:p>
          <a:p>
            <a:endParaRPr lang="en-GB" dirty="0" smtClean="0"/>
          </a:p>
          <a:p>
            <a:r>
              <a:rPr lang="en-GB" b="1" dirty="0"/>
              <a:t> </a:t>
            </a:r>
            <a:r>
              <a:rPr lang="en-GB" b="1" dirty="0" smtClean="0"/>
              <a:t>    </a:t>
            </a:r>
            <a:r>
              <a:rPr lang="en-GB" b="1" u="sng" dirty="0" smtClean="0"/>
              <a:t>new Annex 8, </a:t>
            </a:r>
            <a:r>
              <a:rPr lang="en-GB" b="1" u="sng" dirty="0"/>
              <a:t>§ </a:t>
            </a:r>
            <a:r>
              <a:rPr lang="en-US" b="1" u="sng" dirty="0" smtClean="0"/>
              <a:t>3.5.5.1</a:t>
            </a:r>
            <a:endParaRPr lang="en-GB" u="sng" dirty="0"/>
          </a:p>
          <a:p>
            <a:r>
              <a:rPr lang="en-GB" dirty="0" smtClean="0"/>
              <a:t>     </a:t>
            </a:r>
            <a:r>
              <a:rPr lang="en-GB" i="1" dirty="0" smtClean="0"/>
              <a:t>For the </a:t>
            </a:r>
            <a:r>
              <a:rPr lang="en-GB" i="1" dirty="0"/>
              <a:t>approaching vehicle in the test </a:t>
            </a:r>
            <a:r>
              <a:rPr lang="en-GB" i="1" dirty="0" smtClean="0"/>
              <a:t>a </a:t>
            </a:r>
            <a:r>
              <a:rPr lang="en-GB" i="1" dirty="0"/>
              <a:t>type approved high </a:t>
            </a:r>
            <a:r>
              <a:rPr lang="en-GB" i="1" dirty="0" smtClean="0"/>
              <a:t>volume</a:t>
            </a:r>
          </a:p>
          <a:p>
            <a:r>
              <a:rPr lang="en-GB" i="1" dirty="0" smtClean="0"/>
              <a:t>     series </a:t>
            </a:r>
            <a:r>
              <a:rPr lang="en-GB" i="1" dirty="0"/>
              <a:t>production L3 motorcycle with an engine capacity not </a:t>
            </a:r>
            <a:endParaRPr lang="en-GB" i="1" dirty="0" smtClean="0"/>
          </a:p>
          <a:p>
            <a:r>
              <a:rPr lang="en-GB" i="1" dirty="0"/>
              <a:t> </a:t>
            </a:r>
            <a:r>
              <a:rPr lang="en-GB" i="1" dirty="0" smtClean="0"/>
              <a:t>    exceeding </a:t>
            </a:r>
            <a:r>
              <a:rPr lang="en-GB" i="1" dirty="0"/>
              <a:t>600 </a:t>
            </a:r>
            <a:r>
              <a:rPr lang="en-GB" i="1" dirty="0" err="1"/>
              <a:t>ccm</a:t>
            </a:r>
            <a:r>
              <a:rPr lang="en-GB" i="1" dirty="0"/>
              <a:t> without front fairing nor </a:t>
            </a:r>
            <a:r>
              <a:rPr lang="en-GB" i="1" dirty="0" smtClean="0"/>
              <a:t>windscreen shall be</a:t>
            </a:r>
          </a:p>
          <a:p>
            <a:r>
              <a:rPr lang="en-GB" i="1" dirty="0"/>
              <a:t> </a:t>
            </a:r>
            <a:r>
              <a:rPr lang="en-GB" i="1" dirty="0" smtClean="0"/>
              <a:t>    used</a:t>
            </a:r>
            <a:r>
              <a:rPr lang="de-DE" i="1" dirty="0" smtClean="0"/>
              <a:t>.</a:t>
            </a:r>
          </a:p>
          <a:p>
            <a:endParaRPr lang="de-DE" i="1" dirty="0" smtClean="0"/>
          </a:p>
          <a:p>
            <a:r>
              <a:rPr lang="en-GB" dirty="0" smtClean="0"/>
              <a:t>     (</a:t>
            </a:r>
            <a:r>
              <a:rPr lang="en-GB" sz="1600" dirty="0"/>
              <a:t>until a standardized test target is defined</a:t>
            </a:r>
            <a:r>
              <a:rPr lang="en-GB" dirty="0"/>
              <a:t>)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A3DA32-0275-4405-BEDB-84D986161135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6876256" y="6021388"/>
            <a:ext cx="187245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 smtClean="0">
                <a:solidFill>
                  <a:schemeClr val="bg1">
                    <a:lumMod val="50000"/>
                  </a:schemeClr>
                </a:solidFill>
              </a:rPr>
              <a:t>Source: StVO § 39</a:t>
            </a:r>
            <a:endParaRPr lang="de-DE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16016" y="404664"/>
            <a:ext cx="616495" cy="55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3600" y="2096852"/>
            <a:ext cx="7380288" cy="3636404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c) Type approval test requirements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noProof="0" dirty="0"/>
          </a:p>
        </p:txBody>
      </p:sp>
      <p:sp>
        <p:nvSpPr>
          <p:cNvPr id="3" name="Textfeld 2"/>
          <p:cNvSpPr txBox="1"/>
          <p:nvPr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sz="1100" b="1" dirty="0" smtClean="0">
                <a:solidFill>
                  <a:schemeClr val="bg1"/>
                </a:solidFill>
              </a:rPr>
              <a:t>www.bmvi.de</a:t>
            </a:r>
            <a:endParaRPr lang="de-DE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503238" y="404812"/>
            <a:ext cx="7237114" cy="2232099"/>
          </a:xfrm>
        </p:spPr>
        <p:txBody>
          <a:bodyPr/>
          <a:lstStyle/>
          <a:p>
            <a:pPr eaLnBrk="1" hangingPunct="1"/>
            <a:r>
              <a:rPr lang="en-GB" dirty="0" smtClean="0"/>
              <a:t>c) Type </a:t>
            </a:r>
            <a:r>
              <a:rPr lang="en-GB" dirty="0"/>
              <a:t>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Test overview (7 tests)</a:t>
            </a:r>
            <a:r>
              <a:rPr lang="en-GB" sz="3200" b="1" dirty="0"/>
              <a:t/>
            </a:r>
            <a:br>
              <a:rPr lang="en-GB" sz="3200" b="1" dirty="0"/>
            </a:br>
            <a:r>
              <a:rPr lang="en-US" altLang="de-DE" sz="3200" dirty="0" smtClean="0"/>
              <a:t> </a:t>
            </a:r>
            <a:r>
              <a:rPr lang="en-US" altLang="de-DE" dirty="0" smtClean="0"/>
              <a:t/>
            </a:r>
            <a:br>
              <a:rPr lang="en-US" altLang="de-DE" dirty="0" smtClean="0"/>
            </a:br>
            <a:endParaRPr lang="de-DE" altLang="de-DE" dirty="0" smtClean="0"/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en-US" altLang="de-DE" dirty="0" smtClean="0"/>
              <a:t>Lane change functional test</a:t>
            </a:r>
          </a:p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en-US" altLang="de-DE" dirty="0" smtClean="0"/>
              <a:t>Minimum activation speed test </a:t>
            </a:r>
            <a:r>
              <a:rPr lang="en-US" altLang="de-DE" i="1" dirty="0" err="1" smtClean="0"/>
              <a:t>V</a:t>
            </a:r>
            <a:r>
              <a:rPr lang="en-US" altLang="de-DE" baseline="-25000" dirty="0" err="1" smtClean="0"/>
              <a:t>smin</a:t>
            </a:r>
            <a:endParaRPr lang="en-US" altLang="de-DE" baseline="-25000" dirty="0" smtClean="0"/>
          </a:p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en-US" altLang="de-DE" dirty="0" smtClean="0"/>
              <a:t>Overriding test</a:t>
            </a:r>
          </a:p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de-DE" altLang="de-DE" dirty="0" smtClean="0"/>
              <a:t>Lane </a:t>
            </a:r>
            <a:r>
              <a:rPr lang="en-US" altLang="de-DE" dirty="0" smtClean="0"/>
              <a:t>change</a:t>
            </a:r>
            <a:r>
              <a:rPr lang="de-DE" altLang="de-DE" dirty="0" smtClean="0"/>
              <a:t> </a:t>
            </a:r>
            <a:r>
              <a:rPr lang="en-US" altLang="de-DE" dirty="0" smtClean="0"/>
              <a:t>procedure suppression test</a:t>
            </a:r>
          </a:p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en-US" altLang="de-DE" dirty="0" smtClean="0"/>
              <a:t>Sensor performance test</a:t>
            </a:r>
          </a:p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en-US" altLang="de-DE" dirty="0" smtClean="0"/>
              <a:t>Sensor blindness test</a:t>
            </a:r>
          </a:p>
          <a:p>
            <a:pPr marL="457200" lvl="1" indent="-457200" eaLnBrk="1" hangingPunct="1">
              <a:spcAft>
                <a:spcPts val="600"/>
              </a:spcAft>
              <a:buClr>
                <a:schemeClr val="accent1"/>
              </a:buClr>
              <a:buFont typeface="+mj-lt"/>
              <a:buAutoNum type="arabicParenR"/>
            </a:pPr>
            <a:r>
              <a:rPr lang="en-US" altLang="de-DE" dirty="0" smtClean="0"/>
              <a:t>Engine start/ run cycle test</a:t>
            </a: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de-DE" altLang="de-DE" dirty="0" smtClean="0"/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de-DE" altLang="de-DE" dirty="0" smtClean="0"/>
          </a:p>
        </p:txBody>
      </p:sp>
      <p:sp>
        <p:nvSpPr>
          <p:cNvPr id="16389" name="Foliennummernplatzhalter 4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A1CF0B-C77E-4134-9034-65ACEC3919F7}" type="slidenum">
              <a:rPr lang="de-DE" altLang="de-DE" smtClean="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de-DE" altLang="de-DE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Inhaltsplatzhalter 2"/>
          <p:cNvSpPr>
            <a:spLocks noGrp="1"/>
          </p:cNvSpPr>
          <p:nvPr>
            <p:ph idx="1"/>
          </p:nvPr>
        </p:nvSpPr>
        <p:spPr>
          <a:xfrm>
            <a:off x="539749" y="1628775"/>
            <a:ext cx="7848601" cy="4105275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de-DE" dirty="0" smtClean="0"/>
              <a:t>Straight test track with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altLang="de-DE" sz="2000" dirty="0" smtClean="0"/>
              <a:t> at least two lanes,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altLang="de-DE" sz="2000" dirty="0" smtClean="0"/>
              <a:t> same direction of travel,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US" altLang="de-DE" sz="2000" dirty="0" smtClean="0"/>
              <a:t> road markings on each side of the lanes</a:t>
            </a:r>
          </a:p>
          <a:p>
            <a:pPr marL="373063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de-DE" dirty="0" smtClean="0"/>
              <a:t>Vehicle test speed defined in each test as </a:t>
            </a:r>
            <a:r>
              <a:rPr lang="en-US" altLang="de-DE" i="1" dirty="0" err="1" smtClean="0"/>
              <a:t>V</a:t>
            </a:r>
            <a:r>
              <a:rPr lang="en-US" altLang="de-DE" baseline="-25000" dirty="0" err="1" smtClean="0"/>
              <a:t>test</a:t>
            </a:r>
            <a:endParaRPr lang="en-US" altLang="de-DE" dirty="0" smtClean="0"/>
          </a:p>
          <a:p>
            <a:pPr lvl="2">
              <a:buFont typeface="Symbol" panose="05050102010706020507" pitchFamily="18" charset="2"/>
              <a:buChar char="-"/>
            </a:pPr>
            <a:r>
              <a:rPr lang="en-US" altLang="de-DE" sz="2000" dirty="0" smtClean="0"/>
              <a:t> Based on minimum specified speed </a:t>
            </a:r>
            <a:r>
              <a:rPr lang="en-US" altLang="de-DE" sz="2000" i="1" dirty="0" err="1" smtClean="0"/>
              <a:t>V</a:t>
            </a:r>
            <a:r>
              <a:rPr lang="en-US" altLang="de-DE" sz="2000" baseline="-25000" dirty="0" err="1" smtClean="0"/>
              <a:t>smin</a:t>
            </a:r>
            <a:endParaRPr lang="de-DE" altLang="de-DE" sz="2000" dirty="0" smtClean="0"/>
          </a:p>
          <a:p>
            <a:pPr lvl="2">
              <a:buFont typeface="Symbol" panose="05050102010706020507" pitchFamily="18" charset="2"/>
              <a:buChar char="-"/>
            </a:pPr>
            <a:r>
              <a:rPr lang="de-DE" altLang="de-DE" sz="2000" dirty="0" smtClean="0"/>
              <a:t> </a:t>
            </a:r>
            <a:r>
              <a:rPr lang="en-US" altLang="de-DE" sz="2000" dirty="0" smtClean="0"/>
              <a:t>Assumed max. speed of approaching vehicle </a:t>
            </a:r>
            <a:r>
              <a:rPr lang="en-US" altLang="de-DE" sz="2000" i="1" dirty="0" err="1" smtClean="0"/>
              <a:t>V</a:t>
            </a:r>
            <a:r>
              <a:rPr lang="en-US" altLang="de-DE" sz="2000" baseline="-25000" dirty="0" err="1" smtClean="0"/>
              <a:t>app</a:t>
            </a:r>
            <a:r>
              <a:rPr lang="en-US" altLang="de-DE" sz="2000" dirty="0" smtClean="0"/>
              <a:t> = 130 km/h </a:t>
            </a:r>
            <a:r>
              <a:rPr lang="en-US" altLang="de-DE" sz="2000" baseline="30000" dirty="0" smtClean="0"/>
              <a:t>(*)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altLang="de-DE" dirty="0" smtClean="0"/>
              <a:t>Test requirements must be fulfilled in whole speed range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en-GB" altLang="de-DE" sz="2000" dirty="0" smtClean="0"/>
              <a:t>Demonstration to satisfaction of technical service (appropriate documentation)</a:t>
            </a:r>
          </a:p>
        </p:txBody>
      </p:sp>
      <p:sp>
        <p:nvSpPr>
          <p:cNvPr id="18435" name="Titel 1"/>
          <p:cNvSpPr>
            <a:spLocks noGrp="1"/>
          </p:cNvSpPr>
          <p:nvPr>
            <p:ph type="title"/>
          </p:nvPr>
        </p:nvSpPr>
        <p:spPr>
          <a:xfrm>
            <a:off x="503238" y="404812"/>
            <a:ext cx="8029575" cy="1656035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US" altLang="de-DE" sz="2400" dirty="0" smtClean="0"/>
              <a:t>General test </a:t>
            </a:r>
            <a:r>
              <a:rPr lang="en-US" altLang="de-DE" sz="2400" dirty="0"/>
              <a:t>requirements 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7C4CB2-CAC9-4EB9-9E3E-24014A436F1E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42" name="Textfeld 2"/>
          <p:cNvSpPr txBox="1">
            <a:spLocks noChangeArrowheads="1"/>
          </p:cNvSpPr>
          <p:nvPr/>
        </p:nvSpPr>
        <p:spPr bwMode="auto">
          <a:xfrm>
            <a:off x="6254432" y="6027449"/>
            <a:ext cx="213391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de-DE" sz="1000" i="1" dirty="0" smtClean="0"/>
              <a:t>(*) </a:t>
            </a:r>
            <a:r>
              <a:rPr lang="en-US" altLang="de-DE" sz="1000" i="1" dirty="0"/>
              <a:t>If not otherwise specified in </a:t>
            </a:r>
            <a:r>
              <a:rPr lang="en-US" altLang="de-DE" sz="1000" i="1" dirty="0" smtClean="0"/>
              <a:t>test</a:t>
            </a:r>
            <a:endParaRPr lang="en-US" altLang="de-DE" sz="1000" i="1" dirty="0"/>
          </a:p>
        </p:txBody>
      </p:sp>
    </p:spTree>
    <p:extLst>
      <p:ext uri="{BB962C8B-B14F-4D97-AF65-F5344CB8AC3E}">
        <p14:creationId xmlns:p14="http://schemas.microsoft.com/office/powerpoint/2010/main" val="13234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503238" y="404812"/>
            <a:ext cx="7850187" cy="1656035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(1) </a:t>
            </a:r>
            <a:r>
              <a:rPr lang="en-US" altLang="de-DE" sz="2400" dirty="0" smtClean="0"/>
              <a:t>Lane </a:t>
            </a:r>
            <a:r>
              <a:rPr lang="en-US" altLang="de-DE" sz="2400" dirty="0"/>
              <a:t>change functional test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4E3EAB-FBD9-4EEF-817A-66D483B6CA90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grpSp>
        <p:nvGrpSpPr>
          <p:cNvPr id="20486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lane change </a:t>
            </a:r>
            <a:r>
              <a:rPr lang="en-US" sz="1600" dirty="0" smtClean="0"/>
              <a:t>procedure</a:t>
            </a:r>
            <a:endParaRPr lang="en-US" sz="1600" dirty="0"/>
          </a:p>
        </p:txBody>
      </p:sp>
      <p:grpSp>
        <p:nvGrpSpPr>
          <p:cNvPr id="84" name="Gruppieren 83"/>
          <p:cNvGrpSpPr/>
          <p:nvPr/>
        </p:nvGrpSpPr>
        <p:grpSpPr>
          <a:xfrm>
            <a:off x="804601" y="2743672"/>
            <a:ext cx="2411946" cy="783431"/>
            <a:chOff x="684213" y="3011835"/>
            <a:chExt cx="3671888" cy="1081087"/>
          </a:xfrm>
        </p:grpSpPr>
        <p:grpSp>
          <p:nvGrpSpPr>
            <p:cNvPr id="85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88" name="Rechteck 87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89" name="Gerade Verbindung 88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Gerade Verbindung 89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Gerade Verbindung 90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6" name="Abgerundetes Rechteck 85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87" name="Gerade Verbindung mit Pfeil 86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uppieren 91"/>
          <p:cNvGrpSpPr/>
          <p:nvPr/>
        </p:nvGrpSpPr>
        <p:grpSpPr>
          <a:xfrm>
            <a:off x="807725" y="3689066"/>
            <a:ext cx="2411946" cy="783431"/>
            <a:chOff x="684213" y="3011835"/>
            <a:chExt cx="3671888" cy="1081087"/>
          </a:xfrm>
        </p:grpSpPr>
        <p:grpSp>
          <p:nvGrpSpPr>
            <p:cNvPr id="93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96" name="Rechteck 95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97" name="Gerade Verbindung 96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Gerade Verbindung 97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Gerade Verbindung 98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Abgerundetes Rechteck 93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95" name="Gerade Verbindung mit Pfeil 94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Abgerundetes Rechteck 99"/>
          <p:cNvSpPr/>
          <p:nvPr/>
        </p:nvSpPr>
        <p:spPr>
          <a:xfrm>
            <a:off x="975016" y="3804473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01" name="Gerade Verbindung mit Pfeil 100"/>
          <p:cNvCxnSpPr/>
          <p:nvPr/>
        </p:nvCxnSpPr>
        <p:spPr>
          <a:xfrm>
            <a:off x="1268404" y="3896311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uppieren 101"/>
          <p:cNvGrpSpPr/>
          <p:nvPr/>
        </p:nvGrpSpPr>
        <p:grpSpPr>
          <a:xfrm>
            <a:off x="807725" y="4638328"/>
            <a:ext cx="2411946" cy="783431"/>
            <a:chOff x="684213" y="3011835"/>
            <a:chExt cx="3671888" cy="1081087"/>
          </a:xfrm>
        </p:grpSpPr>
        <p:grpSp>
          <p:nvGrpSpPr>
            <p:cNvPr id="103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106" name="Rechteck 105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107" name="Gerade Verbindung 106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Gerade Verbindung 107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Gerade Verbindung 108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Abgerundetes Rechteck 103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105" name="Gerade Verbindung mit Pfeil 104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Gerade Verbindung mit Pfeil 109"/>
          <p:cNvCxnSpPr/>
          <p:nvPr/>
        </p:nvCxnSpPr>
        <p:spPr>
          <a:xfrm>
            <a:off x="2715583" y="4850329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Stern mit 5 Zacken 110"/>
          <p:cNvSpPr/>
          <p:nvPr/>
        </p:nvSpPr>
        <p:spPr>
          <a:xfrm>
            <a:off x="2146384" y="506804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112" name="Abgerundetes Rechteck 111"/>
          <p:cNvSpPr/>
          <p:nvPr/>
        </p:nvSpPr>
        <p:spPr>
          <a:xfrm>
            <a:off x="2430905" y="4757720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3" name="Textfeld 112"/>
          <p:cNvSpPr txBox="1"/>
          <p:nvPr/>
        </p:nvSpPr>
        <p:spPr>
          <a:xfrm>
            <a:off x="3361934" y="2842999"/>
            <a:ext cx="309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Activation ACSF of Category C (standby mode) by driver</a:t>
            </a:r>
          </a:p>
        </p:txBody>
      </p:sp>
      <p:sp>
        <p:nvSpPr>
          <p:cNvPr id="114" name="Textfeld 113"/>
          <p:cNvSpPr txBox="1"/>
          <p:nvPr/>
        </p:nvSpPr>
        <p:spPr>
          <a:xfrm>
            <a:off x="3326274" y="3788393"/>
            <a:ext cx="3069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Approaching vehicle passes vehicle under test entirely</a:t>
            </a:r>
          </a:p>
        </p:txBody>
      </p:sp>
      <p:sp>
        <p:nvSpPr>
          <p:cNvPr id="115" name="Textfeld 114"/>
          <p:cNvSpPr txBox="1"/>
          <p:nvPr/>
        </p:nvSpPr>
        <p:spPr>
          <a:xfrm>
            <a:off x="3361934" y="4737655"/>
            <a:ext cx="276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procedure initiated by driver</a:t>
            </a:r>
            <a:r>
              <a:rPr lang="en-US" altLang="de-DE" sz="1600" dirty="0"/>
              <a:t> </a:t>
            </a:r>
            <a:r>
              <a:rPr lang="en-US" altLang="de-DE" sz="1600" dirty="0" smtClean="0"/>
              <a:t>(indicator)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040269" y="2792326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69" y="2792326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6499628" y="3135387"/>
            <a:ext cx="175960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Recording lateral acceleration &amp; lateral jerk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6499628" y="4143320"/>
            <a:ext cx="175960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Repetition of test: 2x</a:t>
            </a:r>
          </a:p>
        </p:txBody>
      </p:sp>
      <p:sp>
        <p:nvSpPr>
          <p:cNvPr id="45" name="Rechteck 44"/>
          <p:cNvSpPr/>
          <p:nvPr/>
        </p:nvSpPr>
        <p:spPr>
          <a:xfrm>
            <a:off x="613970" y="2132856"/>
            <a:ext cx="1399728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4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Inhaltsplatzhalter 2"/>
          <p:cNvSpPr txBox="1">
            <a:spLocks/>
          </p:cNvSpPr>
          <p:nvPr/>
        </p:nvSpPr>
        <p:spPr bwMode="gray">
          <a:xfrm>
            <a:off x="7194789" y="4820191"/>
            <a:ext cx="1152107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Automatic resumption ACSF of Cat. B1</a:t>
            </a:r>
          </a:p>
        </p:txBody>
      </p:sp>
      <p:sp>
        <p:nvSpPr>
          <p:cNvPr id="56" name="Inhaltsplatzhalter 2"/>
          <p:cNvSpPr txBox="1">
            <a:spLocks/>
          </p:cNvSpPr>
          <p:nvPr/>
        </p:nvSpPr>
        <p:spPr bwMode="gray">
          <a:xfrm>
            <a:off x="4295690" y="4066383"/>
            <a:ext cx="1620594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Max. 5 s </a:t>
            </a:r>
            <a:r>
              <a:rPr lang="en-US" altLang="de-DE" sz="1600" baseline="30000" dirty="0" smtClean="0"/>
              <a:t>(</a:t>
            </a:r>
            <a:r>
              <a:rPr lang="en-US" altLang="de-DE" sz="1600" dirty="0" smtClean="0"/>
              <a:t>*</a:t>
            </a:r>
            <a:r>
              <a:rPr lang="en-US" altLang="de-DE" sz="1600" baseline="30000" dirty="0" smtClean="0"/>
              <a:t>)</a:t>
            </a:r>
          </a:p>
        </p:txBody>
      </p:sp>
      <p:sp>
        <p:nvSpPr>
          <p:cNvPr id="59" name="Inhaltsplatzhalter 2"/>
          <p:cNvSpPr txBox="1">
            <a:spLocks/>
          </p:cNvSpPr>
          <p:nvPr/>
        </p:nvSpPr>
        <p:spPr bwMode="gray">
          <a:xfrm>
            <a:off x="2687898" y="4492171"/>
            <a:ext cx="3228386" cy="93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One continuous movement,</a:t>
            </a:r>
          </a:p>
          <a:p>
            <a:pPr algn="ctr">
              <a:defRPr/>
            </a:pPr>
            <a:r>
              <a:rPr lang="en-US" altLang="de-DE" sz="1600" dirty="0" smtClean="0"/>
              <a:t>lateral acceleration max. 1 m/s²,</a:t>
            </a:r>
          </a:p>
          <a:p>
            <a:pPr algn="ctr">
              <a:defRPr/>
            </a:pPr>
            <a:r>
              <a:rPr lang="en-US" altLang="de-DE" sz="1600" dirty="0"/>
              <a:t>l</a:t>
            </a:r>
            <a:r>
              <a:rPr lang="en-US" altLang="de-DE" sz="1600" dirty="0" smtClean="0"/>
              <a:t>ateral jerk max. 5 m/s³</a:t>
            </a:r>
          </a:p>
          <a:p>
            <a:pPr algn="ctr">
              <a:defRPr/>
            </a:pPr>
            <a:endParaRPr lang="en-US" altLang="de-DE" sz="1600" dirty="0" smtClean="0"/>
          </a:p>
        </p:txBody>
      </p:sp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850187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(1) </a:t>
            </a:r>
            <a:r>
              <a:rPr lang="en-US" altLang="de-DE" sz="2400" dirty="0" smtClean="0"/>
              <a:t>Lane </a:t>
            </a:r>
            <a:r>
              <a:rPr lang="en-US" altLang="de-DE" sz="2400" dirty="0"/>
              <a:t>change functional </a:t>
            </a:r>
            <a:r>
              <a:rPr lang="en-US" altLang="de-DE" sz="2400" dirty="0" smtClean="0"/>
              <a:t>test</a:t>
            </a:r>
            <a:endParaRPr lang="de-DE" alt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4E3EAB-FBD9-4EEF-817A-66D483B6CA90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grpSp>
        <p:nvGrpSpPr>
          <p:cNvPr id="20486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lane change </a:t>
            </a:r>
            <a:r>
              <a:rPr lang="en-US" sz="1600" dirty="0" smtClean="0"/>
              <a:t>procedure</a:t>
            </a:r>
            <a:endParaRPr lang="en-US" sz="1600" dirty="0"/>
          </a:p>
        </p:txBody>
      </p:sp>
      <p:grpSp>
        <p:nvGrpSpPr>
          <p:cNvPr id="15" name="Gruppieren 6"/>
          <p:cNvGrpSpPr>
            <a:grpSpLocks/>
          </p:cNvGrpSpPr>
          <p:nvPr/>
        </p:nvGrpSpPr>
        <p:grpSpPr bwMode="auto">
          <a:xfrm>
            <a:off x="678026" y="2540602"/>
            <a:ext cx="7595517" cy="1081087"/>
            <a:chOff x="467544" y="509579"/>
            <a:chExt cx="1872208" cy="581603"/>
          </a:xfrm>
        </p:grpSpPr>
        <p:sp>
          <p:nvSpPr>
            <p:cNvPr id="17" name="Rechteck 16"/>
            <p:cNvSpPr/>
            <p:nvPr/>
          </p:nvSpPr>
          <p:spPr>
            <a:xfrm>
              <a:off x="467544" y="509579"/>
              <a:ext cx="1872208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0" name="Gerade Verbindung 19"/>
            <p:cNvCxnSpPr/>
            <p:nvPr/>
          </p:nvCxnSpPr>
          <p:spPr>
            <a:xfrm>
              <a:off x="467544" y="548865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>
            <a:xfrm>
              <a:off x="467544" y="1052750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>
            <a:xfrm>
              <a:off x="467544" y="793121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Abgerundetes Rechteck 22"/>
          <p:cNvSpPr/>
          <p:nvPr/>
        </p:nvSpPr>
        <p:spPr>
          <a:xfrm>
            <a:off x="1145496" y="3196239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24" name="Gerade Verbindung mit Pfeil 23"/>
          <p:cNvCxnSpPr/>
          <p:nvPr/>
        </p:nvCxnSpPr>
        <p:spPr>
          <a:xfrm>
            <a:off x="1579394" y="3324033"/>
            <a:ext cx="325437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ihandform 24"/>
          <p:cNvSpPr/>
          <p:nvPr/>
        </p:nvSpPr>
        <p:spPr>
          <a:xfrm>
            <a:off x="4242461" y="2821907"/>
            <a:ext cx="2952328" cy="360362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" name="Freihandform 25"/>
          <p:cNvSpPr/>
          <p:nvPr/>
        </p:nvSpPr>
        <p:spPr>
          <a:xfrm rot="21114955" flipV="1">
            <a:off x="1582386" y="3136970"/>
            <a:ext cx="2673566" cy="231466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7" name="Stern mit 5 Zacken 26"/>
          <p:cNvSpPr/>
          <p:nvPr/>
        </p:nvSpPr>
        <p:spPr>
          <a:xfrm>
            <a:off x="1524883" y="3115714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2250989" y="3196239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1" name="Abgerundetes Rechteck 30"/>
          <p:cNvSpPr/>
          <p:nvPr/>
        </p:nvSpPr>
        <p:spPr>
          <a:xfrm rot="21273811">
            <a:off x="5477729" y="2780202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3" name="Abgerundetes Rechteck 32"/>
          <p:cNvSpPr/>
          <p:nvPr/>
        </p:nvSpPr>
        <p:spPr>
          <a:xfrm rot="21273811">
            <a:off x="3893553" y="3087607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4" name="Abgerundetes Rechteck 33"/>
          <p:cNvSpPr/>
          <p:nvPr/>
        </p:nvSpPr>
        <p:spPr>
          <a:xfrm>
            <a:off x="6726698" y="2715500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" name="Stern mit 5 Zacken 35"/>
          <p:cNvSpPr/>
          <p:nvPr/>
        </p:nvSpPr>
        <p:spPr>
          <a:xfrm>
            <a:off x="2606231" y="3128399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37" name="Stern mit 5 Zacken 36"/>
          <p:cNvSpPr/>
          <p:nvPr/>
        </p:nvSpPr>
        <p:spPr>
          <a:xfrm>
            <a:off x="4227359" y="3013781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38" name="Stern mit 5 Zacken 37"/>
          <p:cNvSpPr/>
          <p:nvPr/>
        </p:nvSpPr>
        <p:spPr>
          <a:xfrm>
            <a:off x="5814249" y="2706376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39" name="Stern mit 5 Zacken 38"/>
          <p:cNvSpPr/>
          <p:nvPr/>
        </p:nvSpPr>
        <p:spPr>
          <a:xfrm>
            <a:off x="7093030" y="2652506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cxnSp>
        <p:nvCxnSpPr>
          <p:cNvPr id="47" name="Gerade Verbindung 46"/>
          <p:cNvCxnSpPr/>
          <p:nvPr/>
        </p:nvCxnSpPr>
        <p:spPr>
          <a:xfrm>
            <a:off x="1578883" y="3451827"/>
            <a:ext cx="0" cy="241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2687898" y="3273407"/>
            <a:ext cx="0" cy="7726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4284534" y="3314670"/>
            <a:ext cx="0" cy="11054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5916284" y="3013781"/>
            <a:ext cx="0" cy="237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1579394" y="3946551"/>
            <a:ext cx="1116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nhaltsplatzhalter 2"/>
          <p:cNvSpPr txBox="1">
            <a:spLocks/>
          </p:cNvSpPr>
          <p:nvPr/>
        </p:nvSpPr>
        <p:spPr bwMode="gray">
          <a:xfrm>
            <a:off x="1581130" y="3719570"/>
            <a:ext cx="1133101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Min. 1 s</a:t>
            </a:r>
          </a:p>
        </p:txBody>
      </p:sp>
      <p:sp>
        <p:nvSpPr>
          <p:cNvPr id="53" name="Inhaltsplatzhalter 2"/>
          <p:cNvSpPr txBox="1">
            <a:spLocks/>
          </p:cNvSpPr>
          <p:nvPr/>
        </p:nvSpPr>
        <p:spPr bwMode="gray">
          <a:xfrm>
            <a:off x="1579394" y="4090636"/>
            <a:ext cx="2705140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3 - 5 s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1578883" y="4308768"/>
            <a:ext cx="270565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>
            <a:off x="4292154" y="4303697"/>
            <a:ext cx="162413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>
            <a:off x="2684376" y="4398419"/>
            <a:ext cx="0" cy="1044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>
            <a:off x="2687898" y="5253947"/>
            <a:ext cx="323435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nhaltsplatzhalter 2"/>
          <p:cNvSpPr txBox="1">
            <a:spLocks/>
          </p:cNvSpPr>
          <p:nvPr/>
        </p:nvSpPr>
        <p:spPr bwMode="gray">
          <a:xfrm>
            <a:off x="5136662" y="6171222"/>
            <a:ext cx="3323126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altLang="de-DE" sz="1050" baseline="30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US" altLang="de-DE" sz="1050" baseline="300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de-DE" sz="1050" dirty="0">
                <a:solidFill>
                  <a:schemeClr val="bg1">
                    <a:lumMod val="50000"/>
                  </a:schemeClr>
                </a:solidFill>
              </a:rPr>
              <a:t>Max. 5 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s for M</a:t>
            </a:r>
            <a:r>
              <a:rPr lang="en-US" altLang="de-DE" sz="105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, N</a:t>
            </a:r>
            <a:r>
              <a:rPr lang="en-US" altLang="de-DE" sz="1050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altLang="de-DE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and max. 10 s for M</a:t>
            </a:r>
            <a:r>
              <a:rPr lang="en-US" altLang="de-DE" sz="105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, M</a:t>
            </a:r>
            <a:r>
              <a:rPr lang="en-US" altLang="de-DE" sz="1050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, N</a:t>
            </a:r>
            <a:r>
              <a:rPr lang="en-US" altLang="de-DE" sz="1050" baseline="-250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, N</a:t>
            </a:r>
            <a:r>
              <a:rPr lang="en-US" altLang="de-DE" sz="1050" baseline="-25000" dirty="0" smtClean="0">
                <a:solidFill>
                  <a:schemeClr val="bg1">
                    <a:lumMod val="50000"/>
                  </a:schemeClr>
                </a:solidFill>
              </a:rPr>
              <a:t>3</a:t>
            </a:r>
          </a:p>
          <a:p>
            <a:pPr algn="r">
              <a:defRPr/>
            </a:pPr>
            <a:r>
              <a:rPr lang="en-US" altLang="de-DE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altLang="de-DE" sz="1050" baseline="30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3" name="Inhaltsplatzhalter 2"/>
          <p:cNvSpPr txBox="1">
            <a:spLocks/>
          </p:cNvSpPr>
          <p:nvPr/>
        </p:nvSpPr>
        <p:spPr bwMode="gray">
          <a:xfrm>
            <a:off x="1581129" y="5524463"/>
            <a:ext cx="5588836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       Information provided  to driver indicating LCP on-going</a:t>
            </a:r>
          </a:p>
        </p:txBody>
      </p:sp>
      <p:cxnSp>
        <p:nvCxnSpPr>
          <p:cNvPr id="64" name="Gerade Verbindung 63"/>
          <p:cNvCxnSpPr/>
          <p:nvPr/>
        </p:nvCxnSpPr>
        <p:spPr>
          <a:xfrm>
            <a:off x="7160085" y="2950133"/>
            <a:ext cx="0" cy="2988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>
            <a:off x="7160085" y="5794767"/>
            <a:ext cx="107878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>
            <a:off x="1581129" y="5788315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1845715" y="5502500"/>
            <a:ext cx="248786" cy="307777"/>
            <a:chOff x="3275599" y="5499609"/>
            <a:chExt cx="248786" cy="307777"/>
          </a:xfrm>
        </p:grpSpPr>
        <p:sp>
          <p:nvSpPr>
            <p:cNvPr id="7" name="Flussdiagramm: Auszug 6"/>
            <p:cNvSpPr/>
            <p:nvPr/>
          </p:nvSpPr>
          <p:spPr>
            <a:xfrm>
              <a:off x="3284041" y="5531380"/>
              <a:ext cx="216000" cy="212253"/>
            </a:xfrm>
            <a:prstGeom prst="flowChartExtract">
              <a:avLst/>
            </a:prstGeom>
            <a:solidFill>
              <a:srgbClr val="FFFF00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de-DE" sz="3200" dirty="0" smtClean="0">
                <a:solidFill>
                  <a:schemeClr val="tx1"/>
                </a:solidFill>
                <a:latin typeface="Bookman Old Style" panose="02050604050505020204" pitchFamily="18" charset="0"/>
              </a:endParaRP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3275599" y="5499609"/>
              <a:ext cx="2487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dirty="0" smtClean="0">
                  <a:solidFill>
                    <a:srgbClr val="FFC000"/>
                  </a:solidFill>
                  <a:latin typeface="Bookman Old Style" panose="02050604050505020204" pitchFamily="18" charset="0"/>
                </a:rPr>
                <a:t>!</a:t>
              </a:r>
            </a:p>
          </p:txBody>
        </p:sp>
      </p:grpSp>
      <p:sp>
        <p:nvSpPr>
          <p:cNvPr id="70" name="Abgerundetes Rechteck 69"/>
          <p:cNvSpPr/>
          <p:nvPr/>
        </p:nvSpPr>
        <p:spPr>
          <a:xfrm>
            <a:off x="7301423" y="2714327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6869121" y="2828560"/>
            <a:ext cx="987171" cy="0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7693574" y="2834655"/>
            <a:ext cx="325437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>
            <a:off x="7734810" y="2920309"/>
            <a:ext cx="0" cy="1476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>
            <a:off x="7147030" y="4326480"/>
            <a:ext cx="576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nhaltsplatzhalter 2"/>
          <p:cNvSpPr txBox="1">
            <a:spLocks/>
          </p:cNvSpPr>
          <p:nvPr/>
        </p:nvSpPr>
        <p:spPr bwMode="gray">
          <a:xfrm>
            <a:off x="7147030" y="3811846"/>
            <a:ext cx="587780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Max. 0.5 s</a:t>
            </a:r>
          </a:p>
        </p:txBody>
      </p:sp>
      <p:sp>
        <p:nvSpPr>
          <p:cNvPr id="76" name="Rechteck 75"/>
          <p:cNvSpPr/>
          <p:nvPr/>
        </p:nvSpPr>
        <p:spPr>
          <a:xfrm>
            <a:off x="613970" y="2132856"/>
            <a:ext cx="1140470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fulfilled: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850187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(2) </a:t>
            </a:r>
            <a:r>
              <a:rPr lang="en-US" altLang="de-DE" sz="2400" dirty="0" smtClean="0"/>
              <a:t>Minimum </a:t>
            </a:r>
            <a:r>
              <a:rPr lang="en-US" altLang="de-DE" sz="2400" dirty="0"/>
              <a:t>activation speed test </a:t>
            </a:r>
            <a:r>
              <a:rPr lang="en-US" altLang="de-DE" sz="2400" dirty="0" err="1"/>
              <a:t>Vsmin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4E3EAB-FBD9-4EEF-817A-66D483B6CA90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grpSp>
        <p:nvGrpSpPr>
          <p:cNvPr id="20486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no system activation below specified minimum speed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654655" y="2667145"/>
            <a:ext cx="2411946" cy="783431"/>
            <a:chOff x="684213" y="3011835"/>
            <a:chExt cx="3671888" cy="1081087"/>
          </a:xfrm>
        </p:grpSpPr>
        <p:grpSp>
          <p:nvGrpSpPr>
            <p:cNvPr id="4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50" name="Rechteck 49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51" name="Gerade Verbindung 50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51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Abgerundetes Rechteck 47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9" name="Gerade Verbindung mit Pfeil 48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657779" y="3524241"/>
            <a:ext cx="2411946" cy="783431"/>
            <a:chOff x="684213" y="3011835"/>
            <a:chExt cx="3671888" cy="1081087"/>
          </a:xfrm>
        </p:grpSpPr>
        <p:grpSp>
          <p:nvGrpSpPr>
            <p:cNvPr id="55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59" name="Gerade Verbindung 58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Abgerundetes Rechteck 55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57" name="Gerade Verbindung mit Pfeil 56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bgerundetes Rechteck 61"/>
          <p:cNvSpPr/>
          <p:nvPr/>
        </p:nvSpPr>
        <p:spPr>
          <a:xfrm>
            <a:off x="825070" y="3639648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118458" y="3731486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en 63"/>
          <p:cNvGrpSpPr/>
          <p:nvPr/>
        </p:nvGrpSpPr>
        <p:grpSpPr>
          <a:xfrm>
            <a:off x="657779" y="4401495"/>
            <a:ext cx="2411946" cy="783431"/>
            <a:chOff x="684213" y="3011835"/>
            <a:chExt cx="3671888" cy="1081087"/>
          </a:xfrm>
        </p:grpSpPr>
        <p:grpSp>
          <p:nvGrpSpPr>
            <p:cNvPr id="65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69" name="Gerade Verbindung 68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69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Abgerundetes Rechteck 65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7" name="Gerade Verbindung mit Pfeil 66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Gerade Verbindung mit Pfeil 71"/>
          <p:cNvCxnSpPr/>
          <p:nvPr/>
        </p:nvCxnSpPr>
        <p:spPr>
          <a:xfrm>
            <a:off x="2565637" y="4613496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tern mit 5 Zacken 72"/>
          <p:cNvSpPr/>
          <p:nvPr/>
        </p:nvSpPr>
        <p:spPr>
          <a:xfrm>
            <a:off x="1996438" y="4831208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74" name="Abgerundetes Rechteck 73"/>
          <p:cNvSpPr/>
          <p:nvPr/>
        </p:nvSpPr>
        <p:spPr>
          <a:xfrm>
            <a:off x="2280959" y="4520887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75" name="Textfeld 74"/>
          <p:cNvSpPr txBox="1"/>
          <p:nvPr/>
        </p:nvSpPr>
        <p:spPr>
          <a:xfrm>
            <a:off x="3051722" y="2776251"/>
            <a:ext cx="253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Activation ACSF of Cat. C (standby mode) by driver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3082433" y="3629488"/>
            <a:ext cx="3069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Approaching vehicle passes vehicle under test entirely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3051722" y="4520887"/>
            <a:ext cx="276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procedure initiated by driver</a:t>
            </a:r>
            <a:r>
              <a:rPr lang="en-US" altLang="de-DE" sz="1600" dirty="0"/>
              <a:t> </a:t>
            </a:r>
            <a:r>
              <a:rPr lang="en-US" altLang="de-DE" sz="1600" dirty="0" smtClean="0"/>
              <a:t>(indicator)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feld 77"/>
              <p:cNvSpPr txBox="1"/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−10 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Rechteck 83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79" name="Gerade Verbindung 78"/>
          <p:cNvCxnSpPr/>
          <p:nvPr/>
        </p:nvCxnSpPr>
        <p:spPr>
          <a:xfrm>
            <a:off x="6011669" y="3356765"/>
            <a:ext cx="288032" cy="801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80"/>
          <p:cNvCxnSpPr/>
          <p:nvPr/>
        </p:nvCxnSpPr>
        <p:spPr>
          <a:xfrm flipH="1">
            <a:off x="6011701" y="4139856"/>
            <a:ext cx="288000" cy="838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>
            <a:off x="6106517" y="3350503"/>
            <a:ext cx="288032" cy="801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flipH="1">
            <a:off x="6106549" y="4133594"/>
            <a:ext cx="288000" cy="838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hteck 84"/>
          <p:cNvSpPr/>
          <p:nvPr/>
        </p:nvSpPr>
        <p:spPr>
          <a:xfrm>
            <a:off x="6652951" y="336058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>
            <a:off x="6588256" y="3717586"/>
            <a:ext cx="1676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manoeuvre is not performed.</a:t>
            </a:r>
          </a:p>
        </p:txBody>
      </p:sp>
    </p:spTree>
    <p:extLst>
      <p:ext uri="{BB962C8B-B14F-4D97-AF65-F5344CB8AC3E}">
        <p14:creationId xmlns:p14="http://schemas.microsoft.com/office/powerpoint/2010/main" val="1280632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850187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(2) </a:t>
            </a:r>
            <a:r>
              <a:rPr lang="en-US" altLang="de-DE" sz="2400" dirty="0" smtClean="0"/>
              <a:t>Minimum </a:t>
            </a:r>
            <a:r>
              <a:rPr lang="en-US" altLang="de-DE" sz="2400" dirty="0"/>
              <a:t>activation speed test </a:t>
            </a:r>
            <a:r>
              <a:rPr lang="en-US" altLang="de-DE" sz="2400" dirty="0" err="1"/>
              <a:t>Vsmin</a:t>
            </a:r>
            <a:endParaRPr lang="de-DE" alt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4E3EAB-FBD9-4EEF-817A-66D483B6CA90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grpSp>
        <p:nvGrpSpPr>
          <p:cNvPr id="20486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no system activation below specified minimum speed</a:t>
            </a:r>
          </a:p>
        </p:txBody>
      </p:sp>
      <p:sp>
        <p:nvSpPr>
          <p:cNvPr id="82" name="Rechteck 81"/>
          <p:cNvSpPr/>
          <p:nvPr/>
        </p:nvSpPr>
        <p:spPr>
          <a:xfrm>
            <a:off x="532397" y="2224188"/>
            <a:ext cx="591181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   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804601" y="2743672"/>
            <a:ext cx="2411946" cy="783431"/>
            <a:chOff x="684213" y="3011835"/>
            <a:chExt cx="3671888" cy="1081087"/>
          </a:xfrm>
        </p:grpSpPr>
        <p:grpSp>
          <p:nvGrpSpPr>
            <p:cNvPr id="4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50" name="Rechteck 49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51" name="Gerade Verbindung 50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 Verbindung 51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 Verbindung 52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Abgerundetes Rechteck 47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9" name="Gerade Verbindung mit Pfeil 48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pieren 53"/>
          <p:cNvGrpSpPr/>
          <p:nvPr/>
        </p:nvGrpSpPr>
        <p:grpSpPr>
          <a:xfrm>
            <a:off x="807725" y="3689066"/>
            <a:ext cx="2411946" cy="783431"/>
            <a:chOff x="684213" y="3011835"/>
            <a:chExt cx="3671888" cy="1081087"/>
          </a:xfrm>
        </p:grpSpPr>
        <p:grpSp>
          <p:nvGrpSpPr>
            <p:cNvPr id="55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58" name="Rechteck 57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59" name="Gerade Verbindung 58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Gerade Verbindung 59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Gerade Verbindung 60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Abgerundetes Rechteck 55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57" name="Gerade Verbindung mit Pfeil 56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Abgerundetes Rechteck 61"/>
          <p:cNvSpPr/>
          <p:nvPr/>
        </p:nvSpPr>
        <p:spPr>
          <a:xfrm>
            <a:off x="975016" y="3804473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268404" y="3896311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uppieren 63"/>
          <p:cNvGrpSpPr/>
          <p:nvPr/>
        </p:nvGrpSpPr>
        <p:grpSpPr>
          <a:xfrm>
            <a:off x="807725" y="4638328"/>
            <a:ext cx="2411946" cy="783431"/>
            <a:chOff x="684213" y="3011835"/>
            <a:chExt cx="3671888" cy="1081087"/>
          </a:xfrm>
        </p:grpSpPr>
        <p:grpSp>
          <p:nvGrpSpPr>
            <p:cNvPr id="65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68" name="Rechteck 67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69" name="Gerade Verbindung 68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Gerade Verbindung 69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Gerade Verbindung 70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Abgerundetes Rechteck 65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7" name="Gerade Verbindung mit Pfeil 66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Gerade Verbindung mit Pfeil 71"/>
          <p:cNvCxnSpPr/>
          <p:nvPr/>
        </p:nvCxnSpPr>
        <p:spPr>
          <a:xfrm>
            <a:off x="2715583" y="4850329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tern mit 5 Zacken 72"/>
          <p:cNvSpPr/>
          <p:nvPr/>
        </p:nvSpPr>
        <p:spPr>
          <a:xfrm>
            <a:off x="2146384" y="506804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74" name="Abgerundetes Rechteck 73"/>
          <p:cNvSpPr/>
          <p:nvPr/>
        </p:nvSpPr>
        <p:spPr>
          <a:xfrm>
            <a:off x="2430905" y="4757720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feld 77"/>
              <p:cNvSpPr txBox="1"/>
              <p:nvPr/>
            </p:nvSpPr>
            <p:spPr>
              <a:xfrm>
                <a:off x="1040269" y="2792326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69" y="2792326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feld 78"/>
          <p:cNvSpPr txBox="1"/>
          <p:nvPr/>
        </p:nvSpPr>
        <p:spPr>
          <a:xfrm>
            <a:off x="3348038" y="2731959"/>
            <a:ext cx="5127004" cy="267808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noAutofit/>
          </a:bodyPr>
          <a:lstStyle/>
          <a:p>
            <a:endParaRPr lang="en-US" sz="900" dirty="0" smtClean="0"/>
          </a:p>
          <a:p>
            <a:r>
              <a:rPr lang="en-US" sz="1600" dirty="0" smtClean="0"/>
              <a:t>In case </a:t>
            </a:r>
            <a:r>
              <a:rPr lang="en-US" sz="1600" dirty="0" err="1" smtClean="0"/>
              <a:t>Vsmin</a:t>
            </a:r>
            <a:r>
              <a:rPr lang="en-US" sz="1600" dirty="0" smtClean="0"/>
              <a:t> is calculated based on country specific general maximum speed other than </a:t>
            </a:r>
            <a:r>
              <a:rPr lang="en-US" sz="1600" dirty="0"/>
              <a:t>130 </a:t>
            </a:r>
            <a:r>
              <a:rPr lang="en-US" sz="1600" dirty="0" smtClean="0"/>
              <a:t>km/h:</a:t>
            </a:r>
          </a:p>
          <a:p>
            <a:pPr marL="180000" indent="-180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In addition test procedure with</a:t>
            </a:r>
          </a:p>
          <a:p>
            <a:r>
              <a:rPr lang="en-US" sz="16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Test fulfilled: </a:t>
            </a:r>
            <a:r>
              <a:rPr lang="en-US" sz="1600" dirty="0" smtClean="0"/>
              <a:t>Lane </a:t>
            </a:r>
            <a:r>
              <a:rPr lang="en-US" sz="1600" dirty="0"/>
              <a:t>change procedure </a:t>
            </a:r>
            <a:r>
              <a:rPr lang="en-US" sz="1600" u="sng" dirty="0" smtClean="0">
                <a:solidFill>
                  <a:schemeClr val="accent1"/>
                </a:solidFill>
              </a:rPr>
              <a:t>is not </a:t>
            </a:r>
            <a:r>
              <a:rPr lang="en-US" sz="1600" dirty="0"/>
              <a:t>performed.</a:t>
            </a:r>
          </a:p>
          <a:p>
            <a:pPr marL="180000" indent="-18000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In addition </a:t>
            </a:r>
            <a:r>
              <a:rPr lang="en-US" sz="1600" dirty="0"/>
              <a:t>test procedure with</a:t>
            </a:r>
          </a:p>
          <a:p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  Test </a:t>
            </a:r>
            <a:r>
              <a:rPr lang="en-US" sz="160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fulfilled: </a:t>
            </a:r>
            <a:r>
              <a:rPr lang="en-US" sz="1600" dirty="0" smtClean="0"/>
              <a:t>Lane </a:t>
            </a:r>
            <a:r>
              <a:rPr lang="en-US" sz="1600" dirty="0"/>
              <a:t>change procedure </a:t>
            </a:r>
            <a:r>
              <a:rPr lang="en-US" sz="1600" u="sng" dirty="0" smtClean="0">
                <a:solidFill>
                  <a:schemeClr val="accent1"/>
                </a:solidFill>
              </a:rPr>
              <a:t>is</a:t>
            </a:r>
            <a:r>
              <a:rPr lang="en-US" sz="1600" dirty="0" smtClean="0"/>
              <a:t> </a:t>
            </a:r>
            <a:r>
              <a:rPr lang="en-US" sz="1600" dirty="0"/>
              <a:t>performed</a:t>
            </a:r>
            <a:r>
              <a:rPr lang="en-US" sz="1600" dirty="0" smtClean="0"/>
              <a:t>.</a:t>
            </a:r>
          </a:p>
        </p:txBody>
      </p:sp>
      <p:sp>
        <p:nvSpPr>
          <p:cNvPr id="45" name="Rechteck 44"/>
          <p:cNvSpPr/>
          <p:nvPr/>
        </p:nvSpPr>
        <p:spPr>
          <a:xfrm>
            <a:off x="3518039" y="2552571"/>
            <a:ext cx="1593202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Additional testing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feld 80"/>
              <p:cNvSpPr txBox="1"/>
              <p:nvPr/>
            </p:nvSpPr>
            <p:spPr>
              <a:xfrm>
                <a:off x="6289547" y="3527103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−10 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1" name="Textfeld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9547" y="3527103"/>
                <a:ext cx="213064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feld 82"/>
              <p:cNvSpPr txBox="1"/>
              <p:nvPr/>
            </p:nvSpPr>
            <p:spPr>
              <a:xfrm>
                <a:off x="6301525" y="426683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feld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525" y="4266839"/>
                <a:ext cx="213064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/>
          <p:cNvSpPr/>
          <p:nvPr/>
        </p:nvSpPr>
        <p:spPr>
          <a:xfrm>
            <a:off x="3348038" y="5511523"/>
            <a:ext cx="3820277" cy="3385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sz="1600" dirty="0" smtClean="0"/>
              <a:t>Simulation </a:t>
            </a:r>
            <a:r>
              <a:rPr lang="en-US" sz="1600" dirty="0"/>
              <a:t>country of operation </a:t>
            </a:r>
            <a:r>
              <a:rPr lang="en-US" sz="1600" dirty="0" smtClean="0"/>
              <a:t>allowed.</a:t>
            </a:r>
            <a:endParaRPr lang="de-DE" sz="1600" dirty="0"/>
          </a:p>
        </p:txBody>
      </p:sp>
      <p:sp>
        <p:nvSpPr>
          <p:cNvPr id="84" name="Rechteck 83"/>
          <p:cNvSpPr/>
          <p:nvPr/>
        </p:nvSpPr>
        <p:spPr>
          <a:xfrm>
            <a:off x="1647794" y="5877272"/>
            <a:ext cx="6803395" cy="5847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Detection country of operation and knowledge of country specific general </a:t>
            </a:r>
            <a:r>
              <a:rPr lang="en-US" sz="1600" dirty="0"/>
              <a:t>maximum speed limit </a:t>
            </a:r>
            <a:r>
              <a:rPr lang="en-US" sz="1600" dirty="0" smtClean="0"/>
              <a:t>shall be demonstrated to technical service.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93796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of the IWG ACSF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meetings for ACSF of category C</a:t>
            </a:r>
            <a:r>
              <a:rPr lang="en-GB" dirty="0"/>
              <a:t> since the 84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session of GRRF</a:t>
            </a:r>
          </a:p>
          <a:p>
            <a:endParaRPr lang="en-GB" dirty="0"/>
          </a:p>
          <a:p>
            <a:pPr marL="457200" indent="-457200">
              <a:buFont typeface="+mj-lt"/>
              <a:buAutoNum type="alphaLcParenR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24</a:t>
            </a:r>
            <a:r>
              <a:rPr lang="de-DE" baseline="30000" dirty="0" smtClean="0"/>
              <a:t>th</a:t>
            </a:r>
            <a:r>
              <a:rPr lang="de-DE" dirty="0" smtClean="0"/>
              <a:t> </a:t>
            </a:r>
            <a:r>
              <a:rPr lang="de-DE" dirty="0" err="1" smtClean="0"/>
              <a:t>Oct</a:t>
            </a:r>
            <a:r>
              <a:rPr lang="de-DE" dirty="0"/>
              <a:t>. </a:t>
            </a:r>
            <a:r>
              <a:rPr lang="de-DE" dirty="0" smtClean="0"/>
              <a:t>2017                         Meeting </a:t>
            </a:r>
            <a:r>
              <a:rPr lang="de-DE" dirty="0"/>
              <a:t>in </a:t>
            </a:r>
            <a:r>
              <a:rPr lang="de-DE" dirty="0" err="1" smtClean="0"/>
              <a:t>Solihull</a:t>
            </a:r>
            <a:r>
              <a:rPr lang="de-DE" dirty="0" smtClean="0"/>
              <a:t>, UK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                          (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Contracting</a:t>
            </a:r>
            <a:r>
              <a:rPr lang="de-DE" dirty="0" smtClean="0"/>
              <a:t> </a:t>
            </a:r>
            <a:r>
              <a:rPr lang="de-DE" dirty="0" err="1" smtClean="0"/>
              <a:t>Parties</a:t>
            </a:r>
            <a:r>
              <a:rPr lang="de-DE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Nov. </a:t>
            </a:r>
            <a:r>
              <a:rPr lang="en-US" dirty="0" smtClean="0"/>
              <a:t>2017                        </a:t>
            </a:r>
            <a:r>
              <a:rPr lang="en-US" dirty="0" err="1" smtClean="0"/>
              <a:t>Webex</a:t>
            </a:r>
            <a:r>
              <a:rPr lang="en-US" dirty="0" smtClean="0"/>
              <a:t> Conference </a:t>
            </a:r>
          </a:p>
          <a:p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22</a:t>
            </a:r>
            <a:r>
              <a:rPr lang="de-DE" baseline="30000" dirty="0" smtClean="0"/>
              <a:t>nd</a:t>
            </a:r>
            <a:r>
              <a:rPr lang="de-DE" dirty="0" smtClean="0"/>
              <a:t> – 24</a:t>
            </a:r>
            <a:r>
              <a:rPr lang="de-DE" baseline="30000" dirty="0" smtClean="0"/>
              <a:t>th</a:t>
            </a:r>
            <a:r>
              <a:rPr lang="de-DE" dirty="0" smtClean="0"/>
              <a:t> Nov. 2017             IWG </a:t>
            </a:r>
            <a:r>
              <a:rPr lang="de-DE" dirty="0"/>
              <a:t>ACSF Meeting in </a:t>
            </a:r>
            <a:r>
              <a:rPr lang="de-DE" dirty="0" smtClean="0"/>
              <a:t>Bonn, GER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397880" y="6309320"/>
            <a:ext cx="393700" cy="221109"/>
          </a:xfrm>
          <a:prstGeom prst="rect">
            <a:avLst/>
          </a:prstGeom>
        </p:spPr>
        <p:txBody>
          <a:bodyPr/>
          <a:lstStyle/>
          <a:p>
            <a:fld id="{CEEEC7DC-69A7-490A-A22F-3ACE3AFE184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8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(3) </a:t>
            </a:r>
            <a:r>
              <a:rPr lang="en-US" altLang="de-DE" sz="2400" dirty="0" smtClean="0"/>
              <a:t>Overriding </a:t>
            </a:r>
            <a:r>
              <a:rPr lang="en-US" altLang="de-DE" sz="2400" dirty="0"/>
              <a:t>test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868E24-3AC2-4E95-8D4F-BB26FD43B12E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grpSp>
        <p:nvGrpSpPr>
          <p:cNvPr id="24583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overriding force needed by driver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654655" y="2667145"/>
            <a:ext cx="2411946" cy="783431"/>
            <a:chOff x="684213" y="3011835"/>
            <a:chExt cx="3671888" cy="1081087"/>
          </a:xfrm>
        </p:grpSpPr>
        <p:grpSp>
          <p:nvGrpSpPr>
            <p:cNvPr id="20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3" name="Rechteck 22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4" name="Gerade Verbindung 23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25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Abgerundetes Rechteck 20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pieren 26"/>
          <p:cNvGrpSpPr/>
          <p:nvPr/>
        </p:nvGrpSpPr>
        <p:grpSpPr>
          <a:xfrm>
            <a:off x="657779" y="3524241"/>
            <a:ext cx="2411946" cy="783431"/>
            <a:chOff x="684213" y="3011835"/>
            <a:chExt cx="3671888" cy="1081087"/>
          </a:xfrm>
        </p:grpSpPr>
        <p:grpSp>
          <p:nvGrpSpPr>
            <p:cNvPr id="2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5" name="Rechteck 34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6" name="Gerade Verbindung 35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 Verbindung 37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Abgerundetes Rechteck 32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4" name="Gerade Verbindung mit Pfeil 33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bgerundetes Rechteck 38"/>
          <p:cNvSpPr/>
          <p:nvPr/>
        </p:nvSpPr>
        <p:spPr>
          <a:xfrm>
            <a:off x="825070" y="3639648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1118458" y="3731486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pieren 6"/>
          <p:cNvGrpSpPr>
            <a:grpSpLocks/>
          </p:cNvGrpSpPr>
          <p:nvPr/>
        </p:nvGrpSpPr>
        <p:grpSpPr bwMode="auto">
          <a:xfrm>
            <a:off x="657779" y="4401495"/>
            <a:ext cx="2411946" cy="783431"/>
            <a:chOff x="467544" y="509579"/>
            <a:chExt cx="936104" cy="581603"/>
          </a:xfrm>
        </p:grpSpPr>
        <p:sp>
          <p:nvSpPr>
            <p:cNvPr id="45" name="Rechteck 44"/>
            <p:cNvSpPr/>
            <p:nvPr/>
          </p:nvSpPr>
          <p:spPr>
            <a:xfrm>
              <a:off x="467544" y="509579"/>
              <a:ext cx="936104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6" name="Gerade Verbindung 45"/>
            <p:cNvCxnSpPr/>
            <p:nvPr/>
          </p:nvCxnSpPr>
          <p:spPr>
            <a:xfrm>
              <a:off x="467544" y="548865"/>
              <a:ext cx="93610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>
              <a:off x="467544" y="1052750"/>
              <a:ext cx="936104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/>
            <p:nvPr/>
          </p:nvCxnSpPr>
          <p:spPr>
            <a:xfrm>
              <a:off x="467544" y="793121"/>
              <a:ext cx="88791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Abgerundetes Rechteck 42"/>
          <p:cNvSpPr/>
          <p:nvPr/>
        </p:nvSpPr>
        <p:spPr>
          <a:xfrm>
            <a:off x="1779498" y="4876615"/>
            <a:ext cx="284678" cy="18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2064512" y="4969224"/>
            <a:ext cx="21376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2565637" y="4613496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Stern mit 5 Zacken 49"/>
          <p:cNvSpPr/>
          <p:nvPr/>
        </p:nvSpPr>
        <p:spPr>
          <a:xfrm>
            <a:off x="1996438" y="4831208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1" name="Abgerundetes Rechteck 50"/>
          <p:cNvSpPr/>
          <p:nvPr/>
        </p:nvSpPr>
        <p:spPr>
          <a:xfrm>
            <a:off x="2280959" y="4520887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/>
              <p:cNvSpPr txBox="1"/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hteck 57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Legende mit Linie 1 5"/>
          <p:cNvSpPr/>
          <p:nvPr/>
        </p:nvSpPr>
        <p:spPr>
          <a:xfrm>
            <a:off x="4031362" y="2600699"/>
            <a:ext cx="3755816" cy="541566"/>
          </a:xfrm>
          <a:prstGeom prst="borderCallout1">
            <a:avLst>
              <a:gd name="adj1" fmla="val 85154"/>
              <a:gd name="adj2" fmla="val -3006"/>
              <a:gd name="adj3" fmla="val 433124"/>
              <a:gd name="adj4" fmla="val -23866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 Driver firmly maintains steering control in straight direction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4391468" y="4184578"/>
            <a:ext cx="337966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Measurement force applied by driver on steering control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Repetition of test: </a:t>
            </a:r>
            <a:r>
              <a:rPr lang="en-US" sz="1600" dirty="0" smtClean="0"/>
              <a:t>2x</a:t>
            </a:r>
            <a:endParaRPr lang="en-US" sz="1600" dirty="0"/>
          </a:p>
        </p:txBody>
      </p:sp>
      <p:sp>
        <p:nvSpPr>
          <p:cNvPr id="63" name="Textfeld 62"/>
          <p:cNvSpPr txBox="1"/>
          <p:nvPr/>
        </p:nvSpPr>
        <p:spPr>
          <a:xfrm>
            <a:off x="5136718" y="5395496"/>
            <a:ext cx="3269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Measured overriding </a:t>
            </a:r>
            <a:r>
              <a:rPr lang="en-US" altLang="de-DE" sz="1600" dirty="0"/>
              <a:t>force ≤ </a:t>
            </a:r>
            <a:r>
              <a:rPr lang="en-US" altLang="de-DE" sz="1600" dirty="0" smtClean="0"/>
              <a:t>50 N</a:t>
            </a:r>
          </a:p>
        </p:txBody>
      </p:sp>
      <p:sp>
        <p:nvSpPr>
          <p:cNvPr id="64" name="Rechteck 63"/>
          <p:cNvSpPr/>
          <p:nvPr/>
        </p:nvSpPr>
        <p:spPr>
          <a:xfrm>
            <a:off x="4021870" y="5375275"/>
            <a:ext cx="1114848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fulfilled: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76" name="Gruppieren 6"/>
          <p:cNvGrpSpPr>
            <a:grpSpLocks/>
          </p:cNvGrpSpPr>
          <p:nvPr/>
        </p:nvGrpSpPr>
        <p:grpSpPr bwMode="auto">
          <a:xfrm>
            <a:off x="4375421" y="3239414"/>
            <a:ext cx="3411758" cy="791751"/>
            <a:chOff x="467544" y="509579"/>
            <a:chExt cx="1872208" cy="581603"/>
          </a:xfrm>
        </p:grpSpPr>
        <p:sp>
          <p:nvSpPr>
            <p:cNvPr id="77" name="Rechteck 76"/>
            <p:cNvSpPr/>
            <p:nvPr/>
          </p:nvSpPr>
          <p:spPr>
            <a:xfrm>
              <a:off x="467544" y="509579"/>
              <a:ext cx="1872208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78" name="Gerade Verbindung 77"/>
            <p:cNvCxnSpPr/>
            <p:nvPr/>
          </p:nvCxnSpPr>
          <p:spPr>
            <a:xfrm>
              <a:off x="467544" y="548865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/>
            <p:nvPr/>
          </p:nvCxnSpPr>
          <p:spPr>
            <a:xfrm>
              <a:off x="467544" y="1052750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/>
            <p:nvPr/>
          </p:nvCxnSpPr>
          <p:spPr>
            <a:xfrm>
              <a:off x="467544" y="793121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Freihandform 82"/>
          <p:cNvSpPr/>
          <p:nvPr/>
        </p:nvSpPr>
        <p:spPr>
          <a:xfrm>
            <a:off x="5917221" y="3465586"/>
            <a:ext cx="1763756" cy="240282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chemeClr val="accent1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84" name="Freihandform 83"/>
          <p:cNvSpPr/>
          <p:nvPr/>
        </p:nvSpPr>
        <p:spPr>
          <a:xfrm rot="20723084" flipV="1">
            <a:off x="4786771" y="3649813"/>
            <a:ext cx="1141418" cy="195098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" name="Abgerundetes Rechteck 101"/>
          <p:cNvSpPr/>
          <p:nvPr/>
        </p:nvSpPr>
        <p:spPr>
          <a:xfrm>
            <a:off x="4546818" y="3705225"/>
            <a:ext cx="284678" cy="18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03" name="Gerade Verbindung mit Pfeil 102"/>
          <p:cNvCxnSpPr/>
          <p:nvPr/>
        </p:nvCxnSpPr>
        <p:spPr>
          <a:xfrm>
            <a:off x="4831832" y="3797834"/>
            <a:ext cx="21376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Stern mit 5 Zacken 103"/>
          <p:cNvSpPr/>
          <p:nvPr/>
        </p:nvSpPr>
        <p:spPr>
          <a:xfrm>
            <a:off x="4763758" y="3659818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 flipV="1">
            <a:off x="4989110" y="3797833"/>
            <a:ext cx="2222004" cy="9604"/>
          </a:xfrm>
          <a:prstGeom prst="line">
            <a:avLst/>
          </a:prstGeom>
          <a:ln w="127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Abgerundetes Rechteck 108"/>
          <p:cNvSpPr/>
          <p:nvPr/>
        </p:nvSpPr>
        <p:spPr>
          <a:xfrm>
            <a:off x="7133033" y="3705224"/>
            <a:ext cx="284678" cy="185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10" name="Gerade Verbindung mit Pfeil 109"/>
          <p:cNvCxnSpPr/>
          <p:nvPr/>
        </p:nvCxnSpPr>
        <p:spPr>
          <a:xfrm>
            <a:off x="7429393" y="3797832"/>
            <a:ext cx="213769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hteck 99"/>
          <p:cNvSpPr/>
          <p:nvPr/>
        </p:nvSpPr>
        <p:spPr>
          <a:xfrm>
            <a:off x="3826738" y="2529374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pic>
        <p:nvPicPr>
          <p:cNvPr id="61" name="Picture 5" descr="Hands-on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194" b="15079"/>
          <a:stretch/>
        </p:blipFill>
        <p:spPr bwMode="auto">
          <a:xfrm>
            <a:off x="3816664" y="2624598"/>
            <a:ext cx="630550" cy="481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(4) </a:t>
            </a:r>
            <a:r>
              <a:rPr lang="en-US" altLang="de-DE" sz="2400" dirty="0" smtClean="0"/>
              <a:t>Lane </a:t>
            </a:r>
            <a:r>
              <a:rPr lang="en-US" altLang="de-DE" sz="2400" dirty="0"/>
              <a:t>change procedure suppression test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740EE3-3F5E-45F9-98B2-E993B1C280E9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grpSp>
        <p:nvGrpSpPr>
          <p:cNvPr id="25607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</a:t>
            </a:r>
            <a:r>
              <a:rPr lang="en-US" sz="1600" dirty="0" smtClean="0"/>
              <a:t>conditions to suppress lane change procedure</a:t>
            </a:r>
            <a:endParaRPr lang="en-US" sz="16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667145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548094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bgerundetes Rechteck 37"/>
          <p:cNvSpPr/>
          <p:nvPr/>
        </p:nvSpPr>
        <p:spPr>
          <a:xfrm>
            <a:off x="825070" y="3663501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1118458" y="3755339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ieren 39"/>
          <p:cNvGrpSpPr/>
          <p:nvPr/>
        </p:nvGrpSpPr>
        <p:grpSpPr>
          <a:xfrm>
            <a:off x="657779" y="4425348"/>
            <a:ext cx="2411946" cy="783431"/>
            <a:chOff x="684213" y="3011835"/>
            <a:chExt cx="3671888" cy="1081087"/>
          </a:xfrm>
        </p:grpSpPr>
        <p:grpSp>
          <p:nvGrpSpPr>
            <p:cNvPr id="41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44" name="Rechteck 4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45" name="Gerade Verbindung 4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Abgerundetes Rechteck 41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Gerade Verbindung mit Pfeil 47"/>
          <p:cNvCxnSpPr/>
          <p:nvPr/>
        </p:nvCxnSpPr>
        <p:spPr>
          <a:xfrm>
            <a:off x="2565637" y="4637349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tern mit 5 Zacken 48"/>
          <p:cNvSpPr/>
          <p:nvPr/>
        </p:nvSpPr>
        <p:spPr>
          <a:xfrm>
            <a:off x="1996438" y="485506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0" name="Abgerundetes Rechteck 49"/>
          <p:cNvSpPr/>
          <p:nvPr/>
        </p:nvSpPr>
        <p:spPr>
          <a:xfrm>
            <a:off x="2280959" y="4544740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hteck 51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Inhaltsplatzhalter 2"/>
          <p:cNvSpPr>
            <a:spLocks noGrp="1"/>
          </p:cNvSpPr>
          <p:nvPr>
            <p:ph idx="1"/>
          </p:nvPr>
        </p:nvSpPr>
        <p:spPr>
          <a:xfrm>
            <a:off x="3348038" y="2667145"/>
            <a:ext cx="4641850" cy="2634063"/>
          </a:xfrm>
        </p:spPr>
        <p:txBody>
          <a:bodyPr/>
          <a:lstStyle/>
          <a:p>
            <a:r>
              <a:rPr lang="en-US" altLang="de-DE" sz="1600" dirty="0" smtClean="0"/>
              <a:t>Test repeated for following conditions, which shall occur before lane change manoeuvre has started: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de-DE" sz="1600" dirty="0" smtClean="0"/>
              <a:t>Driver’s actions: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altLang="de-DE" sz="1600" dirty="0"/>
              <a:t>removed hands from steering control and  hands-off warning initiated</a:t>
            </a:r>
            <a:endParaRPr lang="en-US" altLang="de-DE" sz="1600" dirty="0" smtClean="0"/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altLang="de-DE" sz="1600" dirty="0"/>
              <a:t>m</a:t>
            </a:r>
            <a:r>
              <a:rPr lang="en-US" altLang="de-DE" sz="1600" dirty="0" smtClean="0"/>
              <a:t>anual deactivation direction indicator lamps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altLang="de-DE" sz="1600" dirty="0"/>
              <a:t>o</a:t>
            </a:r>
            <a:r>
              <a:rPr lang="en-US" altLang="de-DE" sz="1600" dirty="0" smtClean="0"/>
              <a:t>verrides system</a:t>
            </a:r>
          </a:p>
          <a:p>
            <a:pPr marL="554038" lvl="1" indent="-285750">
              <a:buFont typeface="Symbol" panose="05050102010706020507" pitchFamily="18" charset="2"/>
              <a:buChar char="-"/>
            </a:pPr>
            <a:r>
              <a:rPr lang="en-US" altLang="de-DE" sz="1600" dirty="0"/>
              <a:t>s</a:t>
            </a:r>
            <a:r>
              <a:rPr lang="en-US" altLang="de-DE" sz="1600" dirty="0" smtClean="0"/>
              <a:t>witches system off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de-DE" sz="1600" dirty="0" smtClean="0"/>
              <a:t>Vehicle speed reduced to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de-DE" sz="1600" dirty="0" smtClean="0"/>
              <a:t>Begin lane change manoeuvre ≥ 5 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5905968" y="4795558"/>
                <a:ext cx="19392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400" b="0" i="1" smtClean="0">
                          <a:latin typeface="Cambria Math"/>
                        </a:rPr>
                        <m:t>𝑉</m:t>
                      </m:r>
                      <m:r>
                        <a:rPr lang="de-DE" sz="1400" i="1">
                          <a:latin typeface="Cambria Math"/>
                        </a:rPr>
                        <m:t> 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≤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−10 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68" y="4795558"/>
                <a:ext cx="193924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feld 54"/>
          <p:cNvSpPr txBox="1"/>
          <p:nvPr/>
        </p:nvSpPr>
        <p:spPr>
          <a:xfrm>
            <a:off x="4427957" y="5512191"/>
            <a:ext cx="4031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Suppression lane change procedure in each test case above</a:t>
            </a:r>
          </a:p>
        </p:txBody>
      </p:sp>
      <p:sp>
        <p:nvSpPr>
          <p:cNvPr id="56" name="Rechteck 55"/>
          <p:cNvSpPr/>
          <p:nvPr/>
        </p:nvSpPr>
        <p:spPr>
          <a:xfrm>
            <a:off x="3313109" y="5491970"/>
            <a:ext cx="1114848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fulfilled: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(5) </a:t>
            </a:r>
            <a:r>
              <a:rPr lang="en-US" altLang="de-DE" sz="2400" dirty="0" smtClean="0"/>
              <a:t>Sensor </a:t>
            </a:r>
            <a:r>
              <a:rPr lang="en-US" altLang="de-DE" sz="2400" dirty="0"/>
              <a:t>performance test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2AD638-338C-4300-B469-A7D954F50A8E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grpSp>
        <p:nvGrpSpPr>
          <p:cNvPr id="26631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of minimum distance </a:t>
            </a:r>
            <a:r>
              <a:rPr lang="en-US" sz="1600" dirty="0" err="1"/>
              <a:t>Srear</a:t>
            </a:r>
            <a:r>
              <a:rPr lang="en-US" sz="1600" dirty="0"/>
              <a:t> declared by manufacturer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667145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548094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2156603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590501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Gerade Verbindung mit Pfeil 38"/>
          <p:cNvCxnSpPr/>
          <p:nvPr/>
        </p:nvCxnSpPr>
        <p:spPr>
          <a:xfrm>
            <a:off x="1118458" y="3755339"/>
            <a:ext cx="426692" cy="770"/>
          </a:xfrm>
          <a:prstGeom prst="straightConnector1">
            <a:avLst/>
          </a:prstGeom>
          <a:ln w="38100">
            <a:solidFill>
              <a:srgbClr val="1E5C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hteck 51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1534241" y="3601013"/>
                <a:ext cx="1575239" cy="324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𝑎𝑝𝑝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=120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241" y="3601013"/>
                <a:ext cx="1575239" cy="324384"/>
              </a:xfrm>
              <a:prstGeom prst="rect">
                <a:avLst/>
              </a:prstGeom>
              <a:blipFill rotWithShape="1"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Legende mit Linie 1 53"/>
          <p:cNvSpPr/>
          <p:nvPr/>
        </p:nvSpPr>
        <p:spPr>
          <a:xfrm>
            <a:off x="4031362" y="2600699"/>
            <a:ext cx="3755816" cy="541566"/>
          </a:xfrm>
          <a:prstGeom prst="borderCallout1">
            <a:avLst>
              <a:gd name="adj1" fmla="val 85154"/>
              <a:gd name="adj2" fmla="val -3006"/>
              <a:gd name="adj3" fmla="val 273090"/>
              <a:gd name="adj4" fmla="val -24289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 Approaching vehicle </a:t>
            </a:r>
          </a:p>
        </p:txBody>
      </p:sp>
      <p:sp>
        <p:nvSpPr>
          <p:cNvPr id="55" name="Rechteck 54"/>
          <p:cNvSpPr/>
          <p:nvPr/>
        </p:nvSpPr>
        <p:spPr>
          <a:xfrm>
            <a:off x="3826738" y="2529374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391467" y="3248002"/>
            <a:ext cx="337966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Type approved high volume series production L3 </a:t>
            </a:r>
            <a:r>
              <a:rPr lang="en-US" sz="1600" dirty="0" err="1" smtClean="0"/>
              <a:t>motorcylce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Engine capacity ≤ 600 cm³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w/o front fairing nor windscreen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Shall aim to drive middle of lane</a:t>
            </a:r>
            <a:endParaRPr lang="en-US" sz="1600" dirty="0"/>
          </a:p>
        </p:txBody>
      </p:sp>
      <p:grpSp>
        <p:nvGrpSpPr>
          <p:cNvPr id="59" name="Gruppieren 58"/>
          <p:cNvGrpSpPr/>
          <p:nvPr/>
        </p:nvGrpSpPr>
        <p:grpSpPr>
          <a:xfrm>
            <a:off x="657779" y="4425348"/>
            <a:ext cx="2411946" cy="783431"/>
            <a:chOff x="684213" y="3011835"/>
            <a:chExt cx="3671888" cy="1081087"/>
          </a:xfrm>
        </p:grpSpPr>
        <p:grpSp>
          <p:nvGrpSpPr>
            <p:cNvPr id="60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63" name="Rechteck 62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64" name="Gerade Verbindung 63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65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Abgerundetes Rechteck 60"/>
            <p:cNvSpPr/>
            <p:nvPr/>
          </p:nvSpPr>
          <p:spPr>
            <a:xfrm>
              <a:off x="251540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2" name="Gerade Verbindung mit Pfeil 61"/>
            <p:cNvCxnSpPr/>
            <p:nvPr/>
          </p:nvCxnSpPr>
          <p:spPr>
            <a:xfrm>
              <a:off x="294929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Gerade Verbindung 5"/>
          <p:cNvCxnSpPr/>
          <p:nvPr/>
        </p:nvCxnSpPr>
        <p:spPr>
          <a:xfrm flipH="1">
            <a:off x="1451803" y="4628815"/>
            <a:ext cx="0" cy="46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1459022" y="4993765"/>
            <a:ext cx="39720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1444597" y="4639645"/>
            <a:ext cx="426692" cy="770"/>
          </a:xfrm>
          <a:prstGeom prst="straightConnector1">
            <a:avLst/>
          </a:prstGeom>
          <a:ln w="38100">
            <a:solidFill>
              <a:srgbClr val="1E5C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3826738" y="4609586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feld 75"/>
              <p:cNvSpPr txBox="1"/>
              <p:nvPr/>
            </p:nvSpPr>
            <p:spPr>
              <a:xfrm>
                <a:off x="829004" y="4797152"/>
                <a:ext cx="6227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𝑟𝑒𝑎𝑟</m:t>
                          </m:r>
                        </m:sub>
                      </m:sSub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04" y="4797152"/>
                <a:ext cx="62279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hteck 68"/>
          <p:cNvSpPr/>
          <p:nvPr/>
        </p:nvSpPr>
        <p:spPr>
          <a:xfrm>
            <a:off x="6652525" y="6021388"/>
            <a:ext cx="20884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900" dirty="0" smtClean="0">
                <a:solidFill>
                  <a:schemeClr val="bg1">
                    <a:lumMod val="50000"/>
                  </a:schemeClr>
                </a:solidFill>
              </a:rPr>
              <a:t>Source: StVO § 39</a:t>
            </a:r>
            <a:endParaRPr lang="de-DE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16327" y="2551246"/>
            <a:ext cx="616495" cy="550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742567" y="3684048"/>
            <a:ext cx="397836" cy="125490"/>
          </a:xfrm>
          <a:prstGeom prst="ellipse">
            <a:avLst/>
          </a:prstGeom>
          <a:solidFill>
            <a:srgbClr val="2F9146"/>
          </a:solidFill>
          <a:ln>
            <a:solidFill>
              <a:srgbClr val="1E5C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1061589" y="4566070"/>
            <a:ext cx="397836" cy="125490"/>
          </a:xfrm>
          <a:prstGeom prst="ellipse">
            <a:avLst/>
          </a:prstGeom>
          <a:solidFill>
            <a:srgbClr val="2F9146"/>
          </a:solidFill>
          <a:ln>
            <a:solidFill>
              <a:srgbClr val="1E5C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(5) </a:t>
            </a:r>
            <a:r>
              <a:rPr lang="en-US" altLang="de-DE" sz="2400" dirty="0" smtClean="0"/>
              <a:t>Sensor </a:t>
            </a:r>
            <a:r>
              <a:rPr lang="en-US" altLang="de-DE" sz="2400" dirty="0"/>
              <a:t>performance test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2AD638-338C-4300-B469-A7D954F50A8E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grpSp>
        <p:nvGrpSpPr>
          <p:cNvPr id="26631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of minimum distance </a:t>
            </a:r>
            <a:r>
              <a:rPr lang="en-US" sz="1600" dirty="0" err="1"/>
              <a:t>Srear</a:t>
            </a:r>
            <a:r>
              <a:rPr lang="en-US" sz="1600" dirty="0"/>
              <a:t> declared by manufacturer</a:t>
            </a:r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667145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548094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2156603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590501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bgerundetes Rechteck 37"/>
          <p:cNvSpPr/>
          <p:nvPr/>
        </p:nvSpPr>
        <p:spPr>
          <a:xfrm>
            <a:off x="825070" y="3663501"/>
            <a:ext cx="284678" cy="185217"/>
          </a:xfrm>
          <a:prstGeom prst="roundRect">
            <a:avLst/>
          </a:prstGeom>
          <a:solidFill>
            <a:srgbClr val="2F9146"/>
          </a:solidFill>
          <a:ln>
            <a:solidFill>
              <a:srgbClr val="1E5C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1118458" y="3755339"/>
            <a:ext cx="426692" cy="770"/>
          </a:xfrm>
          <a:prstGeom prst="straightConnector1">
            <a:avLst/>
          </a:prstGeom>
          <a:ln w="38100">
            <a:solidFill>
              <a:srgbClr val="1E5C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hteck 51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1534241" y="3601013"/>
                <a:ext cx="1575239" cy="324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𝑎𝑝𝑝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=120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241" y="3601013"/>
                <a:ext cx="1575239" cy="324384"/>
              </a:xfrm>
              <a:prstGeom prst="rect">
                <a:avLst/>
              </a:prstGeom>
              <a:blipFill rotWithShape="1">
                <a:blip r:embed="rId3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feld 57"/>
          <p:cNvSpPr txBox="1"/>
          <p:nvPr/>
        </p:nvSpPr>
        <p:spPr>
          <a:xfrm>
            <a:off x="4207225" y="3299912"/>
            <a:ext cx="375198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Distance rear end test vehicle and front end of approaching vehicle measured (e.g. differential GPS)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Value the system detects approaching vehicle noted</a:t>
            </a:r>
          </a:p>
        </p:txBody>
      </p:sp>
      <p:grpSp>
        <p:nvGrpSpPr>
          <p:cNvPr id="59" name="Gruppieren 58"/>
          <p:cNvGrpSpPr/>
          <p:nvPr/>
        </p:nvGrpSpPr>
        <p:grpSpPr>
          <a:xfrm>
            <a:off x="657779" y="4425348"/>
            <a:ext cx="2411946" cy="783431"/>
            <a:chOff x="684213" y="3011835"/>
            <a:chExt cx="3671888" cy="1081087"/>
          </a:xfrm>
        </p:grpSpPr>
        <p:grpSp>
          <p:nvGrpSpPr>
            <p:cNvPr id="60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63" name="Rechteck 62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64" name="Gerade Verbindung 63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Gerade Verbindung 64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Gerade Verbindung 65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Abgerundetes Rechteck 60"/>
            <p:cNvSpPr/>
            <p:nvPr/>
          </p:nvSpPr>
          <p:spPr>
            <a:xfrm>
              <a:off x="251540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2" name="Gerade Verbindung mit Pfeil 61"/>
            <p:cNvCxnSpPr/>
            <p:nvPr/>
          </p:nvCxnSpPr>
          <p:spPr>
            <a:xfrm>
              <a:off x="294929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Abgerundetes Rechteck 66"/>
          <p:cNvSpPr/>
          <p:nvPr/>
        </p:nvSpPr>
        <p:spPr>
          <a:xfrm>
            <a:off x="1159919" y="4552108"/>
            <a:ext cx="284678" cy="185217"/>
          </a:xfrm>
          <a:prstGeom prst="roundRect">
            <a:avLst/>
          </a:prstGeom>
          <a:solidFill>
            <a:srgbClr val="2F9146"/>
          </a:solidFill>
          <a:ln>
            <a:solidFill>
              <a:srgbClr val="1E5C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1451803" y="4628815"/>
            <a:ext cx="0" cy="46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>
            <a:off x="1459022" y="4993765"/>
            <a:ext cx="39720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>
            <a:off x="1444597" y="4639645"/>
            <a:ext cx="426692" cy="770"/>
          </a:xfrm>
          <a:prstGeom prst="straightConnector1">
            <a:avLst/>
          </a:prstGeom>
          <a:ln w="38100">
            <a:solidFill>
              <a:srgbClr val="1E5C2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Legende mit Linie 1 71"/>
          <p:cNvSpPr/>
          <p:nvPr/>
        </p:nvSpPr>
        <p:spPr>
          <a:xfrm>
            <a:off x="4203390" y="2671410"/>
            <a:ext cx="3755816" cy="541566"/>
          </a:xfrm>
          <a:prstGeom prst="borderCallout1">
            <a:avLst>
              <a:gd name="adj1" fmla="val 52853"/>
              <a:gd name="adj2" fmla="val -2159"/>
              <a:gd name="adj3" fmla="val 395619"/>
              <a:gd name="adj4" fmla="val -3046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 Distance measured</a:t>
            </a:r>
          </a:p>
        </p:txBody>
      </p:sp>
      <p:sp>
        <p:nvSpPr>
          <p:cNvPr id="73" name="Rechteck 72"/>
          <p:cNvSpPr/>
          <p:nvPr/>
        </p:nvSpPr>
        <p:spPr>
          <a:xfrm>
            <a:off x="3826738" y="4609586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feld 75"/>
              <p:cNvSpPr txBox="1"/>
              <p:nvPr/>
            </p:nvSpPr>
            <p:spPr>
              <a:xfrm>
                <a:off x="829004" y="4797152"/>
                <a:ext cx="6227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𝑟𝑒𝑎𝑟</m:t>
                          </m:r>
                        </m:sub>
                      </m:sSub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004" y="4797152"/>
                <a:ext cx="622799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feld 76"/>
          <p:cNvSpPr txBox="1"/>
          <p:nvPr/>
        </p:nvSpPr>
        <p:spPr>
          <a:xfrm>
            <a:off x="3959882" y="5157010"/>
            <a:ext cx="4499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System detects approaching vehicle latest at distance declared by manufacturer </a:t>
            </a:r>
            <a:r>
              <a:rPr lang="en-US" altLang="de-DE" sz="1600" dirty="0" err="1" smtClean="0"/>
              <a:t>Srear</a:t>
            </a:r>
            <a:endParaRPr lang="en-US" altLang="de-DE" sz="1600" dirty="0" smtClean="0"/>
          </a:p>
        </p:txBody>
      </p:sp>
      <p:sp>
        <p:nvSpPr>
          <p:cNvPr id="78" name="Rechteck 77"/>
          <p:cNvSpPr/>
          <p:nvPr/>
        </p:nvSpPr>
        <p:spPr>
          <a:xfrm>
            <a:off x="3916327" y="4863596"/>
            <a:ext cx="1114848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fulfilled: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3945596" y="2606253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cxnSp>
        <p:nvCxnSpPr>
          <p:cNvPr id="79" name="Gerade Verbindung mit Pfeil 78"/>
          <p:cNvCxnSpPr/>
          <p:nvPr/>
        </p:nvCxnSpPr>
        <p:spPr>
          <a:xfrm>
            <a:off x="3916327" y="2942192"/>
            <a:ext cx="649745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7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</a:t>
            </a:r>
            <a:r>
              <a:rPr lang="en-GB" dirty="0" smtClean="0"/>
              <a:t> </a:t>
            </a:r>
            <a:r>
              <a:rPr lang="en-GB" sz="2400" dirty="0" smtClean="0"/>
              <a:t>- (6) </a:t>
            </a:r>
            <a:r>
              <a:rPr lang="en-US" altLang="de-DE" sz="2400" dirty="0" smtClean="0"/>
              <a:t>Sensor </a:t>
            </a:r>
            <a:r>
              <a:rPr lang="en-US" altLang="de-DE" sz="2400" dirty="0"/>
              <a:t>blindness test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B3EA0E-71F2-447F-B008-B7AC90F1EA20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grpSp>
        <p:nvGrpSpPr>
          <p:cNvPr id="27655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system detection sensor blindness</a:t>
            </a:r>
          </a:p>
        </p:txBody>
      </p:sp>
      <p:grpSp>
        <p:nvGrpSpPr>
          <p:cNvPr id="21" name="Gruppieren 20"/>
          <p:cNvGrpSpPr/>
          <p:nvPr/>
        </p:nvGrpSpPr>
        <p:grpSpPr>
          <a:xfrm>
            <a:off x="654655" y="2667145"/>
            <a:ext cx="2411946" cy="783431"/>
            <a:chOff x="684213" y="3011835"/>
            <a:chExt cx="3671888" cy="1081087"/>
          </a:xfrm>
        </p:grpSpPr>
        <p:grpSp>
          <p:nvGrpSpPr>
            <p:cNvPr id="22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5" name="Rechteck 24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6" name="Gerade Verbindung 25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Abgerundetes Rechteck 22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4" name="Gerade Verbindung mit Pfeil 23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32"/>
          <p:cNvGrpSpPr/>
          <p:nvPr/>
        </p:nvGrpSpPr>
        <p:grpSpPr>
          <a:xfrm>
            <a:off x="657779" y="3548094"/>
            <a:ext cx="2411946" cy="783431"/>
            <a:chOff x="684213" y="3011835"/>
            <a:chExt cx="3671888" cy="1081087"/>
          </a:xfrm>
        </p:grpSpPr>
        <p:grpSp>
          <p:nvGrpSpPr>
            <p:cNvPr id="34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7" name="Rechteck 36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8" name="Gerade Verbindung 37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 Verbindung 38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Gerade Verbindung 39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Abgerundetes Rechteck 34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6" name="Gerade Verbindung mit Pfeil 35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Abgerundetes Rechteck 40"/>
          <p:cNvSpPr/>
          <p:nvPr/>
        </p:nvSpPr>
        <p:spPr>
          <a:xfrm>
            <a:off x="825070" y="3663501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42" name="Gerade Verbindung mit Pfeil 41"/>
          <p:cNvCxnSpPr/>
          <p:nvPr/>
        </p:nvCxnSpPr>
        <p:spPr>
          <a:xfrm>
            <a:off x="1118458" y="3755339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uppieren 42"/>
          <p:cNvGrpSpPr/>
          <p:nvPr/>
        </p:nvGrpSpPr>
        <p:grpSpPr>
          <a:xfrm>
            <a:off x="657779" y="4425348"/>
            <a:ext cx="2411946" cy="783431"/>
            <a:chOff x="684213" y="3011835"/>
            <a:chExt cx="3671888" cy="1081087"/>
          </a:xfrm>
        </p:grpSpPr>
        <p:grpSp>
          <p:nvGrpSpPr>
            <p:cNvPr id="44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47" name="Rechteck 46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48" name="Gerade Verbindung 47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48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49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Abgerundetes Rechteck 44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6" name="Gerade Verbindung mit Pfeil 45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Gerade Verbindung mit Pfeil 50"/>
          <p:cNvCxnSpPr/>
          <p:nvPr/>
        </p:nvCxnSpPr>
        <p:spPr>
          <a:xfrm>
            <a:off x="2565637" y="4637349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Abgerundetes Rechteck 52"/>
          <p:cNvSpPr/>
          <p:nvPr/>
        </p:nvSpPr>
        <p:spPr>
          <a:xfrm>
            <a:off x="2280959" y="4544740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2715799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hteck 54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Legende mit Linie 1 55"/>
          <p:cNvSpPr/>
          <p:nvPr/>
        </p:nvSpPr>
        <p:spPr>
          <a:xfrm>
            <a:off x="3851920" y="2572498"/>
            <a:ext cx="4428426" cy="541566"/>
          </a:xfrm>
          <a:prstGeom prst="borderCallout1">
            <a:avLst>
              <a:gd name="adj1" fmla="val 85154"/>
              <a:gd name="adj2" fmla="val -3006"/>
              <a:gd name="adj3" fmla="val 430310"/>
              <a:gd name="adj4" fmla="val -164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 Making rear sensor(s) blind</a:t>
            </a:r>
          </a:p>
        </p:txBody>
      </p:sp>
      <p:sp>
        <p:nvSpPr>
          <p:cNvPr id="58" name="Rechteck 57"/>
          <p:cNvSpPr/>
          <p:nvPr/>
        </p:nvSpPr>
        <p:spPr>
          <a:xfrm>
            <a:off x="3437560" y="2501173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772557" y="3150446"/>
            <a:ext cx="468723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Means agreed between vehicle manufacturer and technical service (documented in report)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Standstill (no new engine start/ run cycle!)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feld 73"/>
              <p:cNvSpPr txBox="1"/>
              <p:nvPr/>
            </p:nvSpPr>
            <p:spPr>
              <a:xfrm>
                <a:off x="5572492" y="5078065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feld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492" y="5078065"/>
                <a:ext cx="2130648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/>
          <p:cNvSpPr/>
          <p:nvPr/>
        </p:nvSpPr>
        <p:spPr>
          <a:xfrm>
            <a:off x="3995936" y="4459174"/>
            <a:ext cx="4284410" cy="5415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Continued test procedure</a:t>
            </a:r>
          </a:p>
        </p:txBody>
      </p:sp>
      <p:sp>
        <p:nvSpPr>
          <p:cNvPr id="75" name="Rechteck 74"/>
          <p:cNvSpPr/>
          <p:nvPr/>
        </p:nvSpPr>
        <p:spPr>
          <a:xfrm>
            <a:off x="3510246" y="4394017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grpSp>
        <p:nvGrpSpPr>
          <p:cNvPr id="79" name="Gruppieren 6"/>
          <p:cNvGrpSpPr>
            <a:grpSpLocks/>
          </p:cNvGrpSpPr>
          <p:nvPr/>
        </p:nvGrpSpPr>
        <p:grpSpPr bwMode="auto">
          <a:xfrm>
            <a:off x="3593673" y="4359091"/>
            <a:ext cx="647222" cy="791751"/>
            <a:chOff x="467544" y="509579"/>
            <a:chExt cx="1872208" cy="581603"/>
          </a:xfrm>
        </p:grpSpPr>
        <p:sp>
          <p:nvSpPr>
            <p:cNvPr id="80" name="Rechteck 79"/>
            <p:cNvSpPr/>
            <p:nvPr/>
          </p:nvSpPr>
          <p:spPr>
            <a:xfrm>
              <a:off x="467544" y="509579"/>
              <a:ext cx="1872208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81" name="Gerade Verbindung 80"/>
            <p:cNvCxnSpPr/>
            <p:nvPr/>
          </p:nvCxnSpPr>
          <p:spPr>
            <a:xfrm>
              <a:off x="467544" y="548865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>
            <a:xfrm>
              <a:off x="467544" y="1052750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>
            <a:xfrm>
              <a:off x="467544" y="793121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pieren 83"/>
          <p:cNvGrpSpPr/>
          <p:nvPr/>
        </p:nvGrpSpPr>
        <p:grpSpPr>
          <a:xfrm>
            <a:off x="3700344" y="4792044"/>
            <a:ext cx="498783" cy="230624"/>
            <a:chOff x="3735986" y="4644591"/>
            <a:chExt cx="498783" cy="230624"/>
          </a:xfrm>
        </p:grpSpPr>
        <p:sp>
          <p:nvSpPr>
            <p:cNvPr id="85" name="Abgerundetes Rechteck 84"/>
            <p:cNvSpPr/>
            <p:nvPr/>
          </p:nvSpPr>
          <p:spPr>
            <a:xfrm>
              <a:off x="3735986" y="4689998"/>
              <a:ext cx="284678" cy="1852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86" name="Gerade Verbindung mit Pfeil 85"/>
            <p:cNvCxnSpPr/>
            <p:nvPr/>
          </p:nvCxnSpPr>
          <p:spPr>
            <a:xfrm>
              <a:off x="4021000" y="4782607"/>
              <a:ext cx="213769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Stern mit 5 Zacken 86"/>
            <p:cNvSpPr/>
            <p:nvPr/>
          </p:nvSpPr>
          <p:spPr>
            <a:xfrm>
              <a:off x="3952926" y="4644591"/>
              <a:ext cx="108000" cy="108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7" name="Rechteck 6"/>
          <p:cNvSpPr/>
          <p:nvPr/>
        </p:nvSpPr>
        <p:spPr>
          <a:xfrm>
            <a:off x="3934641" y="5075730"/>
            <a:ext cx="43630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Vehicle speed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Initiation </a:t>
            </a:r>
            <a:r>
              <a:rPr lang="en-US" sz="1600" dirty="0"/>
              <a:t>lane change procedure</a:t>
            </a:r>
          </a:p>
        </p:txBody>
      </p:sp>
      <p:grpSp>
        <p:nvGrpSpPr>
          <p:cNvPr id="9" name="Gruppieren 8"/>
          <p:cNvGrpSpPr/>
          <p:nvPr/>
        </p:nvGrpSpPr>
        <p:grpSpPr>
          <a:xfrm>
            <a:off x="3680722" y="2394216"/>
            <a:ext cx="900000" cy="900000"/>
            <a:chOff x="6120272" y="352634"/>
            <a:chExt cx="900000" cy="900000"/>
          </a:xfrm>
        </p:grpSpPr>
        <p:sp>
          <p:nvSpPr>
            <p:cNvPr id="2" name="Bogen 1"/>
            <p:cNvSpPr/>
            <p:nvPr/>
          </p:nvSpPr>
          <p:spPr>
            <a:xfrm>
              <a:off x="6516216" y="629054"/>
              <a:ext cx="360040" cy="360040"/>
            </a:xfrm>
            <a:prstGeom prst="arc">
              <a:avLst>
                <a:gd name="adj1" fmla="val 8276765"/>
                <a:gd name="adj2" fmla="val 13872657"/>
              </a:avLst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57" name="Bogen 56"/>
            <p:cNvSpPr/>
            <p:nvPr/>
          </p:nvSpPr>
          <p:spPr>
            <a:xfrm>
              <a:off x="6384775" y="532655"/>
              <a:ext cx="540000" cy="540000"/>
            </a:xfrm>
            <a:prstGeom prst="arc">
              <a:avLst>
                <a:gd name="adj1" fmla="val 8197609"/>
                <a:gd name="adj2" fmla="val 13372647"/>
              </a:avLst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0" name="Bogen 59"/>
            <p:cNvSpPr/>
            <p:nvPr/>
          </p:nvSpPr>
          <p:spPr>
            <a:xfrm>
              <a:off x="6252777" y="444015"/>
              <a:ext cx="720000" cy="720000"/>
            </a:xfrm>
            <a:prstGeom prst="arc">
              <a:avLst>
                <a:gd name="adj1" fmla="val 8359806"/>
                <a:gd name="adj2" fmla="val 13697040"/>
              </a:avLst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61" name="Bogen 60"/>
            <p:cNvSpPr/>
            <p:nvPr/>
          </p:nvSpPr>
          <p:spPr>
            <a:xfrm>
              <a:off x="6120272" y="352634"/>
              <a:ext cx="900000" cy="900000"/>
            </a:xfrm>
            <a:prstGeom prst="arc">
              <a:avLst>
                <a:gd name="adj1" fmla="val 8359806"/>
                <a:gd name="adj2" fmla="val 13476693"/>
              </a:avLst>
            </a:prstGeom>
            <a:ln w="285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783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(6) </a:t>
            </a:r>
            <a:r>
              <a:rPr lang="en-US" altLang="de-DE" sz="2400" dirty="0" smtClean="0"/>
              <a:t>Sensor </a:t>
            </a:r>
            <a:r>
              <a:rPr lang="en-US" altLang="de-DE" sz="2400" dirty="0"/>
              <a:t>blindness test</a:t>
            </a:r>
            <a:endParaRPr lang="de-DE" altLang="de-DE" baseline="-25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B3EA0E-71F2-447F-B008-B7AC90F1EA20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  <p:grpSp>
        <p:nvGrpSpPr>
          <p:cNvPr id="27655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system detection sensor blindness</a:t>
            </a:r>
          </a:p>
        </p:txBody>
      </p:sp>
      <p:sp>
        <p:nvSpPr>
          <p:cNvPr id="55" name="Rechteck 54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4091516" y="3180301"/>
            <a:ext cx="436827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System detects </a:t>
            </a:r>
            <a:r>
              <a:rPr lang="en-US" sz="1600" dirty="0"/>
              <a:t>s</a:t>
            </a:r>
            <a:r>
              <a:rPr lang="en-US" sz="1600" dirty="0" smtClean="0"/>
              <a:t>ensor blindness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System provides warning to driver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Lane change manoeuvre is not performed </a:t>
            </a:r>
            <a:endParaRPr lang="en-US" sz="1600" dirty="0"/>
          </a:p>
        </p:txBody>
      </p:sp>
      <p:grpSp>
        <p:nvGrpSpPr>
          <p:cNvPr id="60" name="Gruppieren 6"/>
          <p:cNvGrpSpPr>
            <a:grpSpLocks/>
          </p:cNvGrpSpPr>
          <p:nvPr/>
        </p:nvGrpSpPr>
        <p:grpSpPr bwMode="auto">
          <a:xfrm>
            <a:off x="661878" y="3164886"/>
            <a:ext cx="2902009" cy="791751"/>
            <a:chOff x="467544" y="509579"/>
            <a:chExt cx="1872208" cy="581603"/>
          </a:xfrm>
        </p:grpSpPr>
        <p:sp>
          <p:nvSpPr>
            <p:cNvPr id="61" name="Rechteck 60"/>
            <p:cNvSpPr/>
            <p:nvPr/>
          </p:nvSpPr>
          <p:spPr>
            <a:xfrm>
              <a:off x="467544" y="509579"/>
              <a:ext cx="1872208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2" name="Gerade Verbindung 61"/>
            <p:cNvCxnSpPr/>
            <p:nvPr/>
          </p:nvCxnSpPr>
          <p:spPr>
            <a:xfrm>
              <a:off x="467544" y="548865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/>
            <p:nvPr/>
          </p:nvCxnSpPr>
          <p:spPr>
            <a:xfrm>
              <a:off x="467544" y="1052750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/>
            <p:nvPr/>
          </p:nvCxnSpPr>
          <p:spPr>
            <a:xfrm>
              <a:off x="467544" y="793121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ieren 64"/>
          <p:cNvGrpSpPr/>
          <p:nvPr/>
        </p:nvGrpSpPr>
        <p:grpSpPr>
          <a:xfrm>
            <a:off x="1552937" y="3588488"/>
            <a:ext cx="498783" cy="230624"/>
            <a:chOff x="3735986" y="4644591"/>
            <a:chExt cx="498783" cy="230624"/>
          </a:xfrm>
        </p:grpSpPr>
        <p:sp>
          <p:nvSpPr>
            <p:cNvPr id="66" name="Abgerundetes Rechteck 65"/>
            <p:cNvSpPr/>
            <p:nvPr/>
          </p:nvSpPr>
          <p:spPr>
            <a:xfrm>
              <a:off x="3735986" y="4689998"/>
              <a:ext cx="284678" cy="1852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67" name="Gerade Verbindung mit Pfeil 66"/>
            <p:cNvCxnSpPr/>
            <p:nvPr/>
          </p:nvCxnSpPr>
          <p:spPr>
            <a:xfrm>
              <a:off x="4021000" y="4782607"/>
              <a:ext cx="213769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Stern mit 5 Zacken 67"/>
            <p:cNvSpPr/>
            <p:nvPr/>
          </p:nvSpPr>
          <p:spPr>
            <a:xfrm>
              <a:off x="3952926" y="4644591"/>
              <a:ext cx="108000" cy="1080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9" name="Textfeld 68"/>
          <p:cNvSpPr txBox="1"/>
          <p:nvPr/>
        </p:nvSpPr>
        <p:spPr>
          <a:xfrm>
            <a:off x="651083" y="5013176"/>
            <a:ext cx="7797910" cy="72008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fontAlgn="auto">
              <a:spcBef>
                <a:spcPts val="0"/>
              </a:spcBef>
              <a:spcAft>
                <a:spcPts val="0"/>
              </a:spcAft>
              <a:defRPr sz="2000"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Vehicle manufacturer demonstrates to satisfaction of technical service requirements also fulfilled under different driving scenarios. May be achieved by documentation. </a:t>
            </a:r>
          </a:p>
        </p:txBody>
      </p:sp>
      <p:sp>
        <p:nvSpPr>
          <p:cNvPr id="70" name="Rechteck 69"/>
          <p:cNvSpPr/>
          <p:nvPr/>
        </p:nvSpPr>
        <p:spPr>
          <a:xfrm>
            <a:off x="759033" y="4896590"/>
            <a:ext cx="1138347" cy="25298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 Additionally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09" b="96257" l="10000" r="97500">
                        <a14:foregroundMark x1="32500" y1="50267" x2="32500" y2="50267"/>
                        <a14:foregroundMark x1="50000" y1="48128" x2="50000" y2="48128"/>
                        <a14:foregroundMark x1="65000" y1="48128" x2="65000" y2="48128"/>
                        <a14:foregroundMark x1="83125" y1="48663" x2="83125" y2="486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330" y="3538677"/>
            <a:ext cx="306607" cy="35834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1125580" y="3525326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olidFill>
                  <a:srgbClr val="FF0505"/>
                </a:solidFill>
                <a:latin typeface="Bernard MT Condensed" panose="020508060609050204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9039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GB" sz="2400" dirty="0" smtClean="0"/>
              <a:t>(7) </a:t>
            </a:r>
            <a:r>
              <a:rPr lang="en-US" altLang="de-DE" sz="2400" dirty="0" smtClean="0"/>
              <a:t>Engine </a:t>
            </a:r>
            <a:r>
              <a:rPr lang="en-US" altLang="de-DE" sz="2400" dirty="0"/>
              <a:t>start/ run cycle test – Phase I</a:t>
            </a:r>
            <a:endParaRPr lang="de-DE" altLang="de-DE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8824EC-1BC7-468C-9676-AB9EA35D919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grpSp>
        <p:nvGrpSpPr>
          <p:cNvPr id="28679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</a:t>
            </a:r>
            <a:r>
              <a:rPr lang="en-US" sz="1600" dirty="0" smtClean="0"/>
              <a:t>default-off status</a:t>
            </a:r>
            <a:endParaRPr lang="en-US" sz="16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971908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852857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bgerundetes Rechteck 37"/>
          <p:cNvSpPr/>
          <p:nvPr/>
        </p:nvSpPr>
        <p:spPr>
          <a:xfrm>
            <a:off x="825070" y="3968264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1118458" y="4060102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ieren 39"/>
          <p:cNvGrpSpPr/>
          <p:nvPr/>
        </p:nvGrpSpPr>
        <p:grpSpPr>
          <a:xfrm>
            <a:off x="657779" y="4730111"/>
            <a:ext cx="2411946" cy="783431"/>
            <a:chOff x="684213" y="3011835"/>
            <a:chExt cx="3671888" cy="1081087"/>
          </a:xfrm>
        </p:grpSpPr>
        <p:grpSp>
          <p:nvGrpSpPr>
            <p:cNvPr id="41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44" name="Rechteck 4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45" name="Gerade Verbindung 4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Abgerundetes Rechteck 41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Gerade Verbindung mit Pfeil 47"/>
          <p:cNvCxnSpPr/>
          <p:nvPr/>
        </p:nvCxnSpPr>
        <p:spPr>
          <a:xfrm>
            <a:off x="2565637" y="4942112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2280959" y="4849503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hteck 50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93838" y="2581361"/>
            <a:ext cx="2215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Engine start/ run cycle</a:t>
            </a:r>
          </a:p>
        </p:txBody>
      </p:sp>
      <p:sp>
        <p:nvSpPr>
          <p:cNvPr id="52" name="Stern mit 5 Zacken 51"/>
          <p:cNvSpPr/>
          <p:nvPr/>
        </p:nvSpPr>
        <p:spPr>
          <a:xfrm>
            <a:off x="1980690" y="515123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086464" y="3924472"/>
            <a:ext cx="3069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Approaching vehicle passes vehicle under test entirely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3055753" y="4815871"/>
            <a:ext cx="276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procedure initiated by driver</a:t>
            </a:r>
            <a:r>
              <a:rPr lang="en-US" altLang="de-DE" sz="1600" dirty="0"/>
              <a:t> </a:t>
            </a:r>
            <a:r>
              <a:rPr lang="en-US" altLang="de-DE" sz="1600" dirty="0" smtClean="0"/>
              <a:t>(indicator)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3055752" y="3068638"/>
            <a:ext cx="2596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b="1" u="sng" dirty="0" smtClean="0"/>
              <a:t>No</a:t>
            </a:r>
            <a:r>
              <a:rPr lang="en-US" altLang="de-DE" sz="1600" dirty="0" smtClean="0"/>
              <a:t> activation ACSF of Cat. C (off mode) by driver</a:t>
            </a:r>
          </a:p>
        </p:txBody>
      </p:sp>
      <p:cxnSp>
        <p:nvCxnSpPr>
          <p:cNvPr id="63" name="Gerade Verbindung 62"/>
          <p:cNvCxnSpPr/>
          <p:nvPr/>
        </p:nvCxnSpPr>
        <p:spPr>
          <a:xfrm>
            <a:off x="6011669" y="3356765"/>
            <a:ext cx="288032" cy="801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flipH="1">
            <a:off x="6011701" y="4139856"/>
            <a:ext cx="288000" cy="838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>
            <a:off x="6106517" y="3350503"/>
            <a:ext cx="288032" cy="801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65"/>
          <p:cNvCxnSpPr/>
          <p:nvPr/>
        </p:nvCxnSpPr>
        <p:spPr>
          <a:xfrm flipH="1">
            <a:off x="6106549" y="4133594"/>
            <a:ext cx="288000" cy="838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hteck 66"/>
          <p:cNvSpPr/>
          <p:nvPr/>
        </p:nvSpPr>
        <p:spPr>
          <a:xfrm>
            <a:off x="6652951" y="336058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6588256" y="3717586"/>
            <a:ext cx="1676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manoeuvre is not performed.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sz="2400" dirty="0"/>
              <a:t>    - (7) </a:t>
            </a:r>
            <a:r>
              <a:rPr lang="en-US" altLang="de-DE" sz="2400" dirty="0"/>
              <a:t>Engine start/ run cycle test – Phase </a:t>
            </a:r>
            <a:r>
              <a:rPr lang="en-US" altLang="de-DE" sz="2400" dirty="0" smtClean="0"/>
              <a:t>II</a:t>
            </a:r>
            <a:endParaRPr lang="de-DE" altLang="de-DE" sz="2400" baseline="-25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3DD528-9CBA-4597-87C1-DBF3CCD97F4C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  <p:grpSp>
        <p:nvGrpSpPr>
          <p:cNvPr id="29703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</a:t>
            </a:r>
            <a:r>
              <a:rPr lang="en-US" sz="1600" dirty="0" smtClean="0"/>
              <a:t>required object detection for system activation</a:t>
            </a:r>
            <a:endParaRPr lang="en-US" sz="16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971908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852857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en 39"/>
          <p:cNvGrpSpPr/>
          <p:nvPr/>
        </p:nvGrpSpPr>
        <p:grpSpPr>
          <a:xfrm>
            <a:off x="657779" y="4730111"/>
            <a:ext cx="2411946" cy="783431"/>
            <a:chOff x="684213" y="3011835"/>
            <a:chExt cx="3671888" cy="1081087"/>
          </a:xfrm>
        </p:grpSpPr>
        <p:grpSp>
          <p:nvGrpSpPr>
            <p:cNvPr id="41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44" name="Rechteck 4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45" name="Gerade Verbindung 4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Abgerundetes Rechteck 41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hteck 50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93838" y="2581361"/>
            <a:ext cx="2215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Engine start/ run cycle</a:t>
            </a:r>
          </a:p>
        </p:txBody>
      </p:sp>
      <p:sp>
        <p:nvSpPr>
          <p:cNvPr id="53" name="Stern mit 5 Zacken 52"/>
          <p:cNvSpPr/>
          <p:nvPr/>
        </p:nvSpPr>
        <p:spPr>
          <a:xfrm>
            <a:off x="1980690" y="515123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3077648" y="4064195"/>
            <a:ext cx="2430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b="1" u="sng" dirty="0" smtClean="0"/>
              <a:t>No</a:t>
            </a:r>
            <a:r>
              <a:rPr lang="en-US" altLang="de-DE" sz="1600" dirty="0" smtClean="0"/>
              <a:t> approaching vehicle!  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3055753" y="4815871"/>
            <a:ext cx="276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procedure initiated by driver</a:t>
            </a:r>
            <a:r>
              <a:rPr lang="en-US" altLang="de-DE" sz="1600" dirty="0"/>
              <a:t> </a:t>
            </a:r>
            <a:r>
              <a:rPr lang="en-US" altLang="de-DE" sz="1600" dirty="0" smtClean="0"/>
              <a:t>(indicator)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3069725" y="3071235"/>
            <a:ext cx="2532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Activation ACSF of Cat. C (standby mode) by driver</a:t>
            </a:r>
          </a:p>
        </p:txBody>
      </p:sp>
      <p:cxnSp>
        <p:nvCxnSpPr>
          <p:cNvPr id="57" name="Gerade Verbindung 56"/>
          <p:cNvCxnSpPr/>
          <p:nvPr/>
        </p:nvCxnSpPr>
        <p:spPr>
          <a:xfrm>
            <a:off x="6011669" y="3356765"/>
            <a:ext cx="288032" cy="801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>
            <a:off x="6011701" y="4139856"/>
            <a:ext cx="288000" cy="838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>
            <a:off x="6106517" y="3350503"/>
            <a:ext cx="288032" cy="80128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H="1">
            <a:off x="6106549" y="4133594"/>
            <a:ext cx="288000" cy="838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/>
          <p:cNvSpPr/>
          <p:nvPr/>
        </p:nvSpPr>
        <p:spPr>
          <a:xfrm>
            <a:off x="6652951" y="336058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6588256" y="3717586"/>
            <a:ext cx="1676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Lane change manoeuvre is not performed.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sz="2400" dirty="0"/>
              <a:t>    - (7) </a:t>
            </a:r>
            <a:r>
              <a:rPr lang="en-US" altLang="de-DE" sz="2400" dirty="0"/>
              <a:t>Engine start/ run cycle test – Phase </a:t>
            </a:r>
            <a:r>
              <a:rPr lang="en-US" altLang="de-DE" sz="2400" dirty="0" smtClean="0"/>
              <a:t>III</a:t>
            </a:r>
            <a:endParaRPr lang="de-DE" altLang="de-DE" sz="2400" baseline="-25000" dirty="0" smtClean="0"/>
          </a:p>
        </p:txBody>
      </p:sp>
      <p:grpSp>
        <p:nvGrpSpPr>
          <p:cNvPr id="30727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</a:t>
            </a:r>
            <a:r>
              <a:rPr lang="en-US" sz="1600" dirty="0" smtClean="0"/>
              <a:t>lane change enabling conditions</a:t>
            </a:r>
            <a:endParaRPr lang="en-US" sz="16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971908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852857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bgerundetes Rechteck 37"/>
          <p:cNvSpPr/>
          <p:nvPr/>
        </p:nvSpPr>
        <p:spPr>
          <a:xfrm>
            <a:off x="825070" y="3968264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1118458" y="4060102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ieren 39"/>
          <p:cNvGrpSpPr/>
          <p:nvPr/>
        </p:nvGrpSpPr>
        <p:grpSpPr>
          <a:xfrm>
            <a:off x="657779" y="4730111"/>
            <a:ext cx="2411946" cy="783431"/>
            <a:chOff x="684213" y="3011835"/>
            <a:chExt cx="3671888" cy="1081087"/>
          </a:xfrm>
        </p:grpSpPr>
        <p:grpSp>
          <p:nvGrpSpPr>
            <p:cNvPr id="41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44" name="Rechteck 4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45" name="Gerade Verbindung 4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Abgerundetes Rechteck 41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Gerade Verbindung mit Pfeil 47"/>
          <p:cNvCxnSpPr/>
          <p:nvPr/>
        </p:nvCxnSpPr>
        <p:spPr>
          <a:xfrm>
            <a:off x="2565637" y="4942112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2280959" y="4849503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tern mit 5 Zacken 51"/>
          <p:cNvSpPr/>
          <p:nvPr/>
        </p:nvSpPr>
        <p:spPr>
          <a:xfrm>
            <a:off x="1980690" y="515123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Legende mit Linie 1 56"/>
          <p:cNvSpPr/>
          <p:nvPr/>
        </p:nvSpPr>
        <p:spPr>
          <a:xfrm>
            <a:off x="3995936" y="3493066"/>
            <a:ext cx="3755816" cy="541566"/>
          </a:xfrm>
          <a:prstGeom prst="borderCallout1">
            <a:avLst>
              <a:gd name="adj1" fmla="val 85154"/>
              <a:gd name="adj2" fmla="val -3006"/>
              <a:gd name="adj3" fmla="val 140427"/>
              <a:gd name="adj4" fmla="val -2385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 Approaching vehicle </a:t>
            </a:r>
          </a:p>
        </p:txBody>
      </p:sp>
      <p:sp>
        <p:nvSpPr>
          <p:cNvPr id="58" name="Rechteck 57"/>
          <p:cNvSpPr/>
          <p:nvPr/>
        </p:nvSpPr>
        <p:spPr>
          <a:xfrm>
            <a:off x="3791312" y="3421741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4356041" y="4140369"/>
            <a:ext cx="337966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Type approved high volume series production vehicle</a:t>
            </a:r>
            <a:endParaRPr lang="en-US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51920" y="3506499"/>
            <a:ext cx="708680" cy="42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Gerade Verbindung mit Pfeil 60"/>
          <p:cNvCxnSpPr/>
          <p:nvPr/>
        </p:nvCxnSpPr>
        <p:spPr>
          <a:xfrm>
            <a:off x="1046944" y="4381304"/>
            <a:ext cx="39720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/>
              <p:cNvSpPr txBox="1"/>
              <p:nvPr/>
            </p:nvSpPr>
            <p:spPr>
              <a:xfrm>
                <a:off x="615294" y="4220865"/>
                <a:ext cx="6227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𝑟𝑒𝑎𝑟</m:t>
                          </m:r>
                        </m:sub>
                      </m:sSub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94" y="4220865"/>
                <a:ext cx="622799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hteck 62"/>
          <p:cNvSpPr/>
          <p:nvPr/>
        </p:nvSpPr>
        <p:spPr>
          <a:xfrm>
            <a:off x="7452320" y="6036074"/>
            <a:ext cx="115212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 smtClean="0">
                <a:solidFill>
                  <a:schemeClr val="bg1">
                    <a:lumMod val="50000"/>
                  </a:schemeClr>
                </a:solidFill>
              </a:rPr>
              <a:t>Source: StVO § 39</a:t>
            </a:r>
            <a:endParaRPr lang="de-DE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1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8424863" y="6408738"/>
            <a:ext cx="215900" cy="188912"/>
          </a:xfrm>
        </p:spPr>
        <p:txBody>
          <a:bodyPr/>
          <a:lstStyle/>
          <a:p>
            <a:pPr>
              <a:defRPr/>
            </a:pPr>
            <a:fld id="{ADA86C2F-0385-468D-A5BF-AC34C003F521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308850" cy="1116012"/>
          </a:xfrm>
        </p:spPr>
        <p:txBody>
          <a:bodyPr/>
          <a:lstStyle/>
          <a:p>
            <a:r>
              <a:rPr lang="en-GB" dirty="0"/>
              <a:t>c) Type approval test requirements</a:t>
            </a:r>
            <a:br>
              <a:rPr lang="en-GB" dirty="0"/>
            </a:br>
            <a:r>
              <a:rPr lang="en-GB" dirty="0"/>
              <a:t>    </a:t>
            </a:r>
            <a:r>
              <a:rPr lang="en-GB" sz="2400" dirty="0"/>
              <a:t>- </a:t>
            </a:r>
            <a:r>
              <a:rPr lang="en-US" altLang="de-DE" sz="2400" dirty="0"/>
              <a:t>Engine start/ run cycle test – Phase </a:t>
            </a:r>
            <a:r>
              <a:rPr lang="en-US" altLang="de-DE" sz="2400" dirty="0" smtClean="0"/>
              <a:t>III</a:t>
            </a:r>
            <a:endParaRPr lang="de-DE" altLang="de-DE" sz="2400" baseline="-250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DA86C2F-0385-468D-A5BF-AC34C003F521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grpSp>
        <p:nvGrpSpPr>
          <p:cNvPr id="30727" name="Gruppieren 22"/>
          <p:cNvGrpSpPr>
            <a:grpSpLocks/>
          </p:cNvGrpSpPr>
          <p:nvPr/>
        </p:nvGrpSpPr>
        <p:grpSpPr bwMode="auto">
          <a:xfrm>
            <a:off x="506413" y="1557338"/>
            <a:ext cx="1700212" cy="431800"/>
            <a:chOff x="2384" y="1471726"/>
            <a:chExt cx="2999165" cy="1161822"/>
          </a:xfrm>
        </p:grpSpPr>
        <p:sp>
          <p:nvSpPr>
            <p:cNvPr id="13" name="Eingekerbter Richtungspfeil 12"/>
            <p:cNvSpPr/>
            <p:nvPr/>
          </p:nvSpPr>
          <p:spPr>
            <a:xfrm>
              <a:off x="2384" y="1471726"/>
              <a:ext cx="2999165" cy="1161822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/>
                <a:t> Objective</a:t>
              </a:r>
            </a:p>
          </p:txBody>
        </p:sp>
        <p:sp>
          <p:nvSpPr>
            <p:cNvPr id="14" name="Eingekerbter Richtungspfeil 4"/>
            <p:cNvSpPr/>
            <p:nvPr/>
          </p:nvSpPr>
          <p:spPr>
            <a:xfrm>
              <a:off x="582054" y="1471726"/>
              <a:ext cx="1744614" cy="11618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64008" rIns="64008" bIns="64008" spcCol="1270" anchor="ctr"/>
            <a:lstStyle/>
            <a:p>
              <a:pPr algn="ctr" defTabSz="2133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de-DE" sz="3200"/>
            </a:p>
          </p:txBody>
        </p:sp>
      </p:grpSp>
      <p:sp>
        <p:nvSpPr>
          <p:cNvPr id="16" name="Eingekerbter Richtungspfeil 15"/>
          <p:cNvSpPr/>
          <p:nvPr/>
        </p:nvSpPr>
        <p:spPr bwMode="auto">
          <a:xfrm>
            <a:off x="1908175" y="1557338"/>
            <a:ext cx="6551613" cy="431800"/>
          </a:xfrm>
          <a:prstGeom prst="chevron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/>
              <a:t>Verification </a:t>
            </a:r>
            <a:r>
              <a:rPr lang="en-US" sz="1600" dirty="0" smtClean="0"/>
              <a:t>lane change enabling conditions</a:t>
            </a:r>
            <a:endParaRPr lang="en-US" sz="16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54655" y="2971908"/>
            <a:ext cx="2411946" cy="783431"/>
            <a:chOff x="684213" y="3011835"/>
            <a:chExt cx="3671888" cy="1081087"/>
          </a:xfrm>
        </p:grpSpPr>
        <p:grpSp>
          <p:nvGrpSpPr>
            <p:cNvPr id="19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Abgerundetes Rechteck 19"/>
            <p:cNvSpPr/>
            <p:nvPr/>
          </p:nvSpPr>
          <p:spPr>
            <a:xfrm>
              <a:off x="1042988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1476886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uppieren 25"/>
          <p:cNvGrpSpPr/>
          <p:nvPr/>
        </p:nvGrpSpPr>
        <p:grpSpPr>
          <a:xfrm>
            <a:off x="657779" y="3852857"/>
            <a:ext cx="2411946" cy="783431"/>
            <a:chOff x="684213" y="3011835"/>
            <a:chExt cx="3671888" cy="1081087"/>
          </a:xfrm>
        </p:grpSpPr>
        <p:grpSp>
          <p:nvGrpSpPr>
            <p:cNvPr id="27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34" name="Rechteck 3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35" name="Gerade Verbindung 3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 Verbindung 3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Abgerundetes Rechteck 28"/>
            <p:cNvSpPr/>
            <p:nvPr/>
          </p:nvSpPr>
          <p:spPr>
            <a:xfrm>
              <a:off x="1843775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277673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Abgerundetes Rechteck 37"/>
          <p:cNvSpPr/>
          <p:nvPr/>
        </p:nvSpPr>
        <p:spPr>
          <a:xfrm>
            <a:off x="825070" y="3968264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1118458" y="4060102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ieren 39"/>
          <p:cNvGrpSpPr/>
          <p:nvPr/>
        </p:nvGrpSpPr>
        <p:grpSpPr>
          <a:xfrm>
            <a:off x="657779" y="4730111"/>
            <a:ext cx="2411946" cy="783431"/>
            <a:chOff x="684213" y="3011835"/>
            <a:chExt cx="3671888" cy="1081087"/>
          </a:xfrm>
        </p:grpSpPr>
        <p:grpSp>
          <p:nvGrpSpPr>
            <p:cNvPr id="41" name="Gruppieren 6"/>
            <p:cNvGrpSpPr>
              <a:grpSpLocks/>
            </p:cNvGrpSpPr>
            <p:nvPr/>
          </p:nvGrpSpPr>
          <p:grpSpPr bwMode="auto">
            <a:xfrm>
              <a:off x="684213" y="3011835"/>
              <a:ext cx="3671888" cy="1081087"/>
              <a:chOff x="467544" y="509579"/>
              <a:chExt cx="936104" cy="581603"/>
            </a:xfrm>
          </p:grpSpPr>
          <p:sp>
            <p:nvSpPr>
              <p:cNvPr id="44" name="Rechteck 43"/>
              <p:cNvSpPr/>
              <p:nvPr/>
            </p:nvSpPr>
            <p:spPr>
              <a:xfrm>
                <a:off x="467544" y="509579"/>
                <a:ext cx="936104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45" name="Gerade Verbindung 44"/>
              <p:cNvCxnSpPr/>
              <p:nvPr/>
            </p:nvCxnSpPr>
            <p:spPr>
              <a:xfrm>
                <a:off x="467544" y="548865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/>
              <p:nvPr/>
            </p:nvCxnSpPr>
            <p:spPr>
              <a:xfrm>
                <a:off x="467544" y="1052750"/>
                <a:ext cx="936104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 Verbindung 46"/>
              <p:cNvCxnSpPr/>
              <p:nvPr/>
            </p:nvCxnSpPr>
            <p:spPr>
              <a:xfrm>
                <a:off x="467544" y="793121"/>
                <a:ext cx="88791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Abgerundetes Rechteck 41"/>
            <p:cNvSpPr/>
            <p:nvPr/>
          </p:nvSpPr>
          <p:spPr>
            <a:xfrm>
              <a:off x="2391891" y="3667472"/>
              <a:ext cx="433387" cy="2555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43" name="Gerade Verbindung mit Pfeil 42"/>
            <p:cNvCxnSpPr/>
            <p:nvPr/>
          </p:nvCxnSpPr>
          <p:spPr>
            <a:xfrm>
              <a:off x="2825789" y="3795266"/>
              <a:ext cx="325437" cy="0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Gerade Verbindung mit Pfeil 47"/>
          <p:cNvCxnSpPr/>
          <p:nvPr/>
        </p:nvCxnSpPr>
        <p:spPr>
          <a:xfrm>
            <a:off x="2565637" y="4942112"/>
            <a:ext cx="426692" cy="77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bgerundetes Rechteck 48"/>
          <p:cNvSpPr/>
          <p:nvPr/>
        </p:nvSpPr>
        <p:spPr>
          <a:xfrm>
            <a:off x="2280959" y="4849503"/>
            <a:ext cx="284678" cy="185217"/>
          </a:xfrm>
          <a:prstGeom prst="round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𝑡𝑒𝑠𝑡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𝑠𝑚𝑖𝑛</m:t>
                          </m:r>
                        </m:sub>
                      </m:sSub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+10 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𝑘𝑚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/</m:t>
                      </m:r>
                      <m:r>
                        <a:rPr lang="de-DE" sz="1400" b="0" i="1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23" y="3020562"/>
                <a:ext cx="2130648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Stern mit 5 Zacken 51"/>
          <p:cNvSpPr/>
          <p:nvPr/>
        </p:nvSpPr>
        <p:spPr>
          <a:xfrm>
            <a:off x="1980690" y="5151231"/>
            <a:ext cx="108000" cy="1080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615294" y="2211146"/>
            <a:ext cx="1591331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procedure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>
            <a:off x="1046944" y="4381304"/>
            <a:ext cx="39720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/>
              <p:cNvSpPr txBox="1"/>
              <p:nvPr/>
            </p:nvSpPr>
            <p:spPr>
              <a:xfrm>
                <a:off x="615294" y="4220865"/>
                <a:ext cx="6227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de-DE" sz="1400" b="0" i="1" smtClean="0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/>
                            </a:rPr>
                            <m:t>𝑟𝑒𝑎𝑟</m:t>
                          </m:r>
                        </m:sub>
                      </m:sSub>
                    </m:oMath>
                  </m:oMathPara>
                </a14:m>
                <a:endParaRPr lang="de-DE" sz="1400" dirty="0" smtClean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94" y="4220865"/>
                <a:ext cx="622799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feld 52"/>
          <p:cNvSpPr txBox="1"/>
          <p:nvPr/>
        </p:nvSpPr>
        <p:spPr>
          <a:xfrm>
            <a:off x="4207225" y="3299912"/>
            <a:ext cx="375198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Distance rear end test vehicle and front end of approaching vehicle measured (e.g. differential GPS)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Value the system detects approaching vehicle noted</a:t>
            </a:r>
          </a:p>
        </p:txBody>
      </p:sp>
      <p:sp>
        <p:nvSpPr>
          <p:cNvPr id="59" name="Legende mit Linie 1 58"/>
          <p:cNvSpPr/>
          <p:nvPr/>
        </p:nvSpPr>
        <p:spPr>
          <a:xfrm>
            <a:off x="4203390" y="2671410"/>
            <a:ext cx="3755816" cy="541566"/>
          </a:xfrm>
          <a:prstGeom prst="borderCallout1">
            <a:avLst>
              <a:gd name="adj1" fmla="val 52853"/>
              <a:gd name="adj2" fmla="val -2159"/>
              <a:gd name="adj3" fmla="val 395619"/>
              <a:gd name="adj4" fmla="val -30462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 Distance measured</a:t>
            </a:r>
          </a:p>
        </p:txBody>
      </p:sp>
      <p:sp>
        <p:nvSpPr>
          <p:cNvPr id="68" name="Rechteck 67"/>
          <p:cNvSpPr/>
          <p:nvPr/>
        </p:nvSpPr>
        <p:spPr>
          <a:xfrm>
            <a:off x="3826738" y="4609586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69" name="Textfeld 68"/>
          <p:cNvSpPr txBox="1"/>
          <p:nvPr/>
        </p:nvSpPr>
        <p:spPr>
          <a:xfrm>
            <a:off x="3959882" y="5157010"/>
            <a:ext cx="4499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de-DE" sz="1600" dirty="0" smtClean="0"/>
              <a:t>System detects approaching vehicle latest at distance declared by manufacturer </a:t>
            </a:r>
            <a:r>
              <a:rPr lang="en-US" altLang="de-DE" sz="1600" dirty="0" err="1" smtClean="0"/>
              <a:t>Srear</a:t>
            </a:r>
            <a:endParaRPr lang="en-US" altLang="de-DE" sz="1600" dirty="0" smtClean="0"/>
          </a:p>
        </p:txBody>
      </p:sp>
      <p:sp>
        <p:nvSpPr>
          <p:cNvPr id="70" name="Rechteck 69"/>
          <p:cNvSpPr/>
          <p:nvPr/>
        </p:nvSpPr>
        <p:spPr>
          <a:xfrm>
            <a:off x="3916327" y="4863596"/>
            <a:ext cx="1114848" cy="3587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 Test </a:t>
            </a:r>
            <a:r>
              <a:rPr lang="en-US" sz="16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fulfilled:</a:t>
            </a:r>
            <a:endParaRPr lang="en-US" sz="1600" b="1" dirty="0">
              <a:solidFill>
                <a:schemeClr val="accent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3945596" y="2606253"/>
            <a:ext cx="620476" cy="671879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cxnSp>
        <p:nvCxnSpPr>
          <p:cNvPr id="72" name="Gerade Verbindung mit Pfeil 71"/>
          <p:cNvCxnSpPr/>
          <p:nvPr/>
        </p:nvCxnSpPr>
        <p:spPr>
          <a:xfrm>
            <a:off x="3916327" y="2942192"/>
            <a:ext cx="649745" cy="0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6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 of the IWG ACSF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Following major issues have been solved within the IWG ACSF:</a:t>
            </a:r>
          </a:p>
          <a:p>
            <a:endParaRPr lang="en-GB" dirty="0"/>
          </a:p>
          <a:p>
            <a:pPr marL="457200" indent="-457200">
              <a:buFont typeface="+mj-lt"/>
              <a:buAutoNum type="alphaLcParenR"/>
            </a:pPr>
            <a:r>
              <a:rPr lang="en-GB" b="1" dirty="0" smtClean="0"/>
              <a:t>reaction time value </a:t>
            </a:r>
          </a:p>
          <a:p>
            <a:pPr marL="792163" lvl="1" indent="-342900"/>
            <a:r>
              <a:rPr lang="en-US" dirty="0" smtClean="0"/>
              <a:t>minimum </a:t>
            </a:r>
            <a:r>
              <a:rPr lang="en-US" dirty="0"/>
              <a:t>distance </a:t>
            </a:r>
            <a:r>
              <a:rPr lang="en-US" dirty="0" smtClean="0"/>
              <a:t>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rear</a:t>
            </a:r>
            <a:r>
              <a:rPr lang="en-US" dirty="0" smtClean="0"/>
              <a:t>)</a:t>
            </a:r>
            <a:endParaRPr lang="en-GB" dirty="0" smtClean="0"/>
          </a:p>
          <a:p>
            <a:pPr marL="792163" lvl="1" indent="-342900"/>
            <a:r>
              <a:rPr lang="en-US" dirty="0" smtClean="0"/>
              <a:t>minimum operation speed (</a:t>
            </a:r>
            <a:r>
              <a:rPr lang="en-US" dirty="0" err="1" smtClean="0"/>
              <a:t>V</a:t>
            </a:r>
            <a:r>
              <a:rPr lang="en-US" baseline="-25000" dirty="0" err="1" smtClean="0"/>
              <a:t>smin</a:t>
            </a:r>
            <a:r>
              <a:rPr lang="en-US" dirty="0" smtClean="0"/>
              <a:t>) </a:t>
            </a:r>
          </a:p>
          <a:p>
            <a:pPr marL="792163" lvl="1" indent="-342900"/>
            <a:r>
              <a:rPr lang="en-GB" dirty="0" smtClean="0"/>
              <a:t>critical situation (</a:t>
            </a:r>
            <a:r>
              <a:rPr lang="en-GB" dirty="0" err="1" smtClean="0"/>
              <a:t>S</a:t>
            </a:r>
            <a:r>
              <a:rPr lang="en-GB" baseline="-25000" dirty="0" err="1" smtClean="0"/>
              <a:t>critical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457200" indent="-457200">
              <a:buAutoNum type="alphaLcParenR" startAt="2"/>
            </a:pPr>
            <a:r>
              <a:rPr lang="en-GB" b="1" dirty="0" smtClean="0"/>
              <a:t>Test target (L3e vehicle)</a:t>
            </a:r>
          </a:p>
          <a:p>
            <a:pPr marL="457200" indent="-457200">
              <a:buAutoNum type="alphaLcParenR" startAt="2"/>
            </a:pPr>
            <a:endParaRPr lang="en-GB" b="1" dirty="0" smtClean="0"/>
          </a:p>
          <a:p>
            <a:pPr marL="457200" indent="-457200">
              <a:buAutoNum type="alphaLcParenR" startAt="2"/>
            </a:pPr>
            <a:r>
              <a:rPr lang="en-GB" b="1" dirty="0" smtClean="0"/>
              <a:t>Type approval test requirements</a:t>
            </a:r>
            <a:endParaRPr lang="en-GB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397880" y="6309320"/>
            <a:ext cx="393700" cy="221109"/>
          </a:xfrm>
          <a:prstGeom prst="rect">
            <a:avLst/>
          </a:prstGeom>
        </p:spPr>
        <p:txBody>
          <a:bodyPr/>
          <a:lstStyle/>
          <a:p>
            <a:fld id="{CEEEC7DC-69A7-490A-A22F-3ACE3AFE184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94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503238" y="1628775"/>
            <a:ext cx="8137525" cy="4320505"/>
          </a:xfrm>
        </p:spPr>
        <p:txBody>
          <a:bodyPr/>
          <a:lstStyle/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r>
              <a:rPr lang="de-DE" sz="1100" dirty="0" smtClean="0">
                <a:solidFill>
                  <a:schemeClr val="bg1"/>
                </a:solidFill>
              </a:rPr>
              <a:t>Federal </a:t>
            </a:r>
            <a:r>
              <a:rPr lang="de-DE" sz="1100" dirty="0" err="1" smtClean="0">
                <a:solidFill>
                  <a:schemeClr val="bg1"/>
                </a:solidFill>
              </a:rPr>
              <a:t>Ministry</a:t>
            </a:r>
            <a:r>
              <a:rPr lang="de-DE" sz="1100" dirty="0" smtClean="0">
                <a:solidFill>
                  <a:schemeClr val="bg1"/>
                </a:solidFill>
              </a:rPr>
              <a:t> </a:t>
            </a:r>
            <a:r>
              <a:rPr lang="de-DE" sz="1100" dirty="0" err="1" smtClean="0">
                <a:solidFill>
                  <a:schemeClr val="bg1"/>
                </a:solidFill>
              </a:rPr>
              <a:t>of</a:t>
            </a:r>
            <a:r>
              <a:rPr lang="de-DE" sz="1100" dirty="0" smtClean="0">
                <a:solidFill>
                  <a:schemeClr val="bg1"/>
                </a:solidFill>
              </a:rPr>
              <a:t> Transport </a:t>
            </a:r>
          </a:p>
          <a:p>
            <a:r>
              <a:rPr lang="de-DE" sz="1100" dirty="0" err="1" smtClean="0">
                <a:solidFill>
                  <a:schemeClr val="bg1"/>
                </a:solidFill>
              </a:rPr>
              <a:t>and</a:t>
            </a:r>
            <a:r>
              <a:rPr lang="de-DE" sz="1100" dirty="0" smtClean="0">
                <a:solidFill>
                  <a:schemeClr val="bg1"/>
                </a:solidFill>
              </a:rPr>
              <a:t> Digital Infrastructure</a:t>
            </a:r>
          </a:p>
          <a:p>
            <a:endParaRPr lang="de-DE" sz="1100" dirty="0" smtClean="0">
              <a:solidFill>
                <a:schemeClr val="bg1"/>
              </a:solidFill>
            </a:endParaRPr>
          </a:p>
          <a:p>
            <a:r>
              <a:rPr lang="de-DE" sz="1100" dirty="0" smtClean="0">
                <a:solidFill>
                  <a:schemeClr val="bg1"/>
                </a:solidFill>
              </a:rPr>
              <a:t>Invalidenstraße 44</a:t>
            </a:r>
          </a:p>
          <a:p>
            <a:r>
              <a:rPr lang="de-DE" sz="1100" dirty="0" smtClean="0">
                <a:solidFill>
                  <a:schemeClr val="bg1"/>
                </a:solidFill>
              </a:rPr>
              <a:t>D-10115 Berlin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5616575" cy="1116012"/>
          </a:xfrm>
        </p:spPr>
        <p:txBody>
          <a:bodyPr/>
          <a:lstStyle/>
          <a:p>
            <a:r>
              <a:rPr lang="de-DE" sz="2400" dirty="0" err="1" smtClean="0">
                <a:solidFill>
                  <a:schemeClr val="bg1"/>
                </a:solidFill>
              </a:rPr>
              <a:t>Thank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you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for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your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attention</a:t>
            </a:r>
            <a:r>
              <a:rPr lang="de-DE" sz="2400" dirty="0" smtClean="0">
                <a:solidFill>
                  <a:schemeClr val="bg1"/>
                </a:solidFill>
              </a:rPr>
              <a:t>!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95536" y="5949280"/>
            <a:ext cx="3312368" cy="707886"/>
          </a:xfrm>
          <a:prstGeom prst="rect">
            <a:avLst/>
          </a:prstGeom>
          <a:solidFill>
            <a:srgbClr val="00538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 </a:t>
            </a:r>
            <a:r>
              <a:rPr lang="en-GB" sz="2000" dirty="0" smtClean="0"/>
              <a:t>   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  </a:t>
            </a:r>
          </a:p>
        </p:txBody>
      </p:sp>
      <p:sp>
        <p:nvSpPr>
          <p:cNvPr id="9" name="Textfeld 8"/>
          <p:cNvSpPr txBox="1"/>
          <p:nvPr/>
        </p:nvSpPr>
        <p:spPr bwMode="gray">
          <a:xfrm>
            <a:off x="539552" y="628669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sz="1100" b="1" dirty="0" smtClean="0">
                <a:solidFill>
                  <a:schemeClr val="bg1"/>
                </a:solidFill>
              </a:rPr>
              <a:t>www.bmvi.de</a:t>
            </a:r>
            <a:endParaRPr lang="de-DE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63600" y="2096852"/>
            <a:ext cx="7380288" cy="3636404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</a:t>
            </a:r>
            <a:r>
              <a:rPr lang="en-GB" dirty="0"/>
              <a:t>) reaction time value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noProof="0" dirty="0"/>
          </a:p>
        </p:txBody>
      </p:sp>
      <p:sp>
        <p:nvSpPr>
          <p:cNvPr id="3" name="Textfeld 2"/>
          <p:cNvSpPr txBox="1"/>
          <p:nvPr/>
        </p:nvSpPr>
        <p:spPr bwMode="gray">
          <a:xfrm>
            <a:off x="851104" y="6237312"/>
            <a:ext cx="2748788" cy="29311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>
              <a:defRPr sz="1200"/>
            </a:lvl1pPr>
          </a:lstStyle>
          <a:p>
            <a:pPr lvl="0"/>
            <a:r>
              <a:rPr lang="de-DE" sz="1100" b="1" dirty="0" smtClean="0">
                <a:solidFill>
                  <a:schemeClr val="bg1"/>
                </a:solidFill>
              </a:rPr>
              <a:t>www.bmvi.de</a:t>
            </a:r>
            <a:endParaRPr lang="de-DE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597154" cy="1116012"/>
          </a:xfrm>
        </p:spPr>
        <p:txBody>
          <a:bodyPr/>
          <a:lstStyle/>
          <a:p>
            <a:r>
              <a:rPr lang="en-GB" dirty="0" smtClean="0"/>
              <a:t>a) reaction </a:t>
            </a:r>
            <a:r>
              <a:rPr lang="en-GB" dirty="0"/>
              <a:t>time value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</a:t>
            </a:r>
            <a:r>
              <a:rPr lang="en-GB" sz="2400" dirty="0" smtClean="0"/>
              <a:t>- State of discussion</a:t>
            </a:r>
            <a:endParaRPr lang="en-GB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7884864" cy="37444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Already in 84</a:t>
            </a:r>
            <a:r>
              <a:rPr lang="en-GB" baseline="30000" dirty="0" smtClean="0"/>
              <a:t>th </a:t>
            </a:r>
            <a:r>
              <a:rPr lang="en-GB" dirty="0"/>
              <a:t>session </a:t>
            </a:r>
            <a:r>
              <a:rPr lang="en-GB" dirty="0" smtClean="0"/>
              <a:t>of </a:t>
            </a:r>
            <a:r>
              <a:rPr lang="en-GB" dirty="0"/>
              <a:t>GRRF </a:t>
            </a:r>
            <a:r>
              <a:rPr lang="en-GB" dirty="0" smtClean="0"/>
              <a:t>the IWG had a fundamental consensus regarding the principles of</a:t>
            </a:r>
            <a:endParaRPr lang="en-GB" dirty="0"/>
          </a:p>
          <a:p>
            <a:endParaRPr lang="en-GB" baseline="30000" dirty="0" smtClean="0"/>
          </a:p>
          <a:p>
            <a:pPr marL="792163" lvl="1" indent="-342900"/>
            <a:r>
              <a:rPr lang="en-US" dirty="0" smtClean="0"/>
              <a:t>minimum </a:t>
            </a:r>
            <a:r>
              <a:rPr lang="en-US" dirty="0"/>
              <a:t>distance (</a:t>
            </a:r>
            <a:r>
              <a:rPr lang="en-US" dirty="0" err="1"/>
              <a:t>S</a:t>
            </a:r>
            <a:r>
              <a:rPr lang="en-US" baseline="-25000" dirty="0" err="1"/>
              <a:t>rear</a:t>
            </a:r>
            <a:r>
              <a:rPr lang="en-US" dirty="0"/>
              <a:t>)</a:t>
            </a:r>
            <a:endParaRPr lang="en-GB" dirty="0"/>
          </a:p>
          <a:p>
            <a:pPr marL="792163" lvl="1" indent="-342900"/>
            <a:r>
              <a:rPr lang="en-US" dirty="0"/>
              <a:t>minimum operation speed (</a:t>
            </a:r>
            <a:r>
              <a:rPr lang="en-US" dirty="0" err="1"/>
              <a:t>V</a:t>
            </a:r>
            <a:r>
              <a:rPr lang="en-US" baseline="-25000" dirty="0" err="1"/>
              <a:t>smin</a:t>
            </a:r>
            <a:r>
              <a:rPr lang="en-US" dirty="0"/>
              <a:t>) </a:t>
            </a:r>
          </a:p>
          <a:p>
            <a:pPr marL="792163" lvl="1" indent="-342900"/>
            <a:r>
              <a:rPr lang="en-GB" dirty="0"/>
              <a:t>critical situation (</a:t>
            </a:r>
            <a:r>
              <a:rPr lang="en-GB" dirty="0" err="1"/>
              <a:t>S</a:t>
            </a:r>
            <a:r>
              <a:rPr lang="en-GB" baseline="-25000" dirty="0" err="1"/>
              <a:t>critical</a:t>
            </a:r>
            <a:r>
              <a:rPr lang="en-GB" dirty="0"/>
              <a:t>)</a:t>
            </a:r>
          </a:p>
          <a:p>
            <a:r>
              <a:rPr lang="en-GB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remaining discussion points were:</a:t>
            </a:r>
          </a:p>
          <a:p>
            <a:pPr marL="792163" lvl="1" indent="-342900"/>
            <a:r>
              <a:rPr lang="en-GB" dirty="0" smtClean="0"/>
              <a:t>When will the reaction of the driver in the rear vehicle start</a:t>
            </a:r>
          </a:p>
          <a:p>
            <a:pPr lvl="1" indent="0">
              <a:buNone/>
            </a:pPr>
            <a:r>
              <a:rPr lang="en-GB" dirty="0" smtClean="0"/>
              <a:t>        (somewhere between activation of the direction indicators and</a:t>
            </a:r>
          </a:p>
          <a:p>
            <a:pPr lvl="1" indent="0">
              <a:buNone/>
            </a:pPr>
            <a:r>
              <a:rPr lang="en-GB" dirty="0"/>
              <a:t> </a:t>
            </a:r>
            <a:r>
              <a:rPr lang="en-GB" dirty="0" smtClean="0"/>
              <a:t>       the start of the lane change manoeuvre)?</a:t>
            </a:r>
          </a:p>
          <a:p>
            <a:pPr marL="792163" lvl="1" indent="-342900"/>
            <a:r>
              <a:rPr lang="en-GB" dirty="0" smtClean="0"/>
              <a:t>Which reaction time component value shall be take into the calculation (0.4 or 1.2 s after start of the lane change manoeuvre)?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397880" y="6309320"/>
            <a:ext cx="393700" cy="221109"/>
          </a:xfrm>
          <a:prstGeom prst="rect">
            <a:avLst/>
          </a:prstGeom>
        </p:spPr>
        <p:txBody>
          <a:bodyPr/>
          <a:lstStyle/>
          <a:p>
            <a:fld id="{CEEEC7DC-69A7-490A-A22F-3ACE3AFE184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24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7597154" cy="1116012"/>
          </a:xfrm>
        </p:spPr>
        <p:txBody>
          <a:bodyPr/>
          <a:lstStyle/>
          <a:p>
            <a:r>
              <a:rPr lang="en-GB" dirty="0" smtClean="0"/>
              <a:t>a) reaction </a:t>
            </a:r>
            <a:r>
              <a:rPr lang="en-GB" dirty="0"/>
              <a:t>time value</a:t>
            </a:r>
            <a:r>
              <a:rPr lang="en-GB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 </a:t>
            </a:r>
            <a:r>
              <a:rPr lang="en-GB" sz="2400" dirty="0" smtClean="0"/>
              <a:t>- Simulation on test track done by </a:t>
            </a:r>
            <a:r>
              <a:rPr lang="en-GB" sz="2400" dirty="0" err="1" smtClean="0"/>
              <a:t>BASt</a:t>
            </a:r>
            <a:endParaRPr lang="en-GB" sz="2400" dirty="0"/>
          </a:p>
        </p:txBody>
      </p:sp>
      <p:pic>
        <p:nvPicPr>
          <p:cNvPr id="6" name="Inhaltsplatzhalter 5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96" y="1628775"/>
            <a:ext cx="7348821" cy="3744913"/>
          </a:xfrm>
          <a:ln w="25400">
            <a:solidFill>
              <a:schemeClr val="tx1"/>
            </a:solidFill>
          </a:ln>
        </p:spPr>
      </p:pic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397880" y="6309320"/>
            <a:ext cx="393700" cy="221109"/>
          </a:xfrm>
          <a:prstGeom prst="rect">
            <a:avLst/>
          </a:prstGeom>
        </p:spPr>
        <p:txBody>
          <a:bodyPr/>
          <a:lstStyle/>
          <a:p>
            <a:fld id="{CEEEC7DC-69A7-490A-A22F-3ACE3AFE184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123728" y="5569616"/>
            <a:ext cx="4988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 Braking starts 0.4 s after start of LCM with </a:t>
            </a:r>
            <a:r>
              <a:rPr lang="en-GB" sz="1600" dirty="0"/>
              <a:t>3 </a:t>
            </a:r>
            <a:r>
              <a:rPr lang="en-GB" sz="1600" dirty="0" smtClean="0"/>
              <a:t>m/s²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 Remaining safety gap = 1 s</a:t>
            </a:r>
            <a:endParaRPr lang="en-GB" sz="1600" baseline="-25000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6732240" y="260648"/>
            <a:ext cx="2553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</a:t>
            </a:r>
            <a:r>
              <a:rPr lang="en-GB" sz="2000" baseline="-25000" dirty="0"/>
              <a:t>ACSF</a:t>
            </a:r>
            <a:r>
              <a:rPr lang="en-GB" sz="2000" dirty="0"/>
              <a:t> = 80 km/h </a:t>
            </a:r>
            <a:endParaRPr lang="en-GB" sz="2000" dirty="0" smtClean="0"/>
          </a:p>
          <a:p>
            <a:r>
              <a:rPr lang="en-GB" sz="2000" dirty="0" err="1" smtClean="0"/>
              <a:t>V</a:t>
            </a:r>
            <a:r>
              <a:rPr lang="en-GB" sz="2000" baseline="-25000" dirty="0" err="1" smtClean="0"/>
              <a:t>rear</a:t>
            </a:r>
            <a:r>
              <a:rPr lang="en-GB" sz="2000" dirty="0" smtClean="0"/>
              <a:t>   = </a:t>
            </a:r>
            <a:r>
              <a:rPr lang="en-GB" sz="2000" dirty="0"/>
              <a:t>130 </a:t>
            </a:r>
            <a:r>
              <a:rPr lang="en-GB" sz="2000" dirty="0" smtClean="0"/>
              <a:t>km/h</a:t>
            </a:r>
          </a:p>
          <a:p>
            <a:r>
              <a:rPr lang="en-GB" sz="2000" dirty="0" smtClean="0"/>
              <a:t>S       ~ 60m (</a:t>
            </a:r>
            <a:r>
              <a:rPr lang="en-GB" sz="2000" dirty="0" err="1" smtClean="0"/>
              <a:t>S</a:t>
            </a:r>
            <a:r>
              <a:rPr lang="en-GB" sz="2000" baseline="-25000" dirty="0" err="1" smtClean="0"/>
              <a:t>critical</a:t>
            </a:r>
            <a:r>
              <a:rPr lang="en-GB" sz="2000" dirty="0" smtClean="0"/>
              <a:t>)</a:t>
            </a:r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082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a) reaction time value </a:t>
            </a:r>
            <a:br>
              <a:rPr lang="en-GB" dirty="0" smtClean="0"/>
            </a:br>
            <a:r>
              <a:rPr lang="en-GB" dirty="0" smtClean="0"/>
              <a:t>    </a:t>
            </a:r>
            <a:r>
              <a:rPr lang="en-GB" sz="2400" dirty="0" smtClean="0"/>
              <a:t>- </a:t>
            </a:r>
            <a:r>
              <a:rPr lang="en-GB" sz="2400" dirty="0"/>
              <a:t>continuous lateral movement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424936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driver in the rear vehicle can see the flashing direction </a:t>
            </a:r>
            <a:r>
              <a:rPr lang="en-GB" dirty="0"/>
              <a:t>indicators </a:t>
            </a:r>
            <a:r>
              <a:rPr lang="en-GB" dirty="0" smtClean="0"/>
              <a:t>of the ACSF car at least 3 s before the start of the lane change manoeuvre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IWG ACSF came to the conclusion, that the </a:t>
            </a:r>
            <a:r>
              <a:rPr lang="en-GB" dirty="0" smtClean="0"/>
              <a:t>lateral movement </a:t>
            </a:r>
            <a:r>
              <a:rPr lang="en-GB" dirty="0"/>
              <a:t>of the ACSF car to the lane marking </a:t>
            </a:r>
            <a:r>
              <a:rPr lang="en-GB" dirty="0" smtClean="0"/>
              <a:t>in combination with the flashing </a:t>
            </a:r>
            <a:r>
              <a:rPr lang="en-GB" dirty="0"/>
              <a:t>direction indicators </a:t>
            </a:r>
            <a:r>
              <a:rPr lang="en-GB" dirty="0" smtClean="0"/>
              <a:t>is a clear signal to the driver in the rear vehicle that the ACSF vehicle will change the lane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To have a clear visible lateral movement it is important, that the ACSF vehicle is not already driving  closed to the lane marking at the beginning of the lane change procedure</a:t>
            </a:r>
            <a:endParaRPr lang="en-GB" dirty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Therefore requirements for a continuous lateral movement and lane </a:t>
            </a:r>
            <a:r>
              <a:rPr lang="en-GB" dirty="0" err="1" smtClean="0"/>
              <a:t>centering</a:t>
            </a:r>
            <a:r>
              <a:rPr lang="en-GB" dirty="0" smtClean="0"/>
              <a:t> were added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397880" y="6309320"/>
            <a:ext cx="393700" cy="221109"/>
          </a:xfrm>
          <a:prstGeom prst="rect">
            <a:avLst/>
          </a:prstGeom>
        </p:spPr>
        <p:txBody>
          <a:bodyPr/>
          <a:lstStyle/>
          <a:p>
            <a:fld id="{CEEEC7DC-69A7-490A-A22F-3ACE3AFE184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92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a) reaction time value </a:t>
            </a:r>
            <a:br>
              <a:rPr lang="en-GB" dirty="0" smtClean="0"/>
            </a:br>
            <a:r>
              <a:rPr lang="en-GB" dirty="0" smtClean="0"/>
              <a:t>    </a:t>
            </a:r>
            <a:r>
              <a:rPr lang="en-GB" sz="2400" dirty="0" smtClean="0"/>
              <a:t>- continuous </a:t>
            </a:r>
            <a:r>
              <a:rPr lang="en-GB" sz="2400" dirty="0"/>
              <a:t>lateral movement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353162"/>
            <a:ext cx="8424936" cy="466812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smtClean="0"/>
              <a:t>   </a:t>
            </a:r>
            <a:r>
              <a:rPr lang="en-GB" sz="1600" b="1" u="sng" dirty="0" smtClean="0"/>
              <a:t>new § </a:t>
            </a:r>
            <a:r>
              <a:rPr lang="en-US" sz="1600" b="1" u="sng" dirty="0" smtClean="0"/>
              <a:t>5.6.4.6.4.</a:t>
            </a:r>
            <a:r>
              <a:rPr lang="en-US" b="1" u="sng" dirty="0"/>
              <a:t> </a:t>
            </a:r>
            <a:r>
              <a:rPr lang="en-US" b="1" dirty="0"/>
              <a:t>       </a:t>
            </a:r>
            <a:endParaRPr lang="en-GB" dirty="0"/>
          </a:p>
          <a:p>
            <a:r>
              <a:rPr lang="en-US" sz="1600" dirty="0"/>
              <a:t> </a:t>
            </a:r>
            <a:r>
              <a:rPr lang="en-US" sz="1600" dirty="0" smtClean="0"/>
              <a:t>         The </a:t>
            </a:r>
            <a:r>
              <a:rPr lang="en-US" sz="1600" dirty="0"/>
              <a:t>lateral movement of the vehicle towards the intended lane </a:t>
            </a:r>
            <a:r>
              <a:rPr lang="en-US" sz="1600" dirty="0" smtClean="0"/>
              <a:t>shall </a:t>
            </a:r>
            <a:r>
              <a:rPr lang="en-US" sz="1600" dirty="0"/>
              <a:t>not start earlier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than </a:t>
            </a:r>
            <a:r>
              <a:rPr lang="en-US" sz="1600" dirty="0"/>
              <a:t>1 s after the start of the lane change </a:t>
            </a:r>
            <a:r>
              <a:rPr lang="en-US" sz="1600" dirty="0" smtClean="0"/>
              <a:t>procedure</a:t>
            </a:r>
            <a:r>
              <a:rPr lang="en-US" sz="1600" dirty="0"/>
              <a:t>.  Additionally the lateral </a:t>
            </a:r>
            <a:r>
              <a:rPr lang="en-US" sz="1600" dirty="0" smtClean="0"/>
              <a:t>movement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to approach </a:t>
            </a:r>
            <a:r>
              <a:rPr lang="en-US" sz="1600" dirty="0"/>
              <a:t>the lane </a:t>
            </a:r>
            <a:r>
              <a:rPr lang="en-US" sz="1600" dirty="0" smtClean="0"/>
              <a:t>marking </a:t>
            </a:r>
            <a:r>
              <a:rPr lang="en-US" sz="1600" dirty="0"/>
              <a:t>and the lateral movement necessary to complete the lane  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change </a:t>
            </a:r>
            <a:r>
              <a:rPr lang="en-US" sz="1600" dirty="0"/>
              <a:t>manoeuvre, shall be completed as one continuous </a:t>
            </a:r>
            <a:r>
              <a:rPr lang="en-US" sz="1600" dirty="0" smtClean="0"/>
              <a:t>movement.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b="1" u="sng" dirty="0" smtClean="0"/>
              <a:t>new § 5.6.4.1.2.</a:t>
            </a:r>
          </a:p>
          <a:p>
            <a:r>
              <a:rPr lang="en-US" sz="1600" dirty="0" smtClean="0"/>
              <a:t>          When the ACSF of Cat. C is activated (stand by) the system shall aim to center the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vehicle in the lane. </a:t>
            </a:r>
            <a:r>
              <a:rPr lang="en-US" sz="1600" dirty="0"/>
              <a:t>[</a:t>
            </a:r>
            <a:r>
              <a:rPr lang="en-US" sz="1600" dirty="0" smtClean="0"/>
              <a:t>…]</a:t>
            </a:r>
            <a:endParaRPr lang="en-US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456800" y="6778085"/>
            <a:ext cx="393700" cy="221109"/>
          </a:xfrm>
          <a:prstGeom prst="rect">
            <a:avLst/>
          </a:prstGeom>
        </p:spPr>
        <p:txBody>
          <a:bodyPr/>
          <a:lstStyle/>
          <a:p>
            <a:fld id="{CEEEC7DC-69A7-490A-A22F-3ACE3AFE184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gray">
          <a:xfrm>
            <a:off x="4534704" y="6081770"/>
            <a:ext cx="1620594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max. 5 s</a:t>
            </a:r>
            <a:endParaRPr lang="en-US" altLang="de-DE" sz="1600" baseline="30000" dirty="0" smtClean="0"/>
          </a:p>
        </p:txBody>
      </p:sp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043608" y="3501243"/>
            <a:ext cx="7595517" cy="1081087"/>
            <a:chOff x="467544" y="509579"/>
            <a:chExt cx="1872208" cy="581603"/>
          </a:xfrm>
        </p:grpSpPr>
        <p:sp>
          <p:nvSpPr>
            <p:cNvPr id="8" name="Rechteck 7"/>
            <p:cNvSpPr/>
            <p:nvPr/>
          </p:nvSpPr>
          <p:spPr>
            <a:xfrm>
              <a:off x="467544" y="509579"/>
              <a:ext cx="1872208" cy="5816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9" name="Gerade Verbindung 8"/>
            <p:cNvCxnSpPr/>
            <p:nvPr/>
          </p:nvCxnSpPr>
          <p:spPr>
            <a:xfrm>
              <a:off x="467544" y="548865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467544" y="1052750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>
              <a:off x="467544" y="793121"/>
              <a:ext cx="1872208" cy="0"/>
            </a:xfrm>
            <a:prstGeom prst="line">
              <a:avLst/>
            </a:prstGeom>
            <a:ln w="285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Freihandform 11"/>
          <p:cNvSpPr/>
          <p:nvPr/>
        </p:nvSpPr>
        <p:spPr>
          <a:xfrm>
            <a:off x="4473855" y="3861606"/>
            <a:ext cx="2952328" cy="360362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rgbClr val="FF0505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Freihandform 12"/>
          <p:cNvSpPr/>
          <p:nvPr/>
        </p:nvSpPr>
        <p:spPr>
          <a:xfrm rot="21114955" flipV="1">
            <a:off x="1813780" y="4176669"/>
            <a:ext cx="2673566" cy="231466"/>
          </a:xfrm>
          <a:custGeom>
            <a:avLst/>
            <a:gdLst>
              <a:gd name="connsiteX0" fmla="*/ 0 w 282011"/>
              <a:gd name="connsiteY0" fmla="*/ 162370 h 162370"/>
              <a:gd name="connsiteX1" fmla="*/ 136733 w 282011"/>
              <a:gd name="connsiteY1" fmla="*/ 42729 h 162370"/>
              <a:gd name="connsiteX2" fmla="*/ 282011 w 282011"/>
              <a:gd name="connsiteY2" fmla="*/ 0 h 162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011" h="162370">
                <a:moveTo>
                  <a:pt x="0" y="162370"/>
                </a:moveTo>
                <a:cubicBezTo>
                  <a:pt x="44865" y="116080"/>
                  <a:pt x="89731" y="69791"/>
                  <a:pt x="136733" y="42729"/>
                </a:cubicBezTo>
                <a:cubicBezTo>
                  <a:pt x="183735" y="15667"/>
                  <a:pt x="257798" y="11394"/>
                  <a:pt x="282011" y="0"/>
                </a:cubicBezTo>
              </a:path>
            </a:pathLst>
          </a:custGeom>
          <a:noFill/>
          <a:ln w="12700">
            <a:solidFill>
              <a:srgbClr val="FF0505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Abgerundetes Rechteck 13"/>
          <p:cNvSpPr/>
          <p:nvPr/>
        </p:nvSpPr>
        <p:spPr>
          <a:xfrm rot="21273811">
            <a:off x="5709123" y="3819901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 rot="21273811">
            <a:off x="4124947" y="4127306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Stern mit 5 Zacken 15"/>
          <p:cNvSpPr/>
          <p:nvPr/>
        </p:nvSpPr>
        <p:spPr>
          <a:xfrm>
            <a:off x="4458753" y="4053480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17" name="Stern mit 5 Zacken 16"/>
          <p:cNvSpPr/>
          <p:nvPr/>
        </p:nvSpPr>
        <p:spPr>
          <a:xfrm>
            <a:off x="6045643" y="3746075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cxnSp>
        <p:nvCxnSpPr>
          <p:cNvPr id="18" name="Gerade Verbindung 17"/>
          <p:cNvCxnSpPr/>
          <p:nvPr/>
        </p:nvCxnSpPr>
        <p:spPr>
          <a:xfrm>
            <a:off x="1810277" y="4491526"/>
            <a:ext cx="0" cy="19933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2919292" y="4313106"/>
            <a:ext cx="13166" cy="16677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4515928" y="4354369"/>
            <a:ext cx="10269" cy="213055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6147678" y="4053480"/>
            <a:ext cx="7620" cy="24314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1810788" y="4986250"/>
            <a:ext cx="111600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nhaltsplatzhalter 2"/>
          <p:cNvSpPr txBox="1">
            <a:spLocks/>
          </p:cNvSpPr>
          <p:nvPr/>
        </p:nvSpPr>
        <p:spPr bwMode="gray">
          <a:xfrm>
            <a:off x="1812524" y="4759269"/>
            <a:ext cx="1133101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min. 1 s</a:t>
            </a:r>
          </a:p>
        </p:txBody>
      </p:sp>
      <p:sp>
        <p:nvSpPr>
          <p:cNvPr id="24" name="Inhaltsplatzhalter 2"/>
          <p:cNvSpPr txBox="1">
            <a:spLocks/>
          </p:cNvSpPr>
          <p:nvPr/>
        </p:nvSpPr>
        <p:spPr bwMode="gray">
          <a:xfrm>
            <a:off x="1818408" y="6106023"/>
            <a:ext cx="2705140" cy="263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de-DE" sz="1600" dirty="0" smtClean="0"/>
              <a:t>3 - 5 s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>
            <a:off x="1817897" y="6324155"/>
            <a:ext cx="270565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>
            <a:off x="4531168" y="6319084"/>
            <a:ext cx="162413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nhaltsplatzhalter 2"/>
          <p:cNvSpPr txBox="1">
            <a:spLocks/>
          </p:cNvSpPr>
          <p:nvPr/>
        </p:nvSpPr>
        <p:spPr bwMode="gray">
          <a:xfrm>
            <a:off x="1810277" y="6564162"/>
            <a:ext cx="5591082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de-DE" sz="1600" dirty="0" smtClean="0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7100515" y="3868259"/>
            <a:ext cx="987171" cy="0"/>
          </a:xfrm>
          <a:prstGeom prst="straightConnector1">
            <a:avLst/>
          </a:prstGeom>
          <a:ln w="1270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>
            <a:off x="7924968" y="3874354"/>
            <a:ext cx="325437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 txBox="1">
            <a:spLocks/>
          </p:cNvSpPr>
          <p:nvPr/>
        </p:nvSpPr>
        <p:spPr bwMode="gray">
          <a:xfrm>
            <a:off x="3075202" y="5188779"/>
            <a:ext cx="2970441" cy="79208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8288" indent="-268288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5475" indent="-18097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8038" indent="-182563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7462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altLang="de-DE" sz="900" dirty="0" smtClean="0"/>
          </a:p>
          <a:p>
            <a:pPr algn="ctr">
              <a:defRPr/>
            </a:pPr>
            <a:r>
              <a:rPr lang="en-US" altLang="de-DE" sz="1600" dirty="0" smtClean="0"/>
              <a:t>One continuous movement,</a:t>
            </a:r>
          </a:p>
          <a:p>
            <a:pPr algn="ctr">
              <a:defRPr/>
            </a:pPr>
            <a:r>
              <a:rPr lang="en-US" altLang="de-DE" sz="1600" dirty="0" smtClean="0"/>
              <a:t>lateral acceleration max. 1 m/s²,</a:t>
            </a:r>
          </a:p>
        </p:txBody>
      </p:sp>
      <p:cxnSp>
        <p:nvCxnSpPr>
          <p:cNvPr id="31" name="Gerade Verbindung mit Pfeil 30"/>
          <p:cNvCxnSpPr/>
          <p:nvPr/>
        </p:nvCxnSpPr>
        <p:spPr>
          <a:xfrm>
            <a:off x="2919292" y="5836851"/>
            <a:ext cx="3234351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37" idx="3"/>
          </p:cNvCxnSpPr>
          <p:nvPr/>
        </p:nvCxnSpPr>
        <p:spPr>
          <a:xfrm>
            <a:off x="1810277" y="4363732"/>
            <a:ext cx="832877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>
            <a:off x="1719786" y="4368302"/>
            <a:ext cx="832877" cy="0"/>
          </a:xfrm>
          <a:prstGeom prst="line">
            <a:avLst/>
          </a:prstGeom>
          <a:ln w="19050">
            <a:solidFill>
              <a:srgbClr val="00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>
            <a:off x="1817897" y="4369320"/>
            <a:ext cx="325437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bgerundetes Rechteck 34"/>
          <p:cNvSpPr/>
          <p:nvPr/>
        </p:nvSpPr>
        <p:spPr>
          <a:xfrm>
            <a:off x="2482383" y="4235938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6" name="Stern mit 5 Zacken 35"/>
          <p:cNvSpPr/>
          <p:nvPr/>
        </p:nvSpPr>
        <p:spPr>
          <a:xfrm>
            <a:off x="2837625" y="4168098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37" name="Abgerundetes Rechteck 36"/>
          <p:cNvSpPr/>
          <p:nvPr/>
        </p:nvSpPr>
        <p:spPr>
          <a:xfrm>
            <a:off x="1376890" y="4235938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38" name="Stern mit 5 Zacken 37"/>
          <p:cNvSpPr/>
          <p:nvPr/>
        </p:nvSpPr>
        <p:spPr>
          <a:xfrm>
            <a:off x="1756277" y="4155413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cxnSp>
        <p:nvCxnSpPr>
          <p:cNvPr id="39" name="Gerade Verbindung 38"/>
          <p:cNvCxnSpPr/>
          <p:nvPr/>
        </p:nvCxnSpPr>
        <p:spPr>
          <a:xfrm flipV="1">
            <a:off x="6139386" y="3892437"/>
            <a:ext cx="826183" cy="42478"/>
          </a:xfrm>
          <a:prstGeom prst="line">
            <a:avLst/>
          </a:prstGeom>
          <a:ln w="22225">
            <a:solidFill>
              <a:srgbClr val="00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>
            <a:off x="7009744" y="3861606"/>
            <a:ext cx="832877" cy="0"/>
          </a:xfrm>
          <a:prstGeom prst="line">
            <a:avLst/>
          </a:prstGeom>
          <a:ln w="19050">
            <a:solidFill>
              <a:srgbClr val="0056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bgerundetes Rechteck 40"/>
          <p:cNvSpPr/>
          <p:nvPr/>
        </p:nvSpPr>
        <p:spPr>
          <a:xfrm>
            <a:off x="6958092" y="3755199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2" name="Stern mit 5 Zacken 41"/>
          <p:cNvSpPr/>
          <p:nvPr/>
        </p:nvSpPr>
        <p:spPr>
          <a:xfrm>
            <a:off x="7324424" y="3692205"/>
            <a:ext cx="108000" cy="107739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smtClean="0">
              <a:solidFill>
                <a:schemeClr val="tx1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7532817" y="3754026"/>
            <a:ext cx="433387" cy="255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44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83783" y="6877503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44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503238" y="404813"/>
            <a:ext cx="8029575" cy="1116012"/>
          </a:xfrm>
        </p:spPr>
        <p:txBody>
          <a:bodyPr/>
          <a:lstStyle/>
          <a:p>
            <a:r>
              <a:rPr lang="en-GB" dirty="0"/>
              <a:t>a) reaction time value </a:t>
            </a:r>
            <a:br>
              <a:rPr lang="en-GB" dirty="0"/>
            </a:br>
            <a:r>
              <a:rPr lang="en-GB" dirty="0"/>
              <a:t>   </a:t>
            </a:r>
            <a:r>
              <a:rPr lang="en-GB" sz="2400" dirty="0"/>
              <a:t> </a:t>
            </a:r>
            <a:r>
              <a:rPr lang="en-GB" sz="2400" dirty="0" smtClean="0"/>
              <a:t> - </a:t>
            </a:r>
            <a:r>
              <a:rPr lang="en-GB" sz="2400" dirty="0"/>
              <a:t>continuous lateral movement </a:t>
            </a:r>
            <a:endParaRPr lang="de-DE" altLang="de-DE" sz="24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294967295"/>
          </p:nvPr>
        </p:nvSpPr>
        <p:spPr>
          <a:xfrm>
            <a:off x="8424863" y="6408738"/>
            <a:ext cx="215900" cy="18891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FCEB2E-41FC-44FF-9E55-DA7BB39EA2C0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303752" y="2787042"/>
            <a:ext cx="8487599" cy="3147204"/>
            <a:chOff x="260865" y="2353214"/>
            <a:chExt cx="8487599" cy="3147204"/>
          </a:xfrm>
        </p:grpSpPr>
        <p:grpSp>
          <p:nvGrpSpPr>
            <p:cNvPr id="19461" name="Gruppieren 6"/>
            <p:cNvGrpSpPr>
              <a:grpSpLocks/>
            </p:cNvGrpSpPr>
            <p:nvPr/>
          </p:nvGrpSpPr>
          <p:grpSpPr bwMode="auto">
            <a:xfrm>
              <a:off x="260865" y="2353214"/>
              <a:ext cx="8487599" cy="3147204"/>
              <a:chOff x="467544" y="509579"/>
              <a:chExt cx="1872208" cy="581603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467544" y="509579"/>
                <a:ext cx="1872208" cy="58160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/>
              </a:p>
            </p:txBody>
          </p:sp>
          <p:cxnSp>
            <p:nvCxnSpPr>
              <p:cNvPr id="23" name="Gerade Verbindung 22"/>
              <p:cNvCxnSpPr/>
              <p:nvPr/>
            </p:nvCxnSpPr>
            <p:spPr>
              <a:xfrm>
                <a:off x="467544" y="548865"/>
                <a:ext cx="1872208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467544" y="1052750"/>
                <a:ext cx="1872208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>
                <a:off x="467544" y="793121"/>
                <a:ext cx="1872208" cy="0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Abgerundetes Rechteck 72"/>
            <p:cNvSpPr/>
            <p:nvPr/>
          </p:nvSpPr>
          <p:spPr>
            <a:xfrm>
              <a:off x="291640" y="4299700"/>
              <a:ext cx="1194256" cy="6648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4" name="Stern mit 5 Zacken 73"/>
            <p:cNvSpPr/>
            <p:nvPr/>
          </p:nvSpPr>
          <p:spPr>
            <a:xfrm>
              <a:off x="1388192" y="4164098"/>
              <a:ext cx="195407" cy="271203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smtClean="0">
                <a:solidFill>
                  <a:schemeClr val="tx1"/>
                </a:solidFill>
              </a:endParaRPr>
            </a:p>
          </p:txBody>
        </p:sp>
        <p:sp>
          <p:nvSpPr>
            <p:cNvPr id="78" name="Inhaltsplatzhalter 2"/>
            <p:cNvSpPr txBox="1">
              <a:spLocks/>
            </p:cNvSpPr>
            <p:nvPr/>
          </p:nvSpPr>
          <p:spPr bwMode="gray">
            <a:xfrm>
              <a:off x="3409836" y="3026780"/>
              <a:ext cx="1468419" cy="263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288" indent="-268288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25475" indent="-180975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8038" indent="-182563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2663" indent="-174625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de-DE" sz="1600" dirty="0" smtClean="0"/>
                <a:t>appr.1 – 2 s</a:t>
              </a:r>
            </a:p>
          </p:txBody>
        </p:sp>
        <p:sp>
          <p:nvSpPr>
            <p:cNvPr id="84" name="Abgerundetes Rechteck 83"/>
            <p:cNvSpPr/>
            <p:nvPr/>
          </p:nvSpPr>
          <p:spPr>
            <a:xfrm>
              <a:off x="3245084" y="3926816"/>
              <a:ext cx="2133242" cy="408136"/>
            </a:xfrm>
            <a:prstGeom prst="roundRect">
              <a:avLst/>
            </a:prstGeom>
            <a:pattFill prst="wdUpDiag">
              <a:fgClr>
                <a:srgbClr val="FFFF00"/>
              </a:fgClr>
              <a:bgClr>
                <a:schemeClr val="bg1">
                  <a:lumMod val="50000"/>
                </a:schemeClr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00" smtClean="0">
                <a:solidFill>
                  <a:schemeClr val="tx1"/>
                </a:solidFill>
              </a:endParaRPr>
            </a:p>
          </p:txBody>
        </p:sp>
        <p:sp>
          <p:nvSpPr>
            <p:cNvPr id="87" name="Pfeil nach oben 86"/>
            <p:cNvSpPr/>
            <p:nvPr/>
          </p:nvSpPr>
          <p:spPr>
            <a:xfrm>
              <a:off x="3336120" y="3963932"/>
              <a:ext cx="260912" cy="288032"/>
            </a:xfrm>
            <a:prstGeom prst="upArrow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00" smtClean="0">
                <a:solidFill>
                  <a:schemeClr val="tx1"/>
                </a:solidFill>
              </a:endParaRPr>
            </a:p>
          </p:txBody>
        </p:sp>
        <p:sp>
          <p:nvSpPr>
            <p:cNvPr id="88" name="Pfeil nach oben 87"/>
            <p:cNvSpPr/>
            <p:nvPr/>
          </p:nvSpPr>
          <p:spPr>
            <a:xfrm>
              <a:off x="3678496" y="3970294"/>
              <a:ext cx="260912" cy="288032"/>
            </a:xfrm>
            <a:prstGeom prst="upArrow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00" smtClean="0">
                <a:solidFill>
                  <a:schemeClr val="tx1"/>
                </a:solidFill>
              </a:endParaRPr>
            </a:p>
          </p:txBody>
        </p:sp>
        <p:sp>
          <p:nvSpPr>
            <p:cNvPr id="89" name="Pfeil nach oben 88"/>
            <p:cNvSpPr/>
            <p:nvPr/>
          </p:nvSpPr>
          <p:spPr>
            <a:xfrm>
              <a:off x="4035233" y="3963932"/>
              <a:ext cx="260912" cy="288032"/>
            </a:xfrm>
            <a:prstGeom prst="upArrow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00" smtClean="0">
                <a:solidFill>
                  <a:schemeClr val="tx1"/>
                </a:solidFill>
              </a:endParaRPr>
            </a:p>
          </p:txBody>
        </p:sp>
        <p:sp>
          <p:nvSpPr>
            <p:cNvPr id="102" name="Abgerundetes Rechteck 101"/>
            <p:cNvSpPr/>
            <p:nvPr/>
          </p:nvSpPr>
          <p:spPr>
            <a:xfrm rot="21093765">
              <a:off x="7473312" y="3036550"/>
              <a:ext cx="1175933" cy="6142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cxnSp>
          <p:nvCxnSpPr>
            <p:cNvPr id="3" name="Gerade Verbindung 2"/>
            <p:cNvCxnSpPr>
              <a:stCxn id="54" idx="3"/>
              <a:endCxn id="102" idx="1"/>
            </p:cNvCxnSpPr>
            <p:nvPr/>
          </p:nvCxnSpPr>
          <p:spPr>
            <a:xfrm flipV="1">
              <a:off x="3276978" y="3429939"/>
              <a:ext cx="4202697" cy="118536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6"/>
            <p:cNvCxnSpPr>
              <a:stCxn id="73" idx="3"/>
            </p:cNvCxnSpPr>
            <p:nvPr/>
          </p:nvCxnSpPr>
          <p:spPr>
            <a:xfrm flipV="1">
              <a:off x="1485896" y="4632104"/>
              <a:ext cx="664253" cy="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feil nach rechts 8"/>
            <p:cNvSpPr/>
            <p:nvPr/>
          </p:nvSpPr>
          <p:spPr>
            <a:xfrm>
              <a:off x="1485896" y="4517006"/>
              <a:ext cx="356737" cy="196600"/>
            </a:xfrm>
            <a:prstGeom prst="rightArrow">
              <a:avLst/>
            </a:prstGeom>
            <a:solidFill>
              <a:srgbClr val="00569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smtClean="0">
                <a:solidFill>
                  <a:schemeClr val="tx1"/>
                </a:solidFill>
              </a:endParaRPr>
            </a:p>
          </p:txBody>
        </p:sp>
        <p:sp>
          <p:nvSpPr>
            <p:cNvPr id="39" name="Pfeil nach rechts 38"/>
            <p:cNvSpPr/>
            <p:nvPr/>
          </p:nvSpPr>
          <p:spPr>
            <a:xfrm rot="20559817">
              <a:off x="3231468" y="4468826"/>
              <a:ext cx="356737" cy="196600"/>
            </a:xfrm>
            <a:prstGeom prst="rightArrow">
              <a:avLst/>
            </a:prstGeom>
            <a:solidFill>
              <a:srgbClr val="00569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smtClean="0">
                <a:solidFill>
                  <a:schemeClr val="tx1"/>
                </a:solidFill>
              </a:endParaRPr>
            </a:p>
          </p:txBody>
        </p:sp>
        <p:sp>
          <p:nvSpPr>
            <p:cNvPr id="54" name="Abgerundetes Rechteck 53"/>
            <p:cNvSpPr/>
            <p:nvPr/>
          </p:nvSpPr>
          <p:spPr>
            <a:xfrm>
              <a:off x="2082722" y="4282902"/>
              <a:ext cx="1194256" cy="66480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57" name="Stern mit 5 Zacken 56"/>
            <p:cNvSpPr/>
            <p:nvPr/>
          </p:nvSpPr>
          <p:spPr>
            <a:xfrm>
              <a:off x="3179274" y="4147300"/>
              <a:ext cx="195407" cy="271203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smtClean="0">
                <a:solidFill>
                  <a:schemeClr val="tx1"/>
                </a:solidFill>
              </a:endParaRPr>
            </a:p>
          </p:txBody>
        </p:sp>
        <p:sp>
          <p:nvSpPr>
            <p:cNvPr id="40" name="Pfeil nach rechts 39"/>
            <p:cNvSpPr/>
            <p:nvPr/>
          </p:nvSpPr>
          <p:spPr>
            <a:xfrm rot="20559817">
              <a:off x="5404262" y="3955005"/>
              <a:ext cx="356737" cy="196600"/>
            </a:xfrm>
            <a:prstGeom prst="rightArrow">
              <a:avLst/>
            </a:prstGeom>
            <a:solidFill>
              <a:srgbClr val="005696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smtClean="0">
                <a:solidFill>
                  <a:schemeClr val="tx1"/>
                </a:solidFill>
              </a:endParaRPr>
            </a:p>
          </p:txBody>
        </p:sp>
        <p:sp>
          <p:nvSpPr>
            <p:cNvPr id="86" name="Stern mit 5 Zacken 85"/>
            <p:cNvSpPr/>
            <p:nvPr/>
          </p:nvSpPr>
          <p:spPr>
            <a:xfrm>
              <a:off x="8456138" y="2818001"/>
              <a:ext cx="195407" cy="271203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smtClean="0">
                <a:solidFill>
                  <a:schemeClr val="tx1"/>
                </a:solidFill>
              </a:endParaRPr>
            </a:p>
          </p:txBody>
        </p:sp>
        <p:sp>
          <p:nvSpPr>
            <p:cNvPr id="43" name="Inhaltsplatzhalter 2"/>
            <p:cNvSpPr txBox="1">
              <a:spLocks/>
            </p:cNvSpPr>
            <p:nvPr/>
          </p:nvSpPr>
          <p:spPr bwMode="gray">
            <a:xfrm>
              <a:off x="3510865" y="2650684"/>
              <a:ext cx="1987597" cy="263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288" indent="-268288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25475" indent="-180975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8038" indent="-182563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982663" indent="-174625" algn="l" rt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altLang="de-DE" sz="1600" dirty="0" smtClean="0"/>
                <a:t>total reaction time</a:t>
              </a:r>
            </a:p>
          </p:txBody>
        </p:sp>
        <p:cxnSp>
          <p:nvCxnSpPr>
            <p:cNvPr id="45" name="Gerade Verbindung 44"/>
            <p:cNvCxnSpPr/>
            <p:nvPr/>
          </p:nvCxnSpPr>
          <p:spPr>
            <a:xfrm>
              <a:off x="5375457" y="3150236"/>
              <a:ext cx="7616" cy="96380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 Verbindung 45"/>
            <p:cNvCxnSpPr/>
            <p:nvPr/>
          </p:nvCxnSpPr>
          <p:spPr>
            <a:xfrm>
              <a:off x="5838960" y="2708920"/>
              <a:ext cx="7616" cy="11497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 Verbindung 46"/>
            <p:cNvCxnSpPr/>
            <p:nvPr/>
          </p:nvCxnSpPr>
          <p:spPr>
            <a:xfrm>
              <a:off x="3252699" y="2708920"/>
              <a:ext cx="0" cy="122128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mit Pfeil 47"/>
            <p:cNvCxnSpPr/>
            <p:nvPr/>
          </p:nvCxnSpPr>
          <p:spPr>
            <a:xfrm>
              <a:off x="3276978" y="3343669"/>
              <a:ext cx="210134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/>
            <p:nvPr/>
          </p:nvCxnSpPr>
          <p:spPr>
            <a:xfrm flipV="1">
              <a:off x="5398304" y="3346138"/>
              <a:ext cx="433041" cy="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mit Pfeil 57"/>
            <p:cNvCxnSpPr/>
            <p:nvPr/>
          </p:nvCxnSpPr>
          <p:spPr>
            <a:xfrm>
              <a:off x="3261031" y="2914536"/>
              <a:ext cx="257031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Abgerundetes Rechteck 54"/>
            <p:cNvSpPr/>
            <p:nvPr/>
          </p:nvSpPr>
          <p:spPr>
            <a:xfrm rot="20871065">
              <a:off x="4363348" y="4002731"/>
              <a:ext cx="1160136" cy="61423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56" name="Stern mit 5 Zacken 55"/>
            <p:cNvSpPr/>
            <p:nvPr/>
          </p:nvSpPr>
          <p:spPr>
            <a:xfrm>
              <a:off x="5280622" y="3733735"/>
              <a:ext cx="195407" cy="271203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smtClean="0">
                <a:solidFill>
                  <a:schemeClr val="tx1"/>
                </a:solidFill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5328527" y="2996347"/>
              <a:ext cx="5725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smtClean="0"/>
                <a:t>0.4 s</a:t>
              </a:r>
            </a:p>
          </p:txBody>
        </p:sp>
      </p:grpSp>
      <p:sp>
        <p:nvSpPr>
          <p:cNvPr id="64" name="Inhaltsplatzhalter 2"/>
          <p:cNvSpPr>
            <a:spLocks noGrp="1"/>
          </p:cNvSpPr>
          <p:nvPr>
            <p:ph idx="1"/>
          </p:nvPr>
        </p:nvSpPr>
        <p:spPr>
          <a:xfrm>
            <a:off x="539552" y="1628800"/>
            <a:ext cx="8424936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mandatory continuous lateral movement achieves that we have a total reaction time of at least 1.4 s, which is comparable to the AEBS reaction time (approximately 1 – 2 s before LCM + 0.4 s after LCM).</a:t>
            </a:r>
          </a:p>
        </p:txBody>
      </p:sp>
    </p:spTree>
    <p:extLst>
      <p:ext uri="{BB962C8B-B14F-4D97-AF65-F5344CB8AC3E}">
        <p14:creationId xmlns:p14="http://schemas.microsoft.com/office/powerpoint/2010/main" val="34913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VI_PowerPoint_Systemschrift_en">
  <a:themeElements>
    <a:clrScheme name="BMVI">
      <a:dk1>
        <a:sysClr val="windowText" lastClr="000000"/>
      </a:dk1>
      <a:lt1>
        <a:sysClr val="window" lastClr="FFFFFF"/>
      </a:lt1>
      <a:dk2>
        <a:srgbClr val="57666D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bmvi system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20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BMVI">
      <a:dk1>
        <a:sysClr val="windowText" lastClr="000000"/>
      </a:dk1>
      <a:lt1>
        <a:sysClr val="window" lastClr="FFFFFF"/>
      </a:lt1>
      <a:dk2>
        <a:srgbClr val="57666D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bmvi system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BMVI">
      <a:dk1>
        <a:sysClr val="windowText" lastClr="000000"/>
      </a:dk1>
      <a:lt1>
        <a:sysClr val="window" lastClr="FFFFFF"/>
      </a:lt1>
      <a:dk2>
        <a:srgbClr val="57666D"/>
      </a:dk2>
      <a:lt2>
        <a:srgbClr val="D8D8D8"/>
      </a:lt2>
      <a:accent1>
        <a:srgbClr val="004F80"/>
      </a:accent1>
      <a:accent2>
        <a:srgbClr val="595959"/>
      </a:accent2>
      <a:accent3>
        <a:srgbClr val="7F7F7F"/>
      </a:accent3>
      <a:accent4>
        <a:srgbClr val="BFBFBF"/>
      </a:accent4>
      <a:accent5>
        <a:srgbClr val="F2F2F2"/>
      </a:accent5>
      <a:accent6>
        <a:srgbClr val="000000"/>
      </a:accent6>
      <a:hlink>
        <a:srgbClr val="000000"/>
      </a:hlink>
      <a:folHlink>
        <a:srgbClr val="000000"/>
      </a:folHlink>
    </a:clrScheme>
    <a:fontScheme name="bmvi system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BMVI_PowerPoint_Systemschrift_en</Template>
  <TotalTime>1</TotalTime>
  <Words>1995</Words>
  <Application>Microsoft Office PowerPoint</Application>
  <PresentationFormat>On-screen Show (4:3)</PresentationFormat>
  <Paragraphs>348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BMVI_PowerPoint_Systemschrift_en</vt:lpstr>
      <vt:lpstr>Informal Working Group ACSF  ACSF of Category C </vt:lpstr>
      <vt:lpstr>Activities of the IWG ACSF  </vt:lpstr>
      <vt:lpstr>Activities of the IWG ACSF </vt:lpstr>
      <vt:lpstr>  a) reaction time value </vt:lpstr>
      <vt:lpstr>a) reaction time value      - State of discussion</vt:lpstr>
      <vt:lpstr>a) reaction time value      - Simulation on test track done by BASt</vt:lpstr>
      <vt:lpstr>a) reaction time value      - continuous lateral movement </vt:lpstr>
      <vt:lpstr>a) reaction time value      - continuous lateral movement </vt:lpstr>
      <vt:lpstr>a) reaction time value       - continuous lateral movement </vt:lpstr>
      <vt:lpstr>a) reaction time value       - conclusion</vt:lpstr>
      <vt:lpstr>  b) Test target (L3e vehicle) </vt:lpstr>
      <vt:lpstr>b) Test target (L3e vehicle)     - continuous lateral movement </vt:lpstr>
      <vt:lpstr>  c) Type approval test requirements </vt:lpstr>
      <vt:lpstr>c) Type approval test requirements     - Test overview (7 tests)   </vt:lpstr>
      <vt:lpstr>c) Type approval test requirements     - General test requirements </vt:lpstr>
      <vt:lpstr>c) Type approval test requirements     - (1) Lane change functional test</vt:lpstr>
      <vt:lpstr>c) Type approval test requirements     - (1) Lane change functional test</vt:lpstr>
      <vt:lpstr>c) Type approval test requirements     - (2) Minimum activation speed test Vsmin</vt:lpstr>
      <vt:lpstr>c) Type approval test requirements     - (2) Minimum activation speed test Vsmin</vt:lpstr>
      <vt:lpstr>c) Type approval test requirements     - (3) Overriding test</vt:lpstr>
      <vt:lpstr>c) Type approval test requirements     - (4) Lane change procedure suppression test</vt:lpstr>
      <vt:lpstr>c) Type approval test requirements     - (5) Sensor performance test</vt:lpstr>
      <vt:lpstr>c) Type approval test requirements     - (5) Sensor performance test</vt:lpstr>
      <vt:lpstr>c) Type approval test requirements     - (6) Sensor blindness test</vt:lpstr>
      <vt:lpstr>c) Type approval test requirements     - (6) Sensor blindness test</vt:lpstr>
      <vt:lpstr>c) Type approval test requirements     - (7) Engine start/ run cycle test – Phase I</vt:lpstr>
      <vt:lpstr>c) Type approval test requirements     - (7) Engine start/ run cycle test – Phase II</vt:lpstr>
      <vt:lpstr>c) Type approval test requirements     - (7) Engine start/ run cycle test – Phase III</vt:lpstr>
      <vt:lpstr>c) Type approval test requirements     - Engine start/ run cycle test – Phase III</vt:lpstr>
      <vt:lpstr>Thank you for your attention!</vt:lpstr>
    </vt:vector>
  </TitlesOfParts>
  <Company>BMVBS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Regulation 79</dc:title>
  <dc:creator>Hoppe, Isabelle</dc:creator>
  <cp:lastModifiedBy>Francois E. Guichard</cp:lastModifiedBy>
  <cp:revision>161</cp:revision>
  <dcterms:created xsi:type="dcterms:W3CDTF">2017-11-29T07:59:29Z</dcterms:created>
  <dcterms:modified xsi:type="dcterms:W3CDTF">2017-12-11T18:00:23Z</dcterms:modified>
</cp:coreProperties>
</file>