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  <p:sldMasterId id="2147483766" r:id="rId2"/>
  </p:sldMasterIdLst>
  <p:notesMasterIdLst>
    <p:notesMasterId r:id="rId15"/>
  </p:notesMasterIdLst>
  <p:handoutMasterIdLst>
    <p:handoutMasterId r:id="rId16"/>
  </p:handoutMasterIdLst>
  <p:sldIdLst>
    <p:sldId id="343" r:id="rId3"/>
    <p:sldId id="398" r:id="rId4"/>
    <p:sldId id="399" r:id="rId5"/>
    <p:sldId id="400" r:id="rId6"/>
    <p:sldId id="404" r:id="rId7"/>
    <p:sldId id="405" r:id="rId8"/>
    <p:sldId id="406" r:id="rId9"/>
    <p:sldId id="408" r:id="rId10"/>
    <p:sldId id="407" r:id="rId11"/>
    <p:sldId id="402" r:id="rId12"/>
    <p:sldId id="401" r:id="rId13"/>
    <p:sldId id="397" r:id="rId14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  <a:srgbClr val="1E4494"/>
    <a:srgbClr val="0050A0"/>
    <a:srgbClr val="2E6437"/>
    <a:srgbClr val="500F28"/>
    <a:srgbClr val="0F5494"/>
    <a:srgbClr val="3166CF"/>
    <a:srgbClr val="2D5EC1"/>
    <a:srgbClr val="FFD624"/>
    <a:srgbClr val="3E6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52" autoAdjust="0"/>
    <p:restoredTop sz="95294" autoAdjust="0"/>
  </p:normalViewPr>
  <p:slideViewPr>
    <p:cSldViewPr>
      <p:cViewPr varScale="1">
        <p:scale>
          <a:sx n="101" d="100"/>
          <a:sy n="101" d="100"/>
        </p:scale>
        <p:origin x="-120" y="-84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46400" cy="49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429677"/>
            <a:ext cx="294640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677"/>
            <a:ext cx="294640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46400" cy="49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5" y="4715634"/>
            <a:ext cx="5438775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29677"/>
            <a:ext cx="294640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677"/>
            <a:ext cx="294640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690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491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"/>
          <p:cNvSpPr>
            <a:spLocks noGrp="1"/>
          </p:cNvSpPr>
          <p:nvPr>
            <p:ph idx="11"/>
          </p:nvPr>
        </p:nvSpPr>
        <p:spPr>
          <a:xfrm>
            <a:off x="0" y="2852937"/>
            <a:ext cx="9144000" cy="4005064"/>
          </a:xfrm>
          <a:prstGeom prst="rect">
            <a:avLst/>
          </a:prstGeom>
        </p:spPr>
        <p:txBody>
          <a:bodyPr lIns="360000" tIns="288000" rIns="0" bIns="0"/>
          <a:lstStyle>
            <a:lvl1pPr>
              <a:lnSpc>
                <a:spcPct val="150000"/>
              </a:lnSpc>
              <a:defRPr sz="1600" b="1"/>
            </a:lvl1pPr>
            <a:lvl2pPr>
              <a:lnSpc>
                <a:spcPct val="150000"/>
              </a:lnSpc>
              <a:defRPr sz="1600"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Picture Placeholder 7"/>
          <p:cNvSpPr>
            <a:spLocks noGrp="1"/>
          </p:cNvSpPr>
          <p:nvPr>
            <p:ph type="pic" idx="1"/>
          </p:nvPr>
        </p:nvSpPr>
        <p:spPr>
          <a:xfrm>
            <a:off x="0" y="3473"/>
            <a:ext cx="9144000" cy="2232248"/>
          </a:xfrm>
          <a:prstGeom prst="rect">
            <a:avLst/>
          </a:prstGeom>
        </p:spPr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0" y="2232248"/>
            <a:ext cx="9144000" cy="620688"/>
          </a:xfrm>
          <a:prstGeom prst="rect">
            <a:avLst/>
          </a:prstGeom>
        </p:spPr>
        <p:txBody>
          <a:bodyPr lIns="360000" tIns="216000" rIns="0" bIns="0"/>
          <a:lstStyle/>
          <a:p>
            <a:r>
              <a:rPr lang="en-GB" altLang="en-US" dirty="0" smtClean="0">
                <a:latin typeface="+mj-lt"/>
              </a:rPr>
              <a:t>JRC Role. Facts </a:t>
            </a:r>
            <a:r>
              <a:rPr lang="en-GB" altLang="en-US" dirty="0">
                <a:latin typeface="+mj-lt"/>
              </a:rPr>
              <a:t>&amp; </a:t>
            </a:r>
            <a:r>
              <a:rPr lang="en-GB" altLang="en-US" dirty="0" smtClean="0">
                <a:latin typeface="+mj-lt"/>
              </a:rPr>
              <a:t>Figures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8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08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716016" y="2276872"/>
            <a:ext cx="4176464" cy="1800200"/>
          </a:xfrm>
          <a:prstGeom prst="rect">
            <a:avLst/>
          </a:prstGeom>
        </p:spPr>
        <p:txBody>
          <a:bodyPr lIns="0" tIns="900000" rIns="0" bIns="0" anchor="t"/>
          <a:lstStyle>
            <a:lvl1pPr algn="r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714017" y="4077072"/>
            <a:ext cx="4178464" cy="915318"/>
          </a:xfrm>
          <a:prstGeom prst="rect">
            <a:avLst/>
          </a:prstGeom>
        </p:spPr>
        <p:txBody>
          <a:bodyPr lIns="0" tIns="360000" rIns="0"/>
          <a:lstStyle>
            <a:lvl1pPr marL="0" indent="0" algn="r">
              <a:buClr>
                <a:srgbClr val="1E4494"/>
              </a:buClr>
              <a:buFont typeface="Arial" panose="020B0604020202020204" pitchFamily="34" charset="0"/>
              <a:buNone/>
              <a:defRPr sz="1800" b="1"/>
            </a:lvl1pPr>
            <a:lvl2pPr marL="2286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 sz="1800"/>
            </a:lvl2pPr>
            <a:lvl3pPr marL="4572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3pPr>
            <a:lvl4pPr marL="6858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4pPr>
            <a:lvl5pPr marL="9144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4716016" y="5517232"/>
            <a:ext cx="4178464" cy="648072"/>
          </a:xfrm>
          <a:prstGeom prst="rect">
            <a:avLst/>
          </a:prstGeom>
        </p:spPr>
        <p:txBody>
          <a:bodyPr lIns="0" rIns="0" bIns="360000" anchor="b"/>
          <a:lstStyle>
            <a:lvl1pPr marL="0" indent="0" algn="r">
              <a:buClr>
                <a:srgbClr val="1E4494"/>
              </a:buClr>
              <a:buFont typeface="Arial" panose="020B0604020202020204" pitchFamily="34" charset="0"/>
              <a:buNone/>
              <a:defRPr sz="1600" b="1"/>
            </a:lvl1pPr>
            <a:lvl2pPr marL="2286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 sz="1600"/>
            </a:lvl2pPr>
            <a:lvl3pPr marL="4572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3pPr>
            <a:lvl4pPr marL="6858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4pPr>
            <a:lvl5pPr marL="9144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2113783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09120"/>
            <a:ext cx="213832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63280"/>
            <a:ext cx="1834087" cy="162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290" y="5373216"/>
            <a:ext cx="168245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763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_unlogo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293" y="6237312"/>
            <a:ext cx="716915" cy="5924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357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Verdana" pitchFamily="34" charset="0"/>
        <a:defRPr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marL="2286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Verdana" pitchFamily="34" charset="0"/>
        <a:buChar char="•"/>
        <a:defRPr>
          <a:solidFill>
            <a:srgbClr val="004494"/>
          </a:solidFill>
          <a:latin typeface="Verdana"/>
          <a:ea typeface="MS PGothic" pitchFamily="34" charset="-128"/>
        </a:defRPr>
      </a:lvl2pPr>
      <a:lvl3pPr marL="4572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Wingdings" pitchFamily="2" charset="2"/>
        <a:buChar char="§"/>
        <a:defRPr sz="1600">
          <a:solidFill>
            <a:srgbClr val="004494"/>
          </a:solidFill>
          <a:latin typeface="Verdana"/>
          <a:ea typeface="MS PGothic" pitchFamily="34" charset="-128"/>
        </a:defRPr>
      </a:lvl3pPr>
      <a:lvl4pPr marL="6858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Arial" charset="0"/>
        <a:buChar char="•"/>
        <a:defRPr sz="1600">
          <a:solidFill>
            <a:srgbClr val="004494"/>
          </a:solidFill>
          <a:latin typeface="Verdana"/>
          <a:ea typeface="MS PGothic" pitchFamily="34" charset="-128"/>
        </a:defRPr>
      </a:lvl4pPr>
      <a:lvl5pPr marL="9144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Verdana" pitchFamily="34" charset="0"/>
        <a:buChar char="–"/>
        <a:defRPr sz="1600">
          <a:solidFill>
            <a:srgbClr val="004494"/>
          </a:solidFill>
          <a:latin typeface="Verdana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 txBox="1">
            <a:spLocks/>
          </p:cNvSpPr>
          <p:nvPr userDrawn="1"/>
        </p:nvSpPr>
        <p:spPr>
          <a:xfrm>
            <a:off x="1547341" y="476672"/>
            <a:ext cx="7272809" cy="1008112"/>
          </a:xfrm>
          <a:prstGeom prst="rect">
            <a:avLst/>
          </a:prstGeom>
        </p:spPr>
        <p:txBody>
          <a:bodyPr lIns="0" tIns="46800" r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lnSpc>
                <a:spcPts val="3400"/>
              </a:lnSpc>
            </a:pPr>
            <a:r>
              <a:rPr lang="en-US" kern="0" dirty="0" smtClean="0"/>
              <a:t>Joint Research</a:t>
            </a:r>
            <a:r>
              <a:rPr lang="en-US" kern="0" baseline="0" dirty="0" smtClean="0"/>
              <a:t> Centre</a:t>
            </a:r>
          </a:p>
          <a:p>
            <a:pPr>
              <a:lnSpc>
                <a:spcPts val="3400"/>
              </a:lnSpc>
            </a:pPr>
            <a:r>
              <a:rPr lang="en-GB" sz="1800" kern="0" dirty="0" smtClean="0"/>
              <a:t>the European Commission's in-house science service</a:t>
            </a:r>
            <a:endParaRPr lang="en-GB" sz="1800" kern="0" dirty="0"/>
          </a:p>
        </p:txBody>
      </p:sp>
      <p:sp>
        <p:nvSpPr>
          <p:cNvPr id="14" name="Content Placeholder 2"/>
          <p:cNvSpPr txBox="1">
            <a:spLocks/>
          </p:cNvSpPr>
          <p:nvPr userDrawn="1"/>
        </p:nvSpPr>
        <p:spPr>
          <a:xfrm>
            <a:off x="4641685" y="1649586"/>
            <a:ext cx="4178464" cy="915318"/>
          </a:xfrm>
          <a:prstGeom prst="rect">
            <a:avLst/>
          </a:prstGeom>
        </p:spPr>
        <p:txBody>
          <a:bodyPr lIns="0" tIns="46800" rIns="0"/>
          <a:lstStyle>
            <a:lvl1pPr marL="342900" indent="-3429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marL="228600" indent="-2286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>
                <a:solidFill>
                  <a:srgbClr val="004494"/>
                </a:solidFill>
                <a:latin typeface="Verdana"/>
                <a:ea typeface="MS PGothic" pitchFamily="34" charset="-128"/>
              </a:defRPr>
            </a:lvl2pPr>
            <a:lvl3pPr marL="457200" indent="-2286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 sz="1600">
                <a:solidFill>
                  <a:srgbClr val="004494"/>
                </a:solidFill>
                <a:latin typeface="Verdana"/>
                <a:ea typeface="MS PGothic" pitchFamily="34" charset="-128"/>
              </a:defRPr>
            </a:lvl3pPr>
            <a:lvl4pPr marL="685800" indent="-2286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 sz="1600">
                <a:solidFill>
                  <a:srgbClr val="004494"/>
                </a:solidFill>
                <a:latin typeface="Verdana"/>
                <a:ea typeface="MS PGothic" pitchFamily="34" charset="-128"/>
              </a:defRPr>
            </a:lvl4pPr>
            <a:lvl5pPr marL="914400" indent="-2286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 sz="1600">
                <a:solidFill>
                  <a:srgbClr val="004494"/>
                </a:solidFill>
                <a:latin typeface="Verdana"/>
                <a:ea typeface="MS PGothic" pitchFamily="3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0" indent="0">
              <a:lnSpc>
                <a:spcPts val="1560"/>
              </a:lnSpc>
              <a:buNone/>
            </a:pPr>
            <a:r>
              <a:rPr lang="en-GB" sz="1300" b="0" i="1" kern="0" dirty="0" smtClean="0"/>
              <a:t>Serving society</a:t>
            </a:r>
          </a:p>
          <a:p>
            <a:pPr marL="0" indent="0">
              <a:lnSpc>
                <a:spcPts val="1560"/>
              </a:lnSpc>
              <a:buNone/>
            </a:pPr>
            <a:r>
              <a:rPr lang="en-GB" sz="1300" b="0" i="1" kern="0" dirty="0" smtClean="0"/>
              <a:t>Stimulating innovation</a:t>
            </a:r>
          </a:p>
          <a:p>
            <a:pPr marL="0" indent="0">
              <a:lnSpc>
                <a:spcPts val="1560"/>
              </a:lnSpc>
              <a:buNone/>
            </a:pPr>
            <a:r>
              <a:rPr lang="en-GB" sz="1300" b="0" i="1" kern="0" dirty="0" smtClean="0"/>
              <a:t>Supporting legislation</a:t>
            </a:r>
            <a:endParaRPr lang="en-US" sz="1300" b="0" i="1" kern="0" dirty="0" smtClean="0"/>
          </a:p>
        </p:txBody>
      </p:sp>
      <p:pic>
        <p:nvPicPr>
          <p:cNvPr id="5" name="Picture 4" descr="_unlogo"/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293" y="6237312"/>
            <a:ext cx="716915" cy="5924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8811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defRPr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marL="2286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buChar char="•"/>
        <a:defRPr>
          <a:solidFill>
            <a:srgbClr val="004494"/>
          </a:solidFill>
          <a:latin typeface="Verdana"/>
          <a:ea typeface="MS PGothic" pitchFamily="34" charset="-128"/>
        </a:defRPr>
      </a:lvl2pPr>
      <a:lvl3pPr marL="4572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Wingdings" pitchFamily="2" charset="2"/>
        <a:buChar char="§"/>
        <a:defRPr sz="1600">
          <a:solidFill>
            <a:srgbClr val="004494"/>
          </a:solidFill>
          <a:latin typeface="Verdana"/>
          <a:ea typeface="MS PGothic" pitchFamily="34" charset="-128"/>
        </a:defRPr>
      </a:lvl3pPr>
      <a:lvl4pPr marL="6858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Arial" charset="0"/>
        <a:buChar char="•"/>
        <a:defRPr sz="1600">
          <a:solidFill>
            <a:srgbClr val="004494"/>
          </a:solidFill>
          <a:latin typeface="Verdana"/>
          <a:ea typeface="MS PGothic" pitchFamily="34" charset="-128"/>
        </a:defRPr>
      </a:lvl4pPr>
      <a:lvl5pPr marL="9144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buChar char="–"/>
        <a:defRPr sz="1600">
          <a:solidFill>
            <a:srgbClr val="004494"/>
          </a:solidFill>
          <a:latin typeface="Verdana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unece.org/fileadmin/DAM/trans/main/wp29/wp29wgs/wp29gen/wp29registry/ECE-TRANS-180a17e.pdf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unece.org/fileadmin/DAM/trans/main/wp29/wp29wgs/wp29gen/wp29registry/ECE-TRANS-180a18e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28800"/>
            <a:ext cx="9036496" cy="2016224"/>
          </a:xfrm>
        </p:spPr>
        <p:txBody>
          <a:bodyPr/>
          <a:lstStyle/>
          <a:p>
            <a:r>
              <a:rPr lang="en-IE" sz="2400" dirty="0"/>
              <a:t>UNECE IWG on EPPR </a:t>
            </a:r>
            <a:r>
              <a:rPr lang="en-IE" sz="2400" dirty="0" smtClean="0"/>
              <a:t>for </a:t>
            </a:r>
            <a:r>
              <a:rPr lang="en-IE" sz="2400" dirty="0"/>
              <a:t>L-category vehicles</a:t>
            </a:r>
            <a:br>
              <a:rPr lang="en-IE" sz="2400" dirty="0"/>
            </a:br>
            <a:r>
              <a:rPr lang="en-IE" sz="2400" dirty="0" smtClean="0"/>
              <a:t/>
            </a:r>
            <a:br>
              <a:rPr lang="en-IE" sz="2400" dirty="0" smtClean="0"/>
            </a:br>
            <a:r>
              <a:rPr lang="en-IE" sz="2400" b="0" i="1" dirty="0" smtClean="0"/>
              <a:t>State </a:t>
            </a:r>
            <a:r>
              <a:rPr lang="en-IE" sz="2400" b="0" i="1" dirty="0"/>
              <a:t>of play</a:t>
            </a:r>
            <a:r>
              <a:rPr lang="en-IE" sz="2400" dirty="0"/>
              <a:t/>
            </a:r>
            <a:br>
              <a:rPr lang="en-IE" sz="2400" dirty="0"/>
            </a:br>
            <a:r>
              <a:rPr lang="en-IE" sz="2400" dirty="0"/>
              <a:t/>
            </a:r>
            <a:br>
              <a:rPr lang="en-IE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b="0" dirty="0"/>
              <a:t/>
            </a:r>
            <a:br>
              <a:rPr lang="en-GB" sz="2400" b="0" dirty="0"/>
            </a:br>
            <a:r>
              <a:rPr lang="en-GB" sz="2400" b="0" dirty="0"/>
              <a:t/>
            </a:r>
            <a:br>
              <a:rPr lang="en-GB" sz="2400" b="0" dirty="0"/>
            </a:br>
            <a:r>
              <a:rPr lang="en-GB" sz="2400" b="0" dirty="0"/>
              <a:t> </a:t>
            </a:r>
            <a:endParaRPr lang="en-US" sz="2400" dirty="0">
              <a:solidFill>
                <a:srgbClr val="1E44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016" y="3861048"/>
            <a:ext cx="4178464" cy="158417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i="1" dirty="0" smtClean="0">
                <a:solidFill>
                  <a:srgbClr val="1E4494"/>
                </a:solidFill>
              </a:rPr>
              <a:t>Adolfo </a:t>
            </a:r>
            <a:r>
              <a:rPr lang="en-GB" i="1" dirty="0" err="1" smtClean="0">
                <a:solidFill>
                  <a:srgbClr val="1E4494"/>
                </a:solidFill>
              </a:rPr>
              <a:t>Perujo</a:t>
            </a:r>
            <a:r>
              <a:rPr lang="en-GB" i="1" dirty="0" smtClean="0">
                <a:solidFill>
                  <a:srgbClr val="1E4494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b="0" i="1" dirty="0" smtClean="0">
                <a:solidFill>
                  <a:srgbClr val="1E4494"/>
                </a:solidFill>
              </a:rPr>
              <a:t>Chairman IWG EPPR (L-cat)</a:t>
            </a:r>
            <a:r>
              <a:rPr lang="en-GB" i="1" dirty="0" smtClean="0">
                <a:solidFill>
                  <a:srgbClr val="1E4494"/>
                </a:solidFill>
              </a:rPr>
              <a:t>    </a:t>
            </a:r>
          </a:p>
          <a:p>
            <a:pPr>
              <a:lnSpc>
                <a:spcPct val="150000"/>
              </a:lnSpc>
            </a:pPr>
            <a:endParaRPr lang="en-GB" i="1" dirty="0">
              <a:solidFill>
                <a:srgbClr val="1E4494"/>
              </a:solidFill>
            </a:endParaRPr>
          </a:p>
          <a:p>
            <a:pPr>
              <a:lnSpc>
                <a:spcPct val="150000"/>
              </a:lnSpc>
            </a:pPr>
            <a:endParaRPr lang="en-GB" b="0" dirty="0">
              <a:solidFill>
                <a:srgbClr val="1E4494"/>
              </a:solidFill>
            </a:endParaRPr>
          </a:p>
          <a:p>
            <a:endParaRPr lang="en-GB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580" y="108351"/>
            <a:ext cx="3416300" cy="8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GB" altLang="en-US" sz="1600" b="0" dirty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Informal </a:t>
            </a:r>
            <a:r>
              <a:rPr lang="en-GB" altLang="en-US" sz="1600" b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 </a:t>
            </a:r>
            <a:r>
              <a:rPr lang="en-GB" altLang="en-US" sz="1600" b="0" smtClean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GRPE-75-24</a:t>
            </a:r>
            <a:endParaRPr lang="en-GB" altLang="en-US" sz="1600" b="0" dirty="0">
              <a:solidFill>
                <a:srgbClr val="1E44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altLang="en-US" sz="1600" b="0" dirty="0" smtClean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75th </a:t>
            </a:r>
            <a:r>
              <a:rPr lang="en-GB" altLang="en-US" sz="1600" b="0" dirty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GRPE, </a:t>
            </a:r>
            <a:r>
              <a:rPr lang="en-GB" altLang="en-US" sz="1600" b="0" dirty="0" smtClean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6-9 June 2017,</a:t>
            </a:r>
            <a:endParaRPr lang="en-GB" altLang="en-US" sz="1600" b="0" dirty="0">
              <a:solidFill>
                <a:srgbClr val="1E44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altLang="en-US" sz="1600" b="0" dirty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GB" altLang="en-US" sz="1600" b="0" dirty="0" smtClean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genda </a:t>
            </a:r>
            <a:r>
              <a:rPr lang="en-GB" altLang="en-US" sz="1600" b="0" dirty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item </a:t>
            </a:r>
            <a:r>
              <a:rPr lang="en-GB" altLang="en-US" sz="1600" b="0" dirty="0" smtClean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9(b)</a:t>
            </a:r>
            <a:endParaRPr lang="en-GB" altLang="en-US" sz="1600" b="0" dirty="0">
              <a:solidFill>
                <a:srgbClr val="1E44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16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53" b="26753"/>
          <a:stretch>
            <a:fillRect/>
          </a:stretch>
        </p:blipFill>
        <p:spPr>
          <a:xfrm>
            <a:off x="0" y="1"/>
            <a:ext cx="9144000" cy="1700807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844824"/>
            <a:ext cx="9026637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9103" y="404664"/>
            <a:ext cx="9144000" cy="792088"/>
          </a:xfrm>
        </p:spPr>
        <p:txBody>
          <a:bodyPr/>
          <a:lstStyle/>
          <a:p>
            <a:pPr algn="ctr"/>
            <a:r>
              <a:rPr lang="en-GB" sz="3600" dirty="0">
                <a:solidFill>
                  <a:schemeClr val="bg1"/>
                </a:solidFill>
              </a:rPr>
              <a:t>EPPR Roadmap</a:t>
            </a:r>
          </a:p>
        </p:txBody>
      </p:sp>
    </p:spTree>
    <p:extLst>
      <p:ext uri="{BB962C8B-B14F-4D97-AF65-F5344CB8AC3E}">
        <p14:creationId xmlns:p14="http://schemas.microsoft.com/office/powerpoint/2010/main" val="135537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29" b="33029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Meetings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3429000"/>
            <a:ext cx="8964488" cy="2362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247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6" b="27366"/>
          <a:stretch>
            <a:fillRect/>
          </a:stretch>
        </p:blipFill>
        <p:spPr>
          <a:xfrm>
            <a:off x="0" y="2337098"/>
            <a:ext cx="9144000" cy="223224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64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1"/>
          </p:nvPr>
        </p:nvSpPr>
        <p:spPr>
          <a:xfrm>
            <a:off x="0" y="2708920"/>
            <a:ext cx="9144000" cy="4005064"/>
          </a:xfrm>
        </p:spPr>
        <p:txBody>
          <a:bodyPr/>
          <a:lstStyle/>
          <a:p>
            <a:pPr marL="714375">
              <a:buFont typeface="Wingdings" panose="05000000000000000000" pitchFamily="2" charset="2"/>
              <a:buChar char="ü"/>
            </a:pPr>
            <a:r>
              <a:rPr lang="en-IE" dirty="0"/>
              <a:t>Background</a:t>
            </a:r>
          </a:p>
          <a:p>
            <a:pPr marL="714375">
              <a:buFont typeface="Wingdings" panose="05000000000000000000" pitchFamily="2" charset="2"/>
              <a:buChar char="ü"/>
            </a:pPr>
            <a:r>
              <a:rPr lang="en-IE" dirty="0" smtClean="0"/>
              <a:t>State </a:t>
            </a:r>
            <a:r>
              <a:rPr lang="en-IE" dirty="0"/>
              <a:t>of play</a:t>
            </a:r>
          </a:p>
          <a:p>
            <a:pPr marL="1076325" lvl="3" indent="-361950">
              <a:buFont typeface="Wingdings" panose="05000000000000000000" pitchFamily="2" charset="2"/>
              <a:buChar char="§"/>
            </a:pPr>
            <a:r>
              <a:rPr lang="en-IE" dirty="0"/>
              <a:t>GTR on Evaporative and Crankcase emissions </a:t>
            </a:r>
            <a:endParaRPr lang="en-IE" dirty="0" smtClean="0"/>
          </a:p>
          <a:p>
            <a:pPr marL="1076325" lvl="3" indent="-361950">
              <a:buFont typeface="Wingdings" panose="05000000000000000000" pitchFamily="2" charset="2"/>
              <a:buChar char="§"/>
            </a:pPr>
            <a:r>
              <a:rPr lang="en-IE" dirty="0" smtClean="0"/>
              <a:t>GTR </a:t>
            </a:r>
            <a:r>
              <a:rPr lang="en-IE" dirty="0"/>
              <a:t>on </a:t>
            </a:r>
            <a:r>
              <a:rPr lang="en-IE" dirty="0" smtClean="0"/>
              <a:t>OBD-1 </a:t>
            </a:r>
          </a:p>
          <a:p>
            <a:pPr marL="1076325" lvl="3" indent="-361950">
              <a:buFont typeface="Wingdings" panose="05000000000000000000" pitchFamily="2" charset="2"/>
              <a:buChar char="§"/>
            </a:pPr>
            <a:r>
              <a:rPr lang="en-IE" dirty="0" smtClean="0"/>
              <a:t>GTR2</a:t>
            </a:r>
          </a:p>
          <a:p>
            <a:pPr marL="641350" lvl="1" indent="-285750">
              <a:buFont typeface="Wingdings" panose="05000000000000000000" pitchFamily="2" charset="2"/>
              <a:buChar char="ü"/>
            </a:pPr>
            <a:r>
              <a:rPr lang="en-IE" b="1" dirty="0" smtClean="0">
                <a:cs typeface="ＭＳ Ｐゴシック" charset="0"/>
              </a:rPr>
              <a:t>Request </a:t>
            </a:r>
            <a:r>
              <a:rPr lang="en-IE" b="1" dirty="0">
                <a:cs typeface="ＭＳ Ｐゴシック" charset="0"/>
              </a:rPr>
              <a:t>for clarification</a:t>
            </a:r>
          </a:p>
          <a:p>
            <a:pPr marL="714375">
              <a:buFont typeface="Wingdings" panose="05000000000000000000" pitchFamily="2" charset="2"/>
              <a:buChar char="ü"/>
            </a:pPr>
            <a:r>
              <a:rPr lang="en-IE" dirty="0" smtClean="0"/>
              <a:t>Next Steps /Roadmap</a:t>
            </a:r>
          </a:p>
          <a:p>
            <a:pPr marL="714375">
              <a:buFont typeface="Wingdings" panose="05000000000000000000" pitchFamily="2" charset="2"/>
              <a:buChar char="ü"/>
            </a:pPr>
            <a:r>
              <a:rPr lang="en-IE" dirty="0" smtClean="0"/>
              <a:t>Past </a:t>
            </a:r>
            <a:r>
              <a:rPr lang="en-IE" dirty="0"/>
              <a:t>and next meetings</a:t>
            </a:r>
          </a:p>
          <a:p>
            <a:pPr marL="714375">
              <a:buFont typeface="Wingdings" panose="05000000000000000000" pitchFamily="2" charset="2"/>
              <a:buChar char="ü"/>
            </a:pPr>
            <a:endParaRPr lang="en-IE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69" b="31669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64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1"/>
          </p:nvPr>
        </p:nvSpPr>
        <p:spPr>
          <a:xfrm>
            <a:off x="0" y="2276872"/>
            <a:ext cx="9144000" cy="4173413"/>
          </a:xfrm>
        </p:spPr>
        <p:txBody>
          <a:bodyPr/>
          <a:lstStyle/>
          <a:p>
            <a:r>
              <a:rPr lang="en-GB" dirty="0" err="1"/>
              <a:t>ToR</a:t>
            </a:r>
            <a:r>
              <a:rPr lang="en-GB" dirty="0"/>
              <a:t> and </a:t>
            </a:r>
            <a:r>
              <a:rPr lang="en-GB" dirty="0" smtClean="0"/>
              <a:t>mandate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Font typeface="Wingdings" panose="05000000000000000000" pitchFamily="2" charset="2"/>
              <a:buChar char="ü"/>
            </a:pPr>
            <a:r>
              <a:rPr lang="en-IE" dirty="0" smtClean="0"/>
              <a:t>Priority </a:t>
            </a:r>
            <a:r>
              <a:rPr lang="en-IE" dirty="0"/>
              <a:t>to work under 1998 Agreement but will also work under 1958 Agreement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rgbClr val="004494"/>
              </a:buClr>
              <a:buFont typeface="Wingdings" panose="05000000000000000000" pitchFamily="2" charset="2"/>
              <a:buChar char="ü"/>
            </a:pPr>
            <a:r>
              <a:rPr lang="en-IE" dirty="0"/>
              <a:t>Amend GTR No2 and develop new GTRs with respect to Environmental and Propulsion unit Performance Requirements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rgbClr val="004494"/>
              </a:buClr>
              <a:buFont typeface="Wingdings" panose="05000000000000000000" pitchFamily="2" charset="2"/>
              <a:buChar char="ü"/>
            </a:pPr>
            <a:r>
              <a:rPr lang="en-IE" dirty="0"/>
              <a:t>Create synergies with 58th Agreement and where possible develop common requirements in form of UN </a:t>
            </a:r>
            <a:r>
              <a:rPr lang="en-IE" dirty="0" err="1"/>
              <a:t>Reg</a:t>
            </a:r>
            <a:r>
              <a:rPr lang="en-IE" dirty="0"/>
              <a:t>(s)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rgbClr val="004494"/>
              </a:buClr>
              <a:buFont typeface="Wingdings" panose="05000000000000000000" pitchFamily="2" charset="2"/>
              <a:buChar char="ü"/>
            </a:pPr>
            <a:r>
              <a:rPr lang="en-IE" dirty="0"/>
              <a:t>Exchange information on current and future regulatory requirements for ‘light vehicles’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rgbClr val="004494"/>
              </a:buClr>
              <a:buFont typeface="Wingdings" panose="05000000000000000000" pitchFamily="2" charset="2"/>
              <a:buChar char="ü"/>
            </a:pPr>
            <a:r>
              <a:rPr lang="en-IE" dirty="0"/>
              <a:t>Adopted at WP29 Nov 2013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rgbClr val="004494"/>
              </a:buClr>
              <a:buFont typeface="Wingdings" panose="05000000000000000000" pitchFamily="2" charset="2"/>
              <a:buChar char="ü"/>
            </a:pPr>
            <a:r>
              <a:rPr lang="en-IE" dirty="0">
                <a:solidFill>
                  <a:srgbClr val="FF0000"/>
                </a:solidFill>
              </a:rPr>
              <a:t>Extended at WP29 Jun 2015 (2016 to 2020) </a:t>
            </a:r>
            <a:r>
              <a:rPr lang="en-IE" dirty="0"/>
              <a:t>(ECE/TRANS/WP.29/AC.3/36/Rev.1)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844824"/>
            <a:ext cx="9144000" cy="620688"/>
          </a:xfrm>
        </p:spPr>
        <p:txBody>
          <a:bodyPr/>
          <a:lstStyle/>
          <a:p>
            <a:r>
              <a:rPr lang="en-GB" dirty="0"/>
              <a:t>Background</a:t>
            </a: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02" b="28302"/>
          <a:stretch>
            <a:fillRect/>
          </a:stretch>
        </p:blipFill>
        <p:spPr>
          <a:xfrm>
            <a:off x="0" y="0"/>
            <a:ext cx="9144000" cy="1985367"/>
          </a:xfrm>
        </p:spPr>
      </p:pic>
    </p:spTree>
    <p:extLst>
      <p:ext uri="{BB962C8B-B14F-4D97-AF65-F5344CB8AC3E}">
        <p14:creationId xmlns:p14="http://schemas.microsoft.com/office/powerpoint/2010/main" val="156104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1"/>
          </p:nvPr>
        </p:nvSpPr>
        <p:spPr>
          <a:xfrm>
            <a:off x="0" y="449238"/>
            <a:ext cx="9144000" cy="6237313"/>
          </a:xfrm>
        </p:spPr>
        <p:txBody>
          <a:bodyPr/>
          <a:lstStyle/>
          <a:p>
            <a:r>
              <a:rPr lang="en-IE" dirty="0"/>
              <a:t>Topics to be covered by EPPR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Environmental performance:</a:t>
            </a:r>
          </a:p>
          <a:p>
            <a:pPr lvl="2"/>
            <a:r>
              <a:rPr lang="en-GB" dirty="0"/>
              <a:t>Type I: Tailpipe emissions test after cold start (revision); </a:t>
            </a:r>
          </a:p>
          <a:p>
            <a:pPr lvl="2"/>
            <a:r>
              <a:rPr lang="en-GB" dirty="0"/>
              <a:t>Type II: Tailpipe emissions test at (increased) idle / free acceleration;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/>
              <a:t>Type III: Emission test of crankcase gases;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/>
              <a:t>Type IV: Evaporative emissions test; </a:t>
            </a:r>
          </a:p>
          <a:p>
            <a:pPr lvl="2"/>
            <a:r>
              <a:rPr lang="en-GB" dirty="0"/>
              <a:t>Type V: Durability testing of pollution control devices;  </a:t>
            </a:r>
          </a:p>
          <a:p>
            <a:pPr lvl="2"/>
            <a:r>
              <a:rPr lang="en-GB" dirty="0"/>
              <a:t>Type VII: Measurement of CO2 emissions, fuel consumption, electric energy consumption and electric range determination; </a:t>
            </a:r>
          </a:p>
          <a:p>
            <a:pPr lvl="2">
              <a:buFont typeface="Wingdings" pitchFamily="2" charset="2"/>
              <a:buChar char="ü"/>
            </a:pPr>
            <a:r>
              <a:rPr lang="en-GB" dirty="0"/>
              <a:t>Type VIII: On-board diagnostics environmental verification tests.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Propulsion unit performance:</a:t>
            </a:r>
          </a:p>
          <a:p>
            <a:pPr lvl="2"/>
            <a:r>
              <a:rPr lang="en-IE" dirty="0"/>
              <a:t>Unified rules and test procedures to measure power and torque for propulsion technologies fitted on L-category vehicles </a:t>
            </a:r>
          </a:p>
          <a:p>
            <a:pPr lvl="2"/>
            <a:r>
              <a:rPr lang="en-IE" dirty="0"/>
              <a:t>unified measurement of maximum design vehicle speed and/or power for restricted L-category vehicles should be developed and agreed upon. </a:t>
            </a:r>
          </a:p>
          <a:p>
            <a:pPr lvl="2"/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6715"/>
            <a:ext cx="9144000" cy="620688"/>
          </a:xfrm>
        </p:spPr>
        <p:txBody>
          <a:bodyPr/>
          <a:lstStyle/>
          <a:p>
            <a:r>
              <a:rPr lang="en-GB" dirty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27309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1"/>
          </p:nvPr>
        </p:nvSpPr>
        <p:spPr>
          <a:xfrm>
            <a:off x="1" y="2420888"/>
            <a:ext cx="9036496" cy="720080"/>
          </a:xfrm>
        </p:spPr>
        <p:txBody>
          <a:bodyPr/>
          <a:lstStyle/>
          <a:p>
            <a:pPr marL="266700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IE" sz="1800" i="1" dirty="0" smtClean="0"/>
              <a:t>8 </a:t>
            </a:r>
            <a:r>
              <a:rPr lang="en-IE" sz="1800" i="1" dirty="0"/>
              <a:t>March 2017 (ECE/TRANS/180/Add.17)</a:t>
            </a:r>
          </a:p>
          <a:p>
            <a:pPr marL="266700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en-IE" sz="1800" i="1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27" b="33727"/>
          <a:stretch>
            <a:fillRect/>
          </a:stretch>
        </p:blipFill>
        <p:spPr>
          <a:xfrm>
            <a:off x="0" y="3473"/>
            <a:ext cx="9144000" cy="1985367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988840"/>
            <a:ext cx="9144000" cy="620688"/>
          </a:xfrm>
        </p:spPr>
        <p:txBody>
          <a:bodyPr/>
          <a:lstStyle/>
          <a:p>
            <a:r>
              <a:rPr lang="en-GB" dirty="0"/>
              <a:t>Evaporative and Crankcase emissions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43608" y="620688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Stay of Play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3140968"/>
            <a:ext cx="54726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Global Registry </a:t>
            </a:r>
          </a:p>
          <a:p>
            <a:endParaRPr lang="en-IE" sz="1200" b="0" dirty="0" smtClean="0">
              <a:solidFill>
                <a:srgbClr val="004494"/>
              </a:solidFill>
              <a:latin typeface="Verdana"/>
              <a:ea typeface="MS PGothic" pitchFamily="34" charset="-128"/>
            </a:endParaRPr>
          </a:p>
          <a:p>
            <a:r>
              <a:rPr lang="en-IE" sz="1200" b="0" dirty="0" smtClean="0">
                <a:solidFill>
                  <a:srgbClr val="004494"/>
                </a:solidFill>
                <a:latin typeface="Verdana"/>
                <a:ea typeface="MS PGothic" pitchFamily="34" charset="-128"/>
              </a:rPr>
              <a:t>Created </a:t>
            </a:r>
            <a:r>
              <a:rPr lang="en-IE" sz="1200" b="0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on 18 November 2004, pursuant to Article 6 of the Agreement concerning the establishing of global technical regulations for wheeled vehicles, equipment and parts which can be fitted and/or be used on wheeled vehicles (ECE/TRANS/132 and Corr.1) done at Geneva on 25 June </a:t>
            </a:r>
            <a:r>
              <a:rPr lang="en-IE" sz="1200" b="0" dirty="0" smtClean="0">
                <a:solidFill>
                  <a:srgbClr val="004494"/>
                </a:solidFill>
                <a:latin typeface="Verdana"/>
                <a:ea typeface="MS PGothic" pitchFamily="34" charset="-128"/>
              </a:rPr>
              <a:t>1998</a:t>
            </a:r>
          </a:p>
          <a:p>
            <a:endParaRPr lang="en-IE" sz="1200" b="0" dirty="0">
              <a:solidFill>
                <a:srgbClr val="004494"/>
              </a:solidFill>
              <a:latin typeface="Verdana"/>
              <a:ea typeface="MS PGothic" pitchFamily="34" charset="-128"/>
            </a:endParaRPr>
          </a:p>
          <a:p>
            <a:r>
              <a:rPr lang="en-IE" sz="1200" u="sng" dirty="0" smtClean="0">
                <a:solidFill>
                  <a:srgbClr val="004494"/>
                </a:solidFill>
                <a:latin typeface="Verdana"/>
                <a:ea typeface="MS PGothic" pitchFamily="34" charset="-128"/>
              </a:rPr>
              <a:t>Addendum </a:t>
            </a:r>
            <a:r>
              <a:rPr lang="en-IE" sz="1200" u="sng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17: Global technical regulation No. </a:t>
            </a:r>
            <a:r>
              <a:rPr lang="en-IE" sz="1200" u="sng" dirty="0" smtClean="0">
                <a:solidFill>
                  <a:srgbClr val="004494"/>
                </a:solidFill>
                <a:latin typeface="Verdana"/>
                <a:ea typeface="MS PGothic" pitchFamily="34" charset="-128"/>
              </a:rPr>
              <a:t>17</a:t>
            </a:r>
          </a:p>
          <a:p>
            <a:endParaRPr lang="en-IE" sz="1200" b="0" u="sng" dirty="0">
              <a:solidFill>
                <a:srgbClr val="004494"/>
              </a:solidFill>
              <a:latin typeface="Verdana"/>
              <a:ea typeface="MS PGothic" pitchFamily="34" charset="-128"/>
            </a:endParaRPr>
          </a:p>
          <a:p>
            <a:r>
              <a:rPr lang="en-IE" sz="1200" dirty="0" smtClean="0">
                <a:solidFill>
                  <a:srgbClr val="004494"/>
                </a:solidFill>
                <a:latin typeface="Verdana"/>
                <a:ea typeface="MS PGothic" pitchFamily="34" charset="-128"/>
              </a:rPr>
              <a:t>Global </a:t>
            </a:r>
            <a:r>
              <a:rPr lang="en-IE" sz="1200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technical regulation on the measurement procedure for two- or three-wheeled motor vehicles equipped with a combustion engine with regard to the </a:t>
            </a:r>
            <a:r>
              <a:rPr lang="en-IE" sz="1200" u="sng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crankcase and evaporative </a:t>
            </a:r>
            <a:r>
              <a:rPr lang="en-IE" sz="1200" u="sng" dirty="0" smtClean="0">
                <a:solidFill>
                  <a:srgbClr val="004494"/>
                </a:solidFill>
                <a:latin typeface="Verdana"/>
                <a:ea typeface="MS PGothic" pitchFamily="34" charset="-128"/>
              </a:rPr>
              <a:t>emissions</a:t>
            </a:r>
          </a:p>
          <a:p>
            <a:endParaRPr lang="en-IE" sz="1200" b="0" dirty="0">
              <a:solidFill>
                <a:srgbClr val="004494"/>
              </a:solidFill>
              <a:latin typeface="Verdana"/>
              <a:ea typeface="MS PGothic" pitchFamily="34" charset="-128"/>
            </a:endParaRPr>
          </a:p>
          <a:p>
            <a:r>
              <a:rPr lang="en-IE" sz="1200" b="0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Established in the Global Registry on 17 November 2016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576720"/>
            <a:ext cx="2551838" cy="358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3528" y="6309320"/>
            <a:ext cx="4833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hlinkClick r:id="rId5"/>
              </a:rPr>
              <a:t>http://</a:t>
            </a:r>
            <a:r>
              <a:rPr lang="en-GB" sz="800" dirty="0" smtClean="0">
                <a:hlinkClick r:id="rId5"/>
              </a:rPr>
              <a:t>www.unece.org/fileadmin/DAM/trans/main/wp29/wp29wgs/wp29gen/wp29registry/ECE-TRANS-180a17e.pdf</a:t>
            </a:r>
            <a:r>
              <a:rPr lang="en-GB" sz="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878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47" b="30747"/>
          <a:stretch>
            <a:fillRect/>
          </a:stretch>
        </p:blipFill>
        <p:spPr>
          <a:xfrm>
            <a:off x="0" y="3473"/>
            <a:ext cx="9144000" cy="1913359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916832"/>
            <a:ext cx="9144000" cy="620688"/>
          </a:xfrm>
        </p:spPr>
        <p:txBody>
          <a:bodyPr/>
          <a:lstStyle/>
          <a:p>
            <a:r>
              <a:rPr lang="en-GB" dirty="0"/>
              <a:t>OBD-I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608" y="620688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Stay of 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23526" y="2636911"/>
            <a:ext cx="9144000" cy="4221089"/>
          </a:xfrm>
        </p:spPr>
        <p:txBody>
          <a:bodyPr/>
          <a:lstStyle/>
          <a:p>
            <a:pPr marL="447675" lvl="4" indent="-266700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b="1" dirty="0"/>
              <a:t>8 March 2017 (ECE/TRANS/180/Add.18)</a:t>
            </a:r>
          </a:p>
          <a:p>
            <a:pPr marL="447675" lvl="4" indent="-266700">
              <a:lnSpc>
                <a:spcPct val="100000"/>
              </a:lnSpc>
              <a:spcAft>
                <a:spcPts val="0"/>
              </a:spcAft>
              <a:buNone/>
            </a:pPr>
            <a:endParaRPr lang="en-GB" b="1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3356992"/>
            <a:ext cx="547260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Global Registry </a:t>
            </a:r>
          </a:p>
          <a:p>
            <a:r>
              <a:rPr lang="en-IE" sz="1200" b="0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		</a:t>
            </a:r>
            <a:endParaRPr lang="en-IE" sz="1200" b="0" dirty="0" smtClean="0">
              <a:solidFill>
                <a:srgbClr val="004494"/>
              </a:solidFill>
              <a:latin typeface="Verdana"/>
              <a:ea typeface="MS PGothic" pitchFamily="34" charset="-128"/>
            </a:endParaRPr>
          </a:p>
          <a:p>
            <a:r>
              <a:rPr lang="en-IE" sz="1200" b="0" dirty="0" smtClean="0">
                <a:solidFill>
                  <a:srgbClr val="004494"/>
                </a:solidFill>
                <a:latin typeface="Verdana"/>
                <a:ea typeface="MS PGothic" pitchFamily="34" charset="-128"/>
              </a:rPr>
              <a:t>Created </a:t>
            </a:r>
            <a:r>
              <a:rPr lang="en-IE" sz="1200" b="0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on 18 November 2004, pursuant to Article 6 of the Agreement concerning the establishing of global technical regulations for wheeled vehicles, equipment and parts which can be fitted and/or be used on wheeled vehicles (ECE/TRANS/132 and Corr.1) done at Geneva on 25 June 1998</a:t>
            </a:r>
          </a:p>
          <a:p>
            <a:r>
              <a:rPr lang="en-IE" sz="1200" b="0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		</a:t>
            </a:r>
            <a:endParaRPr lang="en-IE" sz="1200" b="0" dirty="0" smtClean="0">
              <a:solidFill>
                <a:srgbClr val="004494"/>
              </a:solidFill>
              <a:latin typeface="Verdana"/>
              <a:ea typeface="MS PGothic" pitchFamily="34" charset="-128"/>
            </a:endParaRPr>
          </a:p>
          <a:p>
            <a:r>
              <a:rPr lang="en-IE" sz="1200" u="sng" dirty="0" smtClean="0">
                <a:solidFill>
                  <a:srgbClr val="004494"/>
                </a:solidFill>
                <a:latin typeface="Verdana"/>
                <a:ea typeface="MS PGothic" pitchFamily="34" charset="-128"/>
              </a:rPr>
              <a:t>Addendum </a:t>
            </a:r>
            <a:r>
              <a:rPr lang="en-IE" sz="1200" u="sng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18: Global technical regulation No. 18</a:t>
            </a:r>
          </a:p>
          <a:p>
            <a:r>
              <a:rPr lang="en-IE" sz="1200" b="0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		</a:t>
            </a:r>
            <a:endParaRPr lang="en-IE" sz="1200" b="0" dirty="0" smtClean="0">
              <a:solidFill>
                <a:srgbClr val="004494"/>
              </a:solidFill>
              <a:latin typeface="Verdana"/>
              <a:ea typeface="MS PGothic" pitchFamily="34" charset="-128"/>
            </a:endParaRPr>
          </a:p>
          <a:p>
            <a:r>
              <a:rPr lang="en-IE" sz="1200" dirty="0" smtClean="0">
                <a:solidFill>
                  <a:srgbClr val="004494"/>
                </a:solidFill>
                <a:latin typeface="Verdana"/>
                <a:ea typeface="MS PGothic" pitchFamily="34" charset="-128"/>
              </a:rPr>
              <a:t>Global </a:t>
            </a:r>
            <a:r>
              <a:rPr lang="en-IE" sz="1200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technical regulation on the measurement procedure for two- or three-wheeled motor vehicles with regard to </a:t>
            </a:r>
            <a:r>
              <a:rPr lang="en-IE" sz="1200" u="sng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on-board diagnostics</a:t>
            </a:r>
          </a:p>
          <a:p>
            <a:endParaRPr lang="en-IE" sz="1200" b="0" dirty="0" smtClean="0">
              <a:solidFill>
                <a:srgbClr val="004494"/>
              </a:solidFill>
              <a:latin typeface="Verdana"/>
              <a:ea typeface="MS PGothic" pitchFamily="34" charset="-128"/>
            </a:endParaRPr>
          </a:p>
          <a:p>
            <a:r>
              <a:rPr lang="en-IE" sz="1200" b="0" dirty="0" smtClean="0">
                <a:solidFill>
                  <a:srgbClr val="004494"/>
                </a:solidFill>
                <a:latin typeface="Verdana"/>
                <a:ea typeface="MS PGothic" pitchFamily="34" charset="-128"/>
              </a:rPr>
              <a:t>Established </a:t>
            </a:r>
            <a:r>
              <a:rPr lang="en-IE" sz="1200" b="0" dirty="0">
                <a:solidFill>
                  <a:srgbClr val="004494"/>
                </a:solidFill>
                <a:latin typeface="Verdana"/>
                <a:ea typeface="MS PGothic" pitchFamily="34" charset="-128"/>
              </a:rPr>
              <a:t>in the Global Registry on 17 November 2016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615" y="2052969"/>
            <a:ext cx="2865437" cy="404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5536" y="6258798"/>
            <a:ext cx="4819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hlinkClick r:id="rId4"/>
              </a:rPr>
              <a:t>http://</a:t>
            </a:r>
            <a:r>
              <a:rPr lang="en-GB" sz="800" dirty="0" smtClean="0">
                <a:hlinkClick r:id="rId4"/>
              </a:rPr>
              <a:t>www.unece.org/fileadmin/DAM/trans/main/wp29/wp29wgs/wp29gen/wp29registry/ECE-TRANS-180a18e.pdf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32236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1"/>
          </p:nvPr>
        </p:nvSpPr>
        <p:spPr>
          <a:xfrm>
            <a:off x="107504" y="2924944"/>
            <a:ext cx="8856984" cy="223224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IE" dirty="0"/>
              <a:t>EPPR-11-15 Rev1 = proposal EC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E" dirty="0"/>
              <a:t>IMMA </a:t>
            </a:r>
            <a:r>
              <a:rPr lang="en-IE" dirty="0" smtClean="0"/>
              <a:t>has identified the </a:t>
            </a:r>
            <a:r>
              <a:rPr lang="en-IE" dirty="0"/>
              <a:t>differences </a:t>
            </a:r>
            <a:r>
              <a:rPr lang="en-IE" dirty="0" smtClean="0"/>
              <a:t>between current </a:t>
            </a:r>
            <a:r>
              <a:rPr lang="en-IE" dirty="0"/>
              <a:t>GTR2 </a:t>
            </a:r>
            <a:r>
              <a:rPr lang="en-IE" dirty="0" smtClean="0"/>
              <a:t>&amp; EPPR-11-15 Rev1</a:t>
            </a:r>
            <a:endParaRPr lang="en-IE" dirty="0"/>
          </a:p>
          <a:p>
            <a:pPr>
              <a:buFont typeface="Wingdings" panose="05000000000000000000" pitchFamily="2" charset="2"/>
              <a:buChar char="q"/>
            </a:pPr>
            <a:r>
              <a:rPr lang="en-IE" dirty="0"/>
              <a:t>Extensive document. Split the work, during </a:t>
            </a:r>
            <a:r>
              <a:rPr lang="en-IE" dirty="0" smtClean="0"/>
              <a:t>2016 and 2017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E" dirty="0" smtClean="0"/>
              <a:t>Intentions to present an informal documents to GRPE (January 2018)</a:t>
            </a:r>
          </a:p>
          <a:p>
            <a:pPr>
              <a:buFont typeface="Wingdings" panose="05000000000000000000" pitchFamily="2" charset="2"/>
              <a:buChar char="q"/>
            </a:pPr>
            <a:endParaRPr lang="en-IE" dirty="0"/>
          </a:p>
          <a:p>
            <a:pPr>
              <a:buFont typeface="Wingdings" panose="05000000000000000000" pitchFamily="2" charset="2"/>
              <a:buChar char="q"/>
            </a:pPr>
            <a:endParaRPr lang="en-IE" dirty="0" smtClean="0"/>
          </a:p>
          <a:p>
            <a:endParaRPr lang="en-GB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93" b="31693"/>
          <a:stretch>
            <a:fillRect/>
          </a:stretch>
        </p:blipFill>
        <p:spPr>
          <a:xfrm>
            <a:off x="-36512" y="3473"/>
            <a:ext cx="9217024" cy="2232248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420888"/>
            <a:ext cx="9144000" cy="620688"/>
          </a:xfrm>
        </p:spPr>
        <p:txBody>
          <a:bodyPr/>
          <a:lstStyle/>
          <a:p>
            <a:r>
              <a:rPr lang="en-GB" dirty="0"/>
              <a:t>GTR2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608" y="620688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dirty="0">
                <a:solidFill>
                  <a:srgbClr val="034EA2"/>
                </a:solidFill>
              </a:rPr>
              <a:t>Stay of Play</a:t>
            </a:r>
          </a:p>
        </p:txBody>
      </p:sp>
    </p:spTree>
    <p:extLst>
      <p:ext uri="{BB962C8B-B14F-4D97-AF65-F5344CB8AC3E}">
        <p14:creationId xmlns:p14="http://schemas.microsoft.com/office/powerpoint/2010/main" val="81909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Request for clarification</a:t>
            </a:r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pic>
        <p:nvPicPr>
          <p:cNvPr id="4098" name="Picture 2"/>
          <p:cNvPicPr>
            <a:picLocks noGrp="1" noChangeAspect="1" noChangeArrowheads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7" y="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3290208"/>
            <a:ext cx="575112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rPr>
              <a:t>Temperature </a:t>
            </a:r>
            <a:r>
              <a:rPr lang="en-GB" sz="2000" dirty="0" smtClean="0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rPr>
              <a:t>units</a:t>
            </a:r>
          </a:p>
          <a:p>
            <a:endParaRPr lang="en-GB" sz="2000" dirty="0" smtClean="0">
              <a:solidFill>
                <a:srgbClr val="004494"/>
              </a:solidFill>
              <a:latin typeface="Verdana"/>
              <a:ea typeface="MS PGothic" pitchFamily="34" charset="-128"/>
              <a:cs typeface="ＭＳ Ｐゴシック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rPr>
              <a:t>Kelvin or </a:t>
            </a:r>
            <a:r>
              <a:rPr lang="en-GB" sz="2000" b="0" baseline="30000" dirty="0" err="1" smtClean="0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rPr>
              <a:t>o</a:t>
            </a:r>
            <a:r>
              <a:rPr lang="en-GB" sz="2000" b="0" dirty="0" err="1" smtClean="0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rPr>
              <a:t>C</a:t>
            </a:r>
            <a:endParaRPr lang="en-GB" sz="2000" b="0" dirty="0" smtClean="0">
              <a:solidFill>
                <a:srgbClr val="004494"/>
              </a:solidFill>
              <a:latin typeface="Verdana"/>
              <a:ea typeface="MS PGothic" pitchFamily="34" charset="-128"/>
              <a:cs typeface="ＭＳ Ｐゴシック" charset="0"/>
            </a:endParaRPr>
          </a:p>
          <a:p>
            <a:pPr lvl="1"/>
            <a:endParaRPr lang="en-GB" sz="2000" b="0" dirty="0" smtClean="0">
              <a:solidFill>
                <a:srgbClr val="004494"/>
              </a:solidFill>
              <a:latin typeface="Verdana"/>
              <a:ea typeface="MS PGothic" pitchFamily="34" charset="-128"/>
              <a:cs typeface="ＭＳ Ｐゴシック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rPr>
              <a:t>If Kelvin then 273.15 or 273.2 = 0</a:t>
            </a:r>
            <a:r>
              <a:rPr lang="en-GB" sz="2000" b="0" baseline="30000" dirty="0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rPr>
              <a:t>o</a:t>
            </a:r>
            <a:r>
              <a:rPr lang="en-GB" sz="2000" b="0" dirty="0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rPr>
              <a:t>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b="0" dirty="0">
              <a:solidFill>
                <a:srgbClr val="004494"/>
              </a:solidFill>
              <a:latin typeface="Verdana"/>
              <a:ea typeface="MS PGothic" pitchFamily="34" charset="-128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888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 smtClean="0"/>
              <a:t>OBD</a:t>
            </a:r>
            <a:r>
              <a:rPr lang="en-GB" dirty="0" smtClean="0"/>
              <a:t> </a:t>
            </a:r>
            <a:r>
              <a:rPr lang="en-GB" sz="2000" dirty="0" smtClean="0"/>
              <a:t>2</a:t>
            </a:r>
            <a:endParaRPr lang="en-GB" dirty="0" smtClean="0"/>
          </a:p>
          <a:p>
            <a:pPr lvl="2">
              <a:buFont typeface="Wingdings" panose="05000000000000000000" pitchFamily="2" charset="2"/>
              <a:buChar char="ü"/>
            </a:pPr>
            <a:r>
              <a:rPr lang="en-IE" sz="1800" dirty="0"/>
              <a:t>Start</a:t>
            </a:r>
            <a:r>
              <a:rPr lang="en-IE" dirty="0"/>
              <a:t> full work on this item from beginning 2018 (agreed by all parties) </a:t>
            </a: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Durability (?)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E" dirty="0"/>
              <a:t>GTRs to be transposed into UN </a:t>
            </a:r>
            <a:r>
              <a:rPr lang="en-IE" dirty="0" smtClean="0"/>
              <a:t>Regulations (?)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E" dirty="0" smtClean="0"/>
              <a:t>….</a:t>
            </a:r>
            <a:endParaRPr lang="en-IE" dirty="0"/>
          </a:p>
          <a:p>
            <a:pPr>
              <a:buFont typeface="Wingdings" panose="05000000000000000000" pitchFamily="2" charset="2"/>
              <a:buChar char="ü"/>
            </a:pPr>
            <a:endParaRPr lang="en-GB" dirty="0" smtClean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85" b="19885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475559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13649</TotalTime>
  <Words>488</Words>
  <Application>Microsoft Office PowerPoint</Application>
  <PresentationFormat>On-screen Show (4:3)</PresentationFormat>
  <Paragraphs>86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Slide_Master</vt:lpstr>
      <vt:lpstr>1_Slide_Master</vt:lpstr>
      <vt:lpstr>UNECE IWG on EPPR for L-category vehicles  State of play       </vt:lpstr>
      <vt:lpstr>Outline</vt:lpstr>
      <vt:lpstr>Background</vt:lpstr>
      <vt:lpstr>Background</vt:lpstr>
      <vt:lpstr>Evaporative and Crankcase emissions</vt:lpstr>
      <vt:lpstr>OBD-I</vt:lpstr>
      <vt:lpstr>GTR2</vt:lpstr>
      <vt:lpstr>Request for clarification</vt:lpstr>
      <vt:lpstr>Next steps</vt:lpstr>
      <vt:lpstr>EPPR Roadmap</vt:lpstr>
      <vt:lpstr>Meetings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onu</cp:lastModifiedBy>
  <cp:revision>518</cp:revision>
  <cp:lastPrinted>2015-02-12T17:08:05Z</cp:lastPrinted>
  <dcterms:created xsi:type="dcterms:W3CDTF">2011-10-28T10:25:18Z</dcterms:created>
  <dcterms:modified xsi:type="dcterms:W3CDTF">2017-06-08T08:52:04Z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Jive_VersionGuid">
    <vt:lpwstr>30c1ceaa-642b-44c9-8486-5218f90ea04b</vt:lpwstr>
  </property>
  <property fmtid="{D5CDD505-2E9C-101B-9397-08002B2CF9AE}" pid="4" name="Offisync_UniqueId">
    <vt:lpwstr>64605</vt:lpwstr>
  </property>
  <property fmtid="{D5CDD505-2E9C-101B-9397-08002B2CF9AE}" pid="5" name="Offisync_ProviderInitializationData">
    <vt:lpwstr>https://connected.cnect.cec.eu.int</vt:lpwstr>
  </property>
  <property fmtid="{D5CDD505-2E9C-101B-9397-08002B2CF9AE}" pid="6" name="Offisync_UpdateToken">
    <vt:lpwstr>3</vt:lpwstr>
  </property>
  <property fmtid="{D5CDD505-2E9C-101B-9397-08002B2CF9AE}" pid="7" name="Jive_LatestUserAccountName">
    <vt:lpwstr>perujao</vt:lpwstr>
  </property>
</Properties>
</file>