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3"/>
  </p:notesMasterIdLst>
  <p:handoutMasterIdLst>
    <p:handoutMasterId r:id="rId14"/>
  </p:handoutMasterIdLst>
  <p:sldIdLst>
    <p:sldId id="273" r:id="rId3"/>
    <p:sldId id="307" r:id="rId4"/>
    <p:sldId id="314" r:id="rId5"/>
    <p:sldId id="311" r:id="rId6"/>
    <p:sldId id="316" r:id="rId7"/>
    <p:sldId id="308" r:id="rId8"/>
    <p:sldId id="312" r:id="rId9"/>
    <p:sldId id="313" r:id="rId10"/>
    <p:sldId id="317" r:id="rId11"/>
    <p:sldId id="309" r:id="rId12"/>
  </p:sldIdLst>
  <p:sldSz cx="9144000" cy="6858000" type="screen4x3"/>
  <p:notesSz cx="6797675" cy="992822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24" autoAdjust="0"/>
    <p:restoredTop sz="95262" autoAdjust="0"/>
  </p:normalViewPr>
  <p:slideViewPr>
    <p:cSldViewPr>
      <p:cViewPr varScale="1">
        <p:scale>
          <a:sx n="123" d="100"/>
          <a:sy n="123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7034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9057" y="1"/>
            <a:ext cx="2947034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pPr>
              <a:defRPr/>
            </a:pPr>
            <a:fld id="{3786A770-4289-4022-952F-97B42A176CCD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30308"/>
            <a:ext cx="2947034" cy="49633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9057" y="9430308"/>
            <a:ext cx="2947034" cy="49633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pPr>
              <a:defRPr/>
            </a:pPr>
            <a:fld id="{AB85800C-3147-4291-84D8-00F7DEB73EF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8396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48" cy="496332"/>
          </a:xfrm>
          <a:prstGeom prst="rect">
            <a:avLst/>
          </a:prstGeom>
        </p:spPr>
        <p:txBody>
          <a:bodyPr vert="horz" lIns="91307" tIns="45653" rIns="91307" bIns="45653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643" y="1"/>
            <a:ext cx="2945448" cy="496332"/>
          </a:xfrm>
          <a:prstGeom prst="rect">
            <a:avLst/>
          </a:prstGeom>
        </p:spPr>
        <p:txBody>
          <a:bodyPr vert="horz" lIns="91307" tIns="45653" rIns="91307" bIns="45653" rtlCol="0"/>
          <a:lstStyle>
            <a:lvl1pPr algn="r">
              <a:defRPr sz="1200"/>
            </a:lvl1pPr>
          </a:lstStyle>
          <a:p>
            <a:pPr>
              <a:defRPr/>
            </a:pPr>
            <a:fld id="{8B01F613-DB3D-41D2-9E03-DFF74FB7DC82}" type="datetimeFigureOut">
              <a:rPr lang="de-DE"/>
              <a:pPr>
                <a:defRPr/>
              </a:pPr>
              <a:t>08.06.2017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7" tIns="45653" rIns="91307" bIns="45653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085" y="4715946"/>
            <a:ext cx="5437506" cy="4466988"/>
          </a:xfrm>
          <a:prstGeom prst="rect">
            <a:avLst/>
          </a:prstGeom>
        </p:spPr>
        <p:txBody>
          <a:bodyPr vert="horz" lIns="91307" tIns="45653" rIns="91307" bIns="45653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308"/>
            <a:ext cx="2945448" cy="496331"/>
          </a:xfrm>
          <a:prstGeom prst="rect">
            <a:avLst/>
          </a:prstGeom>
        </p:spPr>
        <p:txBody>
          <a:bodyPr vert="horz" lIns="91307" tIns="45653" rIns="91307" bIns="456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643" y="9430308"/>
            <a:ext cx="2945448" cy="496331"/>
          </a:xfrm>
          <a:prstGeom prst="rect">
            <a:avLst/>
          </a:prstGeom>
        </p:spPr>
        <p:txBody>
          <a:bodyPr vert="horz" lIns="91307" tIns="45653" rIns="91307" bIns="45653" rtlCol="0" anchor="b"/>
          <a:lstStyle>
            <a:lvl1pPr algn="r">
              <a:defRPr sz="1200"/>
            </a:lvl1pPr>
          </a:lstStyle>
          <a:p>
            <a:pPr>
              <a:defRPr/>
            </a:pPr>
            <a:fld id="{0CC67DA6-082D-407E-8BF3-0211806DC93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804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C67DA6-082D-407E-8BF3-0211806DC93C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7495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C67DA6-082D-407E-8BF3-0211806DC93C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9592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C67DA6-082D-407E-8BF3-0211806DC93C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9592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C67DA6-082D-407E-8BF3-0211806DC93C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062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C67DA6-082D-407E-8BF3-0211806DC93C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062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B3214-0B2B-4466-9A4B-20C2E5018C2C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702C0-B5B6-4566-A7DE-B573443C971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3F5DC-E78D-481E-9826-75E986E007BC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9F4C7-413E-4150-8FED-17270369639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0AC86-611F-474E-AF80-4E44B9B78426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6249D-6B03-4298-ACCF-81F0E20B813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accent1"/>
          </a:solidFill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12700"/>
            <a:ext cx="2133600" cy="476250"/>
          </a:xfrm>
        </p:spPr>
        <p:txBody>
          <a:bodyPr/>
          <a:lstStyle>
            <a:lvl1pPr>
              <a:defRPr sz="1800" b="1"/>
            </a:lvl1pPr>
          </a:lstStyle>
          <a:p>
            <a:fld id="{CF8BEEED-67CB-42A0-AF6E-6209CE1CE00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61016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6DD25-CFA7-4546-B411-7C8BF563E76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51249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FE27-56A3-477E-9A78-E23B3BA4A959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438C-73E0-4FC3-9731-4703D09D2F8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C82D7-BF90-4C7A-9C92-54B58F7A9CC3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95610-80CE-4AA1-B285-1CACFE498CD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546DE-6756-475A-9371-A79D041C6C43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A4351-29C7-4521-88D3-AD6B6BC5E1F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5C6CB-B696-4C7A-A962-7765DDE762DC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7F930-A811-410A-B2FC-A8DC6A26FDC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C6FC-124C-44B1-A9E3-DDB8FF33F5DD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7BA18-60B7-4B28-A024-E8F05AE111D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773F-2817-4715-9EB0-38D8EFFCC51E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30504-06CC-490D-8E47-FC3E1AB3A0E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034D3-F333-4871-8AC4-8207829BD2B5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6535-0724-426F-8C65-FE248A97DFC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DD72A-A4D7-42BC-88B2-27C24F066F1E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E45AB-DA4C-4908-AC19-4B6BC83A958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BAA1825-F440-4D93-97E5-267A6DD4B957}" type="datetimeFigureOut">
              <a:rPr lang="ja-JP" altLang="en-US"/>
              <a:pPr>
                <a:defRPr/>
              </a:pPr>
              <a:t>2017/6/8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5D4729-1240-4B90-ADF9-CF7A0A7DAB1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2" name="テキスト ボックス 1"/>
          <p:cNvSpPr txBox="1"/>
          <p:nvPr userDrawn="1"/>
        </p:nvSpPr>
        <p:spPr>
          <a:xfrm>
            <a:off x="8676118" y="64886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A659953-1965-4E60-977A-87D46398FB2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334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altLang="ja-JP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8FB6692-F467-4912-80FE-C95156BF4856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8676118" y="64886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A659953-1965-4E60-977A-87D46398FB2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398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Meiryo UI" pitchFamily="50" charset="-128"/>
          <a:ea typeface="Meiryo UI" pitchFamily="50" charset="-128"/>
          <a:cs typeface="Meiryo UI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80896" y="1992125"/>
            <a:ext cx="8490081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Status report  </a:t>
            </a:r>
          </a:p>
          <a:p>
            <a:r>
              <a:rPr lang="de-DE" sz="4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 the </a:t>
            </a:r>
          </a:p>
          <a:p>
            <a:r>
              <a:rPr lang="de-DE" sz="4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WLTP Informal Working Group</a:t>
            </a:r>
          </a:p>
          <a:p>
            <a:endParaRPr lang="de-DE" sz="3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de-DE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Prepared by WLTP IWG</a:t>
            </a:r>
          </a:p>
        </p:txBody>
      </p:sp>
      <p:sp>
        <p:nvSpPr>
          <p:cNvPr id="6" name="Rectangle 5"/>
          <p:cNvSpPr/>
          <p:nvPr/>
        </p:nvSpPr>
        <p:spPr>
          <a:xfrm>
            <a:off x="4298977" y="33265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5pPr>
            <a:lvl6pPr marL="22860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6pPr>
            <a:lvl7pPr marL="27432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7pPr>
            <a:lvl8pPr marL="32004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8pPr>
            <a:lvl9pPr marL="3657600" algn="l" defTabSz="914400" rtl="0" eaLnBrk="1" latinLnBrk="0" hangingPunct="1">
              <a:defRPr kumimoji="1" sz="1200" kern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  <a:cs typeface="+mn-cs"/>
              </a:defRPr>
            </a:lvl9pPr>
          </a:lstStyle>
          <a:p>
            <a:pPr marL="47625" lvl="0" algn="r" latinLnBrk="0"/>
            <a:r>
              <a:rPr kumimoji="0" lang="pt-BR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Informal </a:t>
            </a:r>
            <a:r>
              <a:rPr kumimoji="0" lang="pt-BR" altLang="ja-JP" sz="2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document </a:t>
            </a:r>
            <a:r>
              <a:rPr kumimoji="0" lang="pt-BR" altLang="ja-JP" sz="2000" b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GRPE-75-20</a:t>
            </a:r>
            <a:endParaRPr kumimoji="0" lang="pt-BR" altLang="ja-JP" sz="20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47625" lvl="0" algn="r" latinLnBrk="0"/>
            <a:r>
              <a:rPr kumimoji="0" lang="pt-BR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75th GRPE, </a:t>
            </a:r>
            <a:r>
              <a:rPr kumimoji="0" lang="pt-BR" altLang="ja-JP" sz="2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6-9 </a:t>
            </a:r>
            <a:r>
              <a:rPr kumimoji="0" lang="pt-BR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Jun 2017,</a:t>
            </a:r>
            <a:br>
              <a:rPr kumimoji="0" lang="pt-BR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0" lang="pt-BR" altLang="ja-JP" sz="2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agenda item 3(b)</a:t>
            </a:r>
          </a:p>
        </p:txBody>
      </p:sp>
    </p:spTree>
    <p:extLst>
      <p:ext uri="{BB962C8B-B14F-4D97-AF65-F5344CB8AC3E}">
        <p14:creationId xmlns:p14="http://schemas.microsoft.com/office/powerpoint/2010/main" val="15021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4"/>
          <p:cNvSpPr txBox="1"/>
          <p:nvPr/>
        </p:nvSpPr>
        <p:spPr>
          <a:xfrm>
            <a:off x="251520" y="114209"/>
            <a:ext cx="85844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6. Expected Actions </a:t>
            </a:r>
          </a:p>
          <a:p>
            <a:r>
              <a:rPr lang="de-DE" sz="4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                        at 76th GRPE</a:t>
            </a:r>
            <a:endParaRPr lang="de-DE" sz="2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3" name="表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411361"/>
              </p:ext>
            </p:extLst>
          </p:nvPr>
        </p:nvGraphicFramePr>
        <p:xfrm>
          <a:off x="326049" y="1466882"/>
          <a:ext cx="8494423" cy="5018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08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836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3397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Working</a:t>
                      </a:r>
                    </a:p>
                    <a:p>
                      <a:pPr algn="ctr"/>
                      <a:r>
                        <a:rPr kumimoji="1" lang="en-US" altLang="ja-JP" sz="2400" dirty="0"/>
                        <a:t>Categories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/>
                        <a:t>Expected Actions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32047"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Transposition to UNR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2400" dirty="0"/>
                        <a:t>report concrete time schedule for its adoption and ask guidance for any</a:t>
                      </a:r>
                      <a:r>
                        <a:rPr kumimoji="1" lang="en-US" altLang="ja-JP" sz="2400" baseline="0" dirty="0"/>
                        <a:t> improvement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35415">
                <a:tc>
                  <a:txBody>
                    <a:bodyPr/>
                    <a:lstStyle/>
                    <a:p>
                      <a:r>
                        <a:rPr lang="en-US" altLang="ja-JP" sz="2400" dirty="0"/>
                        <a:t>GTR</a:t>
                      </a:r>
                    </a:p>
                    <a:p>
                      <a:r>
                        <a:rPr lang="en-US" altLang="ja-JP" sz="2400" dirty="0"/>
                        <a:t>amendment</a:t>
                      </a:r>
                      <a:endParaRPr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2400" dirty="0"/>
                        <a:t>request for approval (improve wind tunnel method</a:t>
                      </a:r>
                      <a:r>
                        <a:rPr kumimoji="1" lang="en-US" altLang="ja-JP" sz="2400" baseline="0" dirty="0"/>
                        <a:t> and others)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36591"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Evaporative Emission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2400" dirty="0"/>
                        <a:t>request for approval of</a:t>
                      </a:r>
                      <a:r>
                        <a:rPr kumimoji="1" lang="en-US" altLang="ja-JP" sz="2400" baseline="0" dirty="0"/>
                        <a:t> working document which includes </a:t>
                      </a:r>
                      <a:r>
                        <a:rPr kumimoji="1" lang="en-US" altLang="ja-JP" sz="2400" baseline="0" dirty="0" smtClean="0"/>
                        <a:t>“sealed </a:t>
                      </a:r>
                      <a:r>
                        <a:rPr kumimoji="1" lang="en-US" altLang="ja-JP" sz="2400" baseline="0" dirty="0"/>
                        <a:t>tank system” and other modifications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83975"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(Prolongation of Phase2 activities)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2400" dirty="0"/>
                        <a:t>request for prolongation of Phase2</a:t>
                      </a:r>
                      <a:r>
                        <a:rPr kumimoji="1" lang="en-US" altLang="ja-JP" sz="2400" baseline="0" dirty="0"/>
                        <a:t> activities </a:t>
                      </a:r>
                      <a:r>
                        <a:rPr kumimoji="1" lang="en-US" altLang="ja-JP" sz="2400" dirty="0"/>
                        <a:t>if we figure out new time schedule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11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4397433" y="4653135"/>
            <a:ext cx="1145348" cy="163502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562659" y="4676220"/>
            <a:ext cx="33371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ECE/TRANS/WP.29/2016/68</a:t>
            </a:r>
          </a:p>
          <a:p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ECE/TRANS/WP.29/2017/94</a:t>
            </a:r>
          </a:p>
          <a:p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ECE/TRANS/WP.29/2017/98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594865" y="5457166"/>
            <a:ext cx="33371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ECE/TRANS/WP.29/2016/69</a:t>
            </a:r>
          </a:p>
          <a:p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ECE/TRANS/WP.29/2017/95</a:t>
            </a:r>
          </a:p>
          <a:p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ECE/TRANS/WP.29/2017/99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31090" y="4915280"/>
            <a:ext cx="149473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gtr</a:t>
            </a:r>
            <a:endParaRPr kumimoji="1" lang="en-US" altLang="ja-JP" sz="2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kumimoji="1" lang="en-US" altLang="ja-JP" sz="2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Technical Report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34164" y="4725005"/>
            <a:ext cx="41006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ECE/TRANS/WP.29/2014/27</a:t>
            </a:r>
          </a:p>
          <a:p>
            <a:pPr algn="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ECE/TRANS/WP.29/2014/27/Corr.1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174638" y="5508847"/>
            <a:ext cx="33371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ECE/TRANS/WP.29/2014/28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Textfeld 4"/>
          <p:cNvSpPr txBox="1"/>
          <p:nvPr/>
        </p:nvSpPr>
        <p:spPr>
          <a:xfrm>
            <a:off x="189963" y="188640"/>
            <a:ext cx="70826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 WLTP Overall Schedule</a:t>
            </a:r>
            <a:endParaRPr lang="de-DE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ホームベース 8"/>
          <p:cNvSpPr/>
          <p:nvPr/>
        </p:nvSpPr>
        <p:spPr>
          <a:xfrm>
            <a:off x="5732858" y="1549014"/>
            <a:ext cx="3079500" cy="2592288"/>
          </a:xfrm>
          <a:prstGeom prst="homePlate">
            <a:avLst>
              <a:gd name="adj" fmla="val 20760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2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</a:t>
            </a:r>
            <a:r>
              <a:rPr kumimoji="1" lang="en-US" altLang="ja-JP" sz="24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Phase2b</a:t>
            </a:r>
            <a:endParaRPr kumimoji="1" lang="en-US" altLang="ja-JP" sz="2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260475" indent="-173038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Low temp.</a:t>
            </a:r>
          </a:p>
          <a:p>
            <a:pPr marL="1260475" indent="-98425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Auxiliary  </a:t>
            </a:r>
          </a:p>
          <a:p>
            <a:pPr marL="1162050"/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devices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433513" indent="-87313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Durability</a:t>
            </a:r>
          </a:p>
          <a:p>
            <a:pPr marL="1260475" indent="-98425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OBD</a:t>
            </a:r>
          </a:p>
          <a:p>
            <a:pPr marL="1260475" indent="-173038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ISC</a:t>
            </a:r>
          </a:p>
          <a:p>
            <a:pPr marL="1260475" indent="-271463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E-lab.</a:t>
            </a:r>
          </a:p>
          <a:p>
            <a:pPr marL="1101725" indent="-296863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UNR</a:t>
            </a:r>
          </a:p>
          <a:p>
            <a:pPr marL="1260475" indent="-173038">
              <a:buFont typeface="Wingdings" panose="05000000000000000000" pitchFamily="2" charset="2"/>
              <a:buChar char="ü"/>
            </a:pP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ホームベース 9"/>
          <p:cNvSpPr/>
          <p:nvPr/>
        </p:nvSpPr>
        <p:spPr>
          <a:xfrm>
            <a:off x="4179109" y="1549014"/>
            <a:ext cx="2935484" cy="2592288"/>
          </a:xfrm>
          <a:prstGeom prst="homePlate">
            <a:avLst>
              <a:gd name="adj" fmla="val 26131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2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</a:t>
            </a:r>
            <a:r>
              <a:rPr kumimoji="1" lang="en-US" altLang="ja-JP" sz="24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Phase2a </a:t>
            </a:r>
            <a:endParaRPr kumimoji="1" lang="en-US" altLang="ja-JP" sz="2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2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 </a:t>
            </a:r>
            <a:r>
              <a:rPr lang="ja-JP" altLang="en-US" sz="24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focus on 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evaporative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test</a:t>
            </a:r>
          </a:p>
          <a:p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  </a:t>
            </a:r>
            <a:r>
              <a:rPr kumimoji="1"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procedure     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ホームベース 10"/>
          <p:cNvSpPr/>
          <p:nvPr/>
        </p:nvSpPr>
        <p:spPr>
          <a:xfrm>
            <a:off x="2741490" y="1549014"/>
            <a:ext cx="2617728" cy="2592288"/>
          </a:xfrm>
          <a:prstGeom prst="homePlate">
            <a:avLst>
              <a:gd name="adj" fmla="val 2751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sz="2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</a:t>
            </a:r>
            <a:r>
              <a:rPr lang="en-US" altLang="ja-JP" sz="24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Phase1b</a:t>
            </a:r>
            <a:endParaRPr lang="en-US" altLang="ja-JP" sz="2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handle                                     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remaining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items from 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</a:t>
            </a:r>
            <a:r>
              <a:rPr lang="en-US" altLang="ja-JP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Phase1a 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2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ホームベース 11"/>
          <p:cNvSpPr/>
          <p:nvPr/>
        </p:nvSpPr>
        <p:spPr>
          <a:xfrm>
            <a:off x="586997" y="1549014"/>
            <a:ext cx="2952372" cy="2592288"/>
          </a:xfrm>
          <a:prstGeom prst="homePlate">
            <a:avLst>
              <a:gd name="adj" fmla="val 27948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2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Phase1a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World-wide harmonized test cycles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Test procedure of pollutants and CO2/FC/EC/Range under 23C condition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71398" y="1072614"/>
            <a:ext cx="1159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2008</a:t>
            </a:r>
            <a:endParaRPr lang="ja-JP" altLang="en-US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264208" y="1072614"/>
            <a:ext cx="1159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2013</a:t>
            </a:r>
            <a:endParaRPr lang="ja-JP" altLang="en-US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903923" y="1072614"/>
            <a:ext cx="14590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~2015</a:t>
            </a:r>
            <a:endParaRPr lang="ja-JP" altLang="en-US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636810" y="1072614"/>
            <a:ext cx="14590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~2016</a:t>
            </a:r>
            <a:endParaRPr lang="ja-JP" altLang="en-US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533869" y="1072614"/>
            <a:ext cx="14590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~2018</a:t>
            </a:r>
            <a:endParaRPr lang="ja-JP" altLang="en-US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2833297" y="4164580"/>
            <a:ext cx="0" cy="5116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421915" y="4661620"/>
            <a:ext cx="8482458" cy="1647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421915" y="5484980"/>
            <a:ext cx="84824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4397433" y="4661620"/>
            <a:ext cx="0" cy="136641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5519997" y="4659879"/>
            <a:ext cx="0" cy="136641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4385057" y="5482230"/>
            <a:ext cx="11577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二等辺三角形 20"/>
          <p:cNvSpPr/>
          <p:nvPr/>
        </p:nvSpPr>
        <p:spPr>
          <a:xfrm flipV="1">
            <a:off x="7243652" y="1215982"/>
            <a:ext cx="288032" cy="23648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689590" y="869990"/>
            <a:ext cx="1596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We are HERE</a:t>
            </a:r>
            <a:endParaRPr kumimoji="1" lang="ja-JP" altLang="en-US" sz="16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 flipH="1">
            <a:off x="6422788" y="4141302"/>
            <a:ext cx="21420" cy="4985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フリーフォーム 31"/>
          <p:cNvSpPr/>
          <p:nvPr/>
        </p:nvSpPr>
        <p:spPr>
          <a:xfrm>
            <a:off x="4651513" y="4154557"/>
            <a:ext cx="1192695" cy="487017"/>
          </a:xfrm>
          <a:custGeom>
            <a:avLst/>
            <a:gdLst>
              <a:gd name="connsiteX0" fmla="*/ 9939 w 1192695"/>
              <a:gd name="connsiteY0" fmla="*/ 0 h 487017"/>
              <a:gd name="connsiteX1" fmla="*/ 9939 w 1192695"/>
              <a:gd name="connsiteY1" fmla="*/ 208721 h 487017"/>
              <a:gd name="connsiteX2" fmla="*/ 0 w 1192695"/>
              <a:gd name="connsiteY2" fmla="*/ 208721 h 487017"/>
              <a:gd name="connsiteX3" fmla="*/ 1192695 w 1192695"/>
              <a:gd name="connsiteY3" fmla="*/ 208721 h 487017"/>
              <a:gd name="connsiteX4" fmla="*/ 1192695 w 1192695"/>
              <a:gd name="connsiteY4" fmla="*/ 487017 h 487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2695" h="487017">
                <a:moveTo>
                  <a:pt x="9939" y="0"/>
                </a:moveTo>
                <a:lnTo>
                  <a:pt x="9939" y="208721"/>
                </a:lnTo>
                <a:lnTo>
                  <a:pt x="0" y="208721"/>
                </a:lnTo>
                <a:lnTo>
                  <a:pt x="1192695" y="208721"/>
                </a:lnTo>
                <a:lnTo>
                  <a:pt x="1192695" y="487017"/>
                </a:lnTo>
              </a:path>
            </a:pathLst>
          </a:custGeom>
          <a:noFill/>
          <a:ln w="38100">
            <a:solidFill>
              <a:schemeClr val="tx1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95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4"/>
          <p:cNvSpPr txBox="1"/>
          <p:nvPr/>
        </p:nvSpPr>
        <p:spPr>
          <a:xfrm>
            <a:off x="189963" y="188640"/>
            <a:ext cx="77103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 Possibility </a:t>
            </a:r>
          </a:p>
          <a:p>
            <a:r>
              <a:rPr lang="de-DE" sz="4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of Phase2b </a:t>
            </a:r>
            <a:r>
              <a:rPr lang="de-DE" altLang="ja-JP" sz="4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Prolongation </a:t>
            </a:r>
            <a:endParaRPr lang="de-DE" sz="4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9" name="Textfeld 4"/>
          <p:cNvSpPr txBox="1"/>
          <p:nvPr/>
        </p:nvSpPr>
        <p:spPr>
          <a:xfrm>
            <a:off x="335164" y="1692091"/>
            <a:ext cx="83258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Originally, all working elements of Phase2b are expected to be approved during 2019 January GRPE session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Due to complicated and/or contradictory issues and heavy workload, some of items may have a chance to be extended (please refer WLTP-19-03)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WLTP IWG will </a:t>
            </a:r>
            <a:r>
              <a:rPr lang="de-DE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inform of new specific </a:t>
            </a:r>
            <a:r>
              <a:rPr lang="de-DE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time schedule and </a:t>
            </a:r>
            <a:r>
              <a:rPr lang="de-DE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propose the revised ToR (prolongation)</a:t>
            </a:r>
            <a:r>
              <a:rPr lang="de-DE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when it‘s ready</a:t>
            </a:r>
          </a:p>
        </p:txBody>
      </p:sp>
    </p:spTree>
    <p:extLst>
      <p:ext uri="{BB962C8B-B14F-4D97-AF65-F5344CB8AC3E}">
        <p14:creationId xmlns:p14="http://schemas.microsoft.com/office/powerpoint/2010/main" val="392556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4"/>
          <p:cNvSpPr txBox="1"/>
          <p:nvPr/>
        </p:nvSpPr>
        <p:spPr>
          <a:xfrm>
            <a:off x="328755" y="201202"/>
            <a:ext cx="67712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 Request for Approval</a:t>
            </a:r>
            <a:endParaRPr lang="de-DE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046786"/>
              </p:ext>
            </p:extLst>
          </p:nvPr>
        </p:nvGraphicFramePr>
        <p:xfrm>
          <a:off x="342371" y="1147892"/>
          <a:ext cx="8540314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4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136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732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Working</a:t>
                      </a:r>
                    </a:p>
                    <a:p>
                      <a:pPr algn="ctr"/>
                      <a:r>
                        <a:rPr kumimoji="1" lang="en-US" altLang="ja-JP" sz="2400" dirty="0"/>
                        <a:t>Items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Documentations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/>
                        <a:t>Key Notes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53304">
                <a:tc>
                  <a:txBody>
                    <a:bodyPr/>
                    <a:lstStyle/>
                    <a:p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GTR #15</a:t>
                      </a:r>
                    </a:p>
                    <a:p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Amendment #3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ECE/TRANS/WP.29/GRPE/2017/9</a:t>
                      </a:r>
                    </a:p>
                    <a:p>
                      <a:pPr algn="ctr"/>
                      <a:r>
                        <a:rPr lang="en-US" altLang="ja-JP" dirty="0" smtClean="0"/>
                        <a:t>(</a:t>
                      </a:r>
                      <a:r>
                        <a:rPr lang="en-US" altLang="ja-JP" dirty="0"/>
                        <a:t>technical report : </a:t>
                      </a:r>
                      <a:r>
                        <a:rPr kumimoji="1" lang="en-US" altLang="ja-JP" b="1" dirty="0"/>
                        <a:t>GRPE-75-07</a:t>
                      </a:r>
                      <a:r>
                        <a:rPr kumimoji="1" lang="en-US" altLang="ja-JP" dirty="0" smtClean="0"/>
                        <a:t>)</a:t>
                      </a:r>
                    </a:p>
                    <a:p>
                      <a:pPr algn="ctr"/>
                      <a:endParaRPr kumimoji="1" lang="en-US" altLang="ja-JP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b="1" dirty="0" smtClean="0">
                          <a:solidFill>
                            <a:schemeClr val="tx1"/>
                          </a:solidFill>
                        </a:rPr>
                        <a:t>GRPE-75-xx</a:t>
                      </a:r>
                      <a:r>
                        <a:rPr lang="en-US" altLang="ja-JP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ja-JP" alt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ja-JP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</a:rPr>
                        <a:t>amending Amendment #3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clarify phase, cycle and vehicle class terminology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improvements to the gear shifting procedures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clarify the combinations of test vehicle selection and family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others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1885">
                <a:tc>
                  <a:txBody>
                    <a:bodyPr/>
                    <a:lstStyle/>
                    <a:p>
                      <a:r>
                        <a:rPr lang="en-US" altLang="ja-JP" sz="1800" dirty="0">
                          <a:solidFill>
                            <a:schemeClr val="tx1"/>
                          </a:solidFill>
                        </a:rPr>
                        <a:t>GTR Evaporative Emission Amendment#1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1" dirty="0">
                          <a:solidFill>
                            <a:schemeClr val="tx1"/>
                          </a:solidFill>
                        </a:rPr>
                        <a:t>GRPE-75-16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inclusion of  “sealed tank system” procedure (open issue: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</a:rPr>
                        <a:t> semi-sealed tank)</a:t>
                      </a:r>
                      <a:endParaRPr kumimoji="1" lang="en-US" altLang="ja-JP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improve test vehicle selection method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provide working document at 76</a:t>
                      </a:r>
                      <a:r>
                        <a:rPr kumimoji="1" lang="en-US" altLang="ja-JP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 GRPE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53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4"/>
          <p:cNvSpPr txBox="1"/>
          <p:nvPr/>
        </p:nvSpPr>
        <p:spPr>
          <a:xfrm>
            <a:off x="328755" y="201202"/>
            <a:ext cx="6705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4. Request for Guidance</a:t>
            </a:r>
            <a:endParaRPr lang="de-DE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273350"/>
              </p:ext>
            </p:extLst>
          </p:nvPr>
        </p:nvGraphicFramePr>
        <p:xfrm>
          <a:off x="328755" y="1533103"/>
          <a:ext cx="8540314" cy="374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69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609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Working</a:t>
                      </a:r>
                    </a:p>
                    <a:p>
                      <a:pPr algn="ctr"/>
                      <a:r>
                        <a:rPr kumimoji="1" lang="en-US" altLang="ja-JP" sz="2400" dirty="0"/>
                        <a:t>Items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Discussion Points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/>
                        <a:t>Key Notes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37280">
                <a:tc>
                  <a:txBody>
                    <a:bodyPr/>
                    <a:lstStyle/>
                    <a:p>
                      <a:r>
                        <a:rPr lang="en-US" altLang="ja-JP" sz="2000" dirty="0">
                          <a:solidFill>
                            <a:schemeClr val="tx1"/>
                          </a:solidFill>
                        </a:rPr>
                        <a:t>UNR structure</a:t>
                      </a:r>
                      <a:endParaRPr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solidFill>
                            <a:schemeClr val="tx1"/>
                          </a:solidFill>
                        </a:rPr>
                        <a:t>Please refer informal document </a:t>
                      </a:r>
                      <a:r>
                        <a:rPr lang="en-US" altLang="ja-JP" sz="2000" b="1" dirty="0">
                          <a:solidFill>
                            <a:schemeClr val="tx1"/>
                          </a:solidFill>
                        </a:rPr>
                        <a:t>GRPE-75-18</a:t>
                      </a:r>
                      <a:endParaRPr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WLTP IWG has agreed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</a:rPr>
                        <a:t> on preferred direction to go</a:t>
                      </a:r>
                      <a:endParaRPr kumimoji="1" lang="en-US" altLang="ja-JP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4176">
                <a:tc>
                  <a:txBody>
                    <a:bodyPr/>
                    <a:lstStyle/>
                    <a:p>
                      <a:r>
                        <a:rPr lang="en-US" altLang="ja-JP" sz="2000" dirty="0">
                          <a:solidFill>
                            <a:schemeClr val="tx1"/>
                          </a:solidFill>
                        </a:rPr>
                        <a:t>WLTP GTR construction  </a:t>
                      </a:r>
                      <a:endParaRPr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b="1" dirty="0">
                          <a:solidFill>
                            <a:schemeClr val="tx1"/>
                          </a:solidFill>
                        </a:rPr>
                        <a:t>Separate GTR or</a:t>
                      </a:r>
                    </a:p>
                    <a:p>
                      <a:pPr algn="ctr"/>
                      <a:r>
                        <a:rPr lang="en-US" altLang="ja-JP" sz="2000" b="1" dirty="0">
                          <a:solidFill>
                            <a:schemeClr val="tx1"/>
                          </a:solidFill>
                        </a:rPr>
                        <a:t>One package ?</a:t>
                      </a:r>
                      <a:endParaRPr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Trigger: Low Temp TF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Separate GTR is first choice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All CP requirement  goes into </a:t>
                      </a: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one UNR 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package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CP option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32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670363"/>
              </p:ext>
            </p:extLst>
          </p:nvPr>
        </p:nvGraphicFramePr>
        <p:xfrm>
          <a:off x="327312" y="1025937"/>
          <a:ext cx="8483497" cy="5402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4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745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1830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Working</a:t>
                      </a:r>
                    </a:p>
                    <a:p>
                      <a:pPr algn="ctr"/>
                      <a:r>
                        <a:rPr kumimoji="1" lang="en-US" altLang="ja-JP" dirty="0"/>
                        <a:t>Categories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Signal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Key Notes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Expected completion timing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93796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Transposition to UNR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has agreed the basic structure of new UNR and R83/101 after intensive discussion including IWVTA secretary and member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will make</a:t>
                      </a:r>
                      <a:r>
                        <a:rPr kumimoji="1" lang="en-US" altLang="ja-JP" baseline="0" dirty="0"/>
                        <a:t> a concrete schedule and consider Level_2 scenario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tbd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8305">
                <a:tc>
                  <a:txBody>
                    <a:bodyPr/>
                    <a:lstStyle/>
                    <a:p>
                      <a:r>
                        <a:rPr lang="en-US" altLang="ja-JP" dirty="0"/>
                        <a:t>GTR</a:t>
                      </a:r>
                    </a:p>
                    <a:p>
                      <a:r>
                        <a:rPr lang="en-US" altLang="ja-JP" sz="1800" dirty="0"/>
                        <a:t>Amendment</a:t>
                      </a:r>
                      <a:endParaRPr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continue to improve GTR#15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develop draft EVAP GTR including </a:t>
                      </a:r>
                      <a:r>
                        <a:rPr kumimoji="1" lang="en-US" altLang="ja-JP" dirty="0" smtClean="0"/>
                        <a:t>sealed </a:t>
                      </a:r>
                      <a:r>
                        <a:rPr kumimoji="1" lang="en-US" altLang="ja-JP" dirty="0"/>
                        <a:t>tank system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when necessary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46058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Test Cycles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/>
                        <a:t>EVE-IWG plan to evaluate the possible reference methods after Nov. 2017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/>
                        <a:t>GRPE approval may delay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mid of 2019</a:t>
                      </a:r>
                      <a:endParaRPr kumimoji="1" lang="ja-JP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1886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Cycle traceability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propose tentative threshold of  candidate “drive trace indexes”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end of 2017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Textfeld 4"/>
          <p:cNvSpPr txBox="1"/>
          <p:nvPr/>
        </p:nvSpPr>
        <p:spPr>
          <a:xfrm>
            <a:off x="239163" y="200708"/>
            <a:ext cx="7447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5. Key Notes of each TF_1 </a:t>
            </a:r>
            <a:endParaRPr lang="de-DE" sz="2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" name="図 3" descr="http://illust-hp.com/img/singou11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21" y="2719811"/>
            <a:ext cx="937003" cy="38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 descr="http://illust-hp.com/img/singou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363" y="3962532"/>
            <a:ext cx="919108" cy="3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 descr="http://illust-hp.com/img/singou12.pn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453" y="4980924"/>
            <a:ext cx="937003" cy="38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8" descr="http://illust-hp.com/img/singou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715" y="5885482"/>
            <a:ext cx="919108" cy="3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05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298015"/>
              </p:ext>
            </p:extLst>
          </p:nvPr>
        </p:nvGraphicFramePr>
        <p:xfrm>
          <a:off x="327312" y="1054471"/>
          <a:ext cx="8483497" cy="5398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4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745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1830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Working</a:t>
                      </a:r>
                    </a:p>
                    <a:p>
                      <a:pPr algn="ctr"/>
                      <a:r>
                        <a:rPr kumimoji="1" lang="en-US" altLang="ja-JP" dirty="0"/>
                        <a:t>Categories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signal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Key Notes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Expected completion timing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93796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Annex 2</a:t>
                      </a:r>
                    </a:p>
                    <a:p>
                      <a:r>
                        <a:rPr kumimoji="1" lang="en-US" altLang="ja-JP" sz="1600" dirty="0"/>
                        <a:t>(gear shift method)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improve procedure</a:t>
                      </a:r>
                      <a:r>
                        <a:rPr kumimoji="1" lang="en-US" altLang="ja-JP" baseline="0" dirty="0"/>
                        <a:t> (7 items)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/>
                        <a:t>under the discussion for (1)definition of crawler gear, </a:t>
                      </a:r>
                    </a:p>
                    <a:p>
                      <a:pPr marL="255588" indent="-53975">
                        <a:buFont typeface="Wingdings" panose="05000000000000000000" pitchFamily="2" charset="2"/>
                        <a:buNone/>
                        <a:tabLst>
                          <a:tab pos="192088" algn="l"/>
                        </a:tabLst>
                      </a:pPr>
                      <a:r>
                        <a:rPr kumimoji="1" lang="en-US" altLang="ja-JP" baseline="0" dirty="0"/>
                        <a:t> (2)down shift scenario during deceleration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completed</a:t>
                      </a:r>
                    </a:p>
                    <a:p>
                      <a:pPr algn="ctr"/>
                      <a:endParaRPr kumimoji="1" lang="en-US" altLang="ja-JP" dirty="0"/>
                    </a:p>
                    <a:p>
                      <a:pPr algn="ctr"/>
                      <a:endParaRPr kumimoji="1" lang="en-US" altLang="ja-JP" dirty="0"/>
                    </a:p>
                    <a:p>
                      <a:pPr algn="ctr"/>
                      <a:r>
                        <a:rPr kumimoji="1" lang="en-US" altLang="ja-JP" dirty="0"/>
                        <a:t>end of 2017</a:t>
                      </a:r>
                    </a:p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8305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New Open Issues_1</a:t>
                      </a:r>
                      <a:endParaRPr kumimoji="1" lang="en-US" altLang="ja-JP" baseline="0" dirty="0"/>
                    </a:p>
                    <a:p>
                      <a:r>
                        <a:rPr kumimoji="1" lang="en-US" altLang="ja-JP" sz="1600" baseline="0" dirty="0"/>
                        <a:t>(wind tunnel method)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found</a:t>
                      </a:r>
                      <a:r>
                        <a:rPr kumimoji="1" lang="en-US" altLang="ja-JP" baseline="0" dirty="0"/>
                        <a:t> out the necessity to improve more clear and robust test procedure</a:t>
                      </a:r>
                      <a:endParaRPr kumimoji="1" lang="en-US" altLang="ja-JP" dirty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dirty="0"/>
                        <a:t>positive proposals are under the discussion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end of 2017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40045">
                <a:tc rowSpan="2">
                  <a:txBody>
                    <a:bodyPr/>
                    <a:lstStyle/>
                    <a:p>
                      <a:r>
                        <a:rPr kumimoji="1" lang="en-US" altLang="ja-JP" dirty="0"/>
                        <a:t>New Open Issues_2</a:t>
                      </a:r>
                      <a:endParaRPr kumimoji="1" lang="en-US" altLang="ja-JP" baseline="0" dirty="0"/>
                    </a:p>
                    <a:p>
                      <a:r>
                        <a:rPr kumimoji="1" lang="en-US" altLang="ja-JP" sz="1600" baseline="0" dirty="0"/>
                        <a:t>(Annex4,6,7)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several</a:t>
                      </a:r>
                      <a:r>
                        <a:rPr kumimoji="1" lang="en-US" altLang="ja-JP" baseline="0" dirty="0"/>
                        <a:t> </a:t>
                      </a:r>
                      <a:r>
                        <a:rPr kumimoji="1" lang="en-US" altLang="ja-JP" dirty="0"/>
                        <a:t>improvements were established and 11 items are under the discussion(WLTP-19-13e)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end of 2017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738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dirty="0"/>
                        <a:t>dual-axis </a:t>
                      </a:r>
                      <a:r>
                        <a:rPr kumimoji="1" lang="en-US" altLang="ja-JP" dirty="0" err="1"/>
                        <a:t>dyno</a:t>
                      </a:r>
                      <a:r>
                        <a:rPr kumimoji="1" lang="en-US" altLang="ja-JP" dirty="0"/>
                        <a:t>. requirement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</a:rPr>
                        <a:t>hard to agree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Textfeld 4"/>
          <p:cNvSpPr txBox="1"/>
          <p:nvPr/>
        </p:nvSpPr>
        <p:spPr>
          <a:xfrm>
            <a:off x="239163" y="275139"/>
            <a:ext cx="7447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5. Key Notes of each TF_2 </a:t>
            </a:r>
            <a:endParaRPr lang="de-DE" sz="2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9" name="図 8" descr="http://illust-hp.com/img/singou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791" y="2531416"/>
            <a:ext cx="919108" cy="3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図 9" descr="http://illust-hp.com/img/singou12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618" y="6041166"/>
            <a:ext cx="937003" cy="38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図 11" descr="http://illust-hp.com/img/singou11.pn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918" y="3933056"/>
            <a:ext cx="937003" cy="38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図 12" descr="http://illust-hp.com/img/singou11.pn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43" y="5306476"/>
            <a:ext cx="937003" cy="38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91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229064"/>
              </p:ext>
            </p:extLst>
          </p:nvPr>
        </p:nvGraphicFramePr>
        <p:xfrm>
          <a:off x="327312" y="1092918"/>
          <a:ext cx="8483497" cy="5157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4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745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1830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Working</a:t>
                      </a:r>
                    </a:p>
                    <a:p>
                      <a:pPr algn="ctr"/>
                      <a:r>
                        <a:rPr kumimoji="1" lang="en-US" altLang="ja-JP" dirty="0"/>
                        <a:t>Categories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signal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Key Notes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Expected completion timing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93796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Supplemental Tests</a:t>
                      </a:r>
                    </a:p>
                    <a:p>
                      <a:r>
                        <a:rPr kumimoji="1" lang="en-US" altLang="ja-JP" dirty="0"/>
                        <a:t>(low temp.)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/>
                        <a:t>challenge to seek harmonized temperature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/>
                        <a:t>started the discussion on concrete test procedure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mid of</a:t>
                      </a:r>
                      <a:r>
                        <a:rPr kumimoji="1" lang="en-US" altLang="ja-JP" baseline="0" dirty="0"/>
                        <a:t> 2018 </a:t>
                      </a:r>
                      <a:r>
                        <a:rPr kumimoji="1" lang="en-US" altLang="ja-JP" b="1" baseline="0" dirty="0">
                          <a:solidFill>
                            <a:srgbClr val="FFFF00"/>
                          </a:solidFill>
                        </a:rPr>
                        <a:t>or later</a:t>
                      </a:r>
                      <a:endParaRPr kumimoji="1" lang="ja-JP" altLang="en-US" b="1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93796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Durability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finalized Mandate and </a:t>
                      </a:r>
                      <a:r>
                        <a:rPr kumimoji="1" lang="en-US" altLang="ja-JP" dirty="0" err="1"/>
                        <a:t>ToR</a:t>
                      </a:r>
                      <a:endParaRPr kumimoji="1" lang="en-US" altLang="ja-JP" dirty="0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concrete work plan was developed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mid of 2018 </a:t>
                      </a:r>
                      <a:r>
                        <a:rPr kumimoji="1" lang="en-US" altLang="ja-JP" b="1" dirty="0">
                          <a:solidFill>
                            <a:srgbClr val="FFFF00"/>
                          </a:solidFill>
                        </a:rPr>
                        <a:t>or later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37279">
                <a:tc rowSpan="2">
                  <a:txBody>
                    <a:bodyPr/>
                    <a:lstStyle/>
                    <a:p>
                      <a:r>
                        <a:rPr kumimoji="1" lang="en-US" altLang="ja-JP" dirty="0"/>
                        <a:t>Evaporative Tests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  <a:p>
                      <a:pPr algn="ctr"/>
                      <a:endParaRPr kumimoji="1" lang="en-US" altLang="ja-JP" dirty="0"/>
                    </a:p>
                    <a:p>
                      <a:pPr algn="ctr"/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closed the technical issues on sealed tank system and developed draft GTR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  <a:p>
                      <a:pPr algn="ctr"/>
                      <a:r>
                        <a:rPr kumimoji="1" lang="en-US" altLang="ja-JP" dirty="0"/>
                        <a:t>end of 2017</a:t>
                      </a:r>
                    </a:p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567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?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dirty="0"/>
                        <a:t>consider other elements commented </a:t>
                      </a:r>
                      <a:r>
                        <a:rPr kumimoji="1" lang="en-US" altLang="ja-JP" baseline="0" dirty="0"/>
                        <a:t>by </a:t>
                      </a:r>
                      <a:r>
                        <a:rPr kumimoji="1" lang="en-US" altLang="ja-JP" dirty="0"/>
                        <a:t>US, Canada, China and EC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/>
                        <a:t>tbd</a:t>
                      </a:r>
                      <a:endParaRPr kumimoji="1" lang="en-US" altLang="ja-JP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Textfeld 4"/>
          <p:cNvSpPr txBox="1"/>
          <p:nvPr/>
        </p:nvSpPr>
        <p:spPr>
          <a:xfrm>
            <a:off x="239163" y="275139"/>
            <a:ext cx="7447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5. Key Notes of each TF_3 </a:t>
            </a:r>
            <a:endParaRPr lang="de-DE" sz="2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" name="図 7" descr="http://illust-hp.com/img/singou11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659" y="2371193"/>
            <a:ext cx="937003" cy="38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図 9" descr="http://illust-hp.com/img/singou11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280" y="3563077"/>
            <a:ext cx="937003" cy="38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 descr="http://illust-hp.com/img/singou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479" y="4669053"/>
            <a:ext cx="919108" cy="3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782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484557"/>
              </p:ext>
            </p:extLst>
          </p:nvPr>
        </p:nvGraphicFramePr>
        <p:xfrm>
          <a:off x="327312" y="904168"/>
          <a:ext cx="8483497" cy="5658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4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745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1830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Working</a:t>
                      </a:r>
                    </a:p>
                    <a:p>
                      <a:pPr algn="ctr"/>
                      <a:r>
                        <a:rPr kumimoji="1" lang="en-US" altLang="ja-JP" dirty="0"/>
                        <a:t>Categories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signal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Key Notes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Expected completion timing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OBD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baseline reg. is R83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working on “definition” collaborating</a:t>
                      </a:r>
                      <a:r>
                        <a:rPr kumimoji="1" lang="en-US" altLang="ja-JP" baseline="0" dirty="0"/>
                        <a:t> with EPPR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/>
                        <a:t>absence of EC involvement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mid of</a:t>
                      </a:r>
                      <a:r>
                        <a:rPr kumimoji="1" lang="en-US" altLang="ja-JP" baseline="0" dirty="0"/>
                        <a:t> 2018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baseline="0" dirty="0">
                          <a:solidFill>
                            <a:srgbClr val="FFFF00"/>
                          </a:solidFill>
                        </a:rPr>
                        <a:t>or later</a:t>
                      </a:r>
                      <a:endParaRPr kumimoji="1" lang="ja-JP" altLang="en-US" b="1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In Service </a:t>
                      </a:r>
                      <a:r>
                        <a:rPr kumimoji="1" lang="en-US" altLang="ja-JP" dirty="0" err="1"/>
                        <a:t>Confirmity</a:t>
                      </a:r>
                      <a:r>
                        <a:rPr kumimoji="1" lang="en-US" altLang="ja-JP" baseline="0" dirty="0"/>
                        <a:t>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the ISC provisions can be discussed and agreed under 1998 agreement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tbd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4959">
                <a:tc rowSpan="3">
                  <a:txBody>
                    <a:bodyPr/>
                    <a:lstStyle/>
                    <a:p>
                      <a:r>
                        <a:rPr lang="en-US" altLang="ja-JP" dirty="0"/>
                        <a:t>SG EV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baseline="0" dirty="0"/>
                        <a:t>new procedure for OVC-FCHV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mid of</a:t>
                      </a:r>
                      <a:r>
                        <a:rPr kumimoji="1" lang="en-US" altLang="ja-JP" baseline="0" dirty="0"/>
                        <a:t> 2018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807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600" baseline="0" dirty="0"/>
                        <a:t>collaborate with EVE-IWG for H</a:t>
                      </a:r>
                      <a:r>
                        <a:rPr kumimoji="1" lang="en-US" altLang="ja-JP" sz="1600" dirty="0"/>
                        <a:t>EV system power and battery</a:t>
                      </a:r>
                      <a:r>
                        <a:rPr kumimoji="1" lang="en-US" altLang="ja-JP" sz="1600" baseline="0" dirty="0"/>
                        <a:t> durability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>
                          <a:solidFill>
                            <a:srgbClr val="FF0000"/>
                          </a:solidFill>
                        </a:rPr>
                        <a:t>mid of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9776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baseline="0" dirty="0"/>
                        <a:t>collaborate with other TFs for unique EV related issues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mid</a:t>
                      </a:r>
                      <a:r>
                        <a:rPr kumimoji="1" lang="en-US" altLang="ja-JP" baseline="0" dirty="0"/>
                        <a:t> of 2018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baseline="0" dirty="0">
                          <a:solidFill>
                            <a:srgbClr val="FFFF00"/>
                          </a:solidFill>
                        </a:rPr>
                        <a:t>or later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80864">
                <a:tc>
                  <a:txBody>
                    <a:bodyPr/>
                    <a:lstStyle/>
                    <a:p>
                      <a:r>
                        <a:rPr lang="en-US" altLang="ja-JP" dirty="0"/>
                        <a:t>RRT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dirty="0"/>
                        <a:t>some parts of GTR which were pointed out by technical experts during RRTs were revised.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Textfeld 4"/>
          <p:cNvSpPr txBox="1"/>
          <p:nvPr/>
        </p:nvSpPr>
        <p:spPr>
          <a:xfrm>
            <a:off x="239163" y="126571"/>
            <a:ext cx="7447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5. Key Notes of each TF_4 </a:t>
            </a:r>
            <a:endParaRPr lang="de-DE" sz="2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" name="図 3" descr="http://illust-hp.com/img/singou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512" y="5934988"/>
            <a:ext cx="919108" cy="3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 descr="http://illust-hp.com/img/singou11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842" y="2242503"/>
            <a:ext cx="937003" cy="38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 descr="http://illust-hp.com/img/singou11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346" y="3285501"/>
            <a:ext cx="937003" cy="38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8" descr="http://illust-hp.com/img/singou12.pn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302" y="4484889"/>
            <a:ext cx="937003" cy="38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図 9" descr="http://illust-hp.com/img/singou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363" y="3951016"/>
            <a:ext cx="919108" cy="3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 descr="http://illust-hp.com/img/singou11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407" y="5152839"/>
            <a:ext cx="937003" cy="38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69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日本語フォーマットMEIRY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7_日本語フォーマットMEIRYO">
      <a:majorFont>
        <a:latin typeface="Meiryo UI"/>
        <a:ea typeface="Meiryo UI"/>
        <a:cs typeface="Meiryo UI"/>
      </a:majorFont>
      <a:minorFont>
        <a:latin typeface="Meiryo UI"/>
        <a:ea typeface="Meiryo UI"/>
        <a:cs typeface="Meiryo U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3614</TotalTime>
  <Words>778</Words>
  <Application>Microsoft Office PowerPoint</Application>
  <PresentationFormat>On-screen Show (4:3)</PresentationFormat>
  <Paragraphs>205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テーマ</vt:lpstr>
      <vt:lpstr>7_日本語フォーマットMEIRYO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国土交通省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WLTP-05-03 - Organization Phase 1B</dc:title>
  <dc:creator>行政情報化推進課</dc:creator>
  <cp:lastModifiedBy>United Nations</cp:lastModifiedBy>
  <cp:revision>513</cp:revision>
  <cp:lastPrinted>2016-01-13T17:07:07Z</cp:lastPrinted>
  <dcterms:created xsi:type="dcterms:W3CDTF">2014-06-05T19:26:02Z</dcterms:created>
  <dcterms:modified xsi:type="dcterms:W3CDTF">2017-06-08T06:09:49Z</dcterms:modified>
</cp:coreProperties>
</file>