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431" r:id="rId2"/>
    <p:sldId id="452" r:id="rId3"/>
    <p:sldId id="441" r:id="rId4"/>
    <p:sldId id="392" r:id="rId5"/>
    <p:sldId id="410" r:id="rId6"/>
    <p:sldId id="339" r:id="rId7"/>
    <p:sldId id="417" r:id="rId8"/>
    <p:sldId id="419" r:id="rId9"/>
    <p:sldId id="421" r:id="rId10"/>
    <p:sldId id="422" r:id="rId11"/>
    <p:sldId id="426" r:id="rId12"/>
    <p:sldId id="427" r:id="rId13"/>
    <p:sldId id="428" r:id="rId14"/>
    <p:sldId id="429" r:id="rId15"/>
    <p:sldId id="430" r:id="rId16"/>
    <p:sldId id="436" r:id="rId17"/>
    <p:sldId id="447" r:id="rId18"/>
    <p:sldId id="446" r:id="rId19"/>
    <p:sldId id="444" r:id="rId20"/>
    <p:sldId id="451" r:id="rId21"/>
  </p:sldIdLst>
  <p:sldSz cx="9144000" cy="6858000" type="screen4x3"/>
  <p:notesSz cx="6735763" cy="9866313"/>
  <p:defaultTextStyle>
    <a:defPPr>
      <a:defRPr lang="ja-JP"/>
    </a:defPPr>
    <a:lvl1pPr algn="l" rtl="0" fontAlgn="base">
      <a:spcBef>
        <a:spcPct val="0"/>
      </a:spcBef>
      <a:spcAft>
        <a:spcPct val="0"/>
      </a:spcAft>
      <a:defRPr kumimoji="1" kern="1200">
        <a:solidFill>
          <a:schemeClr val="tx1"/>
        </a:solidFill>
        <a:latin typeface="Calibri" pitchFamily="34"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Calibri" pitchFamily="34"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Calibri" pitchFamily="34"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Calibri" pitchFamily="34"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Calibri" pitchFamily="34" charset="0"/>
        <a:ea typeface="ＭＳ Ｐゴシック" pitchFamily="50" charset="-128"/>
        <a:cs typeface="+mn-cs"/>
      </a:defRPr>
    </a:lvl5pPr>
    <a:lvl6pPr marL="2286000" algn="l" defTabSz="914400" rtl="0" eaLnBrk="1" latinLnBrk="0" hangingPunct="1">
      <a:defRPr kumimoji="1" kern="1200">
        <a:solidFill>
          <a:schemeClr val="tx1"/>
        </a:solidFill>
        <a:latin typeface="Calibri" pitchFamily="34" charset="0"/>
        <a:ea typeface="ＭＳ Ｐゴシック" pitchFamily="50" charset="-128"/>
        <a:cs typeface="+mn-cs"/>
      </a:defRPr>
    </a:lvl6pPr>
    <a:lvl7pPr marL="2743200" algn="l" defTabSz="914400" rtl="0" eaLnBrk="1" latinLnBrk="0" hangingPunct="1">
      <a:defRPr kumimoji="1" kern="1200">
        <a:solidFill>
          <a:schemeClr val="tx1"/>
        </a:solidFill>
        <a:latin typeface="Calibri" pitchFamily="34" charset="0"/>
        <a:ea typeface="ＭＳ Ｐゴシック" pitchFamily="50" charset="-128"/>
        <a:cs typeface="+mn-cs"/>
      </a:defRPr>
    </a:lvl7pPr>
    <a:lvl8pPr marL="3200400" algn="l" defTabSz="914400" rtl="0" eaLnBrk="1" latinLnBrk="0" hangingPunct="1">
      <a:defRPr kumimoji="1" kern="1200">
        <a:solidFill>
          <a:schemeClr val="tx1"/>
        </a:solidFill>
        <a:latin typeface="Calibri" pitchFamily="34" charset="0"/>
        <a:ea typeface="ＭＳ Ｐゴシック" pitchFamily="50" charset="-128"/>
        <a:cs typeface="+mn-cs"/>
      </a:defRPr>
    </a:lvl8pPr>
    <a:lvl9pPr marL="3657600" algn="l" defTabSz="914400" rtl="0" eaLnBrk="1" latinLnBrk="0" hangingPunct="1">
      <a:defRPr kumimoji="1" kern="1200">
        <a:solidFill>
          <a:schemeClr val="tx1"/>
        </a:solidFill>
        <a:latin typeface="Calibri" pitchFamily="34" charset="0"/>
        <a:ea typeface="ＭＳ Ｐゴシック" pitchFamily="50"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rajapan" initials="parajapan" lastIdx="4" clrIdx="0">
    <p:extLst/>
  </p:cmAuthor>
  <p:cmAuthor id="2" name="Cyrano" initials="CK" lastIdx="2"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FD0F851-EC5A-4D38-B0AD-8093EC10F338}" styleName="淡色スタイル 1 - アクセント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D7B26C5-4107-4FEC-AEDC-1716B250A1EF}" styleName="スタイル (淡色)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D27102A9-8310-4765-A935-A1911B00CA55}" styleName="淡色スタイル 1 - アクセント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C083E6E3-FA7D-4D7B-A595-EF9225AFEA82}" styleName="淡色スタイル 1 - アクセント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0E3FDE45-AF77-4B5C-9715-49D594BDF05E}" styleName="淡色スタイル 1 - アクセント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162" autoAdjust="0"/>
    <p:restoredTop sz="90372" autoAdjust="0"/>
  </p:normalViewPr>
  <p:slideViewPr>
    <p:cSldViewPr>
      <p:cViewPr varScale="1">
        <p:scale>
          <a:sx n="108" d="100"/>
          <a:sy n="108" d="100"/>
        </p:scale>
        <p:origin x="-2106" y="-90"/>
      </p:cViewPr>
      <p:guideLst>
        <p:guide orient="horz" pos="2160"/>
        <p:guide pos="2880"/>
      </p:guideLst>
    </p:cSldViewPr>
  </p:slideViewPr>
  <p:notesTextViewPr>
    <p:cViewPr>
      <p:scale>
        <a:sx n="1" d="1"/>
        <a:sy n="1" d="1"/>
      </p:scale>
      <p:origin x="0" y="0"/>
    </p:cViewPr>
  </p:notesTextViewPr>
  <p:notesViewPr>
    <p:cSldViewPr>
      <p:cViewPr varScale="1">
        <p:scale>
          <a:sx n="79" d="100"/>
          <a:sy n="79" d="100"/>
        </p:scale>
        <p:origin x="3954"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371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0"/>
            <a:ext cx="2919412" cy="493713"/>
          </a:xfrm>
          <a:prstGeom prst="rect">
            <a:avLst/>
          </a:prstGeom>
        </p:spPr>
        <p:txBody>
          <a:bodyPr vert="horz" lIns="91440" tIns="45720" rIns="91440" bIns="45720" rtlCol="0"/>
          <a:lstStyle>
            <a:lvl1pPr algn="r">
              <a:defRPr sz="1200"/>
            </a:lvl1pPr>
          </a:lstStyle>
          <a:p>
            <a:fld id="{2CEB967E-F0C4-4D88-956F-3C3E8E3B2AF6}" type="datetimeFigureOut">
              <a:rPr kumimoji="1" lang="ja-JP" altLang="en-US" smtClean="0"/>
              <a:t>2017/6/6</a:t>
            </a:fld>
            <a:endParaRPr kumimoji="1" lang="ja-JP" altLang="en-US"/>
          </a:p>
        </p:txBody>
      </p:sp>
      <p:sp>
        <p:nvSpPr>
          <p:cNvPr id="4" name="フッター プレースホルダー 3"/>
          <p:cNvSpPr>
            <a:spLocks noGrp="1"/>
          </p:cNvSpPr>
          <p:nvPr>
            <p:ph type="ftr" sz="quarter" idx="2"/>
          </p:nvPr>
        </p:nvSpPr>
        <p:spPr>
          <a:xfrm>
            <a:off x="0" y="9371013"/>
            <a:ext cx="2919413" cy="493712"/>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3"/>
            <a:ext cx="2919412" cy="493712"/>
          </a:xfrm>
          <a:prstGeom prst="rect">
            <a:avLst/>
          </a:prstGeom>
        </p:spPr>
        <p:txBody>
          <a:bodyPr vert="horz" lIns="91440" tIns="45720" rIns="91440" bIns="45720" rtlCol="0" anchor="b"/>
          <a:lstStyle>
            <a:lvl1pPr algn="r">
              <a:defRPr sz="1200"/>
            </a:lvl1pPr>
          </a:lstStyle>
          <a:p>
            <a:fld id="{A488D422-9E51-4577-8AEA-5872A7E90AAC}" type="slidenum">
              <a:rPr kumimoji="1" lang="ja-JP" altLang="en-US" smtClean="0"/>
              <a:t>‹#›</a:t>
            </a:fld>
            <a:endParaRPr kumimoji="1" lang="ja-JP" altLang="en-US"/>
          </a:p>
        </p:txBody>
      </p:sp>
    </p:spTree>
    <p:extLst>
      <p:ext uri="{BB962C8B-B14F-4D97-AF65-F5344CB8AC3E}">
        <p14:creationId xmlns:p14="http://schemas.microsoft.com/office/powerpoint/2010/main" val="36705224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3316"/>
          </a:xfrm>
          <a:prstGeom prst="rect">
            <a:avLst/>
          </a:prstGeom>
        </p:spPr>
        <p:txBody>
          <a:bodyPr vert="horz" lIns="91411" tIns="45706" rIns="91411" bIns="45706" rtlCol="0"/>
          <a:lstStyle>
            <a:lvl1pPr algn="l">
              <a:defRPr sz="1200"/>
            </a:lvl1pPr>
          </a:lstStyle>
          <a:p>
            <a:pPr>
              <a:defRPr/>
            </a:pPr>
            <a:endParaRPr lang="ja-JP" altLang="en-US" dirty="0"/>
          </a:p>
        </p:txBody>
      </p:sp>
      <p:sp>
        <p:nvSpPr>
          <p:cNvPr id="3" name="日付プレースホルダー 2"/>
          <p:cNvSpPr>
            <a:spLocks noGrp="1"/>
          </p:cNvSpPr>
          <p:nvPr>
            <p:ph type="dt" idx="1"/>
          </p:nvPr>
        </p:nvSpPr>
        <p:spPr>
          <a:xfrm>
            <a:off x="3815374" y="0"/>
            <a:ext cx="2918831" cy="493316"/>
          </a:xfrm>
          <a:prstGeom prst="rect">
            <a:avLst/>
          </a:prstGeom>
        </p:spPr>
        <p:txBody>
          <a:bodyPr vert="horz" lIns="91411" tIns="45706" rIns="91411" bIns="45706" rtlCol="0"/>
          <a:lstStyle>
            <a:lvl1pPr algn="r">
              <a:defRPr sz="1200"/>
            </a:lvl1pPr>
          </a:lstStyle>
          <a:p>
            <a:pPr>
              <a:defRPr/>
            </a:pPr>
            <a:fld id="{8045BF4C-F91E-435E-8A38-4E0F06DC3FC7}" type="datetimeFigureOut">
              <a:rPr lang="ja-JP" altLang="en-US"/>
              <a:pPr>
                <a:defRPr/>
              </a:pPr>
              <a:t>2017/6/6</a:t>
            </a:fld>
            <a:endParaRPr lang="ja-JP" altLang="en-US" dirty="0"/>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11" tIns="45706" rIns="91411" bIns="45706" rtlCol="0" anchor="ctr"/>
          <a:lstStyle/>
          <a:p>
            <a:pPr lvl="0"/>
            <a:endParaRPr lang="ja-JP" altLang="en-US" noProof="0" dirty="0"/>
          </a:p>
        </p:txBody>
      </p:sp>
      <p:sp>
        <p:nvSpPr>
          <p:cNvPr id="5" name="ノート プレースホルダー 4"/>
          <p:cNvSpPr>
            <a:spLocks noGrp="1"/>
          </p:cNvSpPr>
          <p:nvPr>
            <p:ph type="body" sz="quarter" idx="3"/>
          </p:nvPr>
        </p:nvSpPr>
        <p:spPr>
          <a:xfrm>
            <a:off x="673577" y="4686500"/>
            <a:ext cx="5388610" cy="4439841"/>
          </a:xfrm>
          <a:prstGeom prst="rect">
            <a:avLst/>
          </a:prstGeom>
        </p:spPr>
        <p:txBody>
          <a:bodyPr vert="horz" lIns="91411" tIns="45706" rIns="91411" bIns="45706" rtlCol="0"/>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ー 5"/>
          <p:cNvSpPr>
            <a:spLocks noGrp="1"/>
          </p:cNvSpPr>
          <p:nvPr>
            <p:ph type="ftr" sz="quarter" idx="4"/>
          </p:nvPr>
        </p:nvSpPr>
        <p:spPr>
          <a:xfrm>
            <a:off x="0" y="9371285"/>
            <a:ext cx="2918831" cy="493316"/>
          </a:xfrm>
          <a:prstGeom prst="rect">
            <a:avLst/>
          </a:prstGeom>
        </p:spPr>
        <p:txBody>
          <a:bodyPr vert="horz" lIns="91411" tIns="45706" rIns="91411" bIns="45706" rtlCol="0" anchor="b"/>
          <a:lstStyle>
            <a:lvl1pPr algn="l">
              <a:defRPr sz="1200"/>
            </a:lvl1pPr>
          </a:lstStyle>
          <a:p>
            <a:pPr>
              <a:defRPr/>
            </a:pPr>
            <a:endParaRPr lang="ja-JP" altLang="en-US" dirty="0"/>
          </a:p>
        </p:txBody>
      </p:sp>
      <p:sp>
        <p:nvSpPr>
          <p:cNvPr id="7" name="スライド番号プレースホルダー 6"/>
          <p:cNvSpPr>
            <a:spLocks noGrp="1"/>
          </p:cNvSpPr>
          <p:nvPr>
            <p:ph type="sldNum" sz="quarter" idx="5"/>
          </p:nvPr>
        </p:nvSpPr>
        <p:spPr>
          <a:xfrm>
            <a:off x="3815374" y="9371285"/>
            <a:ext cx="2918831" cy="493316"/>
          </a:xfrm>
          <a:prstGeom prst="rect">
            <a:avLst/>
          </a:prstGeom>
        </p:spPr>
        <p:txBody>
          <a:bodyPr vert="horz" lIns="91411" tIns="45706" rIns="91411" bIns="45706" rtlCol="0" anchor="b"/>
          <a:lstStyle>
            <a:lvl1pPr algn="r">
              <a:defRPr sz="1200">
                <a:latin typeface="Arial" panose="020B0604020202020204" pitchFamily="34" charset="0"/>
                <a:cs typeface="Arial" panose="020B0604020202020204" pitchFamily="34" charset="0"/>
              </a:defRPr>
            </a:lvl1pPr>
          </a:lstStyle>
          <a:p>
            <a:pPr>
              <a:defRPr/>
            </a:pPr>
            <a:fld id="{48D04D41-6095-4041-AFB3-53AE7670EC21}" type="slidenum">
              <a:rPr lang="ja-JP" altLang="en-US" smtClean="0"/>
              <a:pPr>
                <a:defRPr/>
              </a:pPr>
              <a:t>‹#›</a:t>
            </a:fld>
            <a:endParaRPr lang="ja-JP" altLang="en-US" dirty="0"/>
          </a:p>
        </p:txBody>
      </p:sp>
    </p:spTree>
    <p:extLst>
      <p:ext uri="{BB962C8B-B14F-4D97-AF65-F5344CB8AC3E}">
        <p14:creationId xmlns:p14="http://schemas.microsoft.com/office/powerpoint/2010/main" val="251958035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ja-JP" altLang="en-US" dirty="0">
              <a:latin typeface="Arial" panose="020B0604020202020204" pitchFamily="34" charset="0"/>
              <a:cs typeface="Arial" panose="020B0604020202020204" pitchFamily="34" charset="0"/>
            </a:endParaRPr>
          </a:p>
        </p:txBody>
      </p:sp>
      <p:sp>
        <p:nvSpPr>
          <p:cNvPr id="9220"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a:solidFill>
                  <a:schemeClr val="tx1"/>
                </a:solidFill>
                <a:latin typeface="Calibri" pitchFamily="34" charset="0"/>
                <a:ea typeface="ＭＳ Ｐゴシック" pitchFamily="50" charset="-128"/>
              </a:defRPr>
            </a:lvl1pPr>
            <a:lvl2pPr marL="742716" indent="-285660" eaLnBrk="0" hangingPunct="0">
              <a:defRPr kumimoji="1">
                <a:solidFill>
                  <a:schemeClr val="tx1"/>
                </a:solidFill>
                <a:latin typeface="Calibri" pitchFamily="34" charset="0"/>
                <a:ea typeface="ＭＳ Ｐゴシック" pitchFamily="50" charset="-128"/>
              </a:defRPr>
            </a:lvl2pPr>
            <a:lvl3pPr marL="1142640" indent="-228528" eaLnBrk="0" hangingPunct="0">
              <a:defRPr kumimoji="1">
                <a:solidFill>
                  <a:schemeClr val="tx1"/>
                </a:solidFill>
                <a:latin typeface="Calibri" pitchFamily="34" charset="0"/>
                <a:ea typeface="ＭＳ Ｐゴシック" pitchFamily="50" charset="-128"/>
              </a:defRPr>
            </a:lvl3pPr>
            <a:lvl4pPr marL="1599696" indent="-228528" eaLnBrk="0" hangingPunct="0">
              <a:defRPr kumimoji="1">
                <a:solidFill>
                  <a:schemeClr val="tx1"/>
                </a:solidFill>
                <a:latin typeface="Calibri" pitchFamily="34" charset="0"/>
                <a:ea typeface="ＭＳ Ｐゴシック" pitchFamily="50" charset="-128"/>
              </a:defRPr>
            </a:lvl4pPr>
            <a:lvl5pPr marL="2056753" indent="-228528" eaLnBrk="0" hangingPunct="0">
              <a:defRPr kumimoji="1">
                <a:solidFill>
                  <a:schemeClr val="tx1"/>
                </a:solidFill>
                <a:latin typeface="Calibri" pitchFamily="34" charset="0"/>
                <a:ea typeface="ＭＳ Ｐゴシック" pitchFamily="50" charset="-128"/>
              </a:defRPr>
            </a:lvl5pPr>
            <a:lvl6pPr marL="2513807" indent="-228528" eaLnBrk="0" fontAlgn="base" hangingPunct="0">
              <a:spcBef>
                <a:spcPct val="0"/>
              </a:spcBef>
              <a:spcAft>
                <a:spcPct val="0"/>
              </a:spcAft>
              <a:defRPr kumimoji="1">
                <a:solidFill>
                  <a:schemeClr val="tx1"/>
                </a:solidFill>
                <a:latin typeface="Calibri" pitchFamily="34" charset="0"/>
                <a:ea typeface="ＭＳ Ｐゴシック" pitchFamily="50" charset="-128"/>
              </a:defRPr>
            </a:lvl6pPr>
            <a:lvl7pPr marL="2970864" indent="-228528" eaLnBrk="0" fontAlgn="base" hangingPunct="0">
              <a:spcBef>
                <a:spcPct val="0"/>
              </a:spcBef>
              <a:spcAft>
                <a:spcPct val="0"/>
              </a:spcAft>
              <a:defRPr kumimoji="1">
                <a:solidFill>
                  <a:schemeClr val="tx1"/>
                </a:solidFill>
                <a:latin typeface="Calibri" pitchFamily="34" charset="0"/>
                <a:ea typeface="ＭＳ Ｐゴシック" pitchFamily="50" charset="-128"/>
              </a:defRPr>
            </a:lvl7pPr>
            <a:lvl8pPr marL="3427919" indent="-228528" eaLnBrk="0" fontAlgn="base" hangingPunct="0">
              <a:spcBef>
                <a:spcPct val="0"/>
              </a:spcBef>
              <a:spcAft>
                <a:spcPct val="0"/>
              </a:spcAft>
              <a:defRPr kumimoji="1">
                <a:solidFill>
                  <a:schemeClr val="tx1"/>
                </a:solidFill>
                <a:latin typeface="Calibri" pitchFamily="34" charset="0"/>
                <a:ea typeface="ＭＳ Ｐゴシック" pitchFamily="50" charset="-128"/>
              </a:defRPr>
            </a:lvl8pPr>
            <a:lvl9pPr marL="3884976" indent="-228528" eaLnBrk="0" fontAlgn="base" hangingPunct="0">
              <a:spcBef>
                <a:spcPct val="0"/>
              </a:spcBef>
              <a:spcAft>
                <a:spcPct val="0"/>
              </a:spcAft>
              <a:defRPr kumimoji="1">
                <a:solidFill>
                  <a:schemeClr val="tx1"/>
                </a:solidFill>
                <a:latin typeface="Calibri" pitchFamily="34" charset="0"/>
                <a:ea typeface="ＭＳ Ｐゴシック" pitchFamily="50" charset="-128"/>
              </a:defRPr>
            </a:lvl9pPr>
          </a:lstStyle>
          <a:p>
            <a:pPr eaLnBrk="1" hangingPunct="1"/>
            <a:fld id="{509372B4-A8DF-4921-B641-7355C118301E}" type="slidenum">
              <a:rPr lang="ja-JP" altLang="en-US" smtClean="0">
                <a:solidFill>
                  <a:prstClr val="black"/>
                </a:solidFill>
              </a:rPr>
              <a:pPr eaLnBrk="1" hangingPunct="1"/>
              <a:t>1</a:t>
            </a:fld>
            <a:endParaRPr lang="ja-JP" altLang="en-US" dirty="0">
              <a:solidFill>
                <a:prstClr val="black"/>
              </a:solidFill>
            </a:endParaRPr>
          </a:p>
        </p:txBody>
      </p:sp>
    </p:spTree>
    <p:extLst>
      <p:ext uri="{BB962C8B-B14F-4D97-AF65-F5344CB8AC3E}">
        <p14:creationId xmlns:p14="http://schemas.microsoft.com/office/powerpoint/2010/main" val="1353055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b="0" dirty="0">
              <a:latin typeface="Arial" panose="020B0604020202020204" pitchFamily="34" charset="0"/>
              <a:cs typeface="Arial" panose="020B0604020202020204" pitchFamily="34" charset="0"/>
            </a:endParaRPr>
          </a:p>
        </p:txBody>
      </p:sp>
      <p:sp>
        <p:nvSpPr>
          <p:cNvPr id="4" name="スライド番号プレースホルダー 3"/>
          <p:cNvSpPr>
            <a:spLocks noGrp="1"/>
          </p:cNvSpPr>
          <p:nvPr>
            <p:ph type="sldNum" sz="quarter" idx="10"/>
          </p:nvPr>
        </p:nvSpPr>
        <p:spPr/>
        <p:txBody>
          <a:bodyPr/>
          <a:lstStyle/>
          <a:p>
            <a:pPr>
              <a:defRPr/>
            </a:pPr>
            <a:fld id="{CA872360-DABF-46EB-88AF-4663739950E2}" type="slidenum">
              <a:rPr lang="ja-JP" altLang="en-US" smtClean="0"/>
              <a:pPr>
                <a:defRPr/>
              </a:pPr>
              <a:t>10</a:t>
            </a:fld>
            <a:endParaRPr lang="ja-JP" altLang="en-US" dirty="0"/>
          </a:p>
        </p:txBody>
      </p:sp>
    </p:spTree>
    <p:extLst>
      <p:ext uri="{BB962C8B-B14F-4D97-AF65-F5344CB8AC3E}">
        <p14:creationId xmlns:p14="http://schemas.microsoft.com/office/powerpoint/2010/main" val="39484679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latin typeface="Arial" panose="020B0604020202020204" pitchFamily="34" charset="0"/>
              <a:cs typeface="Arial" panose="020B0604020202020204" pitchFamily="34" charset="0"/>
            </a:endParaRPr>
          </a:p>
        </p:txBody>
      </p:sp>
      <p:sp>
        <p:nvSpPr>
          <p:cNvPr id="4" name="スライド番号プレースホルダー 3"/>
          <p:cNvSpPr>
            <a:spLocks noGrp="1"/>
          </p:cNvSpPr>
          <p:nvPr>
            <p:ph type="sldNum" sz="quarter" idx="10"/>
          </p:nvPr>
        </p:nvSpPr>
        <p:spPr/>
        <p:txBody>
          <a:bodyPr/>
          <a:lstStyle/>
          <a:p>
            <a:pPr>
              <a:defRPr/>
            </a:pPr>
            <a:fld id="{48D04D41-6095-4041-AFB3-53AE7670EC21}" type="slidenum">
              <a:rPr lang="ja-JP" altLang="en-US" smtClean="0"/>
              <a:pPr>
                <a:defRPr/>
              </a:pPr>
              <a:t>11</a:t>
            </a:fld>
            <a:endParaRPr lang="ja-JP" altLang="en-US" dirty="0"/>
          </a:p>
        </p:txBody>
      </p:sp>
    </p:spTree>
    <p:extLst>
      <p:ext uri="{BB962C8B-B14F-4D97-AF65-F5344CB8AC3E}">
        <p14:creationId xmlns:p14="http://schemas.microsoft.com/office/powerpoint/2010/main" val="25474607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latin typeface="Arial" panose="020B0604020202020204" pitchFamily="34" charset="0"/>
              <a:cs typeface="Arial" panose="020B0604020202020204" pitchFamily="34" charset="0"/>
            </a:endParaRPr>
          </a:p>
        </p:txBody>
      </p:sp>
      <p:sp>
        <p:nvSpPr>
          <p:cNvPr id="4" name="スライド番号プレースホルダー 3"/>
          <p:cNvSpPr>
            <a:spLocks noGrp="1"/>
          </p:cNvSpPr>
          <p:nvPr>
            <p:ph type="sldNum" sz="quarter" idx="10"/>
          </p:nvPr>
        </p:nvSpPr>
        <p:spPr/>
        <p:txBody>
          <a:bodyPr/>
          <a:lstStyle/>
          <a:p>
            <a:pPr>
              <a:defRPr/>
            </a:pPr>
            <a:fld id="{48D04D41-6095-4041-AFB3-53AE7670EC21}" type="slidenum">
              <a:rPr lang="ja-JP" altLang="en-US" smtClean="0"/>
              <a:pPr>
                <a:defRPr/>
              </a:pPr>
              <a:t>12</a:t>
            </a:fld>
            <a:endParaRPr lang="ja-JP" altLang="en-US" dirty="0"/>
          </a:p>
        </p:txBody>
      </p:sp>
    </p:spTree>
    <p:extLst>
      <p:ext uri="{BB962C8B-B14F-4D97-AF65-F5344CB8AC3E}">
        <p14:creationId xmlns:p14="http://schemas.microsoft.com/office/powerpoint/2010/main" val="16791584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latin typeface="Arial" panose="020B0604020202020204" pitchFamily="34" charset="0"/>
              <a:cs typeface="Arial" panose="020B0604020202020204" pitchFamily="34" charset="0"/>
            </a:endParaRPr>
          </a:p>
        </p:txBody>
      </p:sp>
      <p:sp>
        <p:nvSpPr>
          <p:cNvPr id="4" name="スライド番号プレースホルダー 3"/>
          <p:cNvSpPr>
            <a:spLocks noGrp="1"/>
          </p:cNvSpPr>
          <p:nvPr>
            <p:ph type="sldNum" sz="quarter" idx="10"/>
          </p:nvPr>
        </p:nvSpPr>
        <p:spPr/>
        <p:txBody>
          <a:bodyPr/>
          <a:lstStyle/>
          <a:p>
            <a:pPr>
              <a:defRPr/>
            </a:pPr>
            <a:fld id="{48D04D41-6095-4041-AFB3-53AE7670EC21}" type="slidenum">
              <a:rPr lang="ja-JP" altLang="en-US" smtClean="0"/>
              <a:pPr>
                <a:defRPr/>
              </a:pPr>
              <a:t>13</a:t>
            </a:fld>
            <a:endParaRPr lang="ja-JP" altLang="en-US" dirty="0"/>
          </a:p>
        </p:txBody>
      </p:sp>
    </p:spTree>
    <p:extLst>
      <p:ext uri="{BB962C8B-B14F-4D97-AF65-F5344CB8AC3E}">
        <p14:creationId xmlns:p14="http://schemas.microsoft.com/office/powerpoint/2010/main" val="26322961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latin typeface="Arial" panose="020B0604020202020204" pitchFamily="34" charset="0"/>
              <a:cs typeface="Arial" panose="020B0604020202020204" pitchFamily="34" charset="0"/>
            </a:endParaRPr>
          </a:p>
        </p:txBody>
      </p:sp>
      <p:sp>
        <p:nvSpPr>
          <p:cNvPr id="4" name="スライド番号プレースホルダー 3"/>
          <p:cNvSpPr>
            <a:spLocks noGrp="1"/>
          </p:cNvSpPr>
          <p:nvPr>
            <p:ph type="sldNum" sz="quarter" idx="10"/>
          </p:nvPr>
        </p:nvSpPr>
        <p:spPr/>
        <p:txBody>
          <a:bodyPr/>
          <a:lstStyle/>
          <a:p>
            <a:pPr>
              <a:defRPr/>
            </a:pPr>
            <a:fld id="{48D04D41-6095-4041-AFB3-53AE7670EC21}" type="slidenum">
              <a:rPr lang="ja-JP" altLang="en-US" smtClean="0"/>
              <a:pPr>
                <a:defRPr/>
              </a:pPr>
              <a:t>14</a:t>
            </a:fld>
            <a:endParaRPr lang="ja-JP" altLang="en-US" dirty="0"/>
          </a:p>
        </p:txBody>
      </p:sp>
    </p:spTree>
    <p:extLst>
      <p:ext uri="{BB962C8B-B14F-4D97-AF65-F5344CB8AC3E}">
        <p14:creationId xmlns:p14="http://schemas.microsoft.com/office/powerpoint/2010/main" val="37723796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latin typeface="Arial" panose="020B0604020202020204" pitchFamily="34" charset="0"/>
              <a:cs typeface="Arial" panose="020B0604020202020204" pitchFamily="34" charset="0"/>
            </a:endParaRPr>
          </a:p>
        </p:txBody>
      </p:sp>
      <p:sp>
        <p:nvSpPr>
          <p:cNvPr id="4" name="スライド番号プレースホルダー 3"/>
          <p:cNvSpPr>
            <a:spLocks noGrp="1"/>
          </p:cNvSpPr>
          <p:nvPr>
            <p:ph type="sldNum" sz="quarter" idx="10"/>
          </p:nvPr>
        </p:nvSpPr>
        <p:spPr/>
        <p:txBody>
          <a:bodyPr/>
          <a:lstStyle/>
          <a:p>
            <a:pPr>
              <a:defRPr/>
            </a:pPr>
            <a:fld id="{48D04D41-6095-4041-AFB3-53AE7670EC21}" type="slidenum">
              <a:rPr lang="ja-JP" altLang="en-US" smtClean="0"/>
              <a:pPr>
                <a:defRPr/>
              </a:pPr>
              <a:t>15</a:t>
            </a:fld>
            <a:endParaRPr lang="ja-JP" altLang="en-US" dirty="0"/>
          </a:p>
        </p:txBody>
      </p:sp>
    </p:spTree>
    <p:extLst>
      <p:ext uri="{BB962C8B-B14F-4D97-AF65-F5344CB8AC3E}">
        <p14:creationId xmlns:p14="http://schemas.microsoft.com/office/powerpoint/2010/main" val="40360846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latin typeface="Arial" panose="020B0604020202020204" pitchFamily="34" charset="0"/>
              <a:cs typeface="Arial" panose="020B0604020202020204" pitchFamily="34" charset="0"/>
            </a:endParaRPr>
          </a:p>
        </p:txBody>
      </p:sp>
      <p:sp>
        <p:nvSpPr>
          <p:cNvPr id="4" name="スライド番号プレースホルダー 3"/>
          <p:cNvSpPr>
            <a:spLocks noGrp="1"/>
          </p:cNvSpPr>
          <p:nvPr>
            <p:ph type="sldNum" sz="quarter" idx="10"/>
          </p:nvPr>
        </p:nvSpPr>
        <p:spPr/>
        <p:txBody>
          <a:bodyPr/>
          <a:lstStyle/>
          <a:p>
            <a:pPr>
              <a:defRPr/>
            </a:pPr>
            <a:fld id="{48D04D41-6095-4041-AFB3-53AE7670EC21}" type="slidenum">
              <a:rPr lang="ja-JP" altLang="en-US" smtClean="0"/>
              <a:pPr>
                <a:defRPr/>
              </a:pPr>
              <a:t>16</a:t>
            </a:fld>
            <a:endParaRPr lang="ja-JP" altLang="en-US" dirty="0"/>
          </a:p>
        </p:txBody>
      </p:sp>
    </p:spTree>
    <p:extLst>
      <p:ext uri="{BB962C8B-B14F-4D97-AF65-F5344CB8AC3E}">
        <p14:creationId xmlns:p14="http://schemas.microsoft.com/office/powerpoint/2010/main" val="20075673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pPr>
              <a:defRPr/>
            </a:pPr>
            <a:fld id="{CA872360-DABF-46EB-88AF-4663739950E2}" type="slidenum">
              <a:rPr lang="ja-JP" altLang="en-US" smtClean="0"/>
              <a:pPr>
                <a:defRPr/>
              </a:pPr>
              <a:t>17</a:t>
            </a:fld>
            <a:endParaRPr lang="ja-JP" altLang="en-US" dirty="0"/>
          </a:p>
        </p:txBody>
      </p:sp>
    </p:spTree>
    <p:extLst>
      <p:ext uri="{BB962C8B-B14F-4D97-AF65-F5344CB8AC3E}">
        <p14:creationId xmlns:p14="http://schemas.microsoft.com/office/powerpoint/2010/main" val="22531137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latin typeface="Arial" panose="020B0604020202020204" pitchFamily="34" charset="0"/>
              <a:cs typeface="Arial" panose="020B0604020202020204" pitchFamily="34" charset="0"/>
            </a:endParaRPr>
          </a:p>
        </p:txBody>
      </p:sp>
      <p:sp>
        <p:nvSpPr>
          <p:cNvPr id="4" name="スライド番号プレースホルダー 3"/>
          <p:cNvSpPr>
            <a:spLocks noGrp="1"/>
          </p:cNvSpPr>
          <p:nvPr>
            <p:ph type="sldNum" sz="quarter" idx="10"/>
          </p:nvPr>
        </p:nvSpPr>
        <p:spPr/>
        <p:txBody>
          <a:bodyPr/>
          <a:lstStyle/>
          <a:p>
            <a:pPr>
              <a:defRPr/>
            </a:pPr>
            <a:fld id="{AF0B22E2-D265-40D7-AD04-E88AD5C1CE73}" type="slidenum">
              <a:rPr lang="ja-JP" altLang="en-US" smtClean="0"/>
              <a:pPr>
                <a:defRPr/>
              </a:pPr>
              <a:t>18</a:t>
            </a:fld>
            <a:endParaRPr lang="ja-JP" altLang="en-US" dirty="0"/>
          </a:p>
        </p:txBody>
      </p:sp>
    </p:spTree>
    <p:extLst>
      <p:ext uri="{BB962C8B-B14F-4D97-AF65-F5344CB8AC3E}">
        <p14:creationId xmlns:p14="http://schemas.microsoft.com/office/powerpoint/2010/main" val="22091156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latin typeface="Arial" panose="020B0604020202020204" pitchFamily="34" charset="0"/>
              <a:cs typeface="Arial" panose="020B0604020202020204" pitchFamily="34" charset="0"/>
            </a:endParaRPr>
          </a:p>
        </p:txBody>
      </p:sp>
      <p:sp>
        <p:nvSpPr>
          <p:cNvPr id="4" name="スライド番号プレースホルダー 3"/>
          <p:cNvSpPr>
            <a:spLocks noGrp="1"/>
          </p:cNvSpPr>
          <p:nvPr>
            <p:ph type="sldNum" sz="quarter" idx="10"/>
          </p:nvPr>
        </p:nvSpPr>
        <p:spPr/>
        <p:txBody>
          <a:bodyPr/>
          <a:lstStyle/>
          <a:p>
            <a:pPr>
              <a:defRPr/>
            </a:pPr>
            <a:fld id="{AF0B22E2-D265-40D7-AD04-E88AD5C1CE73}" type="slidenum">
              <a:rPr lang="ja-JP" altLang="en-US" smtClean="0"/>
              <a:pPr>
                <a:defRPr/>
              </a:pPr>
              <a:t>19</a:t>
            </a:fld>
            <a:endParaRPr lang="ja-JP" altLang="en-US" dirty="0"/>
          </a:p>
        </p:txBody>
      </p:sp>
    </p:spTree>
    <p:extLst>
      <p:ext uri="{BB962C8B-B14F-4D97-AF65-F5344CB8AC3E}">
        <p14:creationId xmlns:p14="http://schemas.microsoft.com/office/powerpoint/2010/main" val="38528825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latin typeface="Arial" panose="020B0604020202020204" pitchFamily="34" charset="0"/>
              <a:cs typeface="Arial" panose="020B0604020202020204" pitchFamily="34" charset="0"/>
            </a:endParaRPr>
          </a:p>
        </p:txBody>
      </p:sp>
      <p:sp>
        <p:nvSpPr>
          <p:cNvPr id="4" name="スライド番号プレースホルダー 3"/>
          <p:cNvSpPr>
            <a:spLocks noGrp="1"/>
          </p:cNvSpPr>
          <p:nvPr>
            <p:ph type="sldNum" sz="quarter" idx="10"/>
          </p:nvPr>
        </p:nvSpPr>
        <p:spPr/>
        <p:txBody>
          <a:bodyPr/>
          <a:lstStyle/>
          <a:p>
            <a:pPr>
              <a:defRPr/>
            </a:pPr>
            <a:fld id="{48D04D41-6095-4041-AFB3-53AE7670EC21}" type="slidenum">
              <a:rPr lang="ja-JP" altLang="en-US" smtClean="0"/>
              <a:pPr>
                <a:defRPr/>
              </a:pPr>
              <a:t>2</a:t>
            </a:fld>
            <a:endParaRPr lang="ja-JP" altLang="en-US" dirty="0"/>
          </a:p>
        </p:txBody>
      </p:sp>
    </p:spTree>
    <p:extLst>
      <p:ext uri="{BB962C8B-B14F-4D97-AF65-F5344CB8AC3E}">
        <p14:creationId xmlns:p14="http://schemas.microsoft.com/office/powerpoint/2010/main" val="10583202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latin typeface="Arial" panose="020B0604020202020204" pitchFamily="34" charset="0"/>
              <a:cs typeface="Arial" panose="020B0604020202020204" pitchFamily="34" charset="0"/>
            </a:endParaRPr>
          </a:p>
        </p:txBody>
      </p:sp>
      <p:sp>
        <p:nvSpPr>
          <p:cNvPr id="4" name="スライド番号プレースホルダー 3"/>
          <p:cNvSpPr>
            <a:spLocks noGrp="1"/>
          </p:cNvSpPr>
          <p:nvPr>
            <p:ph type="sldNum" sz="quarter" idx="10"/>
          </p:nvPr>
        </p:nvSpPr>
        <p:spPr/>
        <p:txBody>
          <a:bodyPr/>
          <a:lstStyle/>
          <a:p>
            <a:pPr>
              <a:defRPr/>
            </a:pPr>
            <a:fld id="{AF0B22E2-D265-40D7-AD04-E88AD5C1CE73}" type="slidenum">
              <a:rPr lang="ja-JP" altLang="en-US" smtClean="0"/>
              <a:pPr>
                <a:defRPr/>
              </a:pPr>
              <a:t>20</a:t>
            </a:fld>
            <a:endParaRPr lang="ja-JP" altLang="en-US" dirty="0"/>
          </a:p>
        </p:txBody>
      </p:sp>
    </p:spTree>
    <p:extLst>
      <p:ext uri="{BB962C8B-B14F-4D97-AF65-F5344CB8AC3E}">
        <p14:creationId xmlns:p14="http://schemas.microsoft.com/office/powerpoint/2010/main" val="5039897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latin typeface="Arial" panose="020B0604020202020204" pitchFamily="34" charset="0"/>
              <a:cs typeface="Arial" panose="020B0604020202020204" pitchFamily="34" charset="0"/>
            </a:endParaRPr>
          </a:p>
        </p:txBody>
      </p:sp>
      <p:sp>
        <p:nvSpPr>
          <p:cNvPr id="4" name="スライド番号プレースホルダー 3"/>
          <p:cNvSpPr>
            <a:spLocks noGrp="1"/>
          </p:cNvSpPr>
          <p:nvPr>
            <p:ph type="sldNum" sz="quarter" idx="10"/>
          </p:nvPr>
        </p:nvSpPr>
        <p:spPr/>
        <p:txBody>
          <a:bodyPr/>
          <a:lstStyle/>
          <a:p>
            <a:pPr>
              <a:defRPr/>
            </a:pPr>
            <a:fld id="{48D04D41-6095-4041-AFB3-53AE7670EC21}" type="slidenum">
              <a:rPr lang="ja-JP" altLang="en-US" smtClean="0"/>
              <a:pPr>
                <a:defRPr/>
              </a:pPr>
              <a:t>3</a:t>
            </a:fld>
            <a:endParaRPr lang="ja-JP" altLang="en-US" dirty="0"/>
          </a:p>
        </p:txBody>
      </p:sp>
    </p:spTree>
    <p:extLst>
      <p:ext uri="{BB962C8B-B14F-4D97-AF65-F5344CB8AC3E}">
        <p14:creationId xmlns:p14="http://schemas.microsoft.com/office/powerpoint/2010/main" val="26329054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b="0" dirty="0">
              <a:latin typeface="Arial" panose="020B0604020202020204" pitchFamily="34" charset="0"/>
              <a:cs typeface="Arial" panose="020B0604020202020204" pitchFamily="34" charset="0"/>
            </a:endParaRPr>
          </a:p>
        </p:txBody>
      </p:sp>
      <p:sp>
        <p:nvSpPr>
          <p:cNvPr id="4" name="スライド番号プレースホルダー 3"/>
          <p:cNvSpPr>
            <a:spLocks noGrp="1"/>
          </p:cNvSpPr>
          <p:nvPr>
            <p:ph type="sldNum" sz="quarter" idx="10"/>
          </p:nvPr>
        </p:nvSpPr>
        <p:spPr/>
        <p:txBody>
          <a:bodyPr/>
          <a:lstStyle/>
          <a:p>
            <a:pPr>
              <a:defRPr/>
            </a:pPr>
            <a:fld id="{48D04D41-6095-4041-AFB3-53AE7670EC21}" type="slidenum">
              <a:rPr lang="ja-JP" altLang="en-US" smtClean="0"/>
              <a:pPr>
                <a:defRPr/>
              </a:pPr>
              <a:t>4</a:t>
            </a:fld>
            <a:endParaRPr lang="ja-JP" altLang="en-US" dirty="0"/>
          </a:p>
        </p:txBody>
      </p:sp>
    </p:spTree>
    <p:extLst>
      <p:ext uri="{BB962C8B-B14F-4D97-AF65-F5344CB8AC3E}">
        <p14:creationId xmlns:p14="http://schemas.microsoft.com/office/powerpoint/2010/main" val="38000676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latin typeface="Arial" panose="020B0604020202020204" pitchFamily="34" charset="0"/>
              <a:cs typeface="Arial" panose="020B0604020202020204" pitchFamily="34" charset="0"/>
            </a:endParaRPr>
          </a:p>
        </p:txBody>
      </p:sp>
      <p:sp>
        <p:nvSpPr>
          <p:cNvPr id="4" name="スライド番号プレースホルダー 3"/>
          <p:cNvSpPr>
            <a:spLocks noGrp="1"/>
          </p:cNvSpPr>
          <p:nvPr>
            <p:ph type="sldNum" sz="quarter" idx="10"/>
          </p:nvPr>
        </p:nvSpPr>
        <p:spPr/>
        <p:txBody>
          <a:bodyPr/>
          <a:lstStyle/>
          <a:p>
            <a:pPr>
              <a:defRPr/>
            </a:pPr>
            <a:fld id="{48D04D41-6095-4041-AFB3-53AE7670EC21}" type="slidenum">
              <a:rPr lang="ja-JP" altLang="en-US" smtClean="0"/>
              <a:pPr>
                <a:defRPr/>
              </a:pPr>
              <a:t>5</a:t>
            </a:fld>
            <a:endParaRPr lang="ja-JP" altLang="en-US" dirty="0"/>
          </a:p>
        </p:txBody>
      </p:sp>
    </p:spTree>
    <p:extLst>
      <p:ext uri="{BB962C8B-B14F-4D97-AF65-F5344CB8AC3E}">
        <p14:creationId xmlns:p14="http://schemas.microsoft.com/office/powerpoint/2010/main" val="27310724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b="0" dirty="0">
              <a:latin typeface="Arial" panose="020B0604020202020204" pitchFamily="34" charset="0"/>
              <a:cs typeface="Arial" panose="020B0604020202020204" pitchFamily="34" charset="0"/>
            </a:endParaRPr>
          </a:p>
        </p:txBody>
      </p:sp>
      <p:sp>
        <p:nvSpPr>
          <p:cNvPr id="4" name="スライド番号プレースホルダー 3"/>
          <p:cNvSpPr>
            <a:spLocks noGrp="1"/>
          </p:cNvSpPr>
          <p:nvPr>
            <p:ph type="sldNum" sz="quarter" idx="10"/>
          </p:nvPr>
        </p:nvSpPr>
        <p:spPr/>
        <p:txBody>
          <a:bodyPr/>
          <a:lstStyle/>
          <a:p>
            <a:pPr>
              <a:defRPr/>
            </a:pPr>
            <a:fld id="{48D04D41-6095-4041-AFB3-53AE7670EC21}" type="slidenum">
              <a:rPr lang="ja-JP" altLang="en-US" smtClean="0"/>
              <a:pPr>
                <a:defRPr/>
              </a:pPr>
              <a:t>6</a:t>
            </a:fld>
            <a:endParaRPr lang="ja-JP" altLang="en-US" dirty="0"/>
          </a:p>
        </p:txBody>
      </p:sp>
    </p:spTree>
    <p:extLst>
      <p:ext uri="{BB962C8B-B14F-4D97-AF65-F5344CB8AC3E}">
        <p14:creationId xmlns:p14="http://schemas.microsoft.com/office/powerpoint/2010/main" val="26794122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b="0" dirty="0">
              <a:latin typeface="Arial" panose="020B0604020202020204" pitchFamily="34" charset="0"/>
              <a:cs typeface="Arial" panose="020B0604020202020204" pitchFamily="34" charset="0"/>
            </a:endParaRPr>
          </a:p>
        </p:txBody>
      </p:sp>
      <p:sp>
        <p:nvSpPr>
          <p:cNvPr id="4" name="スライド番号プレースホルダー 3"/>
          <p:cNvSpPr>
            <a:spLocks noGrp="1"/>
          </p:cNvSpPr>
          <p:nvPr>
            <p:ph type="sldNum" sz="quarter" idx="10"/>
          </p:nvPr>
        </p:nvSpPr>
        <p:spPr/>
        <p:txBody>
          <a:bodyPr/>
          <a:lstStyle/>
          <a:p>
            <a:pPr>
              <a:defRPr/>
            </a:pPr>
            <a:fld id="{48D04D41-6095-4041-AFB3-53AE7670EC21}" type="slidenum">
              <a:rPr lang="ja-JP" altLang="en-US" smtClean="0"/>
              <a:pPr>
                <a:defRPr/>
              </a:pPr>
              <a:t>7</a:t>
            </a:fld>
            <a:endParaRPr lang="ja-JP" altLang="en-US" dirty="0"/>
          </a:p>
        </p:txBody>
      </p:sp>
    </p:spTree>
    <p:extLst>
      <p:ext uri="{BB962C8B-B14F-4D97-AF65-F5344CB8AC3E}">
        <p14:creationId xmlns:p14="http://schemas.microsoft.com/office/powerpoint/2010/main" val="1454509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latin typeface="Arial" panose="020B0604020202020204" pitchFamily="34" charset="0"/>
              <a:cs typeface="Arial" panose="020B0604020202020204" pitchFamily="34" charset="0"/>
            </a:endParaRPr>
          </a:p>
        </p:txBody>
      </p:sp>
      <p:sp>
        <p:nvSpPr>
          <p:cNvPr id="4" name="スライド番号プレースホルダー 3"/>
          <p:cNvSpPr>
            <a:spLocks noGrp="1"/>
          </p:cNvSpPr>
          <p:nvPr>
            <p:ph type="sldNum" sz="quarter" idx="10"/>
          </p:nvPr>
        </p:nvSpPr>
        <p:spPr/>
        <p:txBody>
          <a:bodyPr/>
          <a:lstStyle/>
          <a:p>
            <a:pPr>
              <a:defRPr/>
            </a:pPr>
            <a:fld id="{48D04D41-6095-4041-AFB3-53AE7670EC21}" type="slidenum">
              <a:rPr lang="ja-JP" altLang="en-US" smtClean="0"/>
              <a:pPr>
                <a:defRPr/>
              </a:pPr>
              <a:t>8</a:t>
            </a:fld>
            <a:endParaRPr lang="ja-JP" altLang="en-US" dirty="0"/>
          </a:p>
        </p:txBody>
      </p:sp>
    </p:spTree>
    <p:extLst>
      <p:ext uri="{BB962C8B-B14F-4D97-AF65-F5344CB8AC3E}">
        <p14:creationId xmlns:p14="http://schemas.microsoft.com/office/powerpoint/2010/main" val="3966546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latin typeface="Arial" panose="020B0604020202020204" pitchFamily="34" charset="0"/>
              <a:cs typeface="Arial" panose="020B0604020202020204" pitchFamily="34" charset="0"/>
            </a:endParaRPr>
          </a:p>
        </p:txBody>
      </p:sp>
      <p:sp>
        <p:nvSpPr>
          <p:cNvPr id="4" name="スライド番号プレースホルダー 3"/>
          <p:cNvSpPr>
            <a:spLocks noGrp="1"/>
          </p:cNvSpPr>
          <p:nvPr>
            <p:ph type="sldNum" sz="quarter" idx="10"/>
          </p:nvPr>
        </p:nvSpPr>
        <p:spPr/>
        <p:txBody>
          <a:bodyPr/>
          <a:lstStyle/>
          <a:p>
            <a:pPr>
              <a:defRPr/>
            </a:pPr>
            <a:fld id="{48D04D41-6095-4041-AFB3-53AE7670EC21}" type="slidenum">
              <a:rPr lang="ja-JP" altLang="en-US" smtClean="0"/>
              <a:pPr>
                <a:defRPr/>
              </a:pPr>
              <a:t>9</a:t>
            </a:fld>
            <a:endParaRPr lang="ja-JP" altLang="en-US" dirty="0"/>
          </a:p>
        </p:txBody>
      </p:sp>
    </p:spTree>
    <p:extLst>
      <p:ext uri="{BB962C8B-B14F-4D97-AF65-F5344CB8AC3E}">
        <p14:creationId xmlns:p14="http://schemas.microsoft.com/office/powerpoint/2010/main" val="30360131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a:prstGeom prst="rect">
            <a:avLst/>
          </a:prstGeom>
        </p:spPr>
        <p:txBody>
          <a:bodyPr/>
          <a:lstStyle/>
          <a:p>
            <a:r>
              <a:rPr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pPr>
              <a:defRPr/>
            </a:pPr>
            <a:fld id="{5F12CF53-0673-4353-9C0E-FDD4D2318F1C}" type="datetime1">
              <a:rPr lang="ja-JP" altLang="en-US" smtClean="0"/>
              <a:pPr>
                <a:defRPr/>
              </a:pPr>
              <a:t>2017/6/6</a:t>
            </a:fld>
            <a:endParaRPr lang="ja-JP" altLang="en-US" dirty="0"/>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dirty="0"/>
          </a:p>
        </p:txBody>
      </p:sp>
      <p:sp>
        <p:nvSpPr>
          <p:cNvPr id="6" name="スライド番号プレースホルダー 5"/>
          <p:cNvSpPr>
            <a:spLocks noGrp="1"/>
          </p:cNvSpPr>
          <p:nvPr>
            <p:ph type="sldNum" sz="quarter" idx="12"/>
          </p:nvPr>
        </p:nvSpPr>
        <p:spPr/>
        <p:txBody>
          <a:bodyPr/>
          <a:lstStyle>
            <a:lvl1pPr>
              <a:defRPr/>
            </a:lvl1pPr>
          </a:lstStyle>
          <a:p>
            <a:pPr>
              <a:defRPr/>
            </a:pPr>
            <a:fld id="{436DCBC4-89E2-444E-9DAA-E317337FFBE7}" type="slidenum">
              <a:rPr lang="ja-JP" altLang="en-US"/>
              <a:pPr>
                <a:defRPr/>
              </a:pPr>
              <a:t>‹#›</a:t>
            </a:fld>
            <a:endParaRPr lang="ja-JP" altLang="en-US" dirty="0"/>
          </a:p>
        </p:txBody>
      </p:sp>
    </p:spTree>
    <p:extLst>
      <p:ext uri="{BB962C8B-B14F-4D97-AF65-F5344CB8AC3E}">
        <p14:creationId xmlns:p14="http://schemas.microsoft.com/office/powerpoint/2010/main" val="16845170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9144000" cy="764704"/>
          </a:xfrm>
          <a:prstGeom prst="rect">
            <a:avLst/>
          </a:prstGeom>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pPr>
              <a:defRPr/>
            </a:pPr>
            <a:fld id="{7DC1C083-1767-4A03-8B3F-ADF2268D925C}" type="datetime1">
              <a:rPr lang="ja-JP" altLang="en-US" smtClean="0"/>
              <a:pPr>
                <a:defRPr/>
              </a:pPr>
              <a:t>2017/6/6</a:t>
            </a:fld>
            <a:endParaRPr lang="ja-JP" altLang="en-US" dirty="0"/>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dirty="0"/>
          </a:p>
        </p:txBody>
      </p:sp>
      <p:sp>
        <p:nvSpPr>
          <p:cNvPr id="6" name="スライド番号プレースホルダー 5"/>
          <p:cNvSpPr>
            <a:spLocks noGrp="1"/>
          </p:cNvSpPr>
          <p:nvPr>
            <p:ph type="sldNum" sz="quarter" idx="12"/>
          </p:nvPr>
        </p:nvSpPr>
        <p:spPr/>
        <p:txBody>
          <a:bodyPr/>
          <a:lstStyle>
            <a:lvl1pPr>
              <a:defRPr/>
            </a:lvl1pPr>
          </a:lstStyle>
          <a:p>
            <a:pPr>
              <a:defRPr/>
            </a:pPr>
            <a:fld id="{15FDF5C5-CC39-447F-A162-A6DA66ADB643}" type="slidenum">
              <a:rPr lang="ja-JP" altLang="en-US"/>
              <a:pPr>
                <a:defRPr/>
              </a:pPr>
              <a:t>‹#›</a:t>
            </a:fld>
            <a:endParaRPr lang="ja-JP" altLang="en-US" dirty="0"/>
          </a:p>
        </p:txBody>
      </p:sp>
    </p:spTree>
    <p:extLst>
      <p:ext uri="{BB962C8B-B14F-4D97-AF65-F5344CB8AC3E}">
        <p14:creationId xmlns:p14="http://schemas.microsoft.com/office/powerpoint/2010/main" val="34946597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a:prstGeom prst="rect">
            <a:avLst/>
          </a:prstGeo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pPr>
              <a:defRPr/>
            </a:pPr>
            <a:fld id="{E677FB9E-2E7A-4AA9-91A6-9A95EBB44AAD}" type="datetime1">
              <a:rPr lang="ja-JP" altLang="en-US" smtClean="0"/>
              <a:pPr>
                <a:defRPr/>
              </a:pPr>
              <a:t>2017/6/6</a:t>
            </a:fld>
            <a:endParaRPr lang="ja-JP" altLang="en-US" dirty="0"/>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dirty="0"/>
          </a:p>
        </p:txBody>
      </p:sp>
      <p:sp>
        <p:nvSpPr>
          <p:cNvPr id="6" name="スライド番号プレースホルダー 5"/>
          <p:cNvSpPr>
            <a:spLocks noGrp="1"/>
          </p:cNvSpPr>
          <p:nvPr>
            <p:ph type="sldNum" sz="quarter" idx="12"/>
          </p:nvPr>
        </p:nvSpPr>
        <p:spPr/>
        <p:txBody>
          <a:bodyPr/>
          <a:lstStyle>
            <a:lvl1pPr>
              <a:defRPr/>
            </a:lvl1pPr>
          </a:lstStyle>
          <a:p>
            <a:pPr>
              <a:defRPr/>
            </a:pPr>
            <a:fld id="{A43FBC5C-E8D3-4E3C-8644-95E5C46F21E0}" type="slidenum">
              <a:rPr lang="ja-JP" altLang="en-US"/>
              <a:pPr>
                <a:defRPr/>
              </a:pPr>
              <a:t>‹#›</a:t>
            </a:fld>
            <a:endParaRPr lang="ja-JP" altLang="en-US" dirty="0"/>
          </a:p>
        </p:txBody>
      </p:sp>
    </p:spTree>
    <p:extLst>
      <p:ext uri="{BB962C8B-B14F-4D97-AF65-F5344CB8AC3E}">
        <p14:creationId xmlns:p14="http://schemas.microsoft.com/office/powerpoint/2010/main" val="1293596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9144000" cy="764704"/>
          </a:xfrm>
          <a:prstGeom prst="rect">
            <a:avLst/>
          </a:prstGeom>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pPr>
              <a:defRPr/>
            </a:pPr>
            <a:fld id="{120884BF-8F9C-4ADD-8FA9-232C58398E31}" type="datetime1">
              <a:rPr lang="ja-JP" altLang="en-US" smtClean="0"/>
              <a:pPr>
                <a:defRPr/>
              </a:pPr>
              <a:t>2017/6/6</a:t>
            </a:fld>
            <a:endParaRPr lang="ja-JP" altLang="en-US" dirty="0"/>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dirty="0"/>
          </a:p>
        </p:txBody>
      </p:sp>
      <p:sp>
        <p:nvSpPr>
          <p:cNvPr id="6" name="スライド番号プレースホルダー 5"/>
          <p:cNvSpPr>
            <a:spLocks noGrp="1"/>
          </p:cNvSpPr>
          <p:nvPr>
            <p:ph type="sldNum" sz="quarter" idx="12"/>
          </p:nvPr>
        </p:nvSpPr>
        <p:spPr/>
        <p:txBody>
          <a:bodyPr/>
          <a:lstStyle>
            <a:lvl1pPr>
              <a:defRPr/>
            </a:lvl1pPr>
          </a:lstStyle>
          <a:p>
            <a:pPr>
              <a:defRPr/>
            </a:pPr>
            <a:fld id="{DF538DAC-CE72-46F5-95C0-6A5673ECEEEA}" type="slidenum">
              <a:rPr lang="ja-JP" altLang="en-US"/>
              <a:pPr>
                <a:defRPr/>
              </a:pPr>
              <a:t>‹#›</a:t>
            </a:fld>
            <a:endParaRPr lang="ja-JP" altLang="en-US" dirty="0"/>
          </a:p>
        </p:txBody>
      </p:sp>
    </p:spTree>
    <p:extLst>
      <p:ext uri="{BB962C8B-B14F-4D97-AF65-F5344CB8AC3E}">
        <p14:creationId xmlns:p14="http://schemas.microsoft.com/office/powerpoint/2010/main" val="33788230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pPr>
              <a:defRPr/>
            </a:pPr>
            <a:fld id="{A71A15F4-73D3-46B4-AB01-676D0D7D2BC8}" type="datetime1">
              <a:rPr lang="ja-JP" altLang="en-US" smtClean="0"/>
              <a:pPr>
                <a:defRPr/>
              </a:pPr>
              <a:t>2017/6/6</a:t>
            </a:fld>
            <a:endParaRPr lang="ja-JP" altLang="en-US" dirty="0"/>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dirty="0"/>
          </a:p>
        </p:txBody>
      </p:sp>
      <p:sp>
        <p:nvSpPr>
          <p:cNvPr id="6" name="スライド番号プレースホルダー 5"/>
          <p:cNvSpPr>
            <a:spLocks noGrp="1"/>
          </p:cNvSpPr>
          <p:nvPr>
            <p:ph type="sldNum" sz="quarter" idx="12"/>
          </p:nvPr>
        </p:nvSpPr>
        <p:spPr/>
        <p:txBody>
          <a:bodyPr/>
          <a:lstStyle>
            <a:lvl1pPr>
              <a:defRPr/>
            </a:lvl1pPr>
          </a:lstStyle>
          <a:p>
            <a:pPr>
              <a:defRPr/>
            </a:pPr>
            <a:fld id="{358B1CC6-E30B-4214-B57F-B94DA6FCB988}" type="slidenum">
              <a:rPr lang="ja-JP" altLang="en-US"/>
              <a:pPr>
                <a:defRPr/>
              </a:pPr>
              <a:t>‹#›</a:t>
            </a:fld>
            <a:endParaRPr lang="ja-JP" altLang="en-US" dirty="0"/>
          </a:p>
        </p:txBody>
      </p:sp>
    </p:spTree>
    <p:extLst>
      <p:ext uri="{BB962C8B-B14F-4D97-AF65-F5344CB8AC3E}">
        <p14:creationId xmlns:p14="http://schemas.microsoft.com/office/powerpoint/2010/main" val="38018964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9144000" cy="764704"/>
          </a:xfrm>
          <a:prstGeom prst="rect">
            <a:avLst/>
          </a:prstGeom>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3"/>
          <p:cNvSpPr>
            <a:spLocks noGrp="1"/>
          </p:cNvSpPr>
          <p:nvPr>
            <p:ph type="dt" sz="half" idx="10"/>
          </p:nvPr>
        </p:nvSpPr>
        <p:spPr/>
        <p:txBody>
          <a:bodyPr/>
          <a:lstStyle>
            <a:lvl1pPr>
              <a:defRPr/>
            </a:lvl1pPr>
          </a:lstStyle>
          <a:p>
            <a:pPr>
              <a:defRPr/>
            </a:pPr>
            <a:fld id="{BBFE87AE-A522-4F62-8F11-A900F4D3A84B}" type="datetime1">
              <a:rPr lang="ja-JP" altLang="en-US" smtClean="0"/>
              <a:pPr>
                <a:defRPr/>
              </a:pPr>
              <a:t>2017/6/6</a:t>
            </a:fld>
            <a:endParaRPr lang="ja-JP" altLang="en-US" dirty="0"/>
          </a:p>
        </p:txBody>
      </p:sp>
      <p:sp>
        <p:nvSpPr>
          <p:cNvPr id="6" name="フッター プレースホルダー 4"/>
          <p:cNvSpPr>
            <a:spLocks noGrp="1"/>
          </p:cNvSpPr>
          <p:nvPr>
            <p:ph type="ftr" sz="quarter" idx="11"/>
          </p:nvPr>
        </p:nvSpPr>
        <p:spPr/>
        <p:txBody>
          <a:bodyPr/>
          <a:lstStyle>
            <a:lvl1pPr>
              <a:defRPr/>
            </a:lvl1pPr>
          </a:lstStyle>
          <a:p>
            <a:pPr>
              <a:defRPr/>
            </a:pPr>
            <a:endParaRPr lang="ja-JP" altLang="en-US" dirty="0"/>
          </a:p>
        </p:txBody>
      </p:sp>
      <p:sp>
        <p:nvSpPr>
          <p:cNvPr id="7" name="スライド番号プレースホルダー 5"/>
          <p:cNvSpPr>
            <a:spLocks noGrp="1"/>
          </p:cNvSpPr>
          <p:nvPr>
            <p:ph type="sldNum" sz="quarter" idx="12"/>
          </p:nvPr>
        </p:nvSpPr>
        <p:spPr/>
        <p:txBody>
          <a:bodyPr/>
          <a:lstStyle>
            <a:lvl1pPr>
              <a:defRPr/>
            </a:lvl1pPr>
          </a:lstStyle>
          <a:p>
            <a:pPr>
              <a:defRPr/>
            </a:pPr>
            <a:fld id="{98A5D5B3-2EDA-41EB-A626-66F73A85C491}" type="slidenum">
              <a:rPr lang="ja-JP" altLang="en-US"/>
              <a:pPr>
                <a:defRPr/>
              </a:pPr>
              <a:t>‹#›</a:t>
            </a:fld>
            <a:endParaRPr lang="ja-JP" altLang="en-US" dirty="0"/>
          </a:p>
        </p:txBody>
      </p:sp>
    </p:spTree>
    <p:extLst>
      <p:ext uri="{BB962C8B-B14F-4D97-AF65-F5344CB8AC3E}">
        <p14:creationId xmlns:p14="http://schemas.microsoft.com/office/powerpoint/2010/main" val="29640384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9144000" cy="764704"/>
          </a:xfrm>
          <a:prstGeom prst="rect">
            <a:avLst/>
          </a:prstGeom>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3"/>
          <p:cNvSpPr>
            <a:spLocks noGrp="1"/>
          </p:cNvSpPr>
          <p:nvPr>
            <p:ph type="dt" sz="half" idx="10"/>
          </p:nvPr>
        </p:nvSpPr>
        <p:spPr/>
        <p:txBody>
          <a:bodyPr/>
          <a:lstStyle>
            <a:lvl1pPr>
              <a:defRPr/>
            </a:lvl1pPr>
          </a:lstStyle>
          <a:p>
            <a:pPr>
              <a:defRPr/>
            </a:pPr>
            <a:fld id="{E824428D-0CF1-406F-9A5D-2B5FEE9073DB}" type="datetime1">
              <a:rPr lang="ja-JP" altLang="en-US" smtClean="0"/>
              <a:pPr>
                <a:defRPr/>
              </a:pPr>
              <a:t>2017/6/6</a:t>
            </a:fld>
            <a:endParaRPr lang="ja-JP" altLang="en-US" dirty="0"/>
          </a:p>
        </p:txBody>
      </p:sp>
      <p:sp>
        <p:nvSpPr>
          <p:cNvPr id="8" name="フッター プレースホルダー 4"/>
          <p:cNvSpPr>
            <a:spLocks noGrp="1"/>
          </p:cNvSpPr>
          <p:nvPr>
            <p:ph type="ftr" sz="quarter" idx="11"/>
          </p:nvPr>
        </p:nvSpPr>
        <p:spPr/>
        <p:txBody>
          <a:bodyPr/>
          <a:lstStyle>
            <a:lvl1pPr>
              <a:defRPr/>
            </a:lvl1pPr>
          </a:lstStyle>
          <a:p>
            <a:pPr>
              <a:defRPr/>
            </a:pPr>
            <a:endParaRPr lang="ja-JP" altLang="en-US" dirty="0"/>
          </a:p>
        </p:txBody>
      </p:sp>
      <p:sp>
        <p:nvSpPr>
          <p:cNvPr id="9" name="スライド番号プレースホルダー 5"/>
          <p:cNvSpPr>
            <a:spLocks noGrp="1"/>
          </p:cNvSpPr>
          <p:nvPr>
            <p:ph type="sldNum" sz="quarter" idx="12"/>
          </p:nvPr>
        </p:nvSpPr>
        <p:spPr/>
        <p:txBody>
          <a:bodyPr/>
          <a:lstStyle>
            <a:lvl1pPr>
              <a:defRPr/>
            </a:lvl1pPr>
          </a:lstStyle>
          <a:p>
            <a:pPr>
              <a:defRPr/>
            </a:pPr>
            <a:fld id="{A81A6DF2-A184-4C47-B9AB-4B586D15613F}" type="slidenum">
              <a:rPr lang="ja-JP" altLang="en-US"/>
              <a:pPr>
                <a:defRPr/>
              </a:pPr>
              <a:t>‹#›</a:t>
            </a:fld>
            <a:endParaRPr lang="ja-JP" altLang="en-US" dirty="0"/>
          </a:p>
        </p:txBody>
      </p:sp>
    </p:spTree>
    <p:extLst>
      <p:ext uri="{BB962C8B-B14F-4D97-AF65-F5344CB8AC3E}">
        <p14:creationId xmlns:p14="http://schemas.microsoft.com/office/powerpoint/2010/main" val="17923894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9144000" cy="764704"/>
          </a:xfrm>
          <a:prstGeom prst="rect">
            <a:avLst/>
          </a:prstGeom>
        </p:spPr>
        <p:txBody>
          <a:bodyPr/>
          <a:lstStyle/>
          <a:p>
            <a:r>
              <a:rPr lang="ja-JP" altLang="en-US"/>
              <a:t>マスター タイトルの書式設定</a:t>
            </a:r>
          </a:p>
        </p:txBody>
      </p:sp>
      <p:sp>
        <p:nvSpPr>
          <p:cNvPr id="3" name="日付プレースホルダー 3"/>
          <p:cNvSpPr>
            <a:spLocks noGrp="1"/>
          </p:cNvSpPr>
          <p:nvPr>
            <p:ph type="dt" sz="half" idx="10"/>
          </p:nvPr>
        </p:nvSpPr>
        <p:spPr/>
        <p:txBody>
          <a:bodyPr/>
          <a:lstStyle>
            <a:lvl1pPr>
              <a:defRPr/>
            </a:lvl1pPr>
          </a:lstStyle>
          <a:p>
            <a:pPr>
              <a:defRPr/>
            </a:pPr>
            <a:fld id="{851FAC0E-AB7C-4309-BF6E-B57B5E66DDEB}" type="datetime1">
              <a:rPr lang="ja-JP" altLang="en-US" smtClean="0"/>
              <a:pPr>
                <a:defRPr/>
              </a:pPr>
              <a:t>2017/6/6</a:t>
            </a:fld>
            <a:endParaRPr lang="ja-JP" altLang="en-US" dirty="0"/>
          </a:p>
        </p:txBody>
      </p:sp>
      <p:sp>
        <p:nvSpPr>
          <p:cNvPr id="4" name="フッター プレースホルダー 4"/>
          <p:cNvSpPr>
            <a:spLocks noGrp="1"/>
          </p:cNvSpPr>
          <p:nvPr>
            <p:ph type="ftr" sz="quarter" idx="11"/>
          </p:nvPr>
        </p:nvSpPr>
        <p:spPr/>
        <p:txBody>
          <a:bodyPr/>
          <a:lstStyle>
            <a:lvl1pPr>
              <a:defRPr/>
            </a:lvl1pPr>
          </a:lstStyle>
          <a:p>
            <a:pPr>
              <a:defRPr/>
            </a:pPr>
            <a:endParaRPr lang="ja-JP" altLang="en-US" dirty="0"/>
          </a:p>
        </p:txBody>
      </p:sp>
      <p:sp>
        <p:nvSpPr>
          <p:cNvPr id="5" name="スライド番号プレースホルダー 5"/>
          <p:cNvSpPr>
            <a:spLocks noGrp="1"/>
          </p:cNvSpPr>
          <p:nvPr>
            <p:ph type="sldNum" sz="quarter" idx="12"/>
          </p:nvPr>
        </p:nvSpPr>
        <p:spPr/>
        <p:txBody>
          <a:bodyPr/>
          <a:lstStyle>
            <a:lvl1pPr>
              <a:defRPr/>
            </a:lvl1pPr>
          </a:lstStyle>
          <a:p>
            <a:pPr>
              <a:defRPr/>
            </a:pPr>
            <a:fld id="{88E603EF-6303-4FBA-B977-67A792F58B93}" type="slidenum">
              <a:rPr lang="ja-JP" altLang="en-US"/>
              <a:pPr>
                <a:defRPr/>
              </a:pPr>
              <a:t>‹#›</a:t>
            </a:fld>
            <a:endParaRPr lang="ja-JP" altLang="en-US" dirty="0"/>
          </a:p>
        </p:txBody>
      </p:sp>
    </p:spTree>
    <p:extLst>
      <p:ext uri="{BB962C8B-B14F-4D97-AF65-F5344CB8AC3E}">
        <p14:creationId xmlns:p14="http://schemas.microsoft.com/office/powerpoint/2010/main" val="32159616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3"/>
          <p:cNvSpPr>
            <a:spLocks noGrp="1"/>
          </p:cNvSpPr>
          <p:nvPr>
            <p:ph type="dt" sz="half" idx="10"/>
          </p:nvPr>
        </p:nvSpPr>
        <p:spPr/>
        <p:txBody>
          <a:bodyPr/>
          <a:lstStyle>
            <a:lvl1pPr>
              <a:defRPr/>
            </a:lvl1pPr>
          </a:lstStyle>
          <a:p>
            <a:pPr>
              <a:defRPr/>
            </a:pPr>
            <a:fld id="{4F400055-2C35-4C15-8322-6BD95A7DDAA1}" type="datetime1">
              <a:rPr lang="ja-JP" altLang="en-US" smtClean="0"/>
              <a:pPr>
                <a:defRPr/>
              </a:pPr>
              <a:t>2017/6/6</a:t>
            </a:fld>
            <a:endParaRPr lang="ja-JP" altLang="en-US" dirty="0"/>
          </a:p>
        </p:txBody>
      </p:sp>
      <p:sp>
        <p:nvSpPr>
          <p:cNvPr id="3" name="フッター プレースホルダー 4"/>
          <p:cNvSpPr>
            <a:spLocks noGrp="1"/>
          </p:cNvSpPr>
          <p:nvPr>
            <p:ph type="ftr" sz="quarter" idx="11"/>
          </p:nvPr>
        </p:nvSpPr>
        <p:spPr/>
        <p:txBody>
          <a:bodyPr/>
          <a:lstStyle>
            <a:lvl1pPr>
              <a:defRPr/>
            </a:lvl1pPr>
          </a:lstStyle>
          <a:p>
            <a:pPr>
              <a:defRPr/>
            </a:pPr>
            <a:endParaRPr lang="ja-JP" altLang="en-US" dirty="0"/>
          </a:p>
        </p:txBody>
      </p:sp>
      <p:sp>
        <p:nvSpPr>
          <p:cNvPr id="4" name="スライド番号プレースホルダー 5"/>
          <p:cNvSpPr>
            <a:spLocks noGrp="1"/>
          </p:cNvSpPr>
          <p:nvPr>
            <p:ph type="sldNum" sz="quarter" idx="12"/>
          </p:nvPr>
        </p:nvSpPr>
        <p:spPr/>
        <p:txBody>
          <a:bodyPr/>
          <a:lstStyle>
            <a:lvl1pPr>
              <a:defRPr/>
            </a:lvl1pPr>
          </a:lstStyle>
          <a:p>
            <a:pPr>
              <a:defRPr/>
            </a:pPr>
            <a:fld id="{AF108BD0-1932-45AF-9855-F8B65311D37F}" type="slidenum">
              <a:rPr lang="ja-JP" altLang="en-US"/>
              <a:pPr>
                <a:defRPr/>
              </a:pPr>
              <a:t>‹#›</a:t>
            </a:fld>
            <a:endParaRPr lang="ja-JP" altLang="en-US" dirty="0"/>
          </a:p>
        </p:txBody>
      </p:sp>
    </p:spTree>
    <p:extLst>
      <p:ext uri="{BB962C8B-B14F-4D97-AF65-F5344CB8AC3E}">
        <p14:creationId xmlns:p14="http://schemas.microsoft.com/office/powerpoint/2010/main" val="13578339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a:prstGeom prst="rect">
            <a:avLst/>
          </a:prstGeo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3"/>
          <p:cNvSpPr>
            <a:spLocks noGrp="1"/>
          </p:cNvSpPr>
          <p:nvPr>
            <p:ph type="dt" sz="half" idx="10"/>
          </p:nvPr>
        </p:nvSpPr>
        <p:spPr/>
        <p:txBody>
          <a:bodyPr/>
          <a:lstStyle>
            <a:lvl1pPr>
              <a:defRPr/>
            </a:lvl1pPr>
          </a:lstStyle>
          <a:p>
            <a:pPr>
              <a:defRPr/>
            </a:pPr>
            <a:fld id="{99744441-AC36-4C75-AA2E-7630AD8DB50B}" type="datetime1">
              <a:rPr lang="ja-JP" altLang="en-US" smtClean="0"/>
              <a:pPr>
                <a:defRPr/>
              </a:pPr>
              <a:t>2017/6/6</a:t>
            </a:fld>
            <a:endParaRPr lang="ja-JP" altLang="en-US" dirty="0"/>
          </a:p>
        </p:txBody>
      </p:sp>
      <p:sp>
        <p:nvSpPr>
          <p:cNvPr id="6" name="フッター プレースホルダー 4"/>
          <p:cNvSpPr>
            <a:spLocks noGrp="1"/>
          </p:cNvSpPr>
          <p:nvPr>
            <p:ph type="ftr" sz="quarter" idx="11"/>
          </p:nvPr>
        </p:nvSpPr>
        <p:spPr/>
        <p:txBody>
          <a:bodyPr/>
          <a:lstStyle>
            <a:lvl1pPr>
              <a:defRPr/>
            </a:lvl1pPr>
          </a:lstStyle>
          <a:p>
            <a:pPr>
              <a:defRPr/>
            </a:pPr>
            <a:endParaRPr lang="ja-JP" altLang="en-US" dirty="0"/>
          </a:p>
        </p:txBody>
      </p:sp>
      <p:sp>
        <p:nvSpPr>
          <p:cNvPr id="7" name="スライド番号プレースホルダー 5"/>
          <p:cNvSpPr>
            <a:spLocks noGrp="1"/>
          </p:cNvSpPr>
          <p:nvPr>
            <p:ph type="sldNum" sz="quarter" idx="12"/>
          </p:nvPr>
        </p:nvSpPr>
        <p:spPr/>
        <p:txBody>
          <a:bodyPr/>
          <a:lstStyle>
            <a:lvl1pPr>
              <a:defRPr/>
            </a:lvl1pPr>
          </a:lstStyle>
          <a:p>
            <a:pPr>
              <a:defRPr/>
            </a:pPr>
            <a:fld id="{7A7199C2-75C7-4BEC-B98B-F5F4447BE684}" type="slidenum">
              <a:rPr lang="ja-JP" altLang="en-US"/>
              <a:pPr>
                <a:defRPr/>
              </a:pPr>
              <a:t>‹#›</a:t>
            </a:fld>
            <a:endParaRPr lang="ja-JP" altLang="en-US" dirty="0"/>
          </a:p>
        </p:txBody>
      </p:sp>
    </p:spTree>
    <p:extLst>
      <p:ext uri="{BB962C8B-B14F-4D97-AF65-F5344CB8AC3E}">
        <p14:creationId xmlns:p14="http://schemas.microsoft.com/office/powerpoint/2010/main" val="10627781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a:prstGeom prst="rect">
            <a:avLst/>
          </a:prstGeo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dirty="0"/>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3"/>
          <p:cNvSpPr>
            <a:spLocks noGrp="1"/>
          </p:cNvSpPr>
          <p:nvPr>
            <p:ph type="dt" sz="half" idx="10"/>
          </p:nvPr>
        </p:nvSpPr>
        <p:spPr/>
        <p:txBody>
          <a:bodyPr/>
          <a:lstStyle>
            <a:lvl1pPr>
              <a:defRPr/>
            </a:lvl1pPr>
          </a:lstStyle>
          <a:p>
            <a:pPr>
              <a:defRPr/>
            </a:pPr>
            <a:fld id="{DFAFBBBC-79D0-4738-B2F5-0ED58724BBB0}" type="datetime1">
              <a:rPr lang="ja-JP" altLang="en-US" smtClean="0"/>
              <a:pPr>
                <a:defRPr/>
              </a:pPr>
              <a:t>2017/6/6</a:t>
            </a:fld>
            <a:endParaRPr lang="ja-JP" altLang="en-US" dirty="0"/>
          </a:p>
        </p:txBody>
      </p:sp>
      <p:sp>
        <p:nvSpPr>
          <p:cNvPr id="6" name="フッター プレースホルダー 4"/>
          <p:cNvSpPr>
            <a:spLocks noGrp="1"/>
          </p:cNvSpPr>
          <p:nvPr>
            <p:ph type="ftr" sz="quarter" idx="11"/>
          </p:nvPr>
        </p:nvSpPr>
        <p:spPr/>
        <p:txBody>
          <a:bodyPr/>
          <a:lstStyle>
            <a:lvl1pPr>
              <a:defRPr/>
            </a:lvl1pPr>
          </a:lstStyle>
          <a:p>
            <a:pPr>
              <a:defRPr/>
            </a:pPr>
            <a:endParaRPr lang="ja-JP" altLang="en-US" dirty="0"/>
          </a:p>
        </p:txBody>
      </p:sp>
      <p:sp>
        <p:nvSpPr>
          <p:cNvPr id="7" name="スライド番号プレースホルダー 5"/>
          <p:cNvSpPr>
            <a:spLocks noGrp="1"/>
          </p:cNvSpPr>
          <p:nvPr>
            <p:ph type="sldNum" sz="quarter" idx="12"/>
          </p:nvPr>
        </p:nvSpPr>
        <p:spPr/>
        <p:txBody>
          <a:bodyPr/>
          <a:lstStyle>
            <a:lvl1pPr>
              <a:defRPr/>
            </a:lvl1pPr>
          </a:lstStyle>
          <a:p>
            <a:pPr>
              <a:defRPr/>
            </a:pPr>
            <a:fld id="{ADB34C23-EEBE-4A4F-A00F-28D6F5356C36}" type="slidenum">
              <a:rPr lang="ja-JP" altLang="en-US"/>
              <a:pPr>
                <a:defRPr/>
              </a:pPr>
              <a:t>‹#›</a:t>
            </a:fld>
            <a:endParaRPr lang="ja-JP" altLang="en-US" dirty="0"/>
          </a:p>
        </p:txBody>
      </p:sp>
    </p:spTree>
    <p:extLst>
      <p:ext uri="{BB962C8B-B14F-4D97-AF65-F5344CB8AC3E}">
        <p14:creationId xmlns:p14="http://schemas.microsoft.com/office/powerpoint/2010/main" val="14093632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テキスト プレースホルダー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13463BCB-8036-4424-B3AC-B3FA287E9122}" type="datetime1">
              <a:rPr lang="ja-JP" altLang="en-US" smtClean="0"/>
              <a:pPr>
                <a:defRPr/>
              </a:pPr>
              <a:t>2017/6/6</a:t>
            </a:fld>
            <a:endParaRPr lang="ja-JP" altLang="en-US" dirty="0"/>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ja-JP" altLang="en-US" dirty="0"/>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AE9F1AC7-97CF-4212-903E-45CDA409292D}" type="slidenum">
              <a:rPr lang="ja-JP" altLang="en-US"/>
              <a:pPr>
                <a:defRPr/>
              </a:pPr>
              <a:t>‹#›</a:t>
            </a:fld>
            <a:endParaRPr lang="ja-JP" altLang="en-US" dirty="0"/>
          </a:p>
        </p:txBody>
      </p:sp>
      <p:sp>
        <p:nvSpPr>
          <p:cNvPr id="11" name="正方形/長方形 10"/>
          <p:cNvSpPr/>
          <p:nvPr userDrawn="1"/>
        </p:nvSpPr>
        <p:spPr>
          <a:xfrm>
            <a:off x="0" y="574675"/>
            <a:ext cx="9144000" cy="46038"/>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dirty="0"/>
          </a:p>
        </p:txBody>
      </p:sp>
      <p:sp>
        <p:nvSpPr>
          <p:cNvPr id="12" name="正方形/長方形 11"/>
          <p:cNvSpPr/>
          <p:nvPr userDrawn="1"/>
        </p:nvSpPr>
        <p:spPr>
          <a:xfrm>
            <a:off x="0" y="430213"/>
            <a:ext cx="9144000" cy="166687"/>
          </a:xfrm>
          <a:prstGeom prst="rect">
            <a:avLst/>
          </a:prstGeom>
          <a:solidFill>
            <a:srgbClr val="00B05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5pPr>
      <a:lvl6pPr marL="457200" algn="ctr" rtl="0" fontAlgn="base">
        <a:spcBef>
          <a:spcPct val="0"/>
        </a:spcBef>
        <a:spcAft>
          <a:spcPct val="0"/>
        </a:spcAft>
        <a:defRPr kumimoji="1" sz="4400">
          <a:solidFill>
            <a:schemeClr val="tx1"/>
          </a:solidFill>
          <a:latin typeface="Calibri" pitchFamily="34" charset="0"/>
          <a:ea typeface="ＭＳ Ｐゴシック" pitchFamily="50" charset="-128"/>
        </a:defRPr>
      </a:lvl6pPr>
      <a:lvl7pPr marL="914400" algn="ctr" rtl="0" fontAlgn="base">
        <a:spcBef>
          <a:spcPct val="0"/>
        </a:spcBef>
        <a:spcAft>
          <a:spcPct val="0"/>
        </a:spcAft>
        <a:defRPr kumimoji="1" sz="4400">
          <a:solidFill>
            <a:schemeClr val="tx1"/>
          </a:solidFill>
          <a:latin typeface="Calibri" pitchFamily="34" charset="0"/>
          <a:ea typeface="ＭＳ Ｐゴシック" pitchFamily="50"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pitchFamily="50"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pitchFamily="50" charset="-128"/>
        </a:defRPr>
      </a:lvl9pPr>
    </p:titleStyle>
    <p:bodyStyle>
      <a:lvl1pPr marL="342900" indent="-342900" algn="l" rtl="0" eaLnBrk="0" fontAlgn="base" hangingPunct="0">
        <a:spcBef>
          <a:spcPct val="20000"/>
        </a:spcBef>
        <a:spcAft>
          <a:spcPct val="0"/>
        </a:spcAft>
        <a:buFont typeface="Arial"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タイトル 1"/>
          <p:cNvSpPr>
            <a:spLocks noGrp="1"/>
          </p:cNvSpPr>
          <p:nvPr>
            <p:ph type="ctrTitle"/>
          </p:nvPr>
        </p:nvSpPr>
        <p:spPr bwMode="auto">
          <a:xfrm>
            <a:off x="107504" y="2204864"/>
            <a:ext cx="8928100" cy="158449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ja-JP" sz="2400" dirty="0">
                <a:latin typeface="Arial" panose="020B0604020202020204" pitchFamily="34" charset="0"/>
                <a:cs typeface="Arial" panose="020B0604020202020204" pitchFamily="34" charset="0"/>
              </a:rPr>
              <a:t>Future Policy for Motor Vehicle Emission Reduction </a:t>
            </a:r>
            <a:br>
              <a:rPr lang="en-US" altLang="ja-JP" sz="2400" dirty="0">
                <a:latin typeface="Arial" panose="020B0604020202020204" pitchFamily="34" charset="0"/>
                <a:cs typeface="Arial" panose="020B0604020202020204" pitchFamily="34" charset="0"/>
              </a:rPr>
            </a:br>
            <a:r>
              <a:rPr lang="en-US" altLang="ja-JP" sz="2400" dirty="0">
                <a:latin typeface="Arial" panose="020B0604020202020204" pitchFamily="34" charset="0"/>
                <a:cs typeface="Arial" panose="020B0604020202020204" pitchFamily="34" charset="0"/>
              </a:rPr>
              <a:t>(Thirteenth Report)</a:t>
            </a:r>
            <a:r>
              <a:rPr lang="ja-JP" altLang="ja-JP" sz="2400" dirty="0">
                <a:latin typeface="Arial" panose="020B0604020202020204" pitchFamily="34" charset="0"/>
                <a:cs typeface="Arial" panose="020B0604020202020204" pitchFamily="34" charset="0"/>
              </a:rPr>
              <a:t/>
            </a:r>
            <a:br>
              <a:rPr lang="ja-JP" altLang="ja-JP" sz="2400" dirty="0">
                <a:latin typeface="Arial" panose="020B0604020202020204" pitchFamily="34" charset="0"/>
                <a:cs typeface="Arial" panose="020B0604020202020204" pitchFamily="34" charset="0"/>
              </a:rPr>
            </a:br>
            <a:r>
              <a:rPr lang="en-US" altLang="ja-JP" sz="2400" dirty="0">
                <a:latin typeface="Arial" panose="020B0604020202020204" pitchFamily="34" charset="0"/>
                <a:cs typeface="Arial" panose="020B0604020202020204" pitchFamily="34" charset="0"/>
              </a:rPr>
              <a:t>(31 May 2017 Central Environment Council)</a:t>
            </a:r>
            <a:r>
              <a:rPr lang="ja-JP" altLang="ja-JP" sz="2400" dirty="0">
                <a:latin typeface="Arial" panose="020B0604020202020204" pitchFamily="34" charset="0"/>
                <a:cs typeface="Arial" panose="020B0604020202020204" pitchFamily="34" charset="0"/>
              </a:rPr>
              <a:t/>
            </a:r>
            <a:br>
              <a:rPr lang="ja-JP" altLang="ja-JP" sz="2400" dirty="0">
                <a:latin typeface="Arial" panose="020B0604020202020204" pitchFamily="34" charset="0"/>
                <a:cs typeface="Arial" panose="020B0604020202020204" pitchFamily="34" charset="0"/>
              </a:rPr>
            </a:br>
            <a:r>
              <a:rPr lang="en-US" altLang="ja-JP" sz="2400" dirty="0">
                <a:latin typeface="Arial" panose="020B0604020202020204" pitchFamily="34" charset="0"/>
                <a:cs typeface="Arial" panose="020B0604020202020204" pitchFamily="34" charset="0"/>
              </a:rPr>
              <a:t>Overview</a:t>
            </a:r>
            <a:endParaRPr lang="ja-JP" altLang="en-US" sz="2400" dirty="0">
              <a:latin typeface="Arial" panose="020B0604020202020204" pitchFamily="34" charset="0"/>
              <a:ea typeface="ＤＨＰ特太ゴシック体" pitchFamily="50" charset="-128"/>
              <a:cs typeface="Arial" panose="020B0604020202020204" pitchFamily="34" charset="0"/>
            </a:endParaRPr>
          </a:p>
        </p:txBody>
      </p:sp>
      <p:sp>
        <p:nvSpPr>
          <p:cNvPr id="2" name="スライド番号プレースホルダー 1"/>
          <p:cNvSpPr>
            <a:spLocks noGrp="1"/>
          </p:cNvSpPr>
          <p:nvPr>
            <p:ph type="sldNum" sz="quarter" idx="12"/>
          </p:nvPr>
        </p:nvSpPr>
        <p:spPr>
          <a:xfrm>
            <a:off x="7010400" y="6492875"/>
            <a:ext cx="2133600" cy="365125"/>
          </a:xfrm>
        </p:spPr>
        <p:txBody>
          <a:bodyPr/>
          <a:lstStyle/>
          <a:p>
            <a:pPr>
              <a:defRPr/>
            </a:pPr>
            <a:fld id="{8451817A-C572-4EAA-A818-AAA37886139E}" type="slidenum">
              <a:rPr lang="ja-JP" altLang="en-US" smtClean="0">
                <a:solidFill>
                  <a:prstClr val="black">
                    <a:tint val="75000"/>
                  </a:prstClr>
                </a:solidFill>
                <a:latin typeface="Arial" panose="020B0604020202020204" pitchFamily="34" charset="0"/>
                <a:cs typeface="Arial" panose="020B0604020202020204" pitchFamily="34" charset="0"/>
              </a:rPr>
              <a:pPr>
                <a:defRPr/>
              </a:pPr>
              <a:t>1</a:t>
            </a:fld>
            <a:endParaRPr lang="ja-JP" altLang="en-US" dirty="0">
              <a:solidFill>
                <a:prstClr val="black">
                  <a:tint val="75000"/>
                </a:prstClr>
              </a:solidFill>
              <a:latin typeface="Arial" panose="020B0604020202020204" pitchFamily="34" charset="0"/>
              <a:cs typeface="Arial" panose="020B0604020202020204" pitchFamily="34" charset="0"/>
            </a:endParaRPr>
          </a:p>
        </p:txBody>
      </p:sp>
      <p:cxnSp>
        <p:nvCxnSpPr>
          <p:cNvPr id="4" name="直線コネクタ 3"/>
          <p:cNvCxnSpPr/>
          <p:nvPr/>
        </p:nvCxnSpPr>
        <p:spPr>
          <a:xfrm>
            <a:off x="1692275" y="3789363"/>
            <a:ext cx="7451725" cy="0"/>
          </a:xfrm>
          <a:prstGeom prst="line">
            <a:avLst/>
          </a:prstGeom>
          <a:ln w="31750">
            <a:solidFill>
              <a:srgbClr val="00B050"/>
            </a:solidFill>
          </a:ln>
        </p:spPr>
        <p:style>
          <a:lnRef idx="1">
            <a:schemeClr val="accent1"/>
          </a:lnRef>
          <a:fillRef idx="0">
            <a:schemeClr val="accent1"/>
          </a:fillRef>
          <a:effectRef idx="0">
            <a:schemeClr val="accent1"/>
          </a:effectRef>
          <a:fontRef idx="minor">
            <a:schemeClr val="tx1"/>
          </a:fontRef>
        </p:style>
      </p:cxnSp>
      <p:sp>
        <p:nvSpPr>
          <p:cNvPr id="5" name="タイトル 1"/>
          <p:cNvSpPr txBox="1">
            <a:spLocks/>
          </p:cNvSpPr>
          <p:nvPr/>
        </p:nvSpPr>
        <p:spPr bwMode="auto">
          <a:xfrm>
            <a:off x="107504" y="4796829"/>
            <a:ext cx="8928100" cy="151249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5pPr>
            <a:lvl6pPr marL="457200" algn="ctr" rtl="0" fontAlgn="base">
              <a:spcBef>
                <a:spcPct val="0"/>
              </a:spcBef>
              <a:spcAft>
                <a:spcPct val="0"/>
              </a:spcAft>
              <a:defRPr kumimoji="1" sz="4400">
                <a:solidFill>
                  <a:schemeClr val="tx1"/>
                </a:solidFill>
                <a:latin typeface="Calibri" pitchFamily="34" charset="0"/>
                <a:ea typeface="ＭＳ Ｐゴシック" pitchFamily="50" charset="-128"/>
              </a:defRPr>
            </a:lvl6pPr>
            <a:lvl7pPr marL="914400" algn="ctr" rtl="0" fontAlgn="base">
              <a:spcBef>
                <a:spcPct val="0"/>
              </a:spcBef>
              <a:spcAft>
                <a:spcPct val="0"/>
              </a:spcAft>
              <a:defRPr kumimoji="1" sz="4400">
                <a:solidFill>
                  <a:schemeClr val="tx1"/>
                </a:solidFill>
                <a:latin typeface="Calibri" pitchFamily="34" charset="0"/>
                <a:ea typeface="ＭＳ Ｐゴシック" pitchFamily="50"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pitchFamily="50"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pitchFamily="50" charset="-128"/>
              </a:defRPr>
            </a:lvl9pPr>
          </a:lstStyle>
          <a:p>
            <a:pPr eaLnBrk="1" hangingPunct="1"/>
            <a:r>
              <a:rPr lang="en-US" altLang="ja-JP" sz="2400" dirty="0">
                <a:latin typeface="Arial" panose="020B0604020202020204" pitchFamily="34" charset="0"/>
                <a:cs typeface="Arial" panose="020B0604020202020204" pitchFamily="34" charset="0"/>
              </a:rPr>
              <a:t>Environmental Control Technology Office, Environmental Management Bureau, Ministry of the Environment</a:t>
            </a:r>
            <a:endParaRPr lang="ja-JP" altLang="en-US" sz="2400" dirty="0">
              <a:latin typeface="Arial" panose="020B0604020202020204" pitchFamily="34" charset="0"/>
              <a:ea typeface="ＤＨＰ特太ゴシック体" pitchFamily="50" charset="-128"/>
              <a:cs typeface="Arial" panose="020B0604020202020204" pitchFamily="34" charset="0"/>
            </a:endParaRPr>
          </a:p>
        </p:txBody>
      </p:sp>
      <p:sp>
        <p:nvSpPr>
          <p:cNvPr id="6" name="Rectangle 5"/>
          <p:cNvSpPr/>
          <p:nvPr/>
        </p:nvSpPr>
        <p:spPr>
          <a:xfrm>
            <a:off x="2882794" y="908720"/>
            <a:ext cx="6123899" cy="646331"/>
          </a:xfrm>
          <a:prstGeom prst="rect">
            <a:avLst/>
          </a:prstGeom>
        </p:spPr>
        <p:txBody>
          <a:bodyPr wrap="square">
            <a:spAutoFit/>
          </a:bodyPr>
          <a:lstStyle/>
          <a:p>
            <a:pPr algn="r">
              <a:spcAft>
                <a:spcPts val="0"/>
              </a:spcAft>
            </a:pPr>
            <a:r>
              <a:rPr lang="en-US" sz="1200" dirty="0"/>
              <a:t>Informal document </a:t>
            </a:r>
            <a:r>
              <a:rPr lang="en-US" sz="1200" dirty="0" smtClean="0">
                <a:solidFill>
                  <a:schemeClr val="tx1"/>
                </a:solidFill>
              </a:rPr>
              <a:t>GRPE-75-15</a:t>
            </a:r>
            <a:endParaRPr lang="en-GB" sz="1200" dirty="0">
              <a:solidFill>
                <a:schemeClr val="tx1"/>
              </a:solidFill>
            </a:endParaRPr>
          </a:p>
          <a:p>
            <a:pPr algn="r">
              <a:spcAft>
                <a:spcPts val="0"/>
              </a:spcAft>
              <a:tabLst>
                <a:tab pos="2969895" algn="ctr"/>
                <a:tab pos="5940425" algn="r"/>
              </a:tabLst>
            </a:pPr>
            <a:r>
              <a:rPr lang="en-US" sz="1200" dirty="0"/>
              <a:t>75th GRPE, </a:t>
            </a:r>
            <a:r>
              <a:rPr lang="en-US" sz="1200" dirty="0" smtClean="0"/>
              <a:t>6-9 </a:t>
            </a:r>
            <a:r>
              <a:rPr lang="en-US" sz="1200" dirty="0"/>
              <a:t>June 2017, </a:t>
            </a:r>
            <a:endParaRPr lang="en-GB" sz="1200" dirty="0"/>
          </a:p>
          <a:p>
            <a:pPr algn="r"/>
            <a:r>
              <a:rPr lang="en-US" sz="1200" dirty="0"/>
              <a:t> </a:t>
            </a:r>
            <a:r>
              <a:rPr lang="en-US" sz="1200" dirty="0" smtClean="0"/>
              <a:t>Agenda </a:t>
            </a:r>
            <a:r>
              <a:rPr lang="en-US" sz="1200" dirty="0"/>
              <a:t>item </a:t>
            </a:r>
            <a:r>
              <a:rPr lang="en-US" sz="1200" dirty="0" smtClean="0"/>
              <a:t>13</a:t>
            </a:r>
            <a:endParaRPr lang="en-GB" sz="1200" dirty="0"/>
          </a:p>
        </p:txBody>
      </p:sp>
    </p:spTree>
    <p:extLst>
      <p:ext uri="{BB962C8B-B14F-4D97-AF65-F5344CB8AC3E}">
        <p14:creationId xmlns:p14="http://schemas.microsoft.com/office/powerpoint/2010/main" val="41586052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テキスト ボックス 3"/>
          <p:cNvSpPr txBox="1">
            <a:spLocks noChangeArrowheads="1"/>
          </p:cNvSpPr>
          <p:nvPr/>
        </p:nvSpPr>
        <p:spPr bwMode="auto">
          <a:xfrm>
            <a:off x="-14289" y="0"/>
            <a:ext cx="87877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Calibri" pitchFamily="34" charset="0"/>
                <a:ea typeface="ＭＳ Ｐゴシック" pitchFamily="50" charset="-128"/>
              </a:defRPr>
            </a:lvl1pPr>
            <a:lvl2pPr marL="742950" indent="-285750" eaLnBrk="0" hangingPunct="0">
              <a:defRPr kumimoji="1">
                <a:solidFill>
                  <a:schemeClr val="tx1"/>
                </a:solidFill>
                <a:latin typeface="Calibri" pitchFamily="34" charset="0"/>
                <a:ea typeface="ＭＳ Ｐゴシック" pitchFamily="50" charset="-128"/>
              </a:defRPr>
            </a:lvl2pPr>
            <a:lvl3pPr marL="1143000" indent="-228600" eaLnBrk="0" hangingPunct="0">
              <a:defRPr kumimoji="1">
                <a:solidFill>
                  <a:schemeClr val="tx1"/>
                </a:solidFill>
                <a:latin typeface="Calibri" pitchFamily="34" charset="0"/>
                <a:ea typeface="ＭＳ Ｐゴシック" pitchFamily="50" charset="-128"/>
              </a:defRPr>
            </a:lvl3pPr>
            <a:lvl4pPr marL="1600200" indent="-228600" eaLnBrk="0" hangingPunct="0">
              <a:defRPr kumimoji="1">
                <a:solidFill>
                  <a:schemeClr val="tx1"/>
                </a:solidFill>
                <a:latin typeface="Calibri" pitchFamily="34" charset="0"/>
                <a:ea typeface="ＭＳ Ｐゴシック" pitchFamily="50" charset="-128"/>
              </a:defRPr>
            </a:lvl4pPr>
            <a:lvl5pPr marL="2057400" indent="-228600" eaLnBrk="0" hangingPunct="0">
              <a:defRPr kumimoji="1">
                <a:solidFill>
                  <a:schemeClr val="tx1"/>
                </a:solidFill>
                <a:latin typeface="Calibri"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9pPr>
          </a:lstStyle>
          <a:p>
            <a:pPr eaLnBrk="1" hangingPunct="1"/>
            <a:r>
              <a:rPr lang="de-DE" altLang="ja-JP" dirty="0">
                <a:latin typeface="Arial" panose="020B0604020202020204" pitchFamily="34" charset="0"/>
                <a:cs typeface="Arial" panose="020B0604020202020204" pitchFamily="34" charset="0"/>
              </a:rPr>
              <a:t>II</a:t>
            </a:r>
            <a:r>
              <a:rPr lang="ja-JP" altLang="ja-JP" dirty="0">
                <a:latin typeface="Arial" panose="020B0604020202020204" pitchFamily="34" charset="0"/>
                <a:cs typeface="Arial" panose="020B0604020202020204" pitchFamily="34" charset="0"/>
              </a:rPr>
              <a:t>　</a:t>
            </a:r>
            <a:r>
              <a:rPr lang="en-US" altLang="ja-JP" dirty="0">
                <a:latin typeface="Arial" panose="020B0604020202020204" pitchFamily="34" charset="0"/>
                <a:cs typeface="Arial" panose="020B0604020202020204" pitchFamily="34" charset="0"/>
              </a:rPr>
              <a:t>PM Measures for Gasoline Direct Injection Vehicles</a:t>
            </a:r>
            <a:r>
              <a:rPr lang="ja-JP" altLang="ja-JP" dirty="0">
                <a:latin typeface="Arial" panose="020B0604020202020204" pitchFamily="34" charset="0"/>
                <a:cs typeface="Arial" panose="020B0604020202020204" pitchFamily="34" charset="0"/>
              </a:rPr>
              <a:t>　</a:t>
            </a:r>
            <a:r>
              <a:rPr lang="ja-JP" altLang="en-US" dirty="0">
                <a:latin typeface="Arial" panose="020B0604020202020204" pitchFamily="34" charset="0"/>
                <a:cs typeface="Arial" panose="020B0604020202020204" pitchFamily="34" charset="0"/>
                <a:sym typeface="Wingdings" panose="05000000000000000000" pitchFamily="2" charset="2"/>
              </a:rPr>
              <a:t></a:t>
            </a:r>
            <a:r>
              <a:rPr lang="en-US" altLang="ja-JP" dirty="0">
                <a:latin typeface="Arial" panose="020B0604020202020204" pitchFamily="34" charset="0"/>
                <a:cs typeface="Arial" panose="020B0604020202020204" pitchFamily="34" charset="0"/>
              </a:rPr>
              <a:t> Details of Measures</a:t>
            </a:r>
            <a:endParaRPr lang="en-US" altLang="ja-JP" sz="2800" dirty="0">
              <a:latin typeface="Arial" panose="020B0604020202020204" pitchFamily="34" charset="0"/>
              <a:ea typeface="ＤＨＰ特太ゴシック体" pitchFamily="50" charset="-128"/>
              <a:cs typeface="Arial" panose="020B0604020202020204" pitchFamily="34" charset="0"/>
            </a:endParaRPr>
          </a:p>
        </p:txBody>
      </p:sp>
      <p:sp>
        <p:nvSpPr>
          <p:cNvPr id="2" name="スライド番号プレースホルダー 1"/>
          <p:cNvSpPr>
            <a:spLocks noGrp="1"/>
          </p:cNvSpPr>
          <p:nvPr>
            <p:ph type="sldNum" sz="quarter" idx="12"/>
          </p:nvPr>
        </p:nvSpPr>
        <p:spPr>
          <a:xfrm>
            <a:off x="7010400" y="6491288"/>
            <a:ext cx="2133600" cy="365125"/>
          </a:xfrm>
        </p:spPr>
        <p:txBody>
          <a:bodyPr/>
          <a:lstStyle/>
          <a:p>
            <a:pPr>
              <a:defRPr/>
            </a:pPr>
            <a:fld id="{85929ABE-0113-44A3-811B-72EB3898A103}" type="slidenum">
              <a:rPr lang="ja-JP" altLang="en-US" smtClean="0">
                <a:latin typeface="Arial" panose="020B0604020202020204" pitchFamily="34" charset="0"/>
                <a:cs typeface="Arial" panose="020B0604020202020204" pitchFamily="34" charset="0"/>
              </a:rPr>
              <a:pPr>
                <a:defRPr/>
              </a:pPr>
              <a:t>10</a:t>
            </a:fld>
            <a:endParaRPr lang="ja-JP" altLang="en-US" dirty="0">
              <a:latin typeface="Arial" panose="020B0604020202020204" pitchFamily="34" charset="0"/>
              <a:cs typeface="Arial" panose="020B0604020202020204" pitchFamily="34" charset="0"/>
            </a:endParaRPr>
          </a:p>
        </p:txBody>
      </p:sp>
      <p:sp>
        <p:nvSpPr>
          <p:cNvPr id="5" name="テキスト ボックス 4"/>
          <p:cNvSpPr txBox="1"/>
          <p:nvPr/>
        </p:nvSpPr>
        <p:spPr>
          <a:xfrm>
            <a:off x="179512" y="836712"/>
            <a:ext cx="8712968" cy="2062103"/>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buFont typeface="Wingdings" panose="05000000000000000000" pitchFamily="2" charset="2"/>
              <a:buChar char="l"/>
            </a:pPr>
            <a:r>
              <a:rPr lang="en-US" altLang="ja-JP" sz="1600" dirty="0">
                <a:latin typeface="Arial" panose="020B0604020202020204" pitchFamily="34" charset="0"/>
                <a:cs typeface="Arial" panose="020B0604020202020204" pitchFamily="34" charset="0"/>
              </a:rPr>
              <a:t>The PM emissions of stoichiometric direct injection vehicles are </a:t>
            </a:r>
            <a:r>
              <a:rPr lang="en-US" altLang="ja-JP" sz="1600" u="sng" dirty="0">
                <a:latin typeface="Arial" panose="020B0604020202020204" pitchFamily="34" charset="0"/>
                <a:cs typeface="Arial" panose="020B0604020202020204" pitchFamily="34" charset="0"/>
              </a:rPr>
              <a:t>already exceeding the emissions from diesel passenger vehicles that have been regulated.</a:t>
            </a:r>
            <a:endParaRPr lang="ja-JP" altLang="ja-JP" sz="16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l"/>
            </a:pPr>
            <a:r>
              <a:rPr lang="en-US" altLang="ja-JP" sz="1600" dirty="0">
                <a:latin typeface="Arial" panose="020B0604020202020204" pitchFamily="34" charset="0"/>
                <a:cs typeface="Arial" panose="020B0604020202020204" pitchFamily="34" charset="0"/>
              </a:rPr>
              <a:t>Emissions for WLTP are affected by issues such as cold start, so when the conventional JC08 mode is used, emissions become even greater.</a:t>
            </a:r>
            <a:endParaRPr lang="ja-JP" altLang="ja-JP" sz="16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l"/>
            </a:pPr>
            <a:r>
              <a:rPr lang="en-US" altLang="ja-JP" sz="1600" dirty="0">
                <a:latin typeface="Arial" panose="020B0604020202020204" pitchFamily="34" charset="0"/>
                <a:cs typeface="Arial" panose="020B0604020202020204" pitchFamily="34" charset="0"/>
              </a:rPr>
              <a:t>Conversely, stoichiometric direct injection vehicles targeted in studies up to now </a:t>
            </a:r>
            <a:r>
              <a:rPr lang="en-US" altLang="ja-JP" sz="1600" u="sng" dirty="0">
                <a:latin typeface="Arial" panose="020B0604020202020204" pitchFamily="34" charset="0"/>
                <a:cs typeface="Arial" panose="020B0604020202020204" pitchFamily="34" charset="0"/>
              </a:rPr>
              <a:t>have control values below those for diesel passenger vehicles and lean-burn direct injection vehicles, so regulating stoichiometric direct injection vehicles to the same level should be technologically possible.</a:t>
            </a:r>
            <a:endParaRPr lang="en-US" altLang="ja-JP" dirty="0">
              <a:latin typeface="Arial" panose="020B0604020202020204" pitchFamily="34" charset="0"/>
              <a:cs typeface="Arial" panose="020B0604020202020204" pitchFamily="34" charset="0"/>
            </a:endParaRPr>
          </a:p>
        </p:txBody>
      </p:sp>
      <p:sp>
        <p:nvSpPr>
          <p:cNvPr id="6" name="右矢印 5"/>
          <p:cNvSpPr/>
          <p:nvPr/>
        </p:nvSpPr>
        <p:spPr>
          <a:xfrm>
            <a:off x="428734" y="3356992"/>
            <a:ext cx="398850" cy="49143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Arial" panose="020B0604020202020204" pitchFamily="34" charset="0"/>
              <a:cs typeface="Arial" panose="020B0604020202020204" pitchFamily="34" charset="0"/>
            </a:endParaRPr>
          </a:p>
        </p:txBody>
      </p:sp>
      <p:sp>
        <p:nvSpPr>
          <p:cNvPr id="7" name="テキスト ボックス 6"/>
          <p:cNvSpPr txBox="1"/>
          <p:nvPr/>
        </p:nvSpPr>
        <p:spPr>
          <a:xfrm>
            <a:off x="899592" y="3068960"/>
            <a:ext cx="7961379" cy="1815882"/>
          </a:xfrm>
          <a:prstGeom prst="rect">
            <a:avLst/>
          </a:prstGeom>
          <a:noFill/>
          <a:ln w="25400" cap="flat" cmpd="sng" algn="ctr">
            <a:noFill/>
            <a:prstDash val="solid"/>
          </a:ln>
          <a:effectLst/>
        </p:spPr>
        <p:txBody>
          <a:bodyPr wrap="square" rtlCol="0">
            <a:spAutoFit/>
          </a:bodyPr>
          <a:lstStyle/>
          <a:p>
            <a:pPr marL="285750" indent="-285750">
              <a:buFont typeface="Wingdings" panose="05000000000000000000" pitchFamily="2" charset="2"/>
              <a:buChar char="Ø"/>
            </a:pPr>
            <a:r>
              <a:rPr lang="en-US" altLang="ja-JP" sz="1600" u="sng" dirty="0">
                <a:latin typeface="Arial" panose="020B0604020202020204" pitchFamily="34" charset="0"/>
                <a:cs typeface="Arial" panose="020B0604020202020204" pitchFamily="34" charset="0"/>
              </a:rPr>
              <a:t>From the perspectives of air environment protection and regulatory fairness, PM regulations will be introduced to stoichiometric direct injection vehicles at the same level as the diesel passenger vehicle ones</a:t>
            </a:r>
            <a:r>
              <a:rPr lang="en-US" altLang="ja-JP" sz="1600" dirty="0">
                <a:latin typeface="Arial" panose="020B0604020202020204" pitchFamily="34" charset="0"/>
                <a:cs typeface="Arial" panose="020B0604020202020204" pitchFamily="34" charset="0"/>
              </a:rPr>
              <a:t>, so that PM emissions from automobiles can be reduced further.</a:t>
            </a:r>
            <a:endParaRPr lang="ja-JP" altLang="ja-JP" sz="16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altLang="ja-JP" sz="1600" u="sng" dirty="0">
                <a:latin typeface="Arial" panose="020B0604020202020204" pitchFamily="34" charset="0"/>
                <a:cs typeface="Arial" panose="020B0604020202020204" pitchFamily="34" charset="0"/>
              </a:rPr>
              <a:t>As there are vehicle types where these regulations apply already, the lead time will be shortened to approximately three years, which is less than the industry hearing results showed (four to five years).</a:t>
            </a:r>
            <a:endParaRPr kumimoji="0" lang="ja-JP" altLang="en-US" sz="1600" kern="0" dirty="0">
              <a:solidFill>
                <a:prstClr val="black"/>
              </a:solidFill>
              <a:latin typeface="Arial" panose="020B0604020202020204" pitchFamily="34" charset="0"/>
              <a:ea typeface="ＭＳ Ｐゴシック"/>
              <a:cs typeface="Arial" panose="020B0604020202020204" pitchFamily="34" charset="0"/>
            </a:endParaRPr>
          </a:p>
        </p:txBody>
      </p:sp>
      <p:sp>
        <p:nvSpPr>
          <p:cNvPr id="13" name="テキスト ボックス 12"/>
          <p:cNvSpPr txBox="1"/>
          <p:nvPr/>
        </p:nvSpPr>
        <p:spPr>
          <a:xfrm>
            <a:off x="251520" y="5013176"/>
            <a:ext cx="8208912" cy="338554"/>
          </a:xfrm>
          <a:prstGeom prst="rect">
            <a:avLst/>
          </a:prstGeom>
          <a:noFill/>
        </p:spPr>
        <p:txBody>
          <a:bodyPr wrap="square" rtlCol="0">
            <a:spAutoFit/>
          </a:bodyPr>
          <a:lstStyle/>
          <a:p>
            <a:r>
              <a:rPr lang="ja-JP" altLang="en-US" sz="1600" dirty="0">
                <a:latin typeface="Arial" panose="020B0604020202020204" pitchFamily="34" charset="0"/>
                <a:cs typeface="Arial" panose="020B0604020202020204" pitchFamily="34" charset="0"/>
                <a:sym typeface="Wingdings" panose="05000000000000000000" pitchFamily="2" charset="2"/>
              </a:rPr>
              <a:t></a:t>
            </a:r>
            <a:r>
              <a:rPr lang="en-US" altLang="ja-JP" sz="1600" dirty="0">
                <a:latin typeface="Arial" panose="020B0604020202020204" pitchFamily="34" charset="0"/>
                <a:cs typeface="Arial" panose="020B0604020202020204" pitchFamily="34" charset="0"/>
              </a:rPr>
              <a:t> Lead time required for introducing PM regulations for gasoline direct injection vehicles</a:t>
            </a:r>
            <a:endParaRPr kumimoji="1" lang="ja-JP" altLang="en-US" sz="1600" dirty="0">
              <a:latin typeface="Arial" panose="020B0604020202020204" pitchFamily="34" charset="0"/>
              <a:cs typeface="Arial" panose="020B0604020202020204" pitchFamily="34" charset="0"/>
            </a:endParaRPr>
          </a:p>
        </p:txBody>
      </p:sp>
      <p:sp>
        <p:nvSpPr>
          <p:cNvPr id="14" name="テキスト ボックス 13"/>
          <p:cNvSpPr txBox="1"/>
          <p:nvPr/>
        </p:nvSpPr>
        <p:spPr>
          <a:xfrm>
            <a:off x="1043608" y="5388898"/>
            <a:ext cx="7416824" cy="584775"/>
          </a:xfrm>
          <a:prstGeom prst="rect">
            <a:avLst/>
          </a:prstGeom>
          <a:noFill/>
        </p:spPr>
        <p:txBody>
          <a:bodyPr wrap="square" rtlCol="0">
            <a:spAutoFit/>
          </a:bodyPr>
          <a:lstStyle/>
          <a:p>
            <a:r>
              <a:rPr lang="en-US" altLang="ja-JP" sz="1600" dirty="0">
                <a:latin typeface="Arial" panose="020B0604020202020204" pitchFamily="34" charset="0"/>
                <a:cs typeface="Arial" panose="020B0604020202020204" pitchFamily="34" charset="0"/>
              </a:rPr>
              <a:t>Commence application of regulations by the end of 2020</a:t>
            </a:r>
            <a:endParaRPr lang="ja-JP" altLang="ja-JP" sz="1600" dirty="0">
              <a:latin typeface="Arial" panose="020B0604020202020204" pitchFamily="34" charset="0"/>
              <a:cs typeface="Arial" panose="020B0604020202020204" pitchFamily="34" charset="0"/>
            </a:endParaRPr>
          </a:p>
          <a:p>
            <a:r>
              <a:rPr lang="en-US" altLang="ja-JP" sz="1600" dirty="0">
                <a:latin typeface="Arial" panose="020B0604020202020204" pitchFamily="34" charset="0"/>
                <a:cs typeface="Arial" panose="020B0604020202020204" pitchFamily="34" charset="0"/>
              </a:rPr>
              <a:t>(New type: October 2020, Continuation: Date envisaged as October 2022)</a:t>
            </a:r>
            <a:endParaRPr kumimoji="1" lang="ja-JP" altLang="en-US" sz="1600" dirty="0">
              <a:latin typeface="Arial" panose="020B0604020202020204" pitchFamily="34" charset="0"/>
              <a:cs typeface="Arial" panose="020B0604020202020204" pitchFamily="34" charset="0"/>
            </a:endParaRPr>
          </a:p>
        </p:txBody>
      </p:sp>
      <p:sp>
        <p:nvSpPr>
          <p:cNvPr id="16" name="テキスト ボックス 15"/>
          <p:cNvSpPr txBox="1"/>
          <p:nvPr/>
        </p:nvSpPr>
        <p:spPr>
          <a:xfrm>
            <a:off x="2123728" y="6080522"/>
            <a:ext cx="6649736" cy="461665"/>
          </a:xfrm>
          <a:prstGeom prst="rect">
            <a:avLst/>
          </a:prstGeom>
          <a:noFill/>
        </p:spPr>
        <p:txBody>
          <a:bodyPr wrap="square" rtlCol="0">
            <a:spAutoFit/>
          </a:bodyPr>
          <a:lstStyle/>
          <a:p>
            <a:r>
              <a:rPr lang="en-US" altLang="ja-JP" sz="1200" dirty="0">
                <a:latin typeface="Arial" panose="020B0604020202020204" pitchFamily="34" charset="0"/>
                <a:cs typeface="Arial" panose="020B0604020202020204" pitchFamily="34" charset="0"/>
              </a:rPr>
              <a:t>*To apply to all gasoline direct injection vehicles</a:t>
            </a:r>
            <a:endParaRPr lang="ja-JP" altLang="ja-JP" sz="1200" dirty="0">
              <a:latin typeface="Arial" panose="020B0604020202020204" pitchFamily="34" charset="0"/>
              <a:cs typeface="Arial" panose="020B0604020202020204" pitchFamily="34" charset="0"/>
            </a:endParaRPr>
          </a:p>
          <a:p>
            <a:r>
              <a:rPr lang="en-US" altLang="ja-JP" sz="1200" dirty="0">
                <a:latin typeface="Arial" panose="020B0604020202020204" pitchFamily="34" charset="0"/>
                <a:cs typeface="Arial" panose="020B0604020202020204" pitchFamily="34" charset="0"/>
              </a:rPr>
              <a:t>*Control values to be the same as diesel vehicles and lean-burn direct injection vehicles</a:t>
            </a:r>
            <a:endParaRPr kumimoji="1" lang="ja-JP" altLang="en-US" sz="105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857408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テキスト ボックス 3"/>
          <p:cNvSpPr txBox="1">
            <a:spLocks noChangeArrowheads="1"/>
          </p:cNvSpPr>
          <p:nvPr/>
        </p:nvSpPr>
        <p:spPr bwMode="auto">
          <a:xfrm>
            <a:off x="-36512" y="142082"/>
            <a:ext cx="9326650"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Calibri" pitchFamily="34" charset="0"/>
                <a:ea typeface="ＭＳ Ｐゴシック" pitchFamily="50" charset="-128"/>
              </a:defRPr>
            </a:lvl1pPr>
            <a:lvl2pPr marL="742950" indent="-285750" eaLnBrk="0" hangingPunct="0">
              <a:defRPr kumimoji="1">
                <a:solidFill>
                  <a:schemeClr val="tx1"/>
                </a:solidFill>
                <a:latin typeface="Calibri" pitchFamily="34" charset="0"/>
                <a:ea typeface="ＭＳ Ｐゴシック" pitchFamily="50" charset="-128"/>
              </a:defRPr>
            </a:lvl2pPr>
            <a:lvl3pPr marL="1143000" indent="-228600" eaLnBrk="0" hangingPunct="0">
              <a:defRPr kumimoji="1">
                <a:solidFill>
                  <a:schemeClr val="tx1"/>
                </a:solidFill>
                <a:latin typeface="Calibri" pitchFamily="34" charset="0"/>
                <a:ea typeface="ＭＳ Ｐゴシック" pitchFamily="50" charset="-128"/>
              </a:defRPr>
            </a:lvl3pPr>
            <a:lvl4pPr marL="1600200" indent="-228600" eaLnBrk="0" hangingPunct="0">
              <a:defRPr kumimoji="1">
                <a:solidFill>
                  <a:schemeClr val="tx1"/>
                </a:solidFill>
                <a:latin typeface="Calibri" pitchFamily="34" charset="0"/>
                <a:ea typeface="ＭＳ Ｐゴシック" pitchFamily="50" charset="-128"/>
              </a:defRPr>
            </a:lvl4pPr>
            <a:lvl5pPr marL="2057400" indent="-228600" eaLnBrk="0" hangingPunct="0">
              <a:defRPr kumimoji="1">
                <a:solidFill>
                  <a:schemeClr val="tx1"/>
                </a:solidFill>
                <a:latin typeface="Calibri"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9pPr>
          </a:lstStyle>
          <a:p>
            <a:pPr eaLnBrk="1" hangingPunct="1"/>
            <a:r>
              <a:rPr lang="en-US" altLang="ja-JP" sz="1700" spc="-50" dirty="0">
                <a:latin typeface="Arial" panose="020B0604020202020204" pitchFamily="34" charset="0"/>
                <a:cs typeface="Arial" panose="020B0604020202020204" pitchFamily="34" charset="0"/>
              </a:rPr>
              <a:t>III</a:t>
            </a:r>
            <a:r>
              <a:rPr lang="ja-JP" altLang="en-US" sz="1700" spc="-50" dirty="0">
                <a:latin typeface="Arial" panose="020B0604020202020204" pitchFamily="34" charset="0"/>
                <a:cs typeface="Arial" panose="020B0604020202020204" pitchFamily="34" charset="0"/>
              </a:rPr>
              <a:t> </a:t>
            </a:r>
            <a:r>
              <a:rPr lang="en-US" altLang="ja-JP" sz="1700" spc="-50" dirty="0">
                <a:latin typeface="Arial" panose="020B0604020202020204" pitchFamily="34" charset="0"/>
                <a:cs typeface="Arial" panose="020B0604020202020204" pitchFamily="34" charset="0"/>
              </a:rPr>
              <a:t>Measures to Reduce Two-Wheeled Vehicle Emissions </a:t>
            </a:r>
            <a:r>
              <a:rPr lang="ja-JP" altLang="en-US" sz="1700" spc="-50" dirty="0">
                <a:latin typeface="Arial" panose="020B0604020202020204" pitchFamily="34" charset="0"/>
                <a:cs typeface="Arial" panose="020B0604020202020204" pitchFamily="34" charset="0"/>
                <a:sym typeface="Wingdings" panose="05000000000000000000" pitchFamily="2" charset="2"/>
              </a:rPr>
              <a:t> </a:t>
            </a:r>
            <a:r>
              <a:rPr lang="en-US" altLang="ja-JP" sz="1700" spc="-50" dirty="0">
                <a:latin typeface="Arial" panose="020B0604020202020204" pitchFamily="34" charset="0"/>
                <a:cs typeface="Arial" panose="020B0604020202020204" pitchFamily="34" charset="0"/>
              </a:rPr>
              <a:t>Application Start Time and Control Values</a:t>
            </a:r>
            <a:endParaRPr lang="ja-JP" altLang="en-US" sz="1700" spc="-50" dirty="0">
              <a:latin typeface="Arial" panose="020B0604020202020204" pitchFamily="34" charset="0"/>
              <a:ea typeface="ＤＨＰ特太ゴシック体" pitchFamily="50" charset="-128"/>
              <a:cs typeface="Arial" panose="020B0604020202020204" pitchFamily="34" charset="0"/>
            </a:endParaRPr>
          </a:p>
        </p:txBody>
      </p:sp>
      <p:sp>
        <p:nvSpPr>
          <p:cNvPr id="44" name="テキスト ボックス 43"/>
          <p:cNvSpPr txBox="1"/>
          <p:nvPr/>
        </p:nvSpPr>
        <p:spPr>
          <a:xfrm>
            <a:off x="110836" y="727110"/>
            <a:ext cx="8750135" cy="400110"/>
          </a:xfrm>
          <a:prstGeom prst="rect">
            <a:avLst/>
          </a:prstGeom>
          <a:noFill/>
        </p:spPr>
        <p:txBody>
          <a:bodyPr wrap="square" rtlCol="0">
            <a:spAutoFit/>
          </a:bodyPr>
          <a:lstStyle/>
          <a:p>
            <a:pPr eaLnBrk="0" hangingPunct="0"/>
            <a:r>
              <a:rPr lang="ja-JP" altLang="en-US" sz="2000" dirty="0">
                <a:solidFill>
                  <a:prstClr val="black"/>
                </a:solidFill>
                <a:latin typeface="Arial" panose="020B0604020202020204" pitchFamily="34" charset="0"/>
                <a:ea typeface="ＭＳ Ｐゴシック" charset="-128"/>
                <a:cs typeface="Arial" panose="020B0604020202020204" pitchFamily="34" charset="0"/>
              </a:rPr>
              <a:t> </a:t>
            </a:r>
            <a:r>
              <a:rPr lang="en-US" altLang="ja-JP" sz="2000" dirty="0">
                <a:solidFill>
                  <a:prstClr val="black"/>
                </a:solidFill>
                <a:latin typeface="Arial" panose="020B0604020202020204" pitchFamily="34" charset="0"/>
                <a:ea typeface="ＭＳ Ｐゴシック" charset="-128"/>
                <a:cs typeface="Arial" panose="020B0604020202020204" pitchFamily="34" charset="0"/>
              </a:rPr>
              <a:t>(1) </a:t>
            </a:r>
            <a:r>
              <a:rPr lang="en-US" altLang="ja-JP" sz="2000" dirty="0">
                <a:latin typeface="Arial" panose="020B0604020202020204" pitchFamily="34" charset="0"/>
                <a:ea typeface="ＭＳ Ｐゴシック" charset="-128"/>
                <a:cs typeface="Arial" panose="020B0604020202020204" pitchFamily="34" charset="0"/>
              </a:rPr>
              <a:t>Application</a:t>
            </a:r>
            <a:r>
              <a:rPr lang="ja-JP" altLang="en-US" sz="2000" dirty="0">
                <a:latin typeface="Arial" panose="020B0604020202020204" pitchFamily="34" charset="0"/>
                <a:ea typeface="ＭＳ Ｐゴシック" charset="-128"/>
                <a:cs typeface="Arial" panose="020B0604020202020204" pitchFamily="34" charset="0"/>
              </a:rPr>
              <a:t> </a:t>
            </a:r>
            <a:r>
              <a:rPr lang="en-US" altLang="ja-JP" sz="2000" dirty="0">
                <a:latin typeface="Arial" panose="020B0604020202020204" pitchFamily="34" charset="0"/>
                <a:ea typeface="ＭＳ Ｐゴシック" charset="-128"/>
                <a:cs typeface="Arial" panose="020B0604020202020204" pitchFamily="34" charset="0"/>
              </a:rPr>
              <a:t>Start Time</a:t>
            </a:r>
            <a:endParaRPr lang="ja-JP" altLang="en-US" sz="2000" dirty="0">
              <a:latin typeface="Arial" panose="020B0604020202020204" pitchFamily="34" charset="0"/>
              <a:ea typeface="ＭＳ Ｐゴシック" charset="-128"/>
              <a:cs typeface="Arial" panose="020B0604020202020204" pitchFamily="34" charset="0"/>
            </a:endParaRPr>
          </a:p>
        </p:txBody>
      </p:sp>
      <p:sp>
        <p:nvSpPr>
          <p:cNvPr id="45" name="テキスト ボックス 44"/>
          <p:cNvSpPr txBox="1"/>
          <p:nvPr/>
        </p:nvSpPr>
        <p:spPr>
          <a:xfrm>
            <a:off x="500742" y="1412776"/>
            <a:ext cx="8360229" cy="1077218"/>
          </a:xfrm>
          <a:prstGeom prst="rect">
            <a:avLst/>
          </a:prstGeom>
          <a:solidFill>
            <a:sysClr val="window" lastClr="FFFFFF"/>
          </a:solidFill>
          <a:ln w="25400" cap="flat" cmpd="sng" algn="ctr">
            <a:solidFill>
              <a:srgbClr val="4F81BD"/>
            </a:solidFill>
            <a:prstDash val="solid"/>
          </a:ln>
          <a:effectLst/>
        </p:spPr>
        <p:txBody>
          <a:bodyPr wrap="square" rtlCol="0">
            <a:spAutoFit/>
          </a:bodyPr>
          <a:lstStyle/>
          <a:p>
            <a:pPr marL="285750" indent="-285750">
              <a:buFont typeface="Wingdings" panose="05000000000000000000" pitchFamily="2" charset="2"/>
              <a:buChar char="l"/>
            </a:pPr>
            <a:r>
              <a:rPr lang="en-US" altLang="ja-JP" sz="1600" dirty="0">
                <a:latin typeface="Arial" panose="020B0604020202020204" pitchFamily="34" charset="0"/>
                <a:cs typeface="Arial" panose="020B0604020202020204" pitchFamily="34" charset="0"/>
              </a:rPr>
              <a:t>Application of Euro 5 scheduled to commence from January 2020.</a:t>
            </a:r>
            <a:endParaRPr lang="ja-JP" altLang="ja-JP" sz="16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l"/>
            </a:pPr>
            <a:r>
              <a:rPr lang="en-US" altLang="ja-JP" sz="1600" dirty="0">
                <a:latin typeface="Arial" panose="020B0604020202020204" pitchFamily="34" charset="0"/>
                <a:cs typeface="Arial" panose="020B0604020202020204" pitchFamily="34" charset="0"/>
              </a:rPr>
              <a:t>Taking into consideration the development periods of automobile manufacturers, and from the perspective of the world-wide harmonization of technical standards, the application year has been aligned with that for Euro 5.</a:t>
            </a:r>
            <a:endParaRPr kumimoji="0" lang="en-US" altLang="ja-JP" kern="0" dirty="0">
              <a:solidFill>
                <a:prstClr val="black"/>
              </a:solidFill>
              <a:latin typeface="Arial" panose="020B0604020202020204" pitchFamily="34" charset="0"/>
              <a:ea typeface="ＭＳ Ｐゴシック"/>
              <a:cs typeface="Arial" panose="020B0604020202020204" pitchFamily="34" charset="0"/>
            </a:endParaRPr>
          </a:p>
        </p:txBody>
      </p:sp>
      <p:sp>
        <p:nvSpPr>
          <p:cNvPr id="50" name="テキスト ボックス 49"/>
          <p:cNvSpPr txBox="1"/>
          <p:nvPr/>
        </p:nvSpPr>
        <p:spPr>
          <a:xfrm>
            <a:off x="214353" y="3429000"/>
            <a:ext cx="8750135" cy="707886"/>
          </a:xfrm>
          <a:prstGeom prst="rect">
            <a:avLst/>
          </a:prstGeom>
          <a:noFill/>
        </p:spPr>
        <p:txBody>
          <a:bodyPr wrap="square" rtlCol="0">
            <a:spAutoFit/>
          </a:bodyPr>
          <a:lstStyle/>
          <a:p>
            <a:pPr marL="355600" indent="-355600" eaLnBrk="0" hangingPunct="0">
              <a:tabLst>
                <a:tab pos="368300" algn="l"/>
              </a:tabLst>
            </a:pPr>
            <a:r>
              <a:rPr lang="en-US" altLang="ja-JP" sz="2000" dirty="0">
                <a:latin typeface="Arial" panose="020B0604020202020204" pitchFamily="34" charset="0"/>
                <a:cs typeface="Arial" panose="020B0604020202020204" pitchFamily="34" charset="0"/>
              </a:rPr>
              <a:t>(2)	Prescribed Allowable Maximum Desired Value for Emissions involving Mode of Travel</a:t>
            </a:r>
            <a:endParaRPr lang="ja-JP" altLang="en-US" sz="2000" dirty="0">
              <a:solidFill>
                <a:prstClr val="black"/>
              </a:solidFill>
              <a:latin typeface="Arial" panose="020B0604020202020204" pitchFamily="34" charset="0"/>
              <a:ea typeface="ＭＳ Ｐゴシック" charset="-128"/>
              <a:cs typeface="Arial" panose="020B0604020202020204" pitchFamily="34" charset="0"/>
            </a:endParaRPr>
          </a:p>
        </p:txBody>
      </p:sp>
      <p:sp>
        <p:nvSpPr>
          <p:cNvPr id="51" name="テキスト ボックス 50"/>
          <p:cNvSpPr txBox="1"/>
          <p:nvPr/>
        </p:nvSpPr>
        <p:spPr>
          <a:xfrm>
            <a:off x="497410" y="4149080"/>
            <a:ext cx="8360229" cy="1323439"/>
          </a:xfrm>
          <a:prstGeom prst="rect">
            <a:avLst/>
          </a:prstGeom>
          <a:solidFill>
            <a:sysClr val="window" lastClr="FFFFFF"/>
          </a:solidFill>
          <a:ln w="25400" cap="flat" cmpd="sng" algn="ctr">
            <a:solidFill>
              <a:srgbClr val="4F81BD"/>
            </a:solidFill>
            <a:prstDash val="solid"/>
          </a:ln>
          <a:effectLst/>
        </p:spPr>
        <p:txBody>
          <a:bodyPr wrap="square" rtlCol="0">
            <a:spAutoFit/>
          </a:bodyPr>
          <a:lstStyle/>
          <a:p>
            <a:pPr marL="285750" indent="-285750">
              <a:buFont typeface="Wingdings" panose="05000000000000000000" pitchFamily="2" charset="2"/>
              <a:buChar char="l"/>
            </a:pPr>
            <a:r>
              <a:rPr lang="en-US" altLang="ja-JP" sz="1600" dirty="0">
                <a:latin typeface="Arial" panose="020B0604020202020204" pitchFamily="34" charset="0"/>
                <a:cs typeface="Arial" panose="020B0604020202020204" pitchFamily="34" charset="0"/>
              </a:rPr>
              <a:t>The emission regulation values for mode travel in Euro 5 </a:t>
            </a:r>
            <a:r>
              <a:rPr lang="en-US" altLang="ja-JP" sz="1600" u="sng" dirty="0">
                <a:latin typeface="Arial" panose="020B0604020202020204" pitchFamily="34" charset="0"/>
                <a:cs typeface="Arial" panose="020B0604020202020204" pitchFamily="34" charset="0"/>
              </a:rPr>
              <a:t>will provide stronger regulations for any of the regulated substances when it comes to the current Japanese regulations.</a:t>
            </a:r>
            <a:endParaRPr lang="ja-JP" altLang="ja-JP" sz="16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l"/>
            </a:pPr>
            <a:r>
              <a:rPr lang="en-US" altLang="ja-JP" sz="1600" u="sng" dirty="0">
                <a:latin typeface="Arial" panose="020B0604020202020204" pitchFamily="34" charset="0"/>
                <a:cs typeface="Arial" panose="020B0604020202020204" pitchFamily="34" charset="0"/>
              </a:rPr>
              <a:t>It has been confirmed that automobile manufacturers can handle the technical aspects,</a:t>
            </a:r>
            <a:r>
              <a:rPr lang="en-US" altLang="ja-JP" sz="1600" dirty="0">
                <a:latin typeface="Arial" panose="020B0604020202020204" pitchFamily="34" charset="0"/>
                <a:cs typeface="Arial" panose="020B0604020202020204" pitchFamily="34" charset="0"/>
              </a:rPr>
              <a:t> even including the regulation values of NMHC, which will broadly strengthen regulations.</a:t>
            </a:r>
            <a:endParaRPr kumimoji="0" lang="en-US" altLang="ja-JP" sz="1600" kern="0" dirty="0">
              <a:solidFill>
                <a:prstClr val="black"/>
              </a:solidFill>
              <a:latin typeface="Arial" panose="020B0604020202020204" pitchFamily="34" charset="0"/>
              <a:ea typeface="ＭＳ Ｐゴシック"/>
              <a:cs typeface="Arial" panose="020B0604020202020204" pitchFamily="34" charset="0"/>
            </a:endParaRPr>
          </a:p>
        </p:txBody>
      </p:sp>
      <p:sp>
        <p:nvSpPr>
          <p:cNvPr id="3" name="右矢印 2"/>
          <p:cNvSpPr/>
          <p:nvPr/>
        </p:nvSpPr>
        <p:spPr>
          <a:xfrm>
            <a:off x="500742" y="2745140"/>
            <a:ext cx="398850" cy="49143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Arial" panose="020B0604020202020204" pitchFamily="34" charset="0"/>
              <a:cs typeface="Arial" panose="020B0604020202020204" pitchFamily="34" charset="0"/>
            </a:endParaRPr>
          </a:p>
        </p:txBody>
      </p:sp>
      <p:sp>
        <p:nvSpPr>
          <p:cNvPr id="9" name="テキスト ボックス 8"/>
          <p:cNvSpPr txBox="1"/>
          <p:nvPr/>
        </p:nvSpPr>
        <p:spPr>
          <a:xfrm>
            <a:off x="899592" y="2636912"/>
            <a:ext cx="7961379" cy="584775"/>
          </a:xfrm>
          <a:prstGeom prst="rect">
            <a:avLst/>
          </a:prstGeom>
          <a:noFill/>
          <a:ln w="25400" cap="flat" cmpd="sng" algn="ctr">
            <a:noFill/>
            <a:prstDash val="solid"/>
          </a:ln>
          <a:effectLst/>
        </p:spPr>
        <p:txBody>
          <a:bodyPr wrap="square" rtlCol="0">
            <a:spAutoFit/>
          </a:bodyPr>
          <a:lstStyle/>
          <a:p>
            <a:pPr marR="0" lvl="0" defTabSz="914400" eaLnBrk="0" fontAlgn="auto" latinLnBrk="0" hangingPunct="0">
              <a:lnSpc>
                <a:spcPct val="100000"/>
              </a:lnSpc>
              <a:spcBef>
                <a:spcPts val="0"/>
              </a:spcBef>
              <a:spcAft>
                <a:spcPts val="0"/>
              </a:spcAft>
              <a:buClrTx/>
              <a:buSzTx/>
              <a:tabLst/>
              <a:defRPr/>
            </a:pPr>
            <a:r>
              <a:rPr lang="en-US" altLang="ja-JP" sz="1600" dirty="0">
                <a:latin typeface="Arial" panose="020B0604020202020204" pitchFamily="34" charset="0"/>
                <a:cs typeface="Arial" panose="020B0604020202020204" pitchFamily="34" charset="0"/>
              </a:rPr>
              <a:t>Application year set as 2020. (New model vehicles: October 2020, Continued production vehicles: Date envisaged as October 2022)</a:t>
            </a:r>
            <a:endParaRPr kumimoji="0" lang="en-US" altLang="ja-JP" b="0" i="0" u="none" strike="noStrike" kern="0" cap="none" spc="0" normalizeH="0" baseline="0" noProof="0" dirty="0">
              <a:ln>
                <a:noFill/>
              </a:ln>
              <a:solidFill>
                <a:prstClr val="black"/>
              </a:solidFill>
              <a:effectLst/>
              <a:uLnTx/>
              <a:uFillTx/>
              <a:latin typeface="Arial" panose="020B0604020202020204" pitchFamily="34" charset="0"/>
              <a:ea typeface="ＭＳ Ｐゴシック"/>
              <a:cs typeface="Arial" panose="020B0604020202020204" pitchFamily="34" charset="0"/>
            </a:endParaRPr>
          </a:p>
        </p:txBody>
      </p:sp>
      <p:sp>
        <p:nvSpPr>
          <p:cNvPr id="10" name="右矢印 9"/>
          <p:cNvSpPr/>
          <p:nvPr/>
        </p:nvSpPr>
        <p:spPr>
          <a:xfrm>
            <a:off x="532251" y="5987380"/>
            <a:ext cx="398850" cy="49143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Arial" panose="020B0604020202020204" pitchFamily="34" charset="0"/>
              <a:cs typeface="Arial" panose="020B0604020202020204" pitchFamily="34" charset="0"/>
            </a:endParaRPr>
          </a:p>
        </p:txBody>
      </p:sp>
      <p:sp>
        <p:nvSpPr>
          <p:cNvPr id="11" name="テキスト ボックス 10"/>
          <p:cNvSpPr txBox="1"/>
          <p:nvPr/>
        </p:nvSpPr>
        <p:spPr>
          <a:xfrm>
            <a:off x="931101" y="5894844"/>
            <a:ext cx="7961379" cy="584775"/>
          </a:xfrm>
          <a:prstGeom prst="rect">
            <a:avLst/>
          </a:prstGeom>
          <a:noFill/>
          <a:ln w="25400" cap="flat" cmpd="sng" algn="ctr">
            <a:noFill/>
            <a:prstDash val="solid"/>
          </a:ln>
          <a:effectLst/>
        </p:spPr>
        <p:txBody>
          <a:bodyPr wrap="square" rtlCol="0">
            <a:spAutoFit/>
          </a:bodyPr>
          <a:lstStyle/>
          <a:p>
            <a:pPr marR="0" lvl="0" defTabSz="914400" eaLnBrk="0" fontAlgn="auto" latinLnBrk="0" hangingPunct="0">
              <a:lnSpc>
                <a:spcPct val="100000"/>
              </a:lnSpc>
              <a:spcBef>
                <a:spcPts val="0"/>
              </a:spcBef>
              <a:spcAft>
                <a:spcPts val="0"/>
              </a:spcAft>
              <a:buClrTx/>
              <a:buSzTx/>
              <a:tabLst/>
              <a:defRPr/>
            </a:pPr>
            <a:r>
              <a:rPr lang="en-US" altLang="ja-JP" sz="1600" dirty="0">
                <a:latin typeface="Arial" panose="020B0604020202020204" pitchFamily="34" charset="0"/>
                <a:cs typeface="Arial" panose="020B0604020202020204" pitchFamily="34" charset="0"/>
              </a:rPr>
              <a:t>Allowable maximum desired value for emissions involving mode of travel will be strengthened to values that are the same as Euro 5 control values.</a:t>
            </a:r>
            <a:endParaRPr kumimoji="0" lang="ja-JP" altLang="en-US" kern="0" dirty="0">
              <a:solidFill>
                <a:prstClr val="black"/>
              </a:solidFill>
              <a:latin typeface="Arial" panose="020B0604020202020204" pitchFamily="34" charset="0"/>
              <a:ea typeface="ＭＳ Ｐゴシック"/>
              <a:cs typeface="Arial" panose="020B0604020202020204" pitchFamily="34" charset="0"/>
            </a:endParaRPr>
          </a:p>
        </p:txBody>
      </p:sp>
      <p:sp>
        <p:nvSpPr>
          <p:cNvPr id="2" name="スライド番号プレースホルダー 1"/>
          <p:cNvSpPr>
            <a:spLocks noGrp="1"/>
          </p:cNvSpPr>
          <p:nvPr>
            <p:ph type="sldNum" sz="quarter" idx="12"/>
          </p:nvPr>
        </p:nvSpPr>
        <p:spPr>
          <a:xfrm>
            <a:off x="7008812" y="6496352"/>
            <a:ext cx="2133600" cy="365125"/>
          </a:xfrm>
        </p:spPr>
        <p:txBody>
          <a:bodyPr/>
          <a:lstStyle/>
          <a:p>
            <a:pPr>
              <a:defRPr/>
            </a:pPr>
            <a:fld id="{9D91D343-D6F1-4C9E-AB92-27429560DF0C}" type="slidenum">
              <a:rPr lang="ja-JP" altLang="en-US" smtClean="0">
                <a:latin typeface="Arial" panose="020B0604020202020204" pitchFamily="34" charset="0"/>
                <a:cs typeface="Arial" panose="020B0604020202020204" pitchFamily="34" charset="0"/>
              </a:rPr>
              <a:pPr>
                <a:defRPr/>
              </a:pPr>
              <a:t>11</a:t>
            </a:fld>
            <a:endParaRPr lang="ja-JP"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902187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テキスト ボックス 43"/>
          <p:cNvSpPr txBox="1"/>
          <p:nvPr/>
        </p:nvSpPr>
        <p:spPr>
          <a:xfrm>
            <a:off x="110836" y="727110"/>
            <a:ext cx="8750135" cy="400110"/>
          </a:xfrm>
          <a:prstGeom prst="rect">
            <a:avLst/>
          </a:prstGeom>
          <a:noFill/>
        </p:spPr>
        <p:txBody>
          <a:bodyPr wrap="square" rtlCol="0">
            <a:spAutoFit/>
          </a:bodyPr>
          <a:lstStyle/>
          <a:p>
            <a:pPr eaLnBrk="0" hangingPunct="0"/>
            <a:r>
              <a:rPr lang="en-US" altLang="ja-JP" sz="2000" dirty="0">
                <a:latin typeface="Arial" panose="020B0604020202020204" pitchFamily="34" charset="0"/>
                <a:cs typeface="Arial" panose="020B0604020202020204" pitchFamily="34" charset="0"/>
              </a:rPr>
              <a:t>(3) Weighting Factor for Cold Start and Hot Start (continued)</a:t>
            </a:r>
            <a:endParaRPr lang="ja-JP" altLang="en-US" sz="2800" dirty="0">
              <a:solidFill>
                <a:prstClr val="black"/>
              </a:solidFill>
              <a:latin typeface="Arial" panose="020B0604020202020204" pitchFamily="34" charset="0"/>
              <a:ea typeface="ＭＳ Ｐゴシック" charset="-128"/>
              <a:cs typeface="Arial" panose="020B0604020202020204" pitchFamily="34" charset="0"/>
            </a:endParaRPr>
          </a:p>
        </p:txBody>
      </p:sp>
      <p:sp>
        <p:nvSpPr>
          <p:cNvPr id="20" name="テキスト ボックス 19"/>
          <p:cNvSpPr txBox="1"/>
          <p:nvPr/>
        </p:nvSpPr>
        <p:spPr>
          <a:xfrm>
            <a:off x="500743" y="1412776"/>
            <a:ext cx="8272722" cy="1569660"/>
          </a:xfrm>
          <a:prstGeom prst="rect">
            <a:avLst/>
          </a:prstGeom>
          <a:solidFill>
            <a:sysClr val="window" lastClr="FFFFFF"/>
          </a:solidFill>
          <a:ln w="25400" cap="flat" cmpd="sng" algn="ctr">
            <a:solidFill>
              <a:srgbClr val="4F81BD"/>
            </a:solidFill>
            <a:prstDash val="solid"/>
          </a:ln>
          <a:effectLst/>
        </p:spPr>
        <p:txBody>
          <a:bodyPr wrap="square" rtlCol="0">
            <a:spAutoFit/>
          </a:bodyPr>
          <a:lstStyle/>
          <a:p>
            <a:pPr marL="285750" indent="-285750">
              <a:buFont typeface="Wingdings" panose="05000000000000000000" pitchFamily="2" charset="2"/>
              <a:buChar char="l"/>
            </a:pPr>
            <a:r>
              <a:rPr lang="en-US" altLang="ja-JP" sz="1600" dirty="0">
                <a:latin typeface="Arial" panose="020B0604020202020204" pitchFamily="34" charset="0"/>
                <a:cs typeface="Arial" panose="020B0604020202020204" pitchFamily="34" charset="0"/>
              </a:rPr>
              <a:t>In Europe, Class 1 and Class 2 are for the same vehicle classification, therefore the same regulation value is necessary. With Euro 5, the weighting factor for cold start and hot start for Class 2 is 5:5.</a:t>
            </a:r>
            <a:endParaRPr lang="ja-JP" altLang="ja-JP" sz="16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l"/>
            </a:pPr>
            <a:r>
              <a:rPr lang="en-US" altLang="ja-JP" sz="1600" dirty="0">
                <a:latin typeface="Arial" panose="020B0604020202020204" pitchFamily="34" charset="0"/>
                <a:cs typeface="Arial" panose="020B0604020202020204" pitchFamily="34" charset="0"/>
              </a:rPr>
              <a:t>In the present </a:t>
            </a:r>
            <a:r>
              <a:rPr lang="en-US" altLang="ja-JP" sz="1600" u="sng" dirty="0">
                <a:latin typeface="Arial" panose="020B0604020202020204" pitchFamily="34" charset="0"/>
                <a:cs typeface="Arial" panose="020B0604020202020204" pitchFamily="34" charset="0"/>
              </a:rPr>
              <a:t>WMTC-gtr (GTR2), based on the actual travel data of each country, the weighting factor for Class 2 cold start and hot start is 3:7; whereas, in Japan, a difficulty arises because the weighting factor used differs to the international standard</a:t>
            </a:r>
            <a:r>
              <a:rPr lang="en-US" altLang="ja-JP" sz="1600" dirty="0">
                <a:latin typeface="Arial" panose="020B0604020202020204" pitchFamily="34" charset="0"/>
                <a:cs typeface="Arial" panose="020B0604020202020204" pitchFamily="34" charset="0"/>
              </a:rPr>
              <a:t>.</a:t>
            </a:r>
            <a:endParaRPr kumimoji="0" lang="en-US" altLang="ja-JP" kern="0" dirty="0">
              <a:solidFill>
                <a:prstClr val="black"/>
              </a:solidFill>
              <a:latin typeface="Arial" panose="020B0604020202020204" pitchFamily="34" charset="0"/>
              <a:ea typeface="ＭＳ Ｐゴシック"/>
              <a:cs typeface="Arial" panose="020B0604020202020204" pitchFamily="34" charset="0"/>
            </a:endParaRPr>
          </a:p>
        </p:txBody>
      </p:sp>
      <p:sp>
        <p:nvSpPr>
          <p:cNvPr id="6" name="右矢印 5"/>
          <p:cNvSpPr/>
          <p:nvPr/>
        </p:nvSpPr>
        <p:spPr>
          <a:xfrm>
            <a:off x="500742" y="4377730"/>
            <a:ext cx="398850" cy="49143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Arial" panose="020B0604020202020204" pitchFamily="34" charset="0"/>
              <a:cs typeface="Arial" panose="020B0604020202020204" pitchFamily="34" charset="0"/>
            </a:endParaRPr>
          </a:p>
        </p:txBody>
      </p:sp>
      <p:sp>
        <p:nvSpPr>
          <p:cNvPr id="7" name="テキスト ボックス 6"/>
          <p:cNvSpPr txBox="1"/>
          <p:nvPr/>
        </p:nvSpPr>
        <p:spPr>
          <a:xfrm>
            <a:off x="899592" y="4005064"/>
            <a:ext cx="7961379" cy="1077218"/>
          </a:xfrm>
          <a:prstGeom prst="rect">
            <a:avLst/>
          </a:prstGeom>
          <a:noFill/>
          <a:ln w="25400" cap="flat" cmpd="sng" algn="ctr">
            <a:noFill/>
            <a:prstDash val="solid"/>
          </a:ln>
          <a:effectLst/>
        </p:spPr>
        <p:txBody>
          <a:bodyPr wrap="square" rtlCol="0">
            <a:spAutoFit/>
          </a:bodyPr>
          <a:lstStyle/>
          <a:p>
            <a:r>
              <a:rPr lang="en-US" altLang="ja-JP" sz="1600" dirty="0">
                <a:latin typeface="Arial" panose="020B0604020202020204" pitchFamily="34" charset="0"/>
                <a:cs typeface="Arial" panose="020B0604020202020204" pitchFamily="34" charset="0"/>
              </a:rPr>
              <a:t>For the meantime, </a:t>
            </a:r>
            <a:r>
              <a:rPr lang="en-US" altLang="ja-JP" sz="1600" u="sng" dirty="0">
                <a:latin typeface="Arial" panose="020B0604020202020204" pitchFamily="34" charset="0"/>
                <a:cs typeface="Arial" panose="020B0604020202020204" pitchFamily="34" charset="0"/>
              </a:rPr>
              <a:t>the weighting factor based on WMTC-gtr (GTR2) will be maintained</a:t>
            </a:r>
            <a:r>
              <a:rPr lang="en-US" altLang="ja-JP" sz="1600" dirty="0">
                <a:latin typeface="Arial" panose="020B0604020202020204" pitchFamily="34" charset="0"/>
                <a:cs typeface="Arial" panose="020B0604020202020204" pitchFamily="34" charset="0"/>
              </a:rPr>
              <a:t>.</a:t>
            </a:r>
            <a:endParaRPr lang="ja-JP" altLang="ja-JP" sz="1600" dirty="0">
              <a:latin typeface="Arial" panose="020B0604020202020204" pitchFamily="34" charset="0"/>
              <a:cs typeface="Arial" panose="020B0604020202020204" pitchFamily="34" charset="0"/>
            </a:endParaRPr>
          </a:p>
          <a:p>
            <a:r>
              <a:rPr lang="en-US" altLang="ja-JP" sz="1600" dirty="0">
                <a:latin typeface="Arial" panose="020B0604020202020204" pitchFamily="34" charset="0"/>
                <a:cs typeface="Arial" panose="020B0604020202020204" pitchFamily="34" charset="0"/>
              </a:rPr>
              <a:t>From here on, in WP.29/GRPE/EPPR, based on the approach to the weighting factor when being established for WMTC and the study results for Euro 5, there should be discussions about the appropriate weighting factor.</a:t>
            </a:r>
            <a:endParaRPr kumimoji="0" lang="ja-JP" altLang="en-US" kern="0" dirty="0">
              <a:solidFill>
                <a:prstClr val="black"/>
              </a:solidFill>
              <a:latin typeface="Arial" panose="020B0604020202020204" pitchFamily="34" charset="0"/>
              <a:ea typeface="ＭＳ Ｐゴシック"/>
              <a:cs typeface="Arial" panose="020B0604020202020204" pitchFamily="34" charset="0"/>
            </a:endParaRPr>
          </a:p>
        </p:txBody>
      </p:sp>
      <p:sp>
        <p:nvSpPr>
          <p:cNvPr id="2" name="スライド番号プレースホルダー 1"/>
          <p:cNvSpPr>
            <a:spLocks noGrp="1"/>
          </p:cNvSpPr>
          <p:nvPr>
            <p:ph type="sldNum" sz="quarter" idx="12"/>
          </p:nvPr>
        </p:nvSpPr>
        <p:spPr>
          <a:xfrm>
            <a:off x="7010400" y="6480175"/>
            <a:ext cx="2133600" cy="365125"/>
          </a:xfrm>
        </p:spPr>
        <p:txBody>
          <a:bodyPr/>
          <a:lstStyle/>
          <a:p>
            <a:pPr>
              <a:defRPr/>
            </a:pPr>
            <a:fld id="{9D91D343-D6F1-4C9E-AB92-27429560DF0C}" type="slidenum">
              <a:rPr lang="ja-JP" altLang="en-US" smtClean="0">
                <a:latin typeface="Arial" panose="020B0604020202020204" pitchFamily="34" charset="0"/>
                <a:cs typeface="Arial" panose="020B0604020202020204" pitchFamily="34" charset="0"/>
              </a:rPr>
              <a:pPr>
                <a:defRPr/>
              </a:pPr>
              <a:t>12</a:t>
            </a:fld>
            <a:endParaRPr lang="ja-JP" altLang="en-US" dirty="0">
              <a:latin typeface="Arial" panose="020B0604020202020204" pitchFamily="34" charset="0"/>
              <a:cs typeface="Arial" panose="020B0604020202020204" pitchFamily="34" charset="0"/>
            </a:endParaRPr>
          </a:p>
        </p:txBody>
      </p:sp>
      <p:sp>
        <p:nvSpPr>
          <p:cNvPr id="8" name="テキスト ボックス 3"/>
          <p:cNvSpPr txBox="1">
            <a:spLocks noChangeArrowheads="1"/>
          </p:cNvSpPr>
          <p:nvPr/>
        </p:nvSpPr>
        <p:spPr bwMode="auto">
          <a:xfrm>
            <a:off x="-14289" y="87015"/>
            <a:ext cx="915828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Calibri" pitchFamily="34" charset="0"/>
                <a:ea typeface="ＭＳ Ｐゴシック" pitchFamily="50" charset="-128"/>
              </a:defRPr>
            </a:lvl1pPr>
            <a:lvl2pPr marL="742950" indent="-285750" eaLnBrk="0" hangingPunct="0">
              <a:defRPr kumimoji="1">
                <a:solidFill>
                  <a:schemeClr val="tx1"/>
                </a:solidFill>
                <a:latin typeface="Calibri" pitchFamily="34" charset="0"/>
                <a:ea typeface="ＭＳ Ｐゴシック" pitchFamily="50" charset="-128"/>
              </a:defRPr>
            </a:lvl2pPr>
            <a:lvl3pPr marL="1143000" indent="-228600" eaLnBrk="0" hangingPunct="0">
              <a:defRPr kumimoji="1">
                <a:solidFill>
                  <a:schemeClr val="tx1"/>
                </a:solidFill>
                <a:latin typeface="Calibri" pitchFamily="34" charset="0"/>
                <a:ea typeface="ＭＳ Ｐゴシック" pitchFamily="50" charset="-128"/>
              </a:defRPr>
            </a:lvl3pPr>
            <a:lvl4pPr marL="1600200" indent="-228600" eaLnBrk="0" hangingPunct="0">
              <a:defRPr kumimoji="1">
                <a:solidFill>
                  <a:schemeClr val="tx1"/>
                </a:solidFill>
                <a:latin typeface="Calibri" pitchFamily="34" charset="0"/>
                <a:ea typeface="ＭＳ Ｐゴシック" pitchFamily="50" charset="-128"/>
              </a:defRPr>
            </a:lvl4pPr>
            <a:lvl5pPr marL="2057400" indent="-228600" eaLnBrk="0" hangingPunct="0">
              <a:defRPr kumimoji="1">
                <a:solidFill>
                  <a:schemeClr val="tx1"/>
                </a:solidFill>
                <a:latin typeface="Calibri"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9pPr>
          </a:lstStyle>
          <a:p>
            <a:pPr eaLnBrk="1" hangingPunct="1"/>
            <a:r>
              <a:rPr lang="en-US" altLang="ja-JP" sz="2000" dirty="0">
                <a:latin typeface="Arial" panose="020B0604020202020204" pitchFamily="34" charset="0"/>
                <a:cs typeface="Arial" panose="020B0604020202020204" pitchFamily="34" charset="0"/>
              </a:rPr>
              <a:t>III Measures to Reduce Two-Wheeled Vehicle Emissions</a:t>
            </a:r>
            <a:r>
              <a:rPr lang="ja-JP" altLang="ja-JP" sz="2000" dirty="0">
                <a:latin typeface="Arial" panose="020B0604020202020204" pitchFamily="34" charset="0"/>
                <a:cs typeface="Arial" panose="020B0604020202020204" pitchFamily="34" charset="0"/>
              </a:rPr>
              <a:t>　</a:t>
            </a:r>
            <a:r>
              <a:rPr lang="ja-JP" altLang="en-US" sz="2000" dirty="0">
                <a:latin typeface="Arial" panose="020B0604020202020204" pitchFamily="34" charset="0"/>
                <a:cs typeface="Arial" panose="020B0604020202020204" pitchFamily="34" charset="0"/>
                <a:sym typeface="Wingdings" panose="05000000000000000000" pitchFamily="2" charset="2"/>
              </a:rPr>
              <a:t></a:t>
            </a:r>
            <a:r>
              <a:rPr lang="en-US" altLang="ja-JP" sz="2000" dirty="0">
                <a:latin typeface="Arial" panose="020B0604020202020204" pitchFamily="34" charset="0"/>
                <a:cs typeface="Arial" panose="020B0604020202020204" pitchFamily="34" charset="0"/>
              </a:rPr>
              <a:t> Weighting Factor</a:t>
            </a:r>
            <a:endParaRPr lang="ja-JP" altLang="en-US" sz="2000" dirty="0">
              <a:latin typeface="Arial" panose="020B0604020202020204" pitchFamily="34" charset="0"/>
              <a:ea typeface="ＤＨＰ特太ゴシック体" pitchFamily="50" charset="-128"/>
              <a:cs typeface="Arial" panose="020B0604020202020204" pitchFamily="34" charset="0"/>
            </a:endParaRPr>
          </a:p>
        </p:txBody>
      </p:sp>
    </p:spTree>
    <p:extLst>
      <p:ext uri="{BB962C8B-B14F-4D97-AF65-F5344CB8AC3E}">
        <p14:creationId xmlns:p14="http://schemas.microsoft.com/office/powerpoint/2010/main" val="2231060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テキスト ボックス 43"/>
          <p:cNvSpPr txBox="1"/>
          <p:nvPr/>
        </p:nvSpPr>
        <p:spPr>
          <a:xfrm>
            <a:off x="110836" y="727110"/>
            <a:ext cx="8750135" cy="400110"/>
          </a:xfrm>
          <a:prstGeom prst="rect">
            <a:avLst/>
          </a:prstGeom>
          <a:noFill/>
        </p:spPr>
        <p:txBody>
          <a:bodyPr wrap="square" rtlCol="0">
            <a:spAutoFit/>
          </a:bodyPr>
          <a:lstStyle/>
          <a:p>
            <a:pPr eaLnBrk="0" hangingPunct="0"/>
            <a:r>
              <a:rPr lang="en-US" altLang="ja-JP" sz="2000" dirty="0">
                <a:solidFill>
                  <a:prstClr val="black"/>
                </a:solidFill>
                <a:latin typeface="Arial" panose="020B0604020202020204" pitchFamily="34" charset="0"/>
                <a:ea typeface="ＭＳ Ｐゴシック" charset="-128"/>
                <a:cs typeface="Arial" panose="020B0604020202020204" pitchFamily="34" charset="0"/>
              </a:rPr>
              <a:t>(4)</a:t>
            </a:r>
            <a:r>
              <a:rPr lang="ja-JP" altLang="en-US" sz="2000" dirty="0">
                <a:solidFill>
                  <a:prstClr val="black"/>
                </a:solidFill>
                <a:latin typeface="Arial" panose="020B0604020202020204" pitchFamily="34" charset="0"/>
                <a:ea typeface="ＭＳ Ｐゴシック" charset="-128"/>
                <a:cs typeface="Arial" panose="020B0604020202020204" pitchFamily="34" charset="0"/>
              </a:rPr>
              <a:t> </a:t>
            </a:r>
            <a:r>
              <a:rPr lang="en-US" altLang="ja-JP" sz="2000" dirty="0">
                <a:solidFill>
                  <a:prstClr val="black"/>
                </a:solidFill>
                <a:latin typeface="Arial" panose="020B0604020202020204" pitchFamily="34" charset="0"/>
                <a:ea typeface="ＭＳ Ｐゴシック" charset="-128"/>
                <a:cs typeface="Arial" panose="020B0604020202020204" pitchFamily="34" charset="0"/>
              </a:rPr>
              <a:t>Idling</a:t>
            </a:r>
            <a:r>
              <a:rPr lang="ja-JP" altLang="en-US" sz="2000" dirty="0">
                <a:solidFill>
                  <a:prstClr val="black"/>
                </a:solidFill>
                <a:latin typeface="Arial" panose="020B0604020202020204" pitchFamily="34" charset="0"/>
                <a:ea typeface="ＭＳ Ｐゴシック" charset="-128"/>
                <a:cs typeface="Arial" panose="020B0604020202020204" pitchFamily="34" charset="0"/>
              </a:rPr>
              <a:t> </a:t>
            </a:r>
            <a:r>
              <a:rPr lang="en-US" altLang="ja-JP" sz="2000" dirty="0">
                <a:solidFill>
                  <a:prstClr val="black"/>
                </a:solidFill>
                <a:latin typeface="Arial" panose="020B0604020202020204" pitchFamily="34" charset="0"/>
                <a:ea typeface="ＭＳ Ｐゴシック" charset="-128"/>
                <a:cs typeface="Arial" panose="020B0604020202020204" pitchFamily="34" charset="0"/>
              </a:rPr>
              <a:t>Regulations</a:t>
            </a:r>
            <a:endParaRPr lang="ja-JP" altLang="en-US" sz="2000" dirty="0">
              <a:solidFill>
                <a:prstClr val="black"/>
              </a:solidFill>
              <a:latin typeface="Arial" panose="020B0604020202020204" pitchFamily="34" charset="0"/>
              <a:ea typeface="ＭＳ Ｐゴシック" charset="-128"/>
              <a:cs typeface="Arial" panose="020B0604020202020204" pitchFamily="34" charset="0"/>
            </a:endParaRPr>
          </a:p>
        </p:txBody>
      </p:sp>
      <p:sp>
        <p:nvSpPr>
          <p:cNvPr id="20" name="テキスト ボックス 19"/>
          <p:cNvSpPr txBox="1"/>
          <p:nvPr/>
        </p:nvSpPr>
        <p:spPr>
          <a:xfrm>
            <a:off x="500742" y="1412776"/>
            <a:ext cx="8360229" cy="2062103"/>
          </a:xfrm>
          <a:prstGeom prst="rect">
            <a:avLst/>
          </a:prstGeom>
          <a:solidFill>
            <a:sysClr val="window" lastClr="FFFFFF"/>
          </a:solidFill>
          <a:ln w="25400" cap="flat" cmpd="sng" algn="ctr">
            <a:solidFill>
              <a:srgbClr val="4F81BD"/>
            </a:solidFill>
            <a:prstDash val="solid"/>
          </a:ln>
          <a:effectLst/>
        </p:spPr>
        <p:txBody>
          <a:bodyPr wrap="square" rtlCol="0">
            <a:spAutoFit/>
          </a:bodyPr>
          <a:lstStyle/>
          <a:p>
            <a:pPr marL="285750" indent="-285750">
              <a:buFont typeface="Wingdings" panose="05000000000000000000" pitchFamily="2" charset="2"/>
              <a:buChar char="l"/>
            </a:pPr>
            <a:r>
              <a:rPr lang="en-US" altLang="ja-JP" sz="1600" dirty="0">
                <a:latin typeface="Arial" panose="020B0604020202020204" pitchFamily="34" charset="0"/>
                <a:cs typeface="Arial" panose="020B0604020202020204" pitchFamily="34" charset="0"/>
              </a:rPr>
              <a:t>Regarding idling regulations, under the current Japanese regulations, carbon monoxide (CO) and hydrocarbon (HC) are the regulated substances, while in Europe the substance regulated is just CO.</a:t>
            </a:r>
            <a:endParaRPr lang="ja-JP" altLang="ja-JP" sz="16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l"/>
            </a:pPr>
            <a:r>
              <a:rPr lang="en-US" altLang="ja-JP" sz="1600" dirty="0">
                <a:latin typeface="Arial" panose="020B0604020202020204" pitchFamily="34" charset="0"/>
                <a:cs typeface="Arial" panose="020B0604020202020204" pitchFamily="34" charset="0"/>
              </a:rPr>
              <a:t>As the aim of the idling regulations is to confirm whether performance is being maintained in devices that reduce emissions on vehicles in current usage, </a:t>
            </a:r>
            <a:r>
              <a:rPr lang="en-US" altLang="ja-JP" sz="1600" u="sng" dirty="0">
                <a:latin typeface="Arial" panose="020B0604020202020204" pitchFamily="34" charset="0"/>
                <a:cs typeface="Arial" panose="020B0604020202020204" pitchFamily="34" charset="0"/>
              </a:rPr>
              <a:t>then in regard to abolishing the HC regulation from the perspective of international harmonization of technical standards, we need to carefully consider the current usage emission levels of vehicles that conform to the latest regulations in Japan.</a:t>
            </a:r>
            <a:endParaRPr kumimoji="0" lang="en-US" altLang="ja-JP" sz="1600" kern="0" dirty="0">
              <a:solidFill>
                <a:prstClr val="black"/>
              </a:solidFill>
              <a:latin typeface="Arial" panose="020B0604020202020204" pitchFamily="34" charset="0"/>
              <a:ea typeface="ＭＳ Ｐゴシック"/>
              <a:cs typeface="Arial" panose="020B0604020202020204" pitchFamily="34" charset="0"/>
            </a:endParaRPr>
          </a:p>
        </p:txBody>
      </p:sp>
      <p:sp>
        <p:nvSpPr>
          <p:cNvPr id="6" name="テキスト ボックス 5"/>
          <p:cNvSpPr txBox="1"/>
          <p:nvPr/>
        </p:nvSpPr>
        <p:spPr>
          <a:xfrm>
            <a:off x="1115616" y="4526934"/>
            <a:ext cx="7128792" cy="954107"/>
          </a:xfrm>
          <a:prstGeom prst="rect">
            <a:avLst/>
          </a:prstGeom>
          <a:noFill/>
        </p:spPr>
        <p:txBody>
          <a:bodyPr wrap="square">
            <a:spAutoFit/>
          </a:bodyPr>
          <a:lstStyle/>
          <a:p>
            <a:r>
              <a:rPr lang="en-US" altLang="ja-JP" sz="1400" dirty="0">
                <a:latin typeface="Arial" panose="020B0604020202020204" pitchFamily="34" charset="0"/>
                <a:cs typeface="Arial" panose="020B0604020202020204" pitchFamily="34" charset="0"/>
              </a:rPr>
              <a:t>Current Japanese Regulations</a:t>
            </a:r>
            <a:endParaRPr lang="ja-JP" altLang="ja-JP" sz="1400" dirty="0">
              <a:latin typeface="Arial" panose="020B0604020202020204" pitchFamily="34" charset="0"/>
              <a:cs typeface="Arial" panose="020B0604020202020204" pitchFamily="34" charset="0"/>
            </a:endParaRPr>
          </a:p>
          <a:p>
            <a:r>
              <a:rPr lang="en-US" altLang="ja-JP" sz="1400" dirty="0">
                <a:latin typeface="Arial" panose="020B0604020202020204" pitchFamily="34" charset="0"/>
                <a:cs typeface="Arial" panose="020B0604020202020204" pitchFamily="34" charset="0"/>
              </a:rPr>
              <a:t>- CO: 3.0%</a:t>
            </a:r>
            <a:endParaRPr lang="ja-JP" altLang="ja-JP" sz="1400" dirty="0">
              <a:latin typeface="Arial" panose="020B0604020202020204" pitchFamily="34" charset="0"/>
              <a:cs typeface="Arial" panose="020B0604020202020204" pitchFamily="34" charset="0"/>
            </a:endParaRPr>
          </a:p>
          <a:p>
            <a:r>
              <a:rPr lang="en-US" altLang="ja-JP" sz="1400" dirty="0">
                <a:latin typeface="Arial" panose="020B0604020202020204" pitchFamily="34" charset="0"/>
                <a:cs typeface="Arial" panose="020B0604020202020204" pitchFamily="34" charset="0"/>
              </a:rPr>
              <a:t>- HC: 1000ppm (mopeds, small motorcycles)</a:t>
            </a:r>
            <a:endParaRPr lang="ja-JP" altLang="ja-JP" sz="1400" dirty="0">
              <a:latin typeface="Arial" panose="020B0604020202020204" pitchFamily="34" charset="0"/>
              <a:cs typeface="Arial" panose="020B0604020202020204" pitchFamily="34" charset="0"/>
            </a:endParaRPr>
          </a:p>
          <a:p>
            <a:r>
              <a:rPr lang="en-US" altLang="ja-JP" sz="1400" dirty="0">
                <a:latin typeface="Arial" panose="020B0604020202020204" pitchFamily="34" charset="0"/>
                <a:cs typeface="Arial" panose="020B0604020202020204" pitchFamily="34" charset="0"/>
              </a:rPr>
              <a:t>- HC: 1600ppm (motorcycles, less than or equal to 50cc or less than or equal to 125cc)</a:t>
            </a:r>
            <a:endParaRPr lang="ja-JP" altLang="en-US" sz="1400" dirty="0">
              <a:latin typeface="Arial" panose="020B0604020202020204" pitchFamily="34" charset="0"/>
              <a:ea typeface="+mn-ea"/>
              <a:cs typeface="Arial" panose="020B0604020202020204" pitchFamily="34" charset="0"/>
            </a:endParaRPr>
          </a:p>
        </p:txBody>
      </p:sp>
      <p:sp>
        <p:nvSpPr>
          <p:cNvPr id="7" name="正方形/長方形 6"/>
          <p:cNvSpPr/>
          <p:nvPr/>
        </p:nvSpPr>
        <p:spPr>
          <a:xfrm>
            <a:off x="1115616" y="5714672"/>
            <a:ext cx="5709008" cy="738664"/>
          </a:xfrm>
          <a:prstGeom prst="rect">
            <a:avLst/>
          </a:prstGeom>
        </p:spPr>
        <p:txBody>
          <a:bodyPr wrap="square">
            <a:spAutoFit/>
          </a:bodyPr>
          <a:lstStyle/>
          <a:p>
            <a:r>
              <a:rPr lang="en-US" altLang="ja-JP" sz="1400" dirty="0">
                <a:latin typeface="Arial" panose="020B0604020202020204" pitchFamily="34" charset="0"/>
                <a:cs typeface="Arial" panose="020B0604020202020204" pitchFamily="34" charset="0"/>
              </a:rPr>
              <a:t>EURO 5 (Same as EURO 4)</a:t>
            </a:r>
            <a:endParaRPr lang="ja-JP" altLang="ja-JP" sz="1400" dirty="0">
              <a:latin typeface="Arial" panose="020B0604020202020204" pitchFamily="34" charset="0"/>
              <a:cs typeface="Arial" panose="020B0604020202020204" pitchFamily="34" charset="0"/>
            </a:endParaRPr>
          </a:p>
          <a:p>
            <a:r>
              <a:rPr lang="en-US" altLang="ja-JP" sz="1400" dirty="0">
                <a:latin typeface="Arial" panose="020B0604020202020204" pitchFamily="34" charset="0"/>
                <a:cs typeface="Arial" panose="020B0604020202020204" pitchFamily="34" charset="0"/>
              </a:rPr>
              <a:t>- CO: 0.5% or less or manufacturer’s claimed value</a:t>
            </a:r>
            <a:endParaRPr lang="ja-JP" altLang="ja-JP" sz="1400" dirty="0">
              <a:latin typeface="Arial" panose="020B0604020202020204" pitchFamily="34" charset="0"/>
              <a:cs typeface="Arial" panose="020B0604020202020204" pitchFamily="34" charset="0"/>
            </a:endParaRPr>
          </a:p>
          <a:p>
            <a:r>
              <a:rPr lang="en-US" altLang="ja-JP" sz="1400" dirty="0">
                <a:latin typeface="Arial" panose="020B0604020202020204" pitchFamily="34" charset="0"/>
                <a:cs typeface="Arial" panose="020B0604020202020204" pitchFamily="34" charset="0"/>
              </a:rPr>
              <a:t>- HC: None</a:t>
            </a:r>
            <a:endParaRPr lang="en-US" altLang="ja-JP" sz="1400" dirty="0">
              <a:latin typeface="Arial" panose="020B0604020202020204" pitchFamily="34" charset="0"/>
              <a:ea typeface="+mn-ea"/>
              <a:cs typeface="Arial" panose="020B0604020202020204" pitchFamily="34" charset="0"/>
            </a:endParaRPr>
          </a:p>
        </p:txBody>
      </p:sp>
      <p:sp>
        <p:nvSpPr>
          <p:cNvPr id="8" name="右矢印 7"/>
          <p:cNvSpPr/>
          <p:nvPr/>
        </p:nvSpPr>
        <p:spPr>
          <a:xfrm>
            <a:off x="500742" y="3837454"/>
            <a:ext cx="398850" cy="49143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Arial" panose="020B0604020202020204" pitchFamily="34" charset="0"/>
              <a:cs typeface="Arial" panose="020B0604020202020204" pitchFamily="34" charset="0"/>
            </a:endParaRPr>
          </a:p>
        </p:txBody>
      </p:sp>
      <p:sp>
        <p:nvSpPr>
          <p:cNvPr id="9" name="テキスト ボックス 8"/>
          <p:cNvSpPr txBox="1"/>
          <p:nvPr/>
        </p:nvSpPr>
        <p:spPr>
          <a:xfrm>
            <a:off x="899592" y="3606115"/>
            <a:ext cx="7961379" cy="830997"/>
          </a:xfrm>
          <a:prstGeom prst="rect">
            <a:avLst/>
          </a:prstGeom>
          <a:noFill/>
          <a:ln w="25400" cap="flat" cmpd="sng" algn="ctr">
            <a:noFill/>
            <a:prstDash val="solid"/>
          </a:ln>
          <a:effectLst/>
        </p:spPr>
        <p:txBody>
          <a:bodyPr wrap="square" rtlCol="0">
            <a:spAutoFit/>
          </a:bodyPr>
          <a:lstStyle/>
          <a:p>
            <a:pPr marR="0" lvl="0" defTabSz="914400" eaLnBrk="0" fontAlgn="auto" latinLnBrk="0" hangingPunct="0">
              <a:lnSpc>
                <a:spcPct val="100000"/>
              </a:lnSpc>
              <a:spcBef>
                <a:spcPts val="0"/>
              </a:spcBef>
              <a:spcAft>
                <a:spcPts val="0"/>
              </a:spcAft>
              <a:buClrTx/>
              <a:buSzTx/>
              <a:tabLst/>
              <a:defRPr/>
            </a:pPr>
            <a:r>
              <a:rPr lang="en-US" altLang="ja-JP" sz="1600" dirty="0">
                <a:latin typeface="Arial" panose="020B0604020202020204" pitchFamily="34" charset="0"/>
                <a:cs typeface="Arial" panose="020B0604020202020204" pitchFamily="34" charset="0"/>
              </a:rPr>
              <a:t>For the meantime, the current HC regulation will be maintained. (In the future, consideration will be given to this issue based on knowledge gained about idling emission levels in accordance with the year of the regulation.)</a:t>
            </a:r>
            <a:endParaRPr kumimoji="0" lang="en-US" altLang="ja-JP" b="0" i="0" u="none" strike="noStrike" kern="0" cap="none" spc="0" normalizeH="0" baseline="0" noProof="0" dirty="0">
              <a:ln>
                <a:noFill/>
              </a:ln>
              <a:solidFill>
                <a:prstClr val="black"/>
              </a:solidFill>
              <a:effectLst/>
              <a:uLnTx/>
              <a:uFillTx/>
              <a:latin typeface="Arial" panose="020B0604020202020204" pitchFamily="34" charset="0"/>
              <a:ea typeface="ＭＳ Ｐゴシック"/>
              <a:cs typeface="Arial" panose="020B0604020202020204" pitchFamily="34" charset="0"/>
            </a:endParaRPr>
          </a:p>
        </p:txBody>
      </p:sp>
      <p:sp>
        <p:nvSpPr>
          <p:cNvPr id="2" name="スライド番号プレースホルダー 1"/>
          <p:cNvSpPr>
            <a:spLocks noGrp="1"/>
          </p:cNvSpPr>
          <p:nvPr>
            <p:ph type="sldNum" sz="quarter" idx="12"/>
          </p:nvPr>
        </p:nvSpPr>
        <p:spPr>
          <a:xfrm>
            <a:off x="7020272" y="6494859"/>
            <a:ext cx="2133600" cy="365125"/>
          </a:xfrm>
        </p:spPr>
        <p:txBody>
          <a:bodyPr/>
          <a:lstStyle/>
          <a:p>
            <a:pPr>
              <a:defRPr/>
            </a:pPr>
            <a:fld id="{9D91D343-D6F1-4C9E-AB92-27429560DF0C}" type="slidenum">
              <a:rPr lang="ja-JP" altLang="en-US" smtClean="0">
                <a:latin typeface="Arial" panose="020B0604020202020204" pitchFamily="34" charset="0"/>
                <a:cs typeface="Arial" panose="020B0604020202020204" pitchFamily="34" charset="0"/>
              </a:rPr>
              <a:pPr>
                <a:defRPr/>
              </a:pPr>
              <a:t>13</a:t>
            </a:fld>
            <a:endParaRPr lang="ja-JP" altLang="en-US" dirty="0">
              <a:latin typeface="Arial" panose="020B0604020202020204" pitchFamily="34" charset="0"/>
              <a:cs typeface="Arial" panose="020B0604020202020204" pitchFamily="34" charset="0"/>
            </a:endParaRPr>
          </a:p>
        </p:txBody>
      </p:sp>
      <p:sp>
        <p:nvSpPr>
          <p:cNvPr id="10" name="テキスト ボックス 3"/>
          <p:cNvSpPr txBox="1">
            <a:spLocks noChangeArrowheads="1"/>
          </p:cNvSpPr>
          <p:nvPr/>
        </p:nvSpPr>
        <p:spPr bwMode="auto">
          <a:xfrm>
            <a:off x="-14289" y="87015"/>
            <a:ext cx="9158289" cy="384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Calibri" pitchFamily="34" charset="0"/>
                <a:ea typeface="ＭＳ Ｐゴシック" pitchFamily="50" charset="-128"/>
              </a:defRPr>
            </a:lvl1pPr>
            <a:lvl2pPr marL="742950" indent="-285750" eaLnBrk="0" hangingPunct="0">
              <a:defRPr kumimoji="1">
                <a:solidFill>
                  <a:schemeClr val="tx1"/>
                </a:solidFill>
                <a:latin typeface="Calibri" pitchFamily="34" charset="0"/>
                <a:ea typeface="ＭＳ Ｐゴシック" pitchFamily="50" charset="-128"/>
              </a:defRPr>
            </a:lvl2pPr>
            <a:lvl3pPr marL="1143000" indent="-228600" eaLnBrk="0" hangingPunct="0">
              <a:defRPr kumimoji="1">
                <a:solidFill>
                  <a:schemeClr val="tx1"/>
                </a:solidFill>
                <a:latin typeface="Calibri" pitchFamily="34" charset="0"/>
                <a:ea typeface="ＭＳ Ｐゴシック" pitchFamily="50" charset="-128"/>
              </a:defRPr>
            </a:lvl3pPr>
            <a:lvl4pPr marL="1600200" indent="-228600" eaLnBrk="0" hangingPunct="0">
              <a:defRPr kumimoji="1">
                <a:solidFill>
                  <a:schemeClr val="tx1"/>
                </a:solidFill>
                <a:latin typeface="Calibri" pitchFamily="34" charset="0"/>
                <a:ea typeface="ＭＳ Ｐゴシック" pitchFamily="50" charset="-128"/>
              </a:defRPr>
            </a:lvl4pPr>
            <a:lvl5pPr marL="2057400" indent="-228600" eaLnBrk="0" hangingPunct="0">
              <a:defRPr kumimoji="1">
                <a:solidFill>
                  <a:schemeClr val="tx1"/>
                </a:solidFill>
                <a:latin typeface="Calibri"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9pPr>
          </a:lstStyle>
          <a:p>
            <a:pPr eaLnBrk="1" hangingPunct="1"/>
            <a:r>
              <a:rPr lang="en-US" altLang="ja-JP" sz="1900" spc="-40" dirty="0">
                <a:latin typeface="Arial" panose="020B0604020202020204" pitchFamily="34" charset="0"/>
                <a:cs typeface="Arial" panose="020B0604020202020204" pitchFamily="34" charset="0"/>
              </a:rPr>
              <a:t>III Measures to Reduce Two-Wheeled Vehicle Emissions</a:t>
            </a:r>
            <a:r>
              <a:rPr lang="ja-JP" altLang="ja-JP" sz="1900" spc="-40" dirty="0">
                <a:latin typeface="Arial" panose="020B0604020202020204" pitchFamily="34" charset="0"/>
                <a:cs typeface="Arial" panose="020B0604020202020204" pitchFamily="34" charset="0"/>
              </a:rPr>
              <a:t>　</a:t>
            </a:r>
            <a:r>
              <a:rPr lang="ja-JP" altLang="en-US" sz="1900" spc="-40" dirty="0">
                <a:latin typeface="Arial" panose="020B0604020202020204" pitchFamily="34" charset="0"/>
                <a:cs typeface="Arial" panose="020B0604020202020204" pitchFamily="34" charset="0"/>
                <a:sym typeface="Wingdings" panose="05000000000000000000" pitchFamily="2" charset="2"/>
              </a:rPr>
              <a:t></a:t>
            </a:r>
            <a:r>
              <a:rPr lang="en-US" altLang="ja-JP" sz="1900" spc="-40" dirty="0">
                <a:latin typeface="Arial" panose="020B0604020202020204" pitchFamily="34" charset="0"/>
                <a:cs typeface="Arial" panose="020B0604020202020204" pitchFamily="34" charset="0"/>
              </a:rPr>
              <a:t> Idling Regulations (HC)</a:t>
            </a:r>
            <a:endParaRPr lang="ja-JP" altLang="en-US" sz="1900" spc="-40" dirty="0">
              <a:latin typeface="Arial" panose="020B0604020202020204" pitchFamily="34" charset="0"/>
              <a:ea typeface="ＤＨＰ特太ゴシック体" pitchFamily="50" charset="-128"/>
              <a:cs typeface="Arial" panose="020B0604020202020204" pitchFamily="34" charset="0"/>
            </a:endParaRPr>
          </a:p>
        </p:txBody>
      </p:sp>
    </p:spTree>
    <p:extLst>
      <p:ext uri="{BB962C8B-B14F-4D97-AF65-F5344CB8AC3E}">
        <p14:creationId xmlns:p14="http://schemas.microsoft.com/office/powerpoint/2010/main" val="6517663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テキスト ボックス 43"/>
          <p:cNvSpPr txBox="1"/>
          <p:nvPr/>
        </p:nvSpPr>
        <p:spPr>
          <a:xfrm>
            <a:off x="110836" y="727110"/>
            <a:ext cx="8750135" cy="400110"/>
          </a:xfrm>
          <a:prstGeom prst="rect">
            <a:avLst/>
          </a:prstGeom>
          <a:noFill/>
        </p:spPr>
        <p:txBody>
          <a:bodyPr wrap="square" rtlCol="0">
            <a:spAutoFit/>
          </a:bodyPr>
          <a:lstStyle/>
          <a:p>
            <a:pPr eaLnBrk="0" hangingPunct="0"/>
            <a:r>
              <a:rPr lang="ja-JP" altLang="en-US" sz="2000" dirty="0">
                <a:solidFill>
                  <a:prstClr val="black"/>
                </a:solidFill>
                <a:latin typeface="Arial" panose="020B0604020202020204" pitchFamily="34" charset="0"/>
                <a:ea typeface="ＭＳ Ｐゴシック" charset="-128"/>
                <a:cs typeface="Arial" panose="020B0604020202020204" pitchFamily="34" charset="0"/>
              </a:rPr>
              <a:t> </a:t>
            </a:r>
            <a:r>
              <a:rPr lang="en-US" altLang="ja-JP" sz="2000" dirty="0">
                <a:solidFill>
                  <a:prstClr val="black"/>
                </a:solidFill>
                <a:latin typeface="Arial" panose="020B0604020202020204" pitchFamily="34" charset="0"/>
                <a:ea typeface="ＭＳ Ｐゴシック" charset="-128"/>
                <a:cs typeface="Arial" panose="020B0604020202020204" pitchFamily="34" charset="0"/>
              </a:rPr>
              <a:t>(4) Idling Regulations (continued)</a:t>
            </a:r>
            <a:endParaRPr lang="ja-JP" altLang="en-US" sz="2000" dirty="0">
              <a:solidFill>
                <a:prstClr val="black"/>
              </a:solidFill>
              <a:latin typeface="Arial" panose="020B0604020202020204" pitchFamily="34" charset="0"/>
              <a:ea typeface="ＭＳ Ｐゴシック" charset="-128"/>
              <a:cs typeface="Arial" panose="020B0604020202020204" pitchFamily="34" charset="0"/>
            </a:endParaRPr>
          </a:p>
        </p:txBody>
      </p:sp>
      <p:sp>
        <p:nvSpPr>
          <p:cNvPr id="10" name="テキスト ボックス 9"/>
          <p:cNvSpPr txBox="1"/>
          <p:nvPr/>
        </p:nvSpPr>
        <p:spPr>
          <a:xfrm>
            <a:off x="3491880" y="6021288"/>
            <a:ext cx="5376341" cy="461665"/>
          </a:xfrm>
          <a:prstGeom prst="rect">
            <a:avLst/>
          </a:prstGeom>
          <a:noFill/>
        </p:spPr>
        <p:txBody>
          <a:bodyPr wrap="square" rtlCol="0">
            <a:spAutoFit/>
          </a:bodyPr>
          <a:lstStyle/>
          <a:p>
            <a:r>
              <a:rPr lang="en-US" altLang="ja-JP" sz="1200" dirty="0">
                <a:latin typeface="Arial" panose="020B0604020202020204" pitchFamily="34" charset="0"/>
                <a:cs typeface="Arial" panose="020B0604020202020204" pitchFamily="34" charset="0"/>
              </a:rPr>
              <a:t>*With regulation values for idling, the preconception is that the engine will be in a warm state, so warming is necessary prior to measuring of emissions.</a:t>
            </a:r>
            <a:endParaRPr kumimoji="1" lang="ja-JP" altLang="en-US" sz="1200" dirty="0">
              <a:latin typeface="Arial" panose="020B0604020202020204" pitchFamily="34" charset="0"/>
              <a:cs typeface="Arial" panose="020B0604020202020204" pitchFamily="34" charset="0"/>
            </a:endParaRPr>
          </a:p>
        </p:txBody>
      </p:sp>
      <p:sp>
        <p:nvSpPr>
          <p:cNvPr id="12" name="テキスト ボックス 11"/>
          <p:cNvSpPr txBox="1"/>
          <p:nvPr/>
        </p:nvSpPr>
        <p:spPr>
          <a:xfrm>
            <a:off x="500742" y="1412776"/>
            <a:ext cx="8360229" cy="3754874"/>
          </a:xfrm>
          <a:prstGeom prst="rect">
            <a:avLst/>
          </a:prstGeom>
          <a:solidFill>
            <a:sysClr val="window" lastClr="FFFFFF"/>
          </a:solidFill>
          <a:ln w="25400" cap="flat" cmpd="sng" algn="ctr">
            <a:solidFill>
              <a:srgbClr val="4F81BD"/>
            </a:solidFill>
            <a:prstDash val="solid"/>
          </a:ln>
          <a:effectLst/>
        </p:spPr>
        <p:txBody>
          <a:bodyPr wrap="square" rtlCol="0">
            <a:spAutoFit/>
          </a:bodyPr>
          <a:lstStyle/>
          <a:p>
            <a:pPr marL="285750" indent="-285750">
              <a:buFont typeface="Wingdings" panose="05000000000000000000" pitchFamily="2" charset="2"/>
              <a:buChar char="l"/>
            </a:pPr>
            <a:r>
              <a:rPr lang="en-US" altLang="ja-JP" sz="1400" dirty="0">
                <a:latin typeface="Arial" panose="020B0604020202020204" pitchFamily="34" charset="0"/>
                <a:cs typeface="Arial" panose="020B0604020202020204" pitchFamily="34" charset="0"/>
              </a:rPr>
              <a:t>On the one hand, regarding the carbon monoxide (CO) regulation values, </a:t>
            </a:r>
            <a:r>
              <a:rPr lang="en-US" altLang="ja-JP" sz="1400" u="sng" dirty="0">
                <a:latin typeface="Arial" panose="020B0604020202020204" pitchFamily="34" charset="0"/>
                <a:cs typeface="Arial" panose="020B0604020202020204" pitchFamily="34" charset="0"/>
              </a:rPr>
              <a:t>although the EURO 5 regulation values are tougher than the current Japanese regulations, it has been confirmed that auto manufacturers are able to respond to this issue on the technical front.</a:t>
            </a:r>
            <a:endParaRPr lang="ja-JP" altLang="ja-JP" sz="14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l"/>
            </a:pPr>
            <a:r>
              <a:rPr lang="en-US" altLang="ja-JP" sz="1400" u="sng" dirty="0">
                <a:latin typeface="Arial" panose="020B0604020202020204" pitchFamily="34" charset="0"/>
                <a:cs typeface="Arial" panose="020B0604020202020204" pitchFamily="34" charset="0"/>
              </a:rPr>
              <a:t>Even with the system </a:t>
            </a:r>
            <a:r>
              <a:rPr lang="en-US" altLang="ja-JP" sz="1400" dirty="0">
                <a:latin typeface="Arial" panose="020B0604020202020204" pitchFamily="34" charset="0"/>
                <a:cs typeface="Arial" panose="020B0604020202020204" pitchFamily="34" charset="0"/>
              </a:rPr>
              <a:t>adopted by automakers in Europe</a:t>
            </a:r>
            <a:r>
              <a:rPr lang="en-US" altLang="ja-JP" sz="1400" u="sng" dirty="0">
                <a:latin typeface="Arial" panose="020B0604020202020204" pitchFamily="34" charset="0"/>
                <a:cs typeface="Arial" panose="020B0604020202020204" pitchFamily="34" charset="0"/>
              </a:rPr>
              <a:t>, where they declare values (automakers declare the CO emission values for their vehicles, in an easing measure that confirms that vehicles in current usage fulfill the regulations), this kind of declaration has been found to be unnecessary.</a:t>
            </a:r>
            <a:endParaRPr lang="ja-JP" altLang="ja-JP" sz="14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l"/>
            </a:pPr>
            <a:r>
              <a:rPr lang="en-US" altLang="ja-JP" sz="1400" dirty="0">
                <a:latin typeface="Arial" panose="020B0604020202020204" pitchFamily="34" charset="0"/>
                <a:cs typeface="Arial" panose="020B0604020202020204" pitchFamily="34" charset="0"/>
              </a:rPr>
              <a:t>Specifically, with notable regard to vehicles that use secondary air, the precondition is that oxidation treatment will be performed by a catalyst, and, in many cases, power output is assured by the air-fuel ratio at time of combustion being at the rich side, so that there were worries about whether there were vehicles that caused increases in HC emissions because the catalyst struggled to warm up during idling; however, results from auto industry studies show that all vehicles – even those using secondary air – were well below the 0.5% CO emission level. Thus, it was confirmed that there is no need for an easing measure.</a:t>
            </a:r>
            <a:endParaRPr lang="ja-JP" altLang="ja-JP" sz="14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l"/>
            </a:pPr>
            <a:r>
              <a:rPr lang="en-US" altLang="ja-JP" sz="1400" dirty="0">
                <a:latin typeface="Arial" panose="020B0604020202020204" pitchFamily="34" charset="0"/>
                <a:cs typeface="Arial" panose="020B0604020202020204" pitchFamily="34" charset="0"/>
              </a:rPr>
              <a:t>Indeed, </a:t>
            </a:r>
            <a:r>
              <a:rPr lang="en-US" altLang="ja-JP" sz="1400" u="sng" dirty="0">
                <a:latin typeface="Arial" panose="020B0604020202020204" pitchFamily="34" charset="0"/>
                <a:cs typeface="Arial" panose="020B0604020202020204" pitchFamily="34" charset="0"/>
              </a:rPr>
              <a:t>even regarding the CO measuring accuracy of idling emission analyzers used in the new tests and continuing tests by bodies (National Agency for Automobile and Land Transport Technology [independent] and designated vehicle maintenance operators), it has been confirmed that there will be no problems with measuring even if regulations are strengthened.</a:t>
            </a:r>
            <a:endParaRPr kumimoji="0" lang="ja-JP" altLang="en-US" sz="1400" kern="0" dirty="0">
              <a:solidFill>
                <a:prstClr val="black"/>
              </a:solidFill>
              <a:latin typeface="Arial" panose="020B0604020202020204" pitchFamily="34" charset="0"/>
              <a:ea typeface="ＭＳ Ｐゴシック"/>
              <a:cs typeface="Arial" panose="020B0604020202020204" pitchFamily="34" charset="0"/>
            </a:endParaRPr>
          </a:p>
        </p:txBody>
      </p:sp>
      <p:sp>
        <p:nvSpPr>
          <p:cNvPr id="13" name="右矢印 12"/>
          <p:cNvSpPr/>
          <p:nvPr/>
        </p:nvSpPr>
        <p:spPr>
          <a:xfrm>
            <a:off x="500742" y="5565646"/>
            <a:ext cx="398850" cy="49143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Arial" panose="020B0604020202020204" pitchFamily="34" charset="0"/>
              <a:cs typeface="Arial" panose="020B0604020202020204" pitchFamily="34" charset="0"/>
            </a:endParaRPr>
          </a:p>
        </p:txBody>
      </p:sp>
      <p:sp>
        <p:nvSpPr>
          <p:cNvPr id="14" name="テキスト ボックス 13"/>
          <p:cNvSpPr txBox="1"/>
          <p:nvPr/>
        </p:nvSpPr>
        <p:spPr>
          <a:xfrm>
            <a:off x="899592" y="5445224"/>
            <a:ext cx="8064896" cy="584775"/>
          </a:xfrm>
          <a:prstGeom prst="rect">
            <a:avLst/>
          </a:prstGeom>
          <a:noFill/>
          <a:ln w="25400" cap="flat" cmpd="sng" algn="ctr">
            <a:noFill/>
            <a:prstDash val="solid"/>
          </a:ln>
          <a:effectLst/>
        </p:spPr>
        <p:txBody>
          <a:bodyPr wrap="square" rtlCol="0">
            <a:spAutoFit/>
          </a:bodyPr>
          <a:lstStyle/>
          <a:p>
            <a:pPr marR="0" lvl="0" defTabSz="914400" eaLnBrk="0" fontAlgn="auto" latinLnBrk="0" hangingPunct="0">
              <a:lnSpc>
                <a:spcPct val="100000"/>
              </a:lnSpc>
              <a:spcBef>
                <a:spcPts val="0"/>
              </a:spcBef>
              <a:spcAft>
                <a:spcPts val="0"/>
              </a:spcAft>
              <a:buClrTx/>
              <a:buSzTx/>
              <a:tabLst/>
              <a:defRPr/>
            </a:pPr>
            <a:r>
              <a:rPr lang="en-US" altLang="ja-JP" sz="1600" dirty="0">
                <a:latin typeface="Arial" panose="020B0604020202020204" pitchFamily="34" charset="0"/>
                <a:cs typeface="Arial" panose="020B0604020202020204" pitchFamily="34" charset="0"/>
              </a:rPr>
              <a:t>Regarding the allowable maximum desired value for emissions of CO, we will move to strengthen regulations to a uniform 0.5%</a:t>
            </a:r>
            <a:r>
              <a:rPr lang="en-US" altLang="ja-JP" sz="1600" baseline="30000" dirty="0">
                <a:latin typeface="Arial" panose="020B0604020202020204" pitchFamily="34" charset="0"/>
                <a:cs typeface="Arial" panose="020B0604020202020204" pitchFamily="34" charset="0"/>
              </a:rPr>
              <a:t>*</a:t>
            </a:r>
            <a:r>
              <a:rPr lang="en-US" altLang="ja-JP" sz="1600" dirty="0">
                <a:latin typeface="Arial" panose="020B0604020202020204" pitchFamily="34" charset="0"/>
                <a:cs typeface="Arial" panose="020B0604020202020204" pitchFamily="34" charset="0"/>
              </a:rPr>
              <a:t> (without using automakers declared values).</a:t>
            </a:r>
            <a:endParaRPr kumimoji="0" lang="en-US" altLang="ja-JP" b="0" i="0" u="none" strike="noStrike" kern="0" cap="none" spc="0" normalizeH="0" baseline="0" noProof="0" dirty="0">
              <a:ln>
                <a:noFill/>
              </a:ln>
              <a:solidFill>
                <a:prstClr val="black"/>
              </a:solidFill>
              <a:effectLst/>
              <a:uLnTx/>
              <a:uFillTx/>
              <a:latin typeface="Arial" panose="020B0604020202020204" pitchFamily="34" charset="0"/>
              <a:ea typeface="ＭＳ Ｐゴシック"/>
              <a:cs typeface="Arial" panose="020B0604020202020204" pitchFamily="34" charset="0"/>
            </a:endParaRPr>
          </a:p>
        </p:txBody>
      </p:sp>
      <p:sp>
        <p:nvSpPr>
          <p:cNvPr id="2" name="スライド番号プレースホルダー 1"/>
          <p:cNvSpPr>
            <a:spLocks noGrp="1"/>
          </p:cNvSpPr>
          <p:nvPr>
            <p:ph type="sldNum" sz="quarter" idx="12"/>
          </p:nvPr>
        </p:nvSpPr>
        <p:spPr>
          <a:xfrm>
            <a:off x="6991429" y="6477059"/>
            <a:ext cx="2133600" cy="365125"/>
          </a:xfrm>
        </p:spPr>
        <p:txBody>
          <a:bodyPr/>
          <a:lstStyle/>
          <a:p>
            <a:pPr>
              <a:defRPr/>
            </a:pPr>
            <a:fld id="{9D91D343-D6F1-4C9E-AB92-27429560DF0C}" type="slidenum">
              <a:rPr lang="ja-JP" altLang="en-US" smtClean="0">
                <a:latin typeface="Arial" panose="020B0604020202020204" pitchFamily="34" charset="0"/>
                <a:cs typeface="Arial" panose="020B0604020202020204" pitchFamily="34" charset="0"/>
              </a:rPr>
              <a:pPr>
                <a:defRPr/>
              </a:pPr>
              <a:t>14</a:t>
            </a:fld>
            <a:endParaRPr lang="ja-JP" altLang="en-US" dirty="0">
              <a:latin typeface="Arial" panose="020B0604020202020204" pitchFamily="34" charset="0"/>
              <a:cs typeface="Arial" panose="020B0604020202020204" pitchFamily="34" charset="0"/>
            </a:endParaRPr>
          </a:p>
        </p:txBody>
      </p:sp>
      <p:sp>
        <p:nvSpPr>
          <p:cNvPr id="9" name="テキスト ボックス 3"/>
          <p:cNvSpPr txBox="1">
            <a:spLocks noChangeArrowheads="1"/>
          </p:cNvSpPr>
          <p:nvPr/>
        </p:nvSpPr>
        <p:spPr bwMode="auto">
          <a:xfrm>
            <a:off x="-14289" y="0"/>
            <a:ext cx="91393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Calibri" pitchFamily="34" charset="0"/>
                <a:ea typeface="ＭＳ Ｐゴシック" pitchFamily="50" charset="-128"/>
              </a:defRPr>
            </a:lvl1pPr>
            <a:lvl2pPr marL="742950" indent="-285750" eaLnBrk="0" hangingPunct="0">
              <a:defRPr kumimoji="1">
                <a:solidFill>
                  <a:schemeClr val="tx1"/>
                </a:solidFill>
                <a:latin typeface="Calibri" pitchFamily="34" charset="0"/>
                <a:ea typeface="ＭＳ Ｐゴシック" pitchFamily="50" charset="-128"/>
              </a:defRPr>
            </a:lvl2pPr>
            <a:lvl3pPr marL="1143000" indent="-228600" eaLnBrk="0" hangingPunct="0">
              <a:defRPr kumimoji="1">
                <a:solidFill>
                  <a:schemeClr val="tx1"/>
                </a:solidFill>
                <a:latin typeface="Calibri" pitchFamily="34" charset="0"/>
                <a:ea typeface="ＭＳ Ｐゴシック" pitchFamily="50" charset="-128"/>
              </a:defRPr>
            </a:lvl3pPr>
            <a:lvl4pPr marL="1600200" indent="-228600" eaLnBrk="0" hangingPunct="0">
              <a:defRPr kumimoji="1">
                <a:solidFill>
                  <a:schemeClr val="tx1"/>
                </a:solidFill>
                <a:latin typeface="Calibri" pitchFamily="34" charset="0"/>
                <a:ea typeface="ＭＳ Ｐゴシック" pitchFamily="50" charset="-128"/>
              </a:defRPr>
            </a:lvl4pPr>
            <a:lvl5pPr marL="2057400" indent="-228600" eaLnBrk="0" hangingPunct="0">
              <a:defRPr kumimoji="1">
                <a:solidFill>
                  <a:schemeClr val="tx1"/>
                </a:solidFill>
                <a:latin typeface="Calibri"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9pPr>
          </a:lstStyle>
          <a:p>
            <a:pPr eaLnBrk="1" hangingPunct="1"/>
            <a:r>
              <a:rPr lang="de-DE" altLang="ja-JP" dirty="0">
                <a:latin typeface="Arial" panose="020B0604020202020204" pitchFamily="34" charset="0"/>
                <a:cs typeface="Arial" panose="020B0604020202020204" pitchFamily="34" charset="0"/>
              </a:rPr>
              <a:t>III</a:t>
            </a:r>
            <a:r>
              <a:rPr lang="ja-JP" altLang="ja-JP" dirty="0">
                <a:latin typeface="Arial" panose="020B0604020202020204" pitchFamily="34" charset="0"/>
                <a:cs typeface="Arial" panose="020B0604020202020204" pitchFamily="34" charset="0"/>
              </a:rPr>
              <a:t>　</a:t>
            </a:r>
            <a:r>
              <a:rPr lang="en-US" altLang="ja-JP" dirty="0">
                <a:latin typeface="Arial" panose="020B0604020202020204" pitchFamily="34" charset="0"/>
                <a:cs typeface="Arial" panose="020B0604020202020204" pitchFamily="34" charset="0"/>
              </a:rPr>
              <a:t>Measures to Reduce Two-Wheeled Vehicle Emissions</a:t>
            </a:r>
            <a:r>
              <a:rPr lang="ja-JP" altLang="ja-JP" dirty="0">
                <a:latin typeface="Arial" panose="020B0604020202020204" pitchFamily="34" charset="0"/>
                <a:cs typeface="Arial" panose="020B0604020202020204" pitchFamily="34" charset="0"/>
              </a:rPr>
              <a:t>　</a:t>
            </a:r>
            <a:r>
              <a:rPr lang="ja-JP" altLang="en-US" dirty="0">
                <a:latin typeface="Arial" panose="020B0604020202020204" pitchFamily="34" charset="0"/>
                <a:cs typeface="Arial" panose="020B0604020202020204" pitchFamily="34" charset="0"/>
                <a:sym typeface="Wingdings" panose="05000000000000000000" pitchFamily="2" charset="2"/>
              </a:rPr>
              <a:t></a:t>
            </a:r>
            <a:r>
              <a:rPr lang="en-US" altLang="ja-JP" dirty="0">
                <a:latin typeface="Arial" panose="020B0604020202020204" pitchFamily="34" charset="0"/>
                <a:cs typeface="Arial" panose="020B0604020202020204" pitchFamily="34" charset="0"/>
              </a:rPr>
              <a:t> Idling Regulations (CO)</a:t>
            </a:r>
            <a:endParaRPr lang="ja-JP" altLang="en-US" sz="2400" dirty="0">
              <a:latin typeface="Arial" panose="020B0604020202020204" pitchFamily="34" charset="0"/>
              <a:ea typeface="ＤＨＰ特太ゴシック体" pitchFamily="50" charset="-128"/>
              <a:cs typeface="Arial" panose="020B0604020202020204" pitchFamily="34" charset="0"/>
            </a:endParaRPr>
          </a:p>
        </p:txBody>
      </p:sp>
    </p:spTree>
    <p:extLst>
      <p:ext uri="{BB962C8B-B14F-4D97-AF65-F5344CB8AC3E}">
        <p14:creationId xmlns:p14="http://schemas.microsoft.com/office/powerpoint/2010/main" val="35463827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テキスト ボックス 43"/>
          <p:cNvSpPr txBox="1"/>
          <p:nvPr/>
        </p:nvSpPr>
        <p:spPr>
          <a:xfrm>
            <a:off x="110836" y="692696"/>
            <a:ext cx="8750135" cy="400110"/>
          </a:xfrm>
          <a:prstGeom prst="rect">
            <a:avLst/>
          </a:prstGeom>
          <a:noFill/>
        </p:spPr>
        <p:txBody>
          <a:bodyPr wrap="square" rtlCol="0">
            <a:spAutoFit/>
          </a:bodyPr>
          <a:lstStyle/>
          <a:p>
            <a:pPr eaLnBrk="0" hangingPunct="0"/>
            <a:r>
              <a:rPr lang="ja-JP" altLang="en-US" sz="2000" dirty="0">
                <a:solidFill>
                  <a:prstClr val="black"/>
                </a:solidFill>
                <a:latin typeface="Arial" panose="020B0604020202020204" pitchFamily="34" charset="0"/>
                <a:ea typeface="ＭＳ Ｐゴシック" charset="-128"/>
                <a:cs typeface="Arial" panose="020B0604020202020204" pitchFamily="34" charset="0"/>
              </a:rPr>
              <a:t> </a:t>
            </a:r>
            <a:r>
              <a:rPr lang="en-US" altLang="ja-JP" sz="2000" dirty="0">
                <a:solidFill>
                  <a:prstClr val="black"/>
                </a:solidFill>
                <a:latin typeface="Arial" panose="020B0604020202020204" pitchFamily="34" charset="0"/>
                <a:ea typeface="ＭＳ Ｐゴシック" charset="-128"/>
                <a:cs typeface="Arial" panose="020B0604020202020204" pitchFamily="34" charset="0"/>
              </a:rPr>
              <a:t>(5) Fuel</a:t>
            </a:r>
            <a:r>
              <a:rPr lang="ja-JP" altLang="en-US" sz="2000" dirty="0">
                <a:solidFill>
                  <a:prstClr val="black"/>
                </a:solidFill>
                <a:latin typeface="Arial" panose="020B0604020202020204" pitchFamily="34" charset="0"/>
                <a:ea typeface="ＭＳ Ｐゴシック" charset="-128"/>
                <a:cs typeface="Arial" panose="020B0604020202020204" pitchFamily="34" charset="0"/>
              </a:rPr>
              <a:t> </a:t>
            </a:r>
            <a:r>
              <a:rPr lang="en-US" altLang="ja-JP" sz="2000" dirty="0">
                <a:solidFill>
                  <a:prstClr val="black"/>
                </a:solidFill>
                <a:latin typeface="Arial" panose="020B0604020202020204" pitchFamily="34" charset="0"/>
                <a:ea typeface="ＭＳ Ｐゴシック" charset="-128"/>
                <a:cs typeface="Arial" panose="020B0604020202020204" pitchFamily="34" charset="0"/>
              </a:rPr>
              <a:t>Evaporative Emission Regulations</a:t>
            </a:r>
            <a:endParaRPr lang="ja-JP" altLang="en-US" sz="2000" dirty="0">
              <a:solidFill>
                <a:prstClr val="black"/>
              </a:solidFill>
              <a:latin typeface="Arial" panose="020B0604020202020204" pitchFamily="34" charset="0"/>
              <a:ea typeface="ＭＳ Ｐゴシック" charset="-128"/>
              <a:cs typeface="Arial" panose="020B0604020202020204" pitchFamily="34" charset="0"/>
            </a:endParaRPr>
          </a:p>
        </p:txBody>
      </p:sp>
      <p:sp>
        <p:nvSpPr>
          <p:cNvPr id="20" name="テキスト ボックス 19"/>
          <p:cNvSpPr txBox="1"/>
          <p:nvPr/>
        </p:nvSpPr>
        <p:spPr>
          <a:xfrm>
            <a:off x="500742" y="1196752"/>
            <a:ext cx="8360229" cy="830997"/>
          </a:xfrm>
          <a:prstGeom prst="rect">
            <a:avLst/>
          </a:prstGeom>
          <a:solidFill>
            <a:sysClr val="window" lastClr="FFFFFF"/>
          </a:solidFill>
          <a:ln w="25400" cap="flat" cmpd="sng" algn="ctr">
            <a:solidFill>
              <a:srgbClr val="4F81BD"/>
            </a:solidFill>
            <a:prstDash val="solid"/>
          </a:ln>
          <a:effectLst/>
        </p:spPr>
        <p:txBody>
          <a:bodyPr wrap="square" rtlCol="0">
            <a:spAutoFit/>
          </a:bodyPr>
          <a:lstStyle/>
          <a:p>
            <a:pPr marL="285750" marR="0" lvl="0" indent="-285750" defTabSz="914400" eaLnBrk="0" fontAlgn="auto" latinLnBrk="0" hangingPunct="0">
              <a:lnSpc>
                <a:spcPct val="100000"/>
              </a:lnSpc>
              <a:spcBef>
                <a:spcPts val="0"/>
              </a:spcBef>
              <a:spcAft>
                <a:spcPts val="0"/>
              </a:spcAft>
              <a:buClrTx/>
              <a:buSzTx/>
              <a:buFont typeface="Wingdings" panose="05000000000000000000" pitchFamily="2" charset="2"/>
              <a:buChar char="l"/>
              <a:tabLst/>
              <a:defRPr/>
            </a:pPr>
            <a:r>
              <a:rPr lang="en-US" altLang="ja-JP" sz="1600" u="sng" dirty="0">
                <a:latin typeface="Arial" panose="020B0604020202020204" pitchFamily="34" charset="0"/>
                <a:cs typeface="Arial" panose="020B0604020202020204" pitchFamily="34" charset="0"/>
              </a:rPr>
              <a:t>Although the regulation values for fuel evaporative emissions in EURO 5 are tougher than the current Japanese regulation values, it has been confirmed that automakers are able to respond to this issue on the technical front.</a:t>
            </a:r>
            <a:endParaRPr kumimoji="0" lang="en-US" altLang="ja-JP" kern="0" dirty="0">
              <a:solidFill>
                <a:prstClr val="black"/>
              </a:solidFill>
              <a:latin typeface="Arial" panose="020B0604020202020204" pitchFamily="34" charset="0"/>
              <a:ea typeface="ＭＳ Ｐゴシック"/>
              <a:cs typeface="Arial" panose="020B0604020202020204" pitchFamily="34" charset="0"/>
            </a:endParaRPr>
          </a:p>
        </p:txBody>
      </p:sp>
      <p:sp>
        <p:nvSpPr>
          <p:cNvPr id="8" name="右矢印 7"/>
          <p:cNvSpPr/>
          <p:nvPr/>
        </p:nvSpPr>
        <p:spPr>
          <a:xfrm>
            <a:off x="500742" y="2337480"/>
            <a:ext cx="398850" cy="49143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Arial" panose="020B0604020202020204" pitchFamily="34" charset="0"/>
              <a:cs typeface="Arial" panose="020B0604020202020204" pitchFamily="34" charset="0"/>
            </a:endParaRPr>
          </a:p>
        </p:txBody>
      </p:sp>
      <p:sp>
        <p:nvSpPr>
          <p:cNvPr id="9" name="テキスト ボックス 8"/>
          <p:cNvSpPr txBox="1"/>
          <p:nvPr/>
        </p:nvSpPr>
        <p:spPr>
          <a:xfrm>
            <a:off x="899592" y="2289066"/>
            <a:ext cx="7961379" cy="584775"/>
          </a:xfrm>
          <a:prstGeom prst="rect">
            <a:avLst/>
          </a:prstGeom>
          <a:noFill/>
          <a:ln w="25400" cap="flat" cmpd="sng" algn="ctr">
            <a:noFill/>
            <a:prstDash val="solid"/>
          </a:ln>
          <a:effectLst/>
        </p:spPr>
        <p:txBody>
          <a:bodyPr wrap="square" rtlCol="0">
            <a:spAutoFit/>
          </a:bodyPr>
          <a:lstStyle/>
          <a:p>
            <a:pPr marR="0" lvl="0" defTabSz="914400" eaLnBrk="0" fontAlgn="auto" latinLnBrk="0" hangingPunct="0">
              <a:lnSpc>
                <a:spcPct val="100000"/>
              </a:lnSpc>
              <a:spcBef>
                <a:spcPts val="0"/>
              </a:spcBef>
              <a:spcAft>
                <a:spcPts val="0"/>
              </a:spcAft>
              <a:buClrTx/>
              <a:buSzTx/>
              <a:tabLst/>
              <a:defRPr/>
            </a:pPr>
            <a:r>
              <a:rPr lang="en-US" altLang="ja-JP" sz="1600" dirty="0">
                <a:latin typeface="Arial" panose="020B0604020202020204" pitchFamily="34" charset="0"/>
                <a:cs typeface="Arial" panose="020B0604020202020204" pitchFamily="34" charset="0"/>
              </a:rPr>
              <a:t>Regarding the allowable maximum desired value for fuel evaporative emissions, we will strengthen the value to the same level as that of EURO 5 (2g/test </a:t>
            </a:r>
            <a:r>
              <a:rPr lang="en-US" altLang="ja-JP" sz="1600" dirty="0">
                <a:latin typeface="Arial" panose="020B0604020202020204" pitchFamily="34" charset="0"/>
                <a:cs typeface="Arial" panose="020B0604020202020204" pitchFamily="34" charset="0"/>
                <a:sym typeface="Symbol" panose="05050102010706020507" pitchFamily="18" charset="2"/>
              </a:rPr>
              <a:t></a:t>
            </a:r>
            <a:r>
              <a:rPr lang="en-US" altLang="ja-JP" sz="1600" dirty="0">
                <a:latin typeface="Arial" panose="020B0604020202020204" pitchFamily="34" charset="0"/>
                <a:cs typeface="Arial" panose="020B0604020202020204" pitchFamily="34" charset="0"/>
              </a:rPr>
              <a:t> 1.5g/test).</a:t>
            </a:r>
            <a:endParaRPr kumimoji="0" lang="en-US" altLang="ja-JP" b="0" i="0" strike="noStrike" kern="0" cap="none" spc="0" normalizeH="0" baseline="0" noProof="0" dirty="0">
              <a:ln>
                <a:noFill/>
              </a:ln>
              <a:solidFill>
                <a:prstClr val="black"/>
              </a:solidFill>
              <a:effectLst/>
              <a:uLnTx/>
              <a:uFillTx/>
              <a:latin typeface="Arial" panose="020B0604020202020204" pitchFamily="34" charset="0"/>
              <a:ea typeface="ＭＳ Ｐゴシック"/>
              <a:cs typeface="Arial" panose="020B0604020202020204" pitchFamily="34" charset="0"/>
            </a:endParaRPr>
          </a:p>
        </p:txBody>
      </p:sp>
      <p:sp>
        <p:nvSpPr>
          <p:cNvPr id="2" name="スライド番号プレースホルダー 1"/>
          <p:cNvSpPr>
            <a:spLocks noGrp="1"/>
          </p:cNvSpPr>
          <p:nvPr>
            <p:ph type="sldNum" sz="quarter" idx="12"/>
          </p:nvPr>
        </p:nvSpPr>
        <p:spPr>
          <a:xfrm>
            <a:off x="7008812" y="6507559"/>
            <a:ext cx="2133600" cy="365125"/>
          </a:xfrm>
        </p:spPr>
        <p:txBody>
          <a:bodyPr/>
          <a:lstStyle/>
          <a:p>
            <a:pPr>
              <a:defRPr/>
            </a:pPr>
            <a:fld id="{9D91D343-D6F1-4C9E-AB92-27429560DF0C}" type="slidenum">
              <a:rPr lang="ja-JP" altLang="en-US" smtClean="0">
                <a:latin typeface="Arial" panose="020B0604020202020204" pitchFamily="34" charset="0"/>
                <a:cs typeface="Arial" panose="020B0604020202020204" pitchFamily="34" charset="0"/>
              </a:rPr>
              <a:pPr>
                <a:defRPr/>
              </a:pPr>
              <a:t>15</a:t>
            </a:fld>
            <a:endParaRPr lang="ja-JP" altLang="en-US" dirty="0">
              <a:latin typeface="Arial" panose="020B0604020202020204" pitchFamily="34" charset="0"/>
              <a:cs typeface="Arial" panose="020B0604020202020204" pitchFamily="34" charset="0"/>
            </a:endParaRPr>
          </a:p>
        </p:txBody>
      </p:sp>
      <p:sp>
        <p:nvSpPr>
          <p:cNvPr id="10" name="テキスト ボックス 9"/>
          <p:cNvSpPr txBox="1"/>
          <p:nvPr/>
        </p:nvSpPr>
        <p:spPr>
          <a:xfrm>
            <a:off x="110836" y="3140968"/>
            <a:ext cx="8750135" cy="400110"/>
          </a:xfrm>
          <a:prstGeom prst="rect">
            <a:avLst/>
          </a:prstGeom>
          <a:noFill/>
        </p:spPr>
        <p:txBody>
          <a:bodyPr wrap="square" rtlCol="0">
            <a:spAutoFit/>
          </a:bodyPr>
          <a:lstStyle/>
          <a:p>
            <a:pPr eaLnBrk="0" hangingPunct="0"/>
            <a:r>
              <a:rPr lang="ja-JP" altLang="en-US" sz="2000" dirty="0">
                <a:solidFill>
                  <a:prstClr val="black"/>
                </a:solidFill>
                <a:latin typeface="Arial" panose="020B0604020202020204" pitchFamily="34" charset="0"/>
                <a:ea typeface="ＭＳ Ｐゴシック" charset="-128"/>
                <a:cs typeface="Arial" panose="020B0604020202020204" pitchFamily="34" charset="0"/>
              </a:rPr>
              <a:t> </a:t>
            </a:r>
            <a:r>
              <a:rPr lang="en-US" altLang="ja-JP" sz="2000" dirty="0">
                <a:solidFill>
                  <a:prstClr val="black"/>
                </a:solidFill>
                <a:latin typeface="Arial" panose="020B0604020202020204" pitchFamily="34" charset="0"/>
                <a:ea typeface="ＭＳ Ｐゴシック" charset="-128"/>
                <a:cs typeface="Arial" panose="020B0604020202020204" pitchFamily="34" charset="0"/>
              </a:rPr>
              <a:t>(6) Durability</a:t>
            </a:r>
            <a:r>
              <a:rPr lang="ja-JP" altLang="en-US" sz="2000" dirty="0">
                <a:solidFill>
                  <a:prstClr val="black"/>
                </a:solidFill>
                <a:latin typeface="Arial" panose="020B0604020202020204" pitchFamily="34" charset="0"/>
                <a:ea typeface="ＭＳ Ｐゴシック" charset="-128"/>
                <a:cs typeface="Arial" panose="020B0604020202020204" pitchFamily="34" charset="0"/>
              </a:rPr>
              <a:t> </a:t>
            </a:r>
            <a:r>
              <a:rPr lang="en-US" altLang="ja-JP" sz="2000" dirty="0">
                <a:solidFill>
                  <a:prstClr val="black"/>
                </a:solidFill>
                <a:latin typeface="Arial" panose="020B0604020202020204" pitchFamily="34" charset="0"/>
                <a:ea typeface="ＭＳ Ｐゴシック" charset="-128"/>
                <a:cs typeface="Arial" panose="020B0604020202020204" pitchFamily="34" charset="0"/>
              </a:rPr>
              <a:t>Mileage</a:t>
            </a:r>
            <a:endParaRPr lang="ja-JP" altLang="en-US" sz="2000" dirty="0">
              <a:solidFill>
                <a:prstClr val="black"/>
              </a:solidFill>
              <a:latin typeface="Arial" panose="020B0604020202020204" pitchFamily="34" charset="0"/>
              <a:ea typeface="ＭＳ Ｐゴシック" charset="-128"/>
              <a:cs typeface="Arial" panose="020B0604020202020204" pitchFamily="34" charset="0"/>
            </a:endParaRPr>
          </a:p>
        </p:txBody>
      </p:sp>
      <p:sp>
        <p:nvSpPr>
          <p:cNvPr id="11" name="テキスト ボックス 10"/>
          <p:cNvSpPr txBox="1"/>
          <p:nvPr/>
        </p:nvSpPr>
        <p:spPr>
          <a:xfrm>
            <a:off x="500742" y="3645024"/>
            <a:ext cx="8360229" cy="2308324"/>
          </a:xfrm>
          <a:prstGeom prst="rect">
            <a:avLst/>
          </a:prstGeom>
          <a:solidFill>
            <a:sysClr val="window" lastClr="FFFFFF"/>
          </a:solidFill>
          <a:ln w="25400" cap="flat" cmpd="sng" algn="ctr">
            <a:solidFill>
              <a:srgbClr val="4F81BD"/>
            </a:solidFill>
            <a:prstDash val="solid"/>
          </a:ln>
          <a:effectLst/>
        </p:spPr>
        <p:txBody>
          <a:bodyPr wrap="square" rtlCol="0">
            <a:spAutoFit/>
          </a:bodyPr>
          <a:lstStyle/>
          <a:p>
            <a:pPr marL="285750" indent="-285750">
              <a:buFont typeface="Wingdings" panose="05000000000000000000" pitchFamily="2" charset="2"/>
              <a:buChar char="l"/>
            </a:pPr>
            <a:r>
              <a:rPr lang="en-US" altLang="ja-JP" sz="1600" u="sng" dirty="0">
                <a:latin typeface="Arial" panose="020B0604020202020204" pitchFamily="34" charset="0"/>
                <a:cs typeface="Arial" panose="020B0604020202020204" pitchFamily="34" charset="0"/>
              </a:rPr>
              <a:t>If a durability mileage was to be introduced in EURO 5, it would be tougher than the current Japanese regulation, yet it has been confirmed that automakers are able to respond to this issue on the technical front.</a:t>
            </a:r>
            <a:endParaRPr lang="ja-JP" altLang="ja-JP" sz="16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l"/>
            </a:pPr>
            <a:r>
              <a:rPr lang="en-US" altLang="ja-JP" sz="1600" dirty="0">
                <a:latin typeface="Arial" panose="020B0604020202020204" pitchFamily="34" charset="0"/>
                <a:cs typeface="Arial" panose="020B0604020202020204" pitchFamily="34" charset="0"/>
              </a:rPr>
              <a:t>Note, </a:t>
            </a:r>
            <a:r>
              <a:rPr lang="en-US" altLang="ja-JP" sz="1600" u="sng" dirty="0">
                <a:latin typeface="Arial" panose="020B0604020202020204" pitchFamily="34" charset="0"/>
                <a:cs typeface="Arial" panose="020B0604020202020204" pitchFamily="34" charset="0"/>
              </a:rPr>
              <a:t>for some of the vehicle categories (two-wheelers with maximum speeds of less than 130km/h among small motorcycles and mopeds), the EURO 5 durability mileage is shorter than the current Japanese regulation</a:t>
            </a:r>
            <a:r>
              <a:rPr lang="en-US" altLang="ja-JP" sz="1600" dirty="0">
                <a:latin typeface="Arial" panose="020B0604020202020204" pitchFamily="34" charset="0"/>
                <a:cs typeface="Arial" panose="020B0604020202020204" pitchFamily="34" charset="0"/>
              </a:rPr>
              <a:t>; however, taking into consideration the emission deterioration factor and the next allowable maximum desired value for emissions for the vehicle categories concerned, </a:t>
            </a:r>
            <a:r>
              <a:rPr lang="en-US" altLang="ja-JP" sz="1600" u="sng" dirty="0">
                <a:latin typeface="Arial" panose="020B0604020202020204" pitchFamily="34" charset="0"/>
                <a:cs typeface="Arial" panose="020B0604020202020204" pitchFamily="34" charset="0"/>
              </a:rPr>
              <a:t>we will strengthen regulations because the emission regulation value for durability mileage will get stricter.</a:t>
            </a:r>
            <a:endParaRPr kumimoji="0" lang="en-US" altLang="ja-JP" kern="0" dirty="0">
              <a:solidFill>
                <a:prstClr val="black"/>
              </a:solidFill>
              <a:latin typeface="Arial" panose="020B0604020202020204" pitchFamily="34" charset="0"/>
              <a:ea typeface="ＭＳ Ｐゴシック"/>
              <a:cs typeface="Arial" panose="020B0604020202020204" pitchFamily="34" charset="0"/>
            </a:endParaRPr>
          </a:p>
        </p:txBody>
      </p:sp>
      <p:sp>
        <p:nvSpPr>
          <p:cNvPr id="12" name="右矢印 11"/>
          <p:cNvSpPr/>
          <p:nvPr/>
        </p:nvSpPr>
        <p:spPr>
          <a:xfrm>
            <a:off x="500742" y="6165304"/>
            <a:ext cx="398850" cy="49143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Arial" panose="020B0604020202020204" pitchFamily="34" charset="0"/>
              <a:cs typeface="Arial" panose="020B0604020202020204" pitchFamily="34" charset="0"/>
            </a:endParaRPr>
          </a:p>
        </p:txBody>
      </p:sp>
      <p:sp>
        <p:nvSpPr>
          <p:cNvPr id="13" name="テキスト ボックス 12"/>
          <p:cNvSpPr txBox="1"/>
          <p:nvPr/>
        </p:nvSpPr>
        <p:spPr>
          <a:xfrm>
            <a:off x="899592" y="6165304"/>
            <a:ext cx="7961379" cy="584775"/>
          </a:xfrm>
          <a:prstGeom prst="rect">
            <a:avLst/>
          </a:prstGeom>
          <a:noFill/>
          <a:ln w="25400" cap="flat" cmpd="sng" algn="ctr">
            <a:noFill/>
            <a:prstDash val="solid"/>
          </a:ln>
          <a:effectLst/>
        </p:spPr>
        <p:txBody>
          <a:bodyPr wrap="square" rtlCol="0">
            <a:spAutoFit/>
          </a:bodyPr>
          <a:lstStyle/>
          <a:p>
            <a:r>
              <a:rPr lang="en-US" altLang="ja-JP" sz="1600" dirty="0">
                <a:latin typeface="Arial" panose="020B0604020202020204" pitchFamily="34" charset="0"/>
                <a:cs typeface="Arial" panose="020B0604020202020204" pitchFamily="34" charset="0"/>
              </a:rPr>
              <a:t>Regarding durability mileage, we will strengthen the value to the same level as that of EURO 5.</a:t>
            </a:r>
            <a:endParaRPr lang="ja-JP" altLang="ja-JP" sz="1600" dirty="0">
              <a:latin typeface="Arial" panose="020B0604020202020204" pitchFamily="34" charset="0"/>
              <a:cs typeface="Arial" panose="020B0604020202020204" pitchFamily="34" charset="0"/>
            </a:endParaRPr>
          </a:p>
        </p:txBody>
      </p:sp>
      <p:sp>
        <p:nvSpPr>
          <p:cNvPr id="14" name="テキスト ボックス 3"/>
          <p:cNvSpPr txBox="1">
            <a:spLocks noChangeArrowheads="1"/>
          </p:cNvSpPr>
          <p:nvPr/>
        </p:nvSpPr>
        <p:spPr bwMode="auto">
          <a:xfrm>
            <a:off x="-14289" y="-27384"/>
            <a:ext cx="912279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Calibri" pitchFamily="34" charset="0"/>
                <a:ea typeface="ＭＳ Ｐゴシック" pitchFamily="50" charset="-128"/>
              </a:defRPr>
            </a:lvl1pPr>
            <a:lvl2pPr marL="742950" indent="-285750" eaLnBrk="0" hangingPunct="0">
              <a:defRPr kumimoji="1">
                <a:solidFill>
                  <a:schemeClr val="tx1"/>
                </a:solidFill>
                <a:latin typeface="Calibri" pitchFamily="34" charset="0"/>
                <a:ea typeface="ＭＳ Ｐゴシック" pitchFamily="50" charset="-128"/>
              </a:defRPr>
            </a:lvl2pPr>
            <a:lvl3pPr marL="1143000" indent="-228600" eaLnBrk="0" hangingPunct="0">
              <a:defRPr kumimoji="1">
                <a:solidFill>
                  <a:schemeClr val="tx1"/>
                </a:solidFill>
                <a:latin typeface="Calibri" pitchFamily="34" charset="0"/>
                <a:ea typeface="ＭＳ Ｐゴシック" pitchFamily="50" charset="-128"/>
              </a:defRPr>
            </a:lvl3pPr>
            <a:lvl4pPr marL="1600200" indent="-228600" eaLnBrk="0" hangingPunct="0">
              <a:defRPr kumimoji="1">
                <a:solidFill>
                  <a:schemeClr val="tx1"/>
                </a:solidFill>
                <a:latin typeface="Calibri" pitchFamily="34" charset="0"/>
                <a:ea typeface="ＭＳ Ｐゴシック" pitchFamily="50" charset="-128"/>
              </a:defRPr>
            </a:lvl4pPr>
            <a:lvl5pPr marL="2057400" indent="-228600" eaLnBrk="0" hangingPunct="0">
              <a:defRPr kumimoji="1">
                <a:solidFill>
                  <a:schemeClr val="tx1"/>
                </a:solidFill>
                <a:latin typeface="Calibri"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9pPr>
          </a:lstStyle>
          <a:p>
            <a:pPr eaLnBrk="1" hangingPunct="1">
              <a:lnSpc>
                <a:spcPts val="1800"/>
              </a:lnSpc>
            </a:pPr>
            <a:r>
              <a:rPr lang="de-DE" altLang="ja-JP" sz="1700" dirty="0">
                <a:latin typeface="Arial" panose="020B0604020202020204" pitchFamily="34" charset="0"/>
                <a:cs typeface="Arial" panose="020B0604020202020204" pitchFamily="34" charset="0"/>
              </a:rPr>
              <a:t>III</a:t>
            </a:r>
            <a:r>
              <a:rPr lang="ja-JP" altLang="ja-JP" sz="1700" dirty="0">
                <a:latin typeface="Arial" panose="020B0604020202020204" pitchFamily="34" charset="0"/>
                <a:cs typeface="Arial" panose="020B0604020202020204" pitchFamily="34" charset="0"/>
              </a:rPr>
              <a:t>　</a:t>
            </a:r>
            <a:r>
              <a:rPr lang="en-US" altLang="ja-JP" sz="1700" dirty="0">
                <a:latin typeface="Arial" panose="020B0604020202020204" pitchFamily="34" charset="0"/>
                <a:cs typeface="Arial" panose="020B0604020202020204" pitchFamily="34" charset="0"/>
              </a:rPr>
              <a:t>Measures to Reduce Two-Wheeled Vehicle Emissions</a:t>
            </a:r>
            <a:r>
              <a:rPr lang="ja-JP" altLang="ja-JP" sz="1700" dirty="0">
                <a:latin typeface="Arial" panose="020B0604020202020204" pitchFamily="34" charset="0"/>
                <a:cs typeface="Arial" panose="020B0604020202020204" pitchFamily="34" charset="0"/>
              </a:rPr>
              <a:t>　</a:t>
            </a:r>
            <a:endParaRPr lang="en-US" altLang="ja-JP" sz="1700" dirty="0">
              <a:latin typeface="Arial" panose="020B0604020202020204" pitchFamily="34" charset="0"/>
              <a:cs typeface="Arial" panose="020B0604020202020204" pitchFamily="34" charset="0"/>
            </a:endParaRPr>
          </a:p>
          <a:p>
            <a:pPr indent="315913" eaLnBrk="1" hangingPunct="1">
              <a:lnSpc>
                <a:spcPts val="1800"/>
              </a:lnSpc>
            </a:pPr>
            <a:r>
              <a:rPr lang="ja-JP" altLang="en-US" sz="1700" dirty="0">
                <a:latin typeface="Arial" panose="020B0604020202020204" pitchFamily="34" charset="0"/>
                <a:cs typeface="Arial" panose="020B0604020202020204" pitchFamily="34" charset="0"/>
                <a:sym typeface="Wingdings" panose="05000000000000000000" pitchFamily="2" charset="2"/>
              </a:rPr>
              <a:t></a:t>
            </a:r>
            <a:r>
              <a:rPr lang="ja-JP" altLang="ja-JP" sz="1700" dirty="0">
                <a:latin typeface="Arial" panose="020B0604020202020204" pitchFamily="34" charset="0"/>
                <a:cs typeface="Arial" panose="020B0604020202020204" pitchFamily="34" charset="0"/>
              </a:rPr>
              <a:t> </a:t>
            </a:r>
            <a:r>
              <a:rPr lang="en-US" altLang="ja-JP" sz="1700" dirty="0">
                <a:latin typeface="Arial" panose="020B0604020202020204" pitchFamily="34" charset="0"/>
                <a:cs typeface="Arial" panose="020B0604020202020204" pitchFamily="34" charset="0"/>
              </a:rPr>
              <a:t>Fuel Evaporative Emissions and Durability Mileage</a:t>
            </a:r>
            <a:endParaRPr lang="ja-JP" altLang="en-US" sz="1700" dirty="0">
              <a:latin typeface="Arial" panose="020B0604020202020204" pitchFamily="34" charset="0"/>
              <a:ea typeface="ＤＨＰ特太ゴシック体" pitchFamily="50" charset="-128"/>
              <a:cs typeface="Arial" panose="020B0604020202020204" pitchFamily="34" charset="0"/>
            </a:endParaRPr>
          </a:p>
        </p:txBody>
      </p:sp>
    </p:spTree>
    <p:extLst>
      <p:ext uri="{BB962C8B-B14F-4D97-AF65-F5344CB8AC3E}">
        <p14:creationId xmlns:p14="http://schemas.microsoft.com/office/powerpoint/2010/main" val="17167004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テキスト ボックス 43"/>
          <p:cNvSpPr txBox="1"/>
          <p:nvPr/>
        </p:nvSpPr>
        <p:spPr>
          <a:xfrm>
            <a:off x="-14289" y="718545"/>
            <a:ext cx="8750135" cy="400110"/>
          </a:xfrm>
          <a:prstGeom prst="rect">
            <a:avLst/>
          </a:prstGeom>
          <a:noFill/>
        </p:spPr>
        <p:txBody>
          <a:bodyPr wrap="square" rtlCol="0">
            <a:spAutoFit/>
          </a:bodyPr>
          <a:lstStyle/>
          <a:p>
            <a:pPr eaLnBrk="0" hangingPunct="0"/>
            <a:r>
              <a:rPr lang="ja-JP" altLang="en-US" sz="2000" dirty="0">
                <a:latin typeface="Arial" panose="020B0604020202020204" pitchFamily="34" charset="0"/>
                <a:ea typeface="ＭＳ Ｐゴシック" charset="-128"/>
                <a:cs typeface="Arial" panose="020B0604020202020204" pitchFamily="34" charset="0"/>
              </a:rPr>
              <a:t> </a:t>
            </a:r>
            <a:r>
              <a:rPr lang="en-US" altLang="ja-JP" sz="2000" dirty="0">
                <a:latin typeface="Arial" panose="020B0604020202020204" pitchFamily="34" charset="0"/>
                <a:ea typeface="ＭＳ Ｐゴシック" charset="-128"/>
                <a:cs typeface="Arial" panose="020B0604020202020204" pitchFamily="34" charset="0"/>
              </a:rPr>
              <a:t>(7)  On-Board Diagnostics System</a:t>
            </a:r>
            <a:endParaRPr lang="ja-JP" altLang="en-US" sz="2000" dirty="0">
              <a:latin typeface="Arial" panose="020B0604020202020204" pitchFamily="34" charset="0"/>
              <a:ea typeface="ＭＳ Ｐゴシック" charset="-128"/>
              <a:cs typeface="Arial" panose="020B0604020202020204" pitchFamily="34" charset="0"/>
            </a:endParaRPr>
          </a:p>
        </p:txBody>
      </p:sp>
      <p:sp>
        <p:nvSpPr>
          <p:cNvPr id="20" name="テキスト ボックス 19"/>
          <p:cNvSpPr txBox="1"/>
          <p:nvPr/>
        </p:nvSpPr>
        <p:spPr>
          <a:xfrm>
            <a:off x="500742" y="1270865"/>
            <a:ext cx="8360229" cy="2554545"/>
          </a:xfrm>
          <a:prstGeom prst="rect">
            <a:avLst/>
          </a:prstGeom>
          <a:solidFill>
            <a:sysClr val="window" lastClr="FFFFFF"/>
          </a:solidFill>
          <a:ln w="25400" cap="flat" cmpd="sng" algn="ctr">
            <a:solidFill>
              <a:srgbClr val="4F81BD"/>
            </a:solidFill>
            <a:prstDash val="solid"/>
          </a:ln>
          <a:effectLst/>
        </p:spPr>
        <p:txBody>
          <a:bodyPr wrap="square" rtlCol="0">
            <a:spAutoFit/>
          </a:bodyPr>
          <a:lstStyle/>
          <a:p>
            <a:pPr marL="285750" indent="-285750">
              <a:buFont typeface="Wingdings" panose="05000000000000000000" pitchFamily="2" charset="2"/>
              <a:buChar char="l"/>
            </a:pPr>
            <a:r>
              <a:rPr lang="en-US" altLang="ja-JP" sz="1600" dirty="0">
                <a:latin typeface="Arial" panose="020B0604020202020204" pitchFamily="34" charset="0"/>
                <a:cs typeface="Arial" panose="020B0604020202020204" pitchFamily="34" charset="0"/>
              </a:rPr>
              <a:t>With EURO 5, a high-level on-board diagnostics system (OBD II) will be introduced, bringing into action not only the disconnection detection of the conventional OBD but also detection of other faults, such as catalyst deterioration detection via emission threshold and misfire detection. </a:t>
            </a:r>
            <a:endParaRPr lang="ja-JP" altLang="ja-JP" sz="16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l"/>
            </a:pPr>
            <a:r>
              <a:rPr lang="en-US" altLang="ja-JP" sz="1600" u="sng" dirty="0">
                <a:latin typeface="Arial" panose="020B0604020202020204" pitchFamily="34" charset="0"/>
                <a:cs typeface="Arial" panose="020B0604020202020204" pitchFamily="34" charset="0"/>
              </a:rPr>
              <a:t>It has been confirmed that automakers can respond on the technical front to diagnostic concepts involved in OBD II.</a:t>
            </a:r>
            <a:r>
              <a:rPr lang="en-US" altLang="ja-JP" sz="1600" dirty="0">
                <a:latin typeface="Arial" panose="020B0604020202020204" pitchFamily="34" charset="0"/>
                <a:cs typeface="Arial" panose="020B0604020202020204" pitchFamily="34" charset="0"/>
              </a:rPr>
              <a:t> </a:t>
            </a:r>
            <a:endParaRPr lang="ja-JP" altLang="ja-JP" sz="16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l"/>
            </a:pPr>
            <a:r>
              <a:rPr lang="en-US" altLang="ja-JP" sz="1600" dirty="0">
                <a:latin typeface="Arial" panose="020B0604020202020204" pitchFamily="34" charset="0"/>
                <a:cs typeface="Arial" panose="020B0604020202020204" pitchFamily="34" charset="0"/>
              </a:rPr>
              <a:t>Nevertheless, </a:t>
            </a:r>
            <a:r>
              <a:rPr lang="en-US" altLang="ja-JP" sz="1600" u="sng" dirty="0">
                <a:latin typeface="Arial" panose="020B0604020202020204" pitchFamily="34" charset="0"/>
                <a:cs typeface="Arial" panose="020B0604020202020204" pitchFamily="34" charset="0"/>
              </a:rPr>
              <a:t>regarding the specific detection items, thresholds and evaluation methods, etc., from here on, they are scheduled to be discussed at the UN WP.29/GRPE/EPPR, based on the draft of EURO 5 (scheduled for presentation by January 2018)</a:t>
            </a:r>
            <a:r>
              <a:rPr lang="en-US" altLang="ja-JP" sz="1600" dirty="0">
                <a:latin typeface="Arial" panose="020B0604020202020204" pitchFamily="34" charset="0"/>
                <a:cs typeface="Arial" panose="020B0604020202020204" pitchFamily="34" charset="0"/>
              </a:rPr>
              <a:t>. </a:t>
            </a:r>
            <a:endParaRPr kumimoji="0" lang="en-US" altLang="ja-JP" kern="0" dirty="0">
              <a:solidFill>
                <a:prstClr val="black"/>
              </a:solidFill>
              <a:latin typeface="Arial" panose="020B0604020202020204" pitchFamily="34" charset="0"/>
              <a:ea typeface="ＭＳ Ｐゴシック"/>
              <a:cs typeface="Arial" panose="020B0604020202020204" pitchFamily="34" charset="0"/>
            </a:endParaRPr>
          </a:p>
        </p:txBody>
      </p:sp>
      <p:sp>
        <p:nvSpPr>
          <p:cNvPr id="8" name="右矢印 7"/>
          <p:cNvSpPr/>
          <p:nvPr/>
        </p:nvSpPr>
        <p:spPr>
          <a:xfrm>
            <a:off x="500742" y="4377730"/>
            <a:ext cx="398850" cy="49143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Arial" panose="020B0604020202020204" pitchFamily="34" charset="0"/>
              <a:cs typeface="Arial" panose="020B0604020202020204" pitchFamily="34" charset="0"/>
            </a:endParaRPr>
          </a:p>
        </p:txBody>
      </p:sp>
      <p:sp>
        <p:nvSpPr>
          <p:cNvPr id="9" name="テキスト ボックス 8"/>
          <p:cNvSpPr txBox="1"/>
          <p:nvPr/>
        </p:nvSpPr>
        <p:spPr>
          <a:xfrm>
            <a:off x="1043608" y="4246056"/>
            <a:ext cx="7817363" cy="830997"/>
          </a:xfrm>
          <a:prstGeom prst="rect">
            <a:avLst/>
          </a:prstGeom>
          <a:noFill/>
          <a:ln w="25400" cap="flat" cmpd="sng" algn="ctr">
            <a:noFill/>
            <a:prstDash val="solid"/>
          </a:ln>
          <a:effectLst/>
        </p:spPr>
        <p:txBody>
          <a:bodyPr wrap="square" rtlCol="0">
            <a:spAutoFit/>
          </a:bodyPr>
          <a:lstStyle/>
          <a:p>
            <a:pPr marR="0" lvl="0" defTabSz="914400" eaLnBrk="0" fontAlgn="auto" latinLnBrk="0" hangingPunct="0">
              <a:lnSpc>
                <a:spcPct val="100000"/>
              </a:lnSpc>
              <a:spcBef>
                <a:spcPts val="0"/>
              </a:spcBef>
              <a:spcAft>
                <a:spcPts val="0"/>
              </a:spcAft>
              <a:buClrTx/>
              <a:buSzTx/>
              <a:tabLst/>
              <a:defRPr/>
            </a:pPr>
            <a:r>
              <a:rPr lang="en-US" altLang="ja-JP" sz="1600" dirty="0">
                <a:latin typeface="Arial" panose="020B0604020202020204" pitchFamily="34" charset="0"/>
                <a:cs typeface="Arial" panose="020B0604020202020204" pitchFamily="34" charset="0"/>
              </a:rPr>
              <a:t>We will introduce OBD II once the specific detection items, thresholds and evaluation methods, etc., have been established based on the direction that EURO 5 takes and the state of UN discussions.*</a:t>
            </a:r>
            <a:endParaRPr kumimoji="0" lang="en-US" altLang="ja-JP" kern="0" baseline="30000" dirty="0">
              <a:solidFill>
                <a:prstClr val="black"/>
              </a:solidFill>
              <a:latin typeface="Arial" panose="020B0604020202020204" pitchFamily="34" charset="0"/>
              <a:ea typeface="ＭＳ Ｐゴシック"/>
              <a:cs typeface="Arial" panose="020B0604020202020204" pitchFamily="34" charset="0"/>
            </a:endParaRPr>
          </a:p>
        </p:txBody>
      </p:sp>
      <p:sp>
        <p:nvSpPr>
          <p:cNvPr id="10" name="テキスト ボックス 9"/>
          <p:cNvSpPr txBox="1"/>
          <p:nvPr/>
        </p:nvSpPr>
        <p:spPr>
          <a:xfrm>
            <a:off x="1043608" y="5169966"/>
            <a:ext cx="7817363" cy="830997"/>
          </a:xfrm>
          <a:prstGeom prst="rect">
            <a:avLst/>
          </a:prstGeom>
          <a:noFill/>
          <a:ln w="25400" cap="flat" cmpd="sng" algn="ctr">
            <a:noFill/>
            <a:prstDash val="solid"/>
          </a:ln>
          <a:effectLst/>
        </p:spPr>
        <p:txBody>
          <a:bodyPr wrap="square" rtlCol="0">
            <a:spAutoFit/>
          </a:bodyPr>
          <a:lstStyle/>
          <a:p>
            <a:pPr marL="88900" marR="0" lvl="0" indent="-88900" defTabSz="914400" eaLnBrk="0" fontAlgn="auto" latinLnBrk="0" hangingPunct="0">
              <a:lnSpc>
                <a:spcPct val="100000"/>
              </a:lnSpc>
              <a:spcBef>
                <a:spcPts val="0"/>
              </a:spcBef>
              <a:spcAft>
                <a:spcPts val="0"/>
              </a:spcAft>
              <a:buClrTx/>
              <a:buSzTx/>
              <a:tabLst/>
              <a:defRPr/>
            </a:pPr>
            <a:r>
              <a:rPr lang="en-US" altLang="ja-JP" sz="1600" dirty="0">
                <a:latin typeface="Arial" panose="020B0604020202020204" pitchFamily="34" charset="0"/>
                <a:cs typeface="Arial" panose="020B0604020202020204" pitchFamily="34" charset="0"/>
              </a:rPr>
              <a:t>*Our OBD II application start time is 2020, which is the same as EURO 5. However, taking into consideration the time needed for technology development, there may be a delay in the application start time for some of the specific detection items. </a:t>
            </a:r>
            <a:endParaRPr kumimoji="0" lang="en-US" altLang="ja-JP" sz="1600" b="0" i="0" strike="noStrike" kern="0" cap="none" spc="0" normalizeH="0" baseline="0" noProof="0" dirty="0">
              <a:ln>
                <a:noFill/>
              </a:ln>
              <a:solidFill>
                <a:prstClr val="black"/>
              </a:solidFill>
              <a:effectLst/>
              <a:uLnTx/>
              <a:uFillTx/>
              <a:latin typeface="Arial" panose="020B0604020202020204" pitchFamily="34" charset="0"/>
              <a:ea typeface="ＭＳ Ｐゴシック"/>
              <a:cs typeface="Arial" panose="020B0604020202020204" pitchFamily="34" charset="0"/>
            </a:endParaRPr>
          </a:p>
        </p:txBody>
      </p:sp>
      <p:sp>
        <p:nvSpPr>
          <p:cNvPr id="2" name="スライド番号プレースホルダー 1"/>
          <p:cNvSpPr>
            <a:spLocks noGrp="1"/>
          </p:cNvSpPr>
          <p:nvPr>
            <p:ph type="sldNum" sz="quarter" idx="12"/>
          </p:nvPr>
        </p:nvSpPr>
        <p:spPr>
          <a:xfrm>
            <a:off x="6991424" y="6520259"/>
            <a:ext cx="2133600" cy="365125"/>
          </a:xfrm>
        </p:spPr>
        <p:txBody>
          <a:bodyPr/>
          <a:lstStyle/>
          <a:p>
            <a:pPr>
              <a:defRPr/>
            </a:pPr>
            <a:fld id="{9D91D343-D6F1-4C9E-AB92-27429560DF0C}" type="slidenum">
              <a:rPr lang="ja-JP" altLang="en-US" smtClean="0">
                <a:latin typeface="Arial" panose="020B0604020202020204" pitchFamily="34" charset="0"/>
                <a:cs typeface="Arial" panose="020B0604020202020204" pitchFamily="34" charset="0"/>
              </a:rPr>
              <a:pPr>
                <a:defRPr/>
              </a:pPr>
              <a:t>16</a:t>
            </a:fld>
            <a:endParaRPr lang="ja-JP" altLang="en-US" dirty="0">
              <a:latin typeface="Arial" panose="020B0604020202020204" pitchFamily="34" charset="0"/>
              <a:cs typeface="Arial" panose="020B0604020202020204" pitchFamily="34" charset="0"/>
            </a:endParaRPr>
          </a:p>
        </p:txBody>
      </p:sp>
      <p:sp>
        <p:nvSpPr>
          <p:cNvPr id="11" name="テキスト ボックス 3"/>
          <p:cNvSpPr txBox="1">
            <a:spLocks noChangeArrowheads="1"/>
          </p:cNvSpPr>
          <p:nvPr/>
        </p:nvSpPr>
        <p:spPr bwMode="auto">
          <a:xfrm>
            <a:off x="-14289" y="154773"/>
            <a:ext cx="9139313" cy="335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Calibri" pitchFamily="34" charset="0"/>
                <a:ea typeface="ＭＳ Ｐゴシック" pitchFamily="50" charset="-128"/>
              </a:defRPr>
            </a:lvl1pPr>
            <a:lvl2pPr marL="742950" indent="-285750" eaLnBrk="0" hangingPunct="0">
              <a:defRPr kumimoji="1">
                <a:solidFill>
                  <a:schemeClr val="tx1"/>
                </a:solidFill>
                <a:latin typeface="Calibri" pitchFamily="34" charset="0"/>
                <a:ea typeface="ＭＳ Ｐゴシック" pitchFamily="50" charset="-128"/>
              </a:defRPr>
            </a:lvl2pPr>
            <a:lvl3pPr marL="1143000" indent="-228600" eaLnBrk="0" hangingPunct="0">
              <a:defRPr kumimoji="1">
                <a:solidFill>
                  <a:schemeClr val="tx1"/>
                </a:solidFill>
                <a:latin typeface="Calibri" pitchFamily="34" charset="0"/>
                <a:ea typeface="ＭＳ Ｐゴシック" pitchFamily="50" charset="-128"/>
              </a:defRPr>
            </a:lvl3pPr>
            <a:lvl4pPr marL="1600200" indent="-228600" eaLnBrk="0" hangingPunct="0">
              <a:defRPr kumimoji="1">
                <a:solidFill>
                  <a:schemeClr val="tx1"/>
                </a:solidFill>
                <a:latin typeface="Calibri" pitchFamily="34" charset="0"/>
                <a:ea typeface="ＭＳ Ｐゴシック" pitchFamily="50" charset="-128"/>
              </a:defRPr>
            </a:lvl4pPr>
            <a:lvl5pPr marL="2057400" indent="-228600" eaLnBrk="0" hangingPunct="0">
              <a:defRPr kumimoji="1">
                <a:solidFill>
                  <a:schemeClr val="tx1"/>
                </a:solidFill>
                <a:latin typeface="Calibri"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9pPr>
          </a:lstStyle>
          <a:p>
            <a:pPr eaLnBrk="1" hangingPunct="1">
              <a:lnSpc>
                <a:spcPts val="1900"/>
              </a:lnSpc>
            </a:pPr>
            <a:r>
              <a:rPr lang="de-DE" altLang="ja-JP" sz="1700" spc="-20" dirty="0">
                <a:latin typeface="Arial" panose="020B0604020202020204" pitchFamily="34" charset="0"/>
                <a:cs typeface="Arial" panose="020B0604020202020204" pitchFamily="34" charset="0"/>
              </a:rPr>
              <a:t>III</a:t>
            </a:r>
            <a:r>
              <a:rPr lang="en-US" altLang="ja-JP" sz="1700" spc="-20" dirty="0">
                <a:latin typeface="Arial" panose="020B0604020202020204" pitchFamily="34" charset="0"/>
                <a:cs typeface="Arial" panose="020B0604020202020204" pitchFamily="34" charset="0"/>
              </a:rPr>
              <a:t> Measures to Reduce Two-Wheeled Vehicle Emissions </a:t>
            </a:r>
            <a:r>
              <a:rPr lang="ja-JP" altLang="en-US" sz="1700" spc="-20" dirty="0">
                <a:latin typeface="Arial" panose="020B0604020202020204" pitchFamily="34" charset="0"/>
                <a:cs typeface="Arial" panose="020B0604020202020204" pitchFamily="34" charset="0"/>
                <a:sym typeface="Wingdings" panose="05000000000000000000" pitchFamily="2" charset="2"/>
              </a:rPr>
              <a:t></a:t>
            </a:r>
            <a:r>
              <a:rPr lang="en-US" altLang="ja-JP" sz="1700" spc="-20" dirty="0">
                <a:latin typeface="Arial" panose="020B0604020202020204" pitchFamily="34" charset="0"/>
                <a:cs typeface="Arial" panose="020B0604020202020204" pitchFamily="34" charset="0"/>
              </a:rPr>
              <a:t> In-Vehicle Fault Diagnosis System</a:t>
            </a:r>
            <a:endParaRPr lang="ja-JP" altLang="en-US" sz="1700" spc="-20" dirty="0">
              <a:latin typeface="Arial" panose="020B0604020202020204" pitchFamily="34" charset="0"/>
              <a:ea typeface="ＤＨＰ特太ゴシック体" pitchFamily="50" charset="-128"/>
              <a:cs typeface="Arial" panose="020B0604020202020204" pitchFamily="34" charset="0"/>
            </a:endParaRPr>
          </a:p>
        </p:txBody>
      </p:sp>
    </p:spTree>
    <p:extLst>
      <p:ext uri="{BB962C8B-B14F-4D97-AF65-F5344CB8AC3E}">
        <p14:creationId xmlns:p14="http://schemas.microsoft.com/office/powerpoint/2010/main" val="34777870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6" name="Group 53"/>
          <p:cNvGraphicFramePr>
            <a:graphicFrameLocks noGrp="1"/>
          </p:cNvGraphicFramePr>
          <p:nvPr>
            <p:extLst>
              <p:ext uri="{D42A27DB-BD31-4B8C-83A1-F6EECF244321}">
                <p14:modId xmlns:p14="http://schemas.microsoft.com/office/powerpoint/2010/main" val="479683466"/>
              </p:ext>
            </p:extLst>
          </p:nvPr>
        </p:nvGraphicFramePr>
        <p:xfrm>
          <a:off x="76810" y="746725"/>
          <a:ext cx="8887678" cy="5698227"/>
        </p:xfrm>
        <a:graphic>
          <a:graphicData uri="http://schemas.openxmlformats.org/drawingml/2006/table">
            <a:tbl>
              <a:tblPr>
                <a:tableStyleId>{BC89EF96-8CEA-46FF-86C4-4CE0E7609802}</a:tableStyleId>
              </a:tblPr>
              <a:tblGrid>
                <a:gridCol w="757020">
                  <a:extLst>
                    <a:ext uri="{9D8B030D-6E8A-4147-A177-3AD203B41FA5}">
                      <a16:colId xmlns:a16="http://schemas.microsoft.com/office/drawing/2014/main" xmlns="" val="20000"/>
                    </a:ext>
                  </a:extLst>
                </a:gridCol>
                <a:gridCol w="647878">
                  <a:extLst>
                    <a:ext uri="{9D8B030D-6E8A-4147-A177-3AD203B41FA5}">
                      <a16:colId xmlns:a16="http://schemas.microsoft.com/office/drawing/2014/main" xmlns="" val="20001"/>
                    </a:ext>
                  </a:extLst>
                </a:gridCol>
                <a:gridCol w="498004">
                  <a:extLst>
                    <a:ext uri="{9D8B030D-6E8A-4147-A177-3AD203B41FA5}">
                      <a16:colId xmlns:a16="http://schemas.microsoft.com/office/drawing/2014/main" xmlns="" val="20002"/>
                    </a:ext>
                  </a:extLst>
                </a:gridCol>
                <a:gridCol w="864096">
                  <a:extLst>
                    <a:ext uri="{9D8B030D-6E8A-4147-A177-3AD203B41FA5}">
                      <a16:colId xmlns:a16="http://schemas.microsoft.com/office/drawing/2014/main" xmlns="" val="20003"/>
                    </a:ext>
                  </a:extLst>
                </a:gridCol>
                <a:gridCol w="648072">
                  <a:extLst>
                    <a:ext uri="{9D8B030D-6E8A-4147-A177-3AD203B41FA5}">
                      <a16:colId xmlns:a16="http://schemas.microsoft.com/office/drawing/2014/main" xmlns="" val="20004"/>
                    </a:ext>
                  </a:extLst>
                </a:gridCol>
                <a:gridCol w="864096">
                  <a:extLst>
                    <a:ext uri="{9D8B030D-6E8A-4147-A177-3AD203B41FA5}">
                      <a16:colId xmlns:a16="http://schemas.microsoft.com/office/drawing/2014/main" xmlns="" val="2741595244"/>
                    </a:ext>
                  </a:extLst>
                </a:gridCol>
                <a:gridCol w="792088">
                  <a:extLst>
                    <a:ext uri="{9D8B030D-6E8A-4147-A177-3AD203B41FA5}">
                      <a16:colId xmlns:a16="http://schemas.microsoft.com/office/drawing/2014/main" xmlns="" val="1814614408"/>
                    </a:ext>
                  </a:extLst>
                </a:gridCol>
                <a:gridCol w="720080">
                  <a:extLst>
                    <a:ext uri="{9D8B030D-6E8A-4147-A177-3AD203B41FA5}">
                      <a16:colId xmlns:a16="http://schemas.microsoft.com/office/drawing/2014/main" xmlns="" val="3771692983"/>
                    </a:ext>
                  </a:extLst>
                </a:gridCol>
                <a:gridCol w="863381">
                  <a:extLst>
                    <a:ext uri="{9D8B030D-6E8A-4147-A177-3AD203B41FA5}">
                      <a16:colId xmlns:a16="http://schemas.microsoft.com/office/drawing/2014/main" xmlns="" val="3758912534"/>
                    </a:ext>
                  </a:extLst>
                </a:gridCol>
                <a:gridCol w="538991">
                  <a:extLst>
                    <a:ext uri="{9D8B030D-6E8A-4147-A177-3AD203B41FA5}">
                      <a16:colId xmlns:a16="http://schemas.microsoft.com/office/drawing/2014/main" xmlns="" val="20005"/>
                    </a:ext>
                  </a:extLst>
                </a:gridCol>
                <a:gridCol w="846986">
                  <a:extLst>
                    <a:ext uri="{9D8B030D-6E8A-4147-A177-3AD203B41FA5}">
                      <a16:colId xmlns:a16="http://schemas.microsoft.com/office/drawing/2014/main" xmlns="" val="2417537429"/>
                    </a:ext>
                  </a:extLst>
                </a:gridCol>
                <a:gridCol w="846986">
                  <a:extLst>
                    <a:ext uri="{9D8B030D-6E8A-4147-A177-3AD203B41FA5}">
                      <a16:colId xmlns:a16="http://schemas.microsoft.com/office/drawing/2014/main" xmlns="" val="1926509170"/>
                    </a:ext>
                  </a:extLst>
                </a:gridCol>
              </a:tblGrid>
              <a:tr h="588700">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rPr>
                        <a:t>Item</a:t>
                      </a:r>
                      <a:endParaRPr kumimoji="1" lang="ja-JP" altLang="en-US" sz="1100" b="0" i="0" u="none" strike="noStrike" cap="none" normalizeH="0" baseline="0" dirty="0">
                        <a:ln>
                          <a:noFill/>
                        </a:ln>
                        <a:solidFill>
                          <a:schemeClr val="bg1"/>
                        </a:solidFill>
                        <a:effectLst/>
                        <a:latin typeface="Arial" panose="020B0604020202020204" pitchFamily="34" charset="0"/>
                        <a:ea typeface="+mn-ea"/>
                        <a:cs typeface="Arial" panose="020B0604020202020204" pitchFamily="34" charset="0"/>
                      </a:endParaRPr>
                    </a:p>
                  </a:txBody>
                  <a:tcPr marL="36000" marR="36000" marT="0" marB="0" anchor="ctr" horzOverflow="overflow">
                    <a:lnR w="38100" cap="flat" cmpd="sng" algn="ctr">
                      <a:solidFill>
                        <a:srgbClr val="0070C0"/>
                      </a:solidFill>
                      <a:prstDash val="solid"/>
                      <a:round/>
                      <a:headEnd type="none" w="med" len="med"/>
                      <a:tailEnd type="none" w="med" len="med"/>
                    </a:lnR>
                  </a:tcPr>
                </a:tc>
                <a:tc gridSpan="4">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ts val="1200"/>
                        </a:lnSpc>
                        <a:spcBef>
                          <a:spcPct val="0"/>
                        </a:spcBef>
                        <a:spcAft>
                          <a:spcPct val="0"/>
                        </a:spcAft>
                        <a:buClrTx/>
                        <a:buSzTx/>
                        <a:buFontTx/>
                        <a:buNone/>
                        <a:tabLst/>
                      </a:pPr>
                      <a:r>
                        <a:rPr kumimoji="1" lang="en-US" altLang="ja-JP" sz="1150" u="none" strike="noStrike" cap="none" normalizeH="0" baseline="0" dirty="0">
                          <a:ln>
                            <a:noFill/>
                          </a:ln>
                          <a:effectLst/>
                          <a:latin typeface="Arial" panose="020B0604020202020204" pitchFamily="34" charset="0"/>
                          <a:ea typeface="+mn-ea"/>
                          <a:cs typeface="Arial" panose="020B0604020202020204" pitchFamily="34" charset="0"/>
                        </a:rPr>
                        <a:t>Current Japanese Regulations</a:t>
                      </a:r>
                    </a:p>
                    <a:p>
                      <a:pPr marL="0" marR="0" lvl="0" indent="0" algn="ctr" defTabSz="914400" rtl="0" eaLnBrk="1" fontAlgn="base" latinLnBrk="0" hangingPunct="1">
                        <a:lnSpc>
                          <a:spcPts val="1200"/>
                        </a:lnSpc>
                        <a:spcBef>
                          <a:spcPct val="0"/>
                        </a:spcBef>
                        <a:spcAft>
                          <a:spcPct val="0"/>
                        </a:spcAft>
                        <a:buClrTx/>
                        <a:buSzTx/>
                        <a:buFontTx/>
                        <a:buNone/>
                        <a:tabLst/>
                      </a:pPr>
                      <a:r>
                        <a:rPr kumimoji="1" lang="en-US" altLang="ja-JP" sz="1150" u="none" strike="noStrike" cap="none" normalizeH="0" baseline="0" dirty="0">
                          <a:ln>
                            <a:noFill/>
                          </a:ln>
                          <a:effectLst/>
                          <a:latin typeface="Arial" panose="020B0604020202020204" pitchFamily="34" charset="0"/>
                          <a:ea typeface="+mn-ea"/>
                          <a:cs typeface="Arial" panose="020B0604020202020204" pitchFamily="34" charset="0"/>
                        </a:rPr>
                        <a:t>2016 Regulations</a:t>
                      </a:r>
                      <a:endParaRPr kumimoji="1" lang="en-US" altLang="ja-JP" sz="115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p>
                      <a:pPr marL="0" marR="0" lvl="0" indent="0" algn="ctr" defTabSz="914400" rtl="0" eaLnBrk="1" fontAlgn="base" latinLnBrk="0" hangingPunct="1">
                        <a:lnSpc>
                          <a:spcPts val="1200"/>
                        </a:lnSpc>
                        <a:spcBef>
                          <a:spcPct val="0"/>
                        </a:spcBef>
                        <a:spcAft>
                          <a:spcPct val="0"/>
                        </a:spcAft>
                        <a:buClrTx/>
                        <a:buSzTx/>
                        <a:buFontTx/>
                        <a:buNone/>
                        <a:tabLst/>
                      </a:pPr>
                      <a:r>
                        <a:rPr kumimoji="1" lang="en-US" altLang="ja-JP" sz="115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rPr>
                        <a:t>(Tier 3 Regulations)</a:t>
                      </a:r>
                      <a:endParaRPr kumimoji="1" lang="en-US" altLang="ja-JP" sz="1150" u="none" strike="noStrike" cap="none" normalizeH="0" baseline="0" dirty="0">
                        <a:ln>
                          <a:noFill/>
                        </a:ln>
                        <a:effectLst/>
                        <a:latin typeface="Arial" panose="020B0604020202020204" pitchFamily="34" charset="0"/>
                        <a:ea typeface="+mn-ea"/>
                        <a:cs typeface="Arial" panose="020B0604020202020204" pitchFamily="34" charset="0"/>
                      </a:endParaRPr>
                    </a:p>
                  </a:txBody>
                  <a:tcPr marL="36000" marR="36000" marT="0" marB="0" anchor="ctr" horzOverflow="overflow">
                    <a:lnL w="38100" cap="flat" cmpd="sng" algn="ctr">
                      <a:solidFill>
                        <a:srgbClr val="0070C0"/>
                      </a:solidFill>
                      <a:prstDash val="solid"/>
                      <a:round/>
                      <a:headEnd type="none" w="med" len="med"/>
                      <a:tailEnd type="none" w="med" len="med"/>
                    </a:lnL>
                    <a:lnT w="38100" cap="flat" cmpd="sng" algn="ctr">
                      <a:solidFill>
                        <a:srgbClr val="0070C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marL="0" marR="0" lvl="0" indent="0" algn="ctr" defTabSz="914400" rtl="0" eaLnBrk="1" fontAlgn="base" latinLnBrk="0" hangingPunct="1">
                        <a:lnSpc>
                          <a:spcPts val="1200"/>
                        </a:lnSpc>
                        <a:spcBef>
                          <a:spcPct val="0"/>
                        </a:spcBef>
                        <a:spcAft>
                          <a:spcPct val="0"/>
                        </a:spcAft>
                        <a:buClrTx/>
                        <a:buSzTx/>
                        <a:buFontTx/>
                        <a:buNone/>
                        <a:tabLst/>
                        <a:defRPr/>
                      </a:pPr>
                      <a:r>
                        <a:rPr kumimoji="1" lang="en-US" altLang="ja-JP" sz="1150" u="none" strike="noStrike" kern="1200" cap="none" spc="-40" normalizeH="0" baseline="0" noProof="0" dirty="0">
                          <a:ln>
                            <a:noFill/>
                          </a:ln>
                          <a:effectLst/>
                          <a:uLnTx/>
                          <a:uFillTx/>
                          <a:latin typeface="Arial" panose="020B0604020202020204" pitchFamily="34" charset="0"/>
                          <a:ea typeface="+mn-ea"/>
                          <a:cs typeface="Arial" panose="020B0604020202020204" pitchFamily="34" charset="0"/>
                        </a:rPr>
                        <a:t>Next Generation Japanese Regulations</a:t>
                      </a:r>
                    </a:p>
                    <a:p>
                      <a:pPr marL="0" marR="0" lvl="0" indent="0" algn="ctr" defTabSz="914400" rtl="0" eaLnBrk="1" fontAlgn="base" latinLnBrk="0" hangingPunct="1">
                        <a:lnSpc>
                          <a:spcPts val="1200"/>
                        </a:lnSpc>
                        <a:spcBef>
                          <a:spcPct val="0"/>
                        </a:spcBef>
                        <a:spcAft>
                          <a:spcPct val="0"/>
                        </a:spcAft>
                        <a:buClrTx/>
                        <a:buSzTx/>
                        <a:buFontTx/>
                        <a:buNone/>
                        <a:tabLst/>
                        <a:defRPr/>
                      </a:pPr>
                      <a:r>
                        <a:rPr kumimoji="1" lang="en-US" altLang="ja-JP" sz="115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2020 Regulations</a:t>
                      </a:r>
                    </a:p>
                    <a:p>
                      <a:pPr marL="0" marR="0" lvl="0" indent="0" algn="ctr" defTabSz="914400" rtl="0" eaLnBrk="1" fontAlgn="base" latinLnBrk="0" hangingPunct="1">
                        <a:lnSpc>
                          <a:spcPts val="1200"/>
                        </a:lnSpc>
                        <a:spcBef>
                          <a:spcPct val="0"/>
                        </a:spcBef>
                        <a:spcAft>
                          <a:spcPct val="0"/>
                        </a:spcAft>
                        <a:buClrTx/>
                        <a:buSzTx/>
                        <a:buFontTx/>
                        <a:buNone/>
                        <a:tabLst/>
                        <a:defRPr/>
                      </a:pPr>
                      <a:r>
                        <a:rPr kumimoji="1" lang="en-US" altLang="ja-JP" sz="115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(Tier 4 Regulations)</a:t>
                      </a:r>
                      <a:endParaRPr kumimoji="1" lang="en-US" altLang="ja-JP" sz="115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L="36000" marR="36000" marT="0" marB="0" anchor="ctr" horzOverflow="overflow">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533400" algn="l" defTabSz="914400" rtl="0" eaLnBrk="1" fontAlgn="base" latinLnBrk="0" hangingPunct="1">
                        <a:lnSpc>
                          <a:spcPts val="1200"/>
                        </a:lnSpc>
                        <a:spcBef>
                          <a:spcPct val="0"/>
                        </a:spcBef>
                        <a:spcAft>
                          <a:spcPct val="0"/>
                        </a:spcAft>
                        <a:buClrTx/>
                        <a:buSzTx/>
                        <a:buFontTx/>
                        <a:buNone/>
                        <a:tabLst/>
                      </a:pPr>
                      <a:r>
                        <a:rPr kumimoji="1" lang="en-US" altLang="ja-JP" sz="1150" u="none" strike="noStrike" cap="none" normalizeH="0" baseline="0" dirty="0">
                          <a:ln>
                            <a:noFill/>
                          </a:ln>
                          <a:effectLst/>
                          <a:latin typeface="Arial" panose="020B0604020202020204" pitchFamily="34" charset="0"/>
                          <a:ea typeface="+mn-ea"/>
                          <a:cs typeface="Arial" panose="020B0604020202020204" pitchFamily="34" charset="0"/>
                        </a:rPr>
                        <a:t>Reference EURO 5</a:t>
                      </a:r>
                      <a:endParaRPr kumimoji="1" lang="en-US" altLang="ja-JP" sz="115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lnL w="38100" cap="flat" cmpd="sng" algn="ctr">
                      <a:solidFill>
                        <a:srgbClr val="0070C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xmlns="" val="10000"/>
                  </a:ext>
                </a:extLst>
              </a:tr>
              <a:tr h="403882">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spc="-50" normalizeH="0" baseline="0" dirty="0">
                          <a:ln>
                            <a:noFill/>
                          </a:ln>
                          <a:effectLst/>
                          <a:latin typeface="Arial" panose="020B0604020202020204" pitchFamily="34" charset="0"/>
                          <a:ea typeface="+mn-ea"/>
                          <a:cs typeface="Arial" panose="020B0604020202020204" pitchFamily="34" charset="0"/>
                        </a:rPr>
                        <a:t>Application</a:t>
                      </a:r>
                      <a:r>
                        <a:rPr kumimoji="1" lang="ja-JP" altLang="en-US" sz="1100" u="none" strike="noStrike" cap="none" spc="-50" normalizeH="0" baseline="0" dirty="0">
                          <a:ln>
                            <a:noFill/>
                          </a:ln>
                          <a:effectLst/>
                          <a:latin typeface="Arial" panose="020B0604020202020204" pitchFamily="34" charset="0"/>
                          <a:ea typeface="+mn-ea"/>
                          <a:cs typeface="Arial" panose="020B0604020202020204" pitchFamily="34" charset="0"/>
                        </a:rPr>
                        <a:t> </a:t>
                      </a:r>
                      <a:r>
                        <a:rPr kumimoji="1" lang="en-US" altLang="ja-JP" sz="1100" u="none" strike="noStrike" cap="none" spc="-50" normalizeH="0" baseline="0" dirty="0">
                          <a:ln>
                            <a:noFill/>
                          </a:ln>
                          <a:solidFill>
                            <a:schemeClr val="tx1"/>
                          </a:solidFill>
                          <a:effectLst/>
                          <a:latin typeface="Arial" panose="020B0604020202020204" pitchFamily="34" charset="0"/>
                          <a:ea typeface="+mn-ea"/>
                          <a:cs typeface="Arial" panose="020B0604020202020204" pitchFamily="34" charset="0"/>
                        </a:rPr>
                        <a:t>start time</a:t>
                      </a:r>
                    </a:p>
                  </a:txBody>
                  <a:tcPr marL="36000" marR="36000" marT="0" marB="0" anchor="ctr" horzOverflow="overflow">
                    <a:lnR w="38100" cap="flat" cmpd="sng" algn="ctr">
                      <a:solidFill>
                        <a:srgbClr val="0070C0"/>
                      </a:solidFill>
                      <a:prstDash val="solid"/>
                      <a:round/>
                      <a:headEnd type="none" w="med" len="med"/>
                      <a:tailEnd type="none" w="med" len="med"/>
                    </a:lnR>
                  </a:tcPr>
                </a:tc>
                <a:tc gridSpan="4">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rPr>
                        <a:t>October 2016 onward</a:t>
                      </a:r>
                    </a:p>
                  </a:txBody>
                  <a:tcPr marL="36000" marR="36000" marT="0" marB="0" anchor="ctr" horzOverflow="overflow">
                    <a:lnL w="38100" cap="flat" cmpd="sng" algn="ctr">
                      <a:solidFill>
                        <a:srgbClr val="0070C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rPr>
                        <a:t>2020</a:t>
                      </a:r>
                    </a:p>
                  </a:txBody>
                  <a:tcPr marL="36000" marR="36000" marT="0" marB="0" anchor="ctr" horzOverflow="overflow">
                    <a:lnR w="38100" cap="flat" cmpd="sng" algn="ctr">
                      <a:solidFill>
                        <a:srgbClr val="0070C0"/>
                      </a:solidFill>
                      <a:prstDash val="solid"/>
                      <a:round/>
                      <a:headEnd type="none" w="med" len="med"/>
                      <a:tailEnd type="none" w="med" len="med"/>
                    </a:ln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rPr>
                        <a:t>January </a:t>
                      </a:r>
                      <a:r>
                        <a:rPr kumimoji="1" lang="en-US" altLang="ja-JP" sz="1200" b="0" i="0" u="none" strike="noStrike" kern="1200" cap="none" normalizeH="0" baseline="0" dirty="0">
                          <a:ln>
                            <a:noFill/>
                          </a:ln>
                          <a:solidFill>
                            <a:schemeClr val="tx1"/>
                          </a:solidFill>
                          <a:effectLst/>
                          <a:latin typeface="Arial" panose="020B0604020202020204" pitchFamily="34" charset="0"/>
                          <a:ea typeface="ＭＳ Ｐゴシック" panose="020B0600070205080204" pitchFamily="50" charset="-128"/>
                          <a:cs typeface="Arial" panose="020B0604020202020204" pitchFamily="34" charset="0"/>
                        </a:rPr>
                        <a:t>1, </a:t>
                      </a:r>
                      <a:r>
                        <a:rPr kumimoji="1" lang="en-US" altLang="ja-JP" sz="12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rPr>
                        <a:t>2020 onward</a:t>
                      </a:r>
                    </a:p>
                  </a:txBody>
                  <a:tcPr marL="36000" marR="36000" marT="0" marB="0" anchor="ctr" horzOverflow="overflow">
                    <a:lnL w="38100" cap="flat" cmpd="sng" algn="ctr">
                      <a:solidFill>
                        <a:srgbClr val="0070C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xmlns="" val="10002"/>
                  </a:ext>
                </a:extLst>
              </a:tr>
              <a:tr h="497429">
                <a:tc rowSpan="7">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Tailpipe</a:t>
                      </a:r>
                      <a:r>
                        <a:rPr kumimoji="1" lang="ja-JP" altLang="en-US" sz="1100" u="none" strike="noStrike" cap="none" normalizeH="0" baseline="0" dirty="0">
                          <a:ln>
                            <a:noFill/>
                          </a:ln>
                          <a:effectLst/>
                          <a:latin typeface="Arial" panose="020B0604020202020204" pitchFamily="34" charset="0"/>
                          <a:ea typeface="+mn-ea"/>
                          <a:cs typeface="Arial" panose="020B0604020202020204" pitchFamily="34" charset="0"/>
                        </a:rPr>
                        <a:t> </a:t>
                      </a: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emissions</a:t>
                      </a:r>
                    </a:p>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(mg/km)</a:t>
                      </a:r>
                      <a:endParaRPr kumimoji="1" lang="ja-JP" altLang="en-US"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lnR w="38100" cap="flat" cmpd="sng" algn="ctr">
                      <a:solidFill>
                        <a:srgbClr val="0070C0"/>
                      </a:solidFill>
                      <a:prstDash val="solid"/>
                      <a:round/>
                      <a:headEnd type="none" w="med" len="med"/>
                      <a:tailEnd type="none" w="med" len="med"/>
                    </a:lnR>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Class</a:t>
                      </a:r>
                      <a:endParaRPr kumimoji="1" lang="en-US" altLang="ja-JP"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lnL w="38100" cap="flat" cmpd="sng" algn="ctr">
                      <a:solidFill>
                        <a:srgbClr val="0070C0"/>
                      </a:solidFill>
                      <a:prstDash val="solid"/>
                      <a:round/>
                      <a:headEnd type="none" w="med" len="med"/>
                      <a:tailEnd type="none" w="med" len="med"/>
                    </a:ln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1</a:t>
                      </a:r>
                      <a:endParaRPr kumimoji="1" lang="en-US" altLang="ja-JP"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2</a:t>
                      </a:r>
                      <a:endParaRPr kumimoji="1" lang="en-US" altLang="ja-JP"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3</a:t>
                      </a:r>
                      <a:endParaRPr kumimoji="1" lang="en-US" altLang="ja-JP"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Class</a:t>
                      </a:r>
                      <a:endParaRPr kumimoji="1" lang="en-US" altLang="ja-JP"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1</a:t>
                      </a:r>
                      <a:endParaRPr kumimoji="1" lang="en-US" altLang="ja-JP"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2</a:t>
                      </a:r>
                      <a:endParaRPr kumimoji="1" lang="en-US" altLang="ja-JP"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3</a:t>
                      </a:r>
                      <a:endParaRPr kumimoji="1" lang="en-US" altLang="ja-JP"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lnR w="38100" cap="flat" cmpd="sng" algn="ctr">
                      <a:solidFill>
                        <a:srgbClr val="0070C0"/>
                      </a:solidFill>
                      <a:prstDash val="solid"/>
                      <a:round/>
                      <a:headEnd type="none" w="med" len="med"/>
                      <a:tailEnd type="none" w="med" len="med"/>
                    </a:lnR>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Class</a:t>
                      </a:r>
                      <a:endParaRPr kumimoji="1" lang="en-US" altLang="ja-JP"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lnL w="38100" cap="flat" cmpd="sng" algn="ctr">
                      <a:solidFill>
                        <a:srgbClr val="0070C0"/>
                      </a:solidFill>
                      <a:prstDash val="solid"/>
                      <a:round/>
                      <a:headEnd type="none" w="med" len="med"/>
                      <a:tailEnd type="none" w="med" len="med"/>
                    </a:ln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1,2</a:t>
                      </a:r>
                    </a:p>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&lt; 130km/h</a:t>
                      </a:r>
                      <a:endParaRPr kumimoji="1" lang="en-US" altLang="ja-JP"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3 </a:t>
                      </a:r>
                    </a:p>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u="none" strike="noStrike" cap="none" normalizeH="0" baseline="0" dirty="0">
                          <a:ln>
                            <a:noFill/>
                          </a:ln>
                          <a:effectLst/>
                          <a:latin typeface="Arial" panose="020B0604020202020204" pitchFamily="34" charset="0"/>
                          <a:ea typeface="+mn-ea"/>
                          <a:cs typeface="Arial" panose="020B0604020202020204" pitchFamily="34" charset="0"/>
                          <a:sym typeface="Symbol" panose="05050102010706020507" pitchFamily="18" charset="2"/>
                        </a:rPr>
                        <a:t> </a:t>
                      </a: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130km/h</a:t>
                      </a:r>
                      <a:endParaRPr kumimoji="1" lang="en-US" altLang="ja-JP"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tc>
                <a:extLst>
                  <a:ext uri="{0D108BD9-81ED-4DB2-BD59-A6C34878D82A}">
                    <a16:rowId xmlns:a16="http://schemas.microsoft.com/office/drawing/2014/main" xmlns="" val="10003"/>
                  </a:ext>
                </a:extLst>
              </a:tr>
              <a:tr h="302579">
                <a:tc v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CO</a:t>
                      </a:r>
                      <a:endParaRPr kumimoji="1" lang="en-US" altLang="ja-JP"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lnL w="38100" cap="flat" cmpd="sng" algn="ctr">
                      <a:solidFill>
                        <a:srgbClr val="0070C0"/>
                      </a:solidFill>
                      <a:prstDash val="solid"/>
                      <a:round/>
                      <a:headEnd type="none" w="med" len="med"/>
                      <a:tailEnd type="none" w="med" len="med"/>
                    </a:ln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1140</a:t>
                      </a:r>
                      <a:endParaRPr kumimoji="1" lang="en-US" altLang="ja-JP"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1140</a:t>
                      </a:r>
                      <a:endParaRPr kumimoji="1" lang="en-US" altLang="ja-JP"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1140</a:t>
                      </a:r>
                      <a:endParaRPr kumimoji="1" lang="en-US" altLang="ja-JP"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CO</a:t>
                      </a:r>
                      <a:endParaRPr kumimoji="1" lang="en-US" altLang="ja-JP"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1" u="none" strike="noStrike" cap="none" normalizeH="0" baseline="0" dirty="0">
                          <a:ln>
                            <a:noFill/>
                          </a:ln>
                          <a:solidFill>
                            <a:srgbClr val="0070C0"/>
                          </a:solidFill>
                          <a:effectLst/>
                          <a:latin typeface="Arial" panose="020B0604020202020204" pitchFamily="34" charset="0"/>
                          <a:ea typeface="+mn-ea"/>
                          <a:cs typeface="Arial" panose="020B0604020202020204" pitchFamily="34" charset="0"/>
                        </a:rPr>
                        <a:t>1000</a:t>
                      </a:r>
                      <a:endParaRPr kumimoji="1" lang="en-US" altLang="ja-JP" sz="1100" b="1" i="0" u="none" strike="noStrike" cap="none" normalizeH="0" baseline="0" dirty="0">
                        <a:ln>
                          <a:noFill/>
                        </a:ln>
                        <a:solidFill>
                          <a:srgbClr val="0070C0"/>
                        </a:solidFill>
                        <a:effectLst/>
                        <a:latin typeface="Arial" panose="020B0604020202020204" pitchFamily="34" charset="0"/>
                        <a:ea typeface="+mn-ea"/>
                        <a:cs typeface="Arial" panose="020B0604020202020204" pitchFamily="34" charset="0"/>
                      </a:endParaRPr>
                    </a:p>
                  </a:txBody>
                  <a:tcPr marL="36000" marR="36000" marT="0" marB="0" anchor="ctr" horzOverflow="overflow">
                    <a:lnR w="38100" cap="flat" cmpd="sng" algn="ctr">
                      <a:solidFill>
                        <a:srgbClr val="0070C0"/>
                      </a:solidFill>
                      <a:prstDash val="solid"/>
                      <a:round/>
                      <a:headEnd type="none" w="med" len="med"/>
                      <a:tailEnd type="none" w="med" len="med"/>
                    </a:lnR>
                  </a:tcPr>
                </a:tc>
                <a:tc hMerge="1">
                  <a:txBody>
                    <a:bodyPr/>
                    <a:lstStyle/>
                    <a:p>
                      <a:endParaRPr kumimoji="1" lang="ja-JP" altLang="en-US"/>
                    </a:p>
                  </a:txBody>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CO</a:t>
                      </a:r>
                      <a:endParaRPr kumimoji="1" lang="en-US" altLang="ja-JP"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lnL w="38100" cap="flat" cmpd="sng" algn="ctr">
                      <a:solidFill>
                        <a:srgbClr val="0070C0"/>
                      </a:solidFill>
                      <a:prstDash val="solid"/>
                      <a:round/>
                      <a:headEnd type="none" w="med" len="med"/>
                      <a:tailEnd type="none" w="med" len="med"/>
                    </a:lnL>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1000</a:t>
                      </a:r>
                      <a:endParaRPr kumimoji="1" lang="en-US" altLang="ja-JP"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tc>
                <a:tc hMerge="1">
                  <a:txBody>
                    <a:bodyPr/>
                    <a:lstStyle/>
                    <a:p>
                      <a:endParaRPr kumimoji="1" lang="ja-JP" altLang="en-US"/>
                    </a:p>
                  </a:txBody>
                  <a:tcPr/>
                </a:tc>
                <a:extLst>
                  <a:ext uri="{0D108BD9-81ED-4DB2-BD59-A6C34878D82A}">
                    <a16:rowId xmlns:a16="http://schemas.microsoft.com/office/drawing/2014/main" xmlns="" val="10004"/>
                  </a:ext>
                </a:extLst>
              </a:tr>
              <a:tr h="307853">
                <a:tc vMerge="1">
                  <a:txBody>
                    <a:bodyPr/>
                    <a:lstStyle/>
                    <a:p>
                      <a:endParaRPr kumimoji="1" lang="ja-JP" altLang="en-US"/>
                    </a:p>
                  </a:txBody>
                  <a:tcPr/>
                </a:tc>
                <a:tc row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THC</a:t>
                      </a:r>
                      <a:endParaRPr kumimoji="1" lang="en-US" altLang="ja-JP"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lnL w="38100" cap="flat" cmpd="sng" algn="ctr">
                      <a:solidFill>
                        <a:srgbClr val="0070C0"/>
                      </a:solidFill>
                      <a:prstDash val="solid"/>
                      <a:round/>
                      <a:headEnd type="none" w="med" len="med"/>
                      <a:tailEnd type="none" w="med" len="med"/>
                    </a:lnL>
                  </a:tcPr>
                </a:tc>
                <a:tc row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300</a:t>
                      </a:r>
                      <a:endParaRPr kumimoji="1" lang="en-US" altLang="ja-JP"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tc>
                <a:tc row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200</a:t>
                      </a:r>
                      <a:endParaRPr kumimoji="1" lang="en-US" altLang="ja-JP"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tc>
                <a:tc row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170</a:t>
                      </a:r>
                      <a:endParaRPr kumimoji="1" lang="en-US" altLang="ja-JP"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THC</a:t>
                      </a:r>
                      <a:endParaRPr kumimoji="1" lang="en-US" altLang="ja-JP"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1" u="none" strike="noStrike" cap="none" normalizeH="0" baseline="0" dirty="0">
                          <a:ln>
                            <a:noFill/>
                          </a:ln>
                          <a:solidFill>
                            <a:srgbClr val="0070C0"/>
                          </a:solidFill>
                          <a:effectLst/>
                          <a:latin typeface="Arial" panose="020B0604020202020204" pitchFamily="34" charset="0"/>
                          <a:ea typeface="+mn-ea"/>
                          <a:cs typeface="Arial" panose="020B0604020202020204" pitchFamily="34" charset="0"/>
                        </a:rPr>
                        <a:t>100</a:t>
                      </a:r>
                      <a:endParaRPr kumimoji="1" lang="en-US" altLang="ja-JP" sz="1100" b="1" i="0" u="none" strike="noStrike" cap="none" normalizeH="0" baseline="0" dirty="0">
                        <a:ln>
                          <a:noFill/>
                        </a:ln>
                        <a:solidFill>
                          <a:srgbClr val="0070C0"/>
                        </a:solidFill>
                        <a:effectLst/>
                        <a:latin typeface="Arial" panose="020B0604020202020204" pitchFamily="34" charset="0"/>
                        <a:ea typeface="+mn-ea"/>
                        <a:cs typeface="Arial" panose="020B0604020202020204" pitchFamily="34" charset="0"/>
                      </a:endParaRPr>
                    </a:p>
                  </a:txBody>
                  <a:tcPr marL="36000" marR="36000" marT="0" marB="0" anchor="ctr" horzOverflow="overflow">
                    <a:lnR w="38100" cap="flat" cmpd="sng" algn="ctr">
                      <a:solidFill>
                        <a:srgbClr val="0070C0"/>
                      </a:solidFill>
                      <a:prstDash val="solid"/>
                      <a:round/>
                      <a:headEnd type="none" w="med" len="med"/>
                      <a:tailEnd type="none" w="med" len="med"/>
                    </a:lnR>
                  </a:tcPr>
                </a:tc>
                <a:tc hMerge="1">
                  <a:txBody>
                    <a:bodyPr/>
                    <a:lstStyle/>
                    <a:p>
                      <a:endParaRPr kumimoji="1" lang="ja-JP" altLang="en-US"/>
                    </a:p>
                  </a:txBody>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THC</a:t>
                      </a:r>
                      <a:endParaRPr kumimoji="1" lang="en-US" altLang="ja-JP"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lnL w="38100" cap="flat" cmpd="sng" algn="ctr">
                      <a:solidFill>
                        <a:srgbClr val="0070C0"/>
                      </a:solidFill>
                      <a:prstDash val="solid"/>
                      <a:round/>
                      <a:headEnd type="none" w="med" len="med"/>
                      <a:tailEnd type="none" w="med" len="med"/>
                    </a:lnL>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100</a:t>
                      </a:r>
                      <a:endParaRPr kumimoji="1" lang="en-US" altLang="ja-JP"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tc>
                <a:tc hMerge="1">
                  <a:txBody>
                    <a:bodyPr/>
                    <a:lstStyle/>
                    <a:p>
                      <a:endParaRPr kumimoji="1" lang="ja-JP" altLang="en-US"/>
                    </a:p>
                  </a:txBody>
                  <a:tcPr/>
                </a:tc>
                <a:extLst>
                  <a:ext uri="{0D108BD9-81ED-4DB2-BD59-A6C34878D82A}">
                    <a16:rowId xmlns:a16="http://schemas.microsoft.com/office/drawing/2014/main" xmlns="" val="10005"/>
                  </a:ext>
                </a:extLst>
              </a:tr>
              <a:tr h="149465">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NMHC</a:t>
                      </a:r>
                    </a:p>
                  </a:txBody>
                  <a:tcPr anchor="ct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1" u="none" strike="noStrike" cap="none" normalizeH="0" baseline="0" dirty="0">
                          <a:ln>
                            <a:noFill/>
                          </a:ln>
                          <a:solidFill>
                            <a:srgbClr val="0070C0"/>
                          </a:solidFill>
                          <a:effectLst/>
                          <a:latin typeface="Arial" panose="020B0604020202020204" pitchFamily="34" charset="0"/>
                          <a:ea typeface="+mn-ea"/>
                          <a:cs typeface="Arial" panose="020B0604020202020204" pitchFamily="34" charset="0"/>
                        </a:rPr>
                        <a:t>68</a:t>
                      </a:r>
                      <a:endParaRPr kumimoji="1" lang="en-US" altLang="ja-JP" sz="1100" b="1" i="0" u="none" strike="noStrike" cap="none" normalizeH="0" baseline="0" dirty="0">
                        <a:ln>
                          <a:noFill/>
                        </a:ln>
                        <a:solidFill>
                          <a:srgbClr val="0070C0"/>
                        </a:solidFill>
                        <a:effectLst/>
                        <a:latin typeface="Arial" panose="020B0604020202020204" pitchFamily="34" charset="0"/>
                        <a:ea typeface="+mn-ea"/>
                        <a:cs typeface="Arial" panose="020B0604020202020204" pitchFamily="34" charset="0"/>
                      </a:endParaRPr>
                    </a:p>
                  </a:txBody>
                  <a:tcPr marL="36000" marR="36000" marT="0" marB="0" anchor="ctr" horzOverflow="overflow">
                    <a:lnR w="38100" cap="flat" cmpd="sng" algn="ctr">
                      <a:solidFill>
                        <a:srgbClr val="0070C0"/>
                      </a:solidFill>
                      <a:prstDash val="solid"/>
                      <a:round/>
                      <a:headEnd type="none" w="med" len="med"/>
                      <a:tailEnd type="none" w="med" len="med"/>
                    </a:lnR>
                  </a:tcPr>
                </a:tc>
                <a:tc hMerge="1">
                  <a:txBody>
                    <a:bodyPr/>
                    <a:lstStyle/>
                    <a:p>
                      <a:endParaRPr kumimoji="1" lang="ja-JP" altLang="en-US"/>
                    </a:p>
                  </a:txBody>
                  <a:tcPr/>
                </a:tc>
                <a:tc h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NMHC</a:t>
                      </a:r>
                      <a:endParaRPr kumimoji="1" lang="en-US" altLang="ja-JP"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lnL w="38100" cap="flat" cmpd="sng" algn="ctr">
                      <a:solidFill>
                        <a:srgbClr val="0070C0"/>
                      </a:solidFill>
                      <a:prstDash val="solid"/>
                      <a:round/>
                      <a:headEnd type="none" w="med" len="med"/>
                      <a:tailEnd type="none" w="med" len="med"/>
                    </a:ln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68</a:t>
                      </a:r>
                      <a:endParaRPr kumimoji="1" lang="en-US" altLang="ja-JP"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tc>
                <a:tc hMerge="1">
                  <a:txBody>
                    <a:bodyPr/>
                    <a:lstStyle/>
                    <a:p>
                      <a:endParaRPr kumimoji="1" lang="ja-JP" altLang="en-US"/>
                    </a:p>
                  </a:txBody>
                  <a:tcPr/>
                </a:tc>
                <a:extLst>
                  <a:ext uri="{0D108BD9-81ED-4DB2-BD59-A6C34878D82A}">
                    <a16:rowId xmlns:a16="http://schemas.microsoft.com/office/drawing/2014/main" xmlns="" val="2323399653"/>
                  </a:ext>
                </a:extLst>
              </a:tr>
              <a:tr h="301744">
                <a:tc v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NOx</a:t>
                      </a:r>
                      <a:endParaRPr kumimoji="1" lang="en-US" altLang="ja-JP"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lnL w="38100" cap="flat" cmpd="sng" algn="ctr">
                      <a:solidFill>
                        <a:srgbClr val="0070C0"/>
                      </a:solidFill>
                      <a:prstDash val="solid"/>
                      <a:round/>
                      <a:headEnd type="none" w="med" len="med"/>
                      <a:tailEnd type="none" w="med" len="med"/>
                    </a:ln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70</a:t>
                      </a:r>
                      <a:endParaRPr kumimoji="1" lang="en-US" altLang="ja-JP"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70</a:t>
                      </a:r>
                      <a:endParaRPr kumimoji="1" lang="en-US" altLang="ja-JP"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90</a:t>
                      </a:r>
                      <a:endParaRPr kumimoji="1" lang="en-US" altLang="ja-JP"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NOx</a:t>
                      </a:r>
                      <a:endParaRPr kumimoji="1" lang="en-US" altLang="ja-JP"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1" u="none" strike="noStrike" cap="none" normalizeH="0" baseline="0" dirty="0">
                          <a:ln>
                            <a:noFill/>
                          </a:ln>
                          <a:solidFill>
                            <a:srgbClr val="0070C0"/>
                          </a:solidFill>
                          <a:effectLst/>
                          <a:latin typeface="Arial" panose="020B0604020202020204" pitchFamily="34" charset="0"/>
                          <a:ea typeface="+mn-ea"/>
                          <a:cs typeface="Arial" panose="020B0604020202020204" pitchFamily="34" charset="0"/>
                        </a:rPr>
                        <a:t>60</a:t>
                      </a:r>
                      <a:endParaRPr kumimoji="1" lang="en-US" altLang="ja-JP" sz="1100" b="1" i="0" u="none" strike="noStrike" cap="none" normalizeH="0" baseline="0" dirty="0">
                        <a:ln>
                          <a:noFill/>
                        </a:ln>
                        <a:solidFill>
                          <a:srgbClr val="0070C0"/>
                        </a:solidFill>
                        <a:effectLst/>
                        <a:latin typeface="Arial" panose="020B0604020202020204" pitchFamily="34" charset="0"/>
                        <a:ea typeface="+mn-ea"/>
                        <a:cs typeface="Arial" panose="020B0604020202020204" pitchFamily="34" charset="0"/>
                      </a:endParaRPr>
                    </a:p>
                  </a:txBody>
                  <a:tcPr marL="36000" marR="36000" marT="0" marB="0" anchor="ctr" horzOverflow="overflow">
                    <a:lnR w="38100" cap="flat" cmpd="sng" algn="ctr">
                      <a:solidFill>
                        <a:srgbClr val="0070C0"/>
                      </a:solidFill>
                      <a:prstDash val="solid"/>
                      <a:round/>
                      <a:headEnd type="none" w="med" len="med"/>
                      <a:tailEnd type="none" w="med" len="med"/>
                    </a:lnR>
                  </a:tcPr>
                </a:tc>
                <a:tc hMerge="1">
                  <a:txBody>
                    <a:bodyPr/>
                    <a:lstStyle/>
                    <a:p>
                      <a:endParaRPr kumimoji="1" lang="ja-JP" altLang="en-US"/>
                    </a:p>
                  </a:txBody>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NOx</a:t>
                      </a:r>
                      <a:endParaRPr kumimoji="1" lang="en-US" altLang="ja-JP"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lnL w="38100" cap="flat" cmpd="sng" algn="ctr">
                      <a:solidFill>
                        <a:srgbClr val="0070C0"/>
                      </a:solidFill>
                      <a:prstDash val="solid"/>
                      <a:round/>
                      <a:headEnd type="none" w="med" len="med"/>
                      <a:tailEnd type="none" w="med" len="med"/>
                    </a:lnL>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60</a:t>
                      </a:r>
                      <a:endParaRPr kumimoji="1" lang="en-US" altLang="ja-JP"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tc>
                <a:tc hMerge="1">
                  <a:txBody>
                    <a:bodyPr/>
                    <a:lstStyle/>
                    <a:p>
                      <a:endParaRPr kumimoji="1" lang="ja-JP" altLang="en-US"/>
                    </a:p>
                  </a:txBody>
                  <a:tcPr/>
                </a:tc>
                <a:extLst>
                  <a:ext uri="{0D108BD9-81ED-4DB2-BD59-A6C34878D82A}">
                    <a16:rowId xmlns:a16="http://schemas.microsoft.com/office/drawing/2014/main" xmlns="" val="10007"/>
                  </a:ext>
                </a:extLst>
              </a:tr>
              <a:tr h="360040">
                <a:tc v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PM</a:t>
                      </a:r>
                      <a:endParaRPr kumimoji="1" lang="en-US" altLang="ja-JP"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lnL w="38100" cap="flat" cmpd="sng" algn="ctr">
                      <a:solidFill>
                        <a:srgbClr val="0070C0"/>
                      </a:solidFill>
                      <a:prstDash val="solid"/>
                      <a:round/>
                      <a:headEnd type="none" w="med" len="med"/>
                      <a:tailEnd type="none" w="med" len="med"/>
                    </a:ln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a:t>
                      </a:r>
                      <a:endParaRPr kumimoji="1" lang="en-US" altLang="ja-JP"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a:t>
                      </a:r>
                      <a:endParaRPr kumimoji="1" lang="en-US" altLang="ja-JP"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a:t>
                      </a:r>
                      <a:endParaRPr kumimoji="1" lang="en-US" altLang="ja-JP"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PM</a:t>
                      </a:r>
                      <a:endParaRPr kumimoji="1" lang="en-US" altLang="ja-JP"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1" u="none" strike="noStrike" cap="none" normalizeH="0" baseline="0" dirty="0">
                          <a:ln>
                            <a:noFill/>
                          </a:ln>
                          <a:solidFill>
                            <a:srgbClr val="0070C0"/>
                          </a:solidFill>
                          <a:effectLst/>
                          <a:latin typeface="Arial" panose="020B0604020202020204" pitchFamily="34" charset="0"/>
                          <a:ea typeface="+mn-ea"/>
                          <a:cs typeface="Arial" panose="020B0604020202020204" pitchFamily="34" charset="0"/>
                        </a:rPr>
                        <a:t>4.5</a:t>
                      </a:r>
                      <a:r>
                        <a:rPr kumimoji="1" lang="ja-JP" altLang="en-US" sz="1100" b="1" u="none" strike="noStrike" cap="none" normalizeH="0" baseline="0" dirty="0">
                          <a:ln>
                            <a:noFill/>
                          </a:ln>
                          <a:solidFill>
                            <a:srgbClr val="0070C0"/>
                          </a:solidFill>
                          <a:effectLst/>
                          <a:latin typeface="Arial" panose="020B0604020202020204" pitchFamily="34" charset="0"/>
                          <a:ea typeface="+mn-ea"/>
                          <a:cs typeface="Arial" panose="020B0604020202020204" pitchFamily="34" charset="0"/>
                        </a:rPr>
                        <a:t> </a:t>
                      </a:r>
                      <a:r>
                        <a:rPr kumimoji="1" lang="en-US" altLang="ja-JP" sz="1100" b="1" u="none" strike="noStrike" cap="none" normalizeH="0" baseline="0" dirty="0">
                          <a:ln>
                            <a:noFill/>
                          </a:ln>
                          <a:solidFill>
                            <a:srgbClr val="0070C0"/>
                          </a:solidFill>
                          <a:effectLst/>
                          <a:latin typeface="Arial" panose="020B0604020202020204" pitchFamily="34" charset="0"/>
                          <a:ea typeface="+mn-ea"/>
                          <a:cs typeface="Arial" panose="020B0604020202020204" pitchFamily="34" charset="0"/>
                        </a:rPr>
                        <a:t>(only DI) </a:t>
                      </a:r>
                      <a:endParaRPr kumimoji="1" lang="en-US" altLang="ja-JP" sz="1100" b="1" i="0" u="none" strike="noStrike" cap="none" normalizeH="0" baseline="0" dirty="0">
                        <a:ln>
                          <a:noFill/>
                        </a:ln>
                        <a:solidFill>
                          <a:srgbClr val="0070C0"/>
                        </a:solidFill>
                        <a:effectLst/>
                        <a:latin typeface="Arial" panose="020B0604020202020204" pitchFamily="34" charset="0"/>
                        <a:ea typeface="+mn-ea"/>
                        <a:cs typeface="Arial" panose="020B0604020202020204" pitchFamily="34" charset="0"/>
                      </a:endParaRPr>
                    </a:p>
                  </a:txBody>
                  <a:tcPr marL="36000" marR="36000" marT="0" marB="0" anchor="ctr" horzOverflow="overflow">
                    <a:lnR w="38100" cap="flat" cmpd="sng" algn="ctr">
                      <a:solidFill>
                        <a:srgbClr val="0070C0"/>
                      </a:solidFill>
                      <a:prstDash val="solid"/>
                      <a:round/>
                      <a:headEnd type="none" w="med" len="med"/>
                      <a:tailEnd type="none" w="med" len="med"/>
                    </a:lnR>
                  </a:tcPr>
                </a:tc>
                <a:tc hMerge="1">
                  <a:txBody>
                    <a:bodyPr/>
                    <a:lstStyle/>
                    <a:p>
                      <a:endParaRPr kumimoji="1" lang="ja-JP" altLang="en-US"/>
                    </a:p>
                  </a:txBody>
                  <a:tcPr/>
                </a:tc>
                <a:tc h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PM</a:t>
                      </a:r>
                      <a:endParaRPr kumimoji="1" lang="en-US" altLang="ja-JP"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lnL w="38100" cap="flat" cmpd="sng" algn="ctr">
                      <a:solidFill>
                        <a:srgbClr val="0070C0"/>
                      </a:solidFill>
                      <a:prstDash val="solid"/>
                      <a:round/>
                      <a:headEnd type="none" w="med" len="med"/>
                      <a:tailEnd type="none" w="med" len="med"/>
                    </a:ln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4.5</a:t>
                      </a:r>
                      <a:r>
                        <a:rPr kumimoji="1" lang="ja-JP" altLang="en-US" sz="1100" u="none" strike="noStrike" cap="none" normalizeH="0" baseline="0" dirty="0">
                          <a:ln>
                            <a:noFill/>
                          </a:ln>
                          <a:effectLst/>
                          <a:latin typeface="Arial" panose="020B0604020202020204" pitchFamily="34" charset="0"/>
                          <a:ea typeface="+mn-ea"/>
                          <a:cs typeface="Arial" panose="020B0604020202020204" pitchFamily="34" charset="0"/>
                        </a:rPr>
                        <a:t> </a:t>
                      </a: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(only DI) </a:t>
                      </a:r>
                      <a:endParaRPr kumimoji="1" lang="en-US" altLang="ja-JP"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tc>
                <a:tc hMerge="1">
                  <a:txBody>
                    <a:bodyPr/>
                    <a:lstStyle/>
                    <a:p>
                      <a:endParaRPr kumimoji="1" lang="ja-JP" altLang="en-US"/>
                    </a:p>
                  </a:txBody>
                  <a:tcPr/>
                </a:tc>
                <a:extLst>
                  <a:ext uri="{0D108BD9-81ED-4DB2-BD59-A6C34878D82A}">
                    <a16:rowId xmlns:a16="http://schemas.microsoft.com/office/drawing/2014/main" xmlns="" val="3230540387"/>
                  </a:ext>
                </a:extLst>
              </a:tr>
              <a:tr h="576064">
                <a:tc v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WF</a:t>
                      </a:r>
                      <a:endParaRPr kumimoji="1" lang="en-US" altLang="ja-JP" sz="1100" b="0" i="1"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lnL w="38100" cap="flat" cmpd="sng" algn="ctr">
                      <a:solidFill>
                        <a:srgbClr val="0070C0"/>
                      </a:solidFill>
                      <a:prstDash val="solid"/>
                      <a:round/>
                      <a:headEnd type="none" w="med" len="med"/>
                      <a:tailEnd type="none" w="med" len="med"/>
                    </a:ln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P1:0.5</a:t>
                      </a:r>
                    </a:p>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P1:0.5</a:t>
                      </a:r>
                      <a:endParaRPr kumimoji="1" lang="en-US" altLang="ja-JP" sz="1100" b="0" i="1"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P1:0.3</a:t>
                      </a:r>
                    </a:p>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P2:0.7</a:t>
                      </a:r>
                      <a:endParaRPr kumimoji="1" lang="en-US" altLang="ja-JP" sz="1100" b="0" i="1"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P1:0.25</a:t>
                      </a:r>
                    </a:p>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P2:0.50</a:t>
                      </a:r>
                    </a:p>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P3:0.25</a:t>
                      </a:r>
                      <a:endParaRPr kumimoji="1" lang="en-US" altLang="ja-JP" sz="1100" b="0" i="1"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WF</a:t>
                      </a:r>
                      <a:endParaRPr kumimoji="1" lang="en-US" altLang="ja-JP" sz="1100" b="0" i="1"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P1:0.5</a:t>
                      </a:r>
                    </a:p>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P1:0.5</a:t>
                      </a:r>
                      <a:endParaRPr kumimoji="1" lang="en-US" altLang="ja-JP" sz="1100" b="0" i="1"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P1:0.3</a:t>
                      </a:r>
                    </a:p>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P2:0.7</a:t>
                      </a:r>
                      <a:endParaRPr kumimoji="1" lang="en-US" altLang="ja-JP" sz="1100" b="0" i="1"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P1:0.25</a:t>
                      </a:r>
                    </a:p>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P2:0.50</a:t>
                      </a:r>
                    </a:p>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P3:0.25</a:t>
                      </a:r>
                      <a:endParaRPr kumimoji="1" lang="en-US" altLang="ja-JP" sz="1100" b="0" i="1"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lnR w="38100" cap="flat" cmpd="sng" algn="ctr">
                      <a:solidFill>
                        <a:srgbClr val="0070C0"/>
                      </a:solidFill>
                      <a:prstDash val="solid"/>
                      <a:round/>
                      <a:headEnd type="none" w="med" len="med"/>
                      <a:tailEnd type="none" w="med" len="med"/>
                    </a:lnR>
                  </a:tcPr>
                </a:tc>
                <a:tc>
                  <a:txBody>
                    <a:bodyPr/>
                    <a:lstStyle/>
                    <a:p>
                      <a:pPr algn="ctr"/>
                      <a:r>
                        <a:rPr kumimoji="1" lang="en-US" altLang="ja-JP" sz="1100" u="none" strike="noStrike" kern="1200" cap="none" normalizeH="0" baseline="0" dirty="0">
                          <a:ln>
                            <a:noFill/>
                          </a:ln>
                          <a:effectLst/>
                          <a:latin typeface="Arial" panose="020B0604020202020204" pitchFamily="34" charset="0"/>
                          <a:ea typeface="+mn-ea"/>
                          <a:cs typeface="Arial" panose="020B0604020202020204" pitchFamily="34" charset="0"/>
                        </a:rPr>
                        <a:t>WF</a:t>
                      </a:r>
                      <a:endParaRPr kumimoji="1" lang="ja-JP" altLang="en-US" sz="1100" b="0" i="1"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lnL w="38100" cap="flat" cmpd="sng" algn="ctr">
                      <a:solidFill>
                        <a:srgbClr val="0070C0"/>
                      </a:solidFill>
                      <a:prstDash val="solid"/>
                      <a:round/>
                      <a:headEnd type="none" w="med" len="med"/>
                      <a:tailEnd type="none" w="med" len="med"/>
                    </a:ln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P1:0.5</a:t>
                      </a:r>
                    </a:p>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P2:0.5</a:t>
                      </a:r>
                      <a:endParaRPr kumimoji="1" lang="en-US" altLang="ja-JP" sz="1100" b="0" i="1"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P1:0.25</a:t>
                      </a:r>
                    </a:p>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P2:0.50</a:t>
                      </a:r>
                    </a:p>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P3:0.25</a:t>
                      </a:r>
                      <a:endParaRPr kumimoji="1" lang="en-US" altLang="ja-JP" sz="1100" b="0" i="1"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tc>
                <a:extLst>
                  <a:ext uri="{0D108BD9-81ED-4DB2-BD59-A6C34878D82A}">
                    <a16:rowId xmlns:a16="http://schemas.microsoft.com/office/drawing/2014/main" xmlns="" val="10009"/>
                  </a:ext>
                </a:extLst>
              </a:tr>
              <a:tr h="720080">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rPr>
                        <a:t>Idling</a:t>
                      </a:r>
                      <a:endParaRPr kumimoji="1" lang="ja-JP" altLang="en-US"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lnR w="38100" cap="flat" cmpd="sng" algn="ctr">
                      <a:solidFill>
                        <a:srgbClr val="0070C0"/>
                      </a:solidFill>
                      <a:prstDash val="solid"/>
                      <a:round/>
                      <a:headEnd type="none" w="med" len="med"/>
                      <a:tailEnd type="none" w="med" len="med"/>
                    </a:lnR>
                  </a:tcPr>
                </a:tc>
                <a:tc gridSpan="4">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ts val="12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CO: 3.0%</a:t>
                      </a:r>
                    </a:p>
                    <a:p>
                      <a:pPr marL="0" marR="0" lvl="0" indent="0" algn="l" defTabSz="914400" rtl="0" eaLnBrk="1" fontAlgn="base" latinLnBrk="0" hangingPunct="1">
                        <a:lnSpc>
                          <a:spcPts val="1200"/>
                        </a:lnSpc>
                        <a:spcBef>
                          <a:spcPct val="0"/>
                        </a:spcBef>
                        <a:spcAft>
                          <a:spcPct val="0"/>
                        </a:spcAft>
                        <a:buClrTx/>
                        <a:buSzTx/>
                        <a:buFontTx/>
                        <a:buNone/>
                        <a:tabLst>
                          <a:tab pos="857250" algn="l"/>
                        </a:tabLst>
                      </a:pPr>
                      <a:r>
                        <a:rPr kumimoji="1" lang="en-US" altLang="ja-JP" sz="1100" u="none" strike="noStrike" cap="none" spc="-20" normalizeH="0" baseline="0" dirty="0">
                          <a:ln>
                            <a:noFill/>
                          </a:ln>
                          <a:effectLst/>
                          <a:latin typeface="Arial" panose="020B0604020202020204" pitchFamily="34" charset="0"/>
                          <a:ea typeface="+mn-ea"/>
                          <a:cs typeface="Arial" panose="020B0604020202020204" pitchFamily="34" charset="0"/>
                        </a:rPr>
                        <a:t>HC: 1000ppm	(mopeds, small motorcycles)</a:t>
                      </a:r>
                      <a:endParaRPr kumimoji="1" lang="ja-JP" altLang="en-US" sz="1100" u="none" strike="noStrike" cap="none" spc="-20" normalizeH="0" baseline="0" dirty="0">
                        <a:ln>
                          <a:noFill/>
                        </a:ln>
                        <a:effectLst/>
                        <a:latin typeface="Arial" panose="020B0604020202020204" pitchFamily="34" charset="0"/>
                        <a:ea typeface="+mn-ea"/>
                        <a:cs typeface="Arial" panose="020B0604020202020204" pitchFamily="34" charset="0"/>
                      </a:endParaRPr>
                    </a:p>
                    <a:p>
                      <a:pPr marL="892175" marR="0" lvl="0" indent="-892175" algn="l" defTabSz="914400" rtl="0" eaLnBrk="1" fontAlgn="base" latinLnBrk="0" hangingPunct="1">
                        <a:lnSpc>
                          <a:spcPts val="1200"/>
                        </a:lnSpc>
                        <a:spcBef>
                          <a:spcPct val="0"/>
                        </a:spcBef>
                        <a:spcAft>
                          <a:spcPct val="0"/>
                        </a:spcAft>
                        <a:buClrTx/>
                        <a:buSzTx/>
                        <a:buFontTx/>
                        <a:buNone/>
                        <a:tabLst>
                          <a:tab pos="857250" algn="l"/>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HC: </a:t>
                      </a:r>
                      <a:r>
                        <a:rPr kumimoji="1" lang="en-US" altLang="ja-JP" sz="1100" u="none" strike="noStrike" cap="none" spc="-20" normalizeH="0" baseline="0" dirty="0">
                          <a:ln>
                            <a:noFill/>
                          </a:ln>
                          <a:effectLst/>
                          <a:latin typeface="Arial" panose="020B0604020202020204" pitchFamily="34" charset="0"/>
                          <a:ea typeface="+mn-ea"/>
                          <a:cs typeface="Arial" panose="020B0604020202020204" pitchFamily="34" charset="0"/>
                        </a:rPr>
                        <a:t>1600ppm	</a:t>
                      </a:r>
                      <a:r>
                        <a:rPr lang="en-US" altLang="ja-JP" sz="1100" spc="-20" dirty="0">
                          <a:latin typeface="Arial" panose="020B0604020202020204" pitchFamily="34" charset="0"/>
                          <a:cs typeface="Arial" panose="020B0604020202020204" pitchFamily="34" charset="0"/>
                        </a:rPr>
                        <a:t>(motorcycles, less than or equal to 50cc or less than or equal to 125cc)</a:t>
                      </a:r>
                      <a:endParaRPr kumimoji="1" lang="en-US" altLang="ja-JP" sz="1100" b="0" i="0" u="none" strike="noStrike" cap="none" spc="-20"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lnL w="38100" cap="flat" cmpd="sng" algn="ctr">
                      <a:solidFill>
                        <a:srgbClr val="0070C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marL="0" marR="0" lvl="0" indent="0" algn="ctr" defTabSz="914400" rtl="0" eaLnBrk="1" fontAlgn="base" latinLnBrk="0" hangingPunct="1">
                        <a:lnSpc>
                          <a:spcPts val="1200"/>
                        </a:lnSpc>
                        <a:spcBef>
                          <a:spcPct val="0"/>
                        </a:spcBef>
                        <a:spcAft>
                          <a:spcPct val="0"/>
                        </a:spcAft>
                        <a:buClrTx/>
                        <a:buSzTx/>
                        <a:buFontTx/>
                        <a:buNone/>
                        <a:tabLst/>
                      </a:pPr>
                      <a:r>
                        <a:rPr kumimoji="1" lang="en-US" altLang="ja-JP" sz="1100" b="1" u="none" strike="noStrike" cap="none" normalizeH="0" baseline="0" dirty="0">
                          <a:ln>
                            <a:noFill/>
                          </a:ln>
                          <a:solidFill>
                            <a:srgbClr val="0070C0"/>
                          </a:solidFill>
                          <a:effectLst/>
                          <a:latin typeface="Arial" panose="020B0604020202020204" pitchFamily="34" charset="0"/>
                          <a:ea typeface="+mn-ea"/>
                          <a:cs typeface="Arial" panose="020B0604020202020204" pitchFamily="34" charset="0"/>
                        </a:rPr>
                        <a:t>CO: 0.5%</a:t>
                      </a:r>
                    </a:p>
                    <a:p>
                      <a:pPr marL="0" marR="0" lvl="0" indent="0" algn="l" defTabSz="914400" rtl="0" eaLnBrk="1" fontAlgn="base" latinLnBrk="0" hangingPunct="1">
                        <a:lnSpc>
                          <a:spcPts val="1200"/>
                        </a:lnSpc>
                        <a:spcBef>
                          <a:spcPct val="0"/>
                        </a:spcBef>
                        <a:spcAft>
                          <a:spcPct val="0"/>
                        </a:spcAft>
                        <a:buClrTx/>
                        <a:buSzTx/>
                        <a:buFontTx/>
                        <a:buNone/>
                        <a:tabLst>
                          <a:tab pos="892175" algn="l"/>
                        </a:tabLst>
                        <a:defRPr/>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HC: 1000ppm	(mopeds, small motorcycles)</a:t>
                      </a:r>
                      <a:endParaRPr kumimoji="1" lang="ja-JP" altLang="en-US" sz="1100" u="none" strike="noStrike" cap="none" normalizeH="0" baseline="0" dirty="0">
                        <a:ln>
                          <a:noFill/>
                        </a:ln>
                        <a:effectLst/>
                        <a:latin typeface="Arial" panose="020B0604020202020204" pitchFamily="34" charset="0"/>
                        <a:ea typeface="+mn-ea"/>
                        <a:cs typeface="Arial" panose="020B0604020202020204" pitchFamily="34" charset="0"/>
                      </a:endParaRPr>
                    </a:p>
                    <a:p>
                      <a:pPr marL="936625" marR="0" lvl="0" indent="-936625" algn="l" defTabSz="914400" rtl="0" eaLnBrk="1" fontAlgn="base" latinLnBrk="0" hangingPunct="1">
                        <a:lnSpc>
                          <a:spcPts val="1200"/>
                        </a:lnSpc>
                        <a:spcBef>
                          <a:spcPct val="0"/>
                        </a:spcBef>
                        <a:spcAft>
                          <a:spcPct val="0"/>
                        </a:spcAft>
                        <a:buClrTx/>
                        <a:buSzTx/>
                        <a:buFontTx/>
                        <a:buNone/>
                        <a:tabLst>
                          <a:tab pos="903288" algn="l"/>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HC: 1600ppm	</a:t>
                      </a:r>
                      <a:r>
                        <a:rPr lang="en-US" altLang="ja-JP" sz="1100" dirty="0">
                          <a:latin typeface="Arial" panose="020B0604020202020204" pitchFamily="34" charset="0"/>
                          <a:cs typeface="Arial" panose="020B0604020202020204" pitchFamily="34" charset="0"/>
                        </a:rPr>
                        <a:t>(motorcycles, less than or equal to 50cc or less than or equal to 125cc)</a:t>
                      </a:r>
                      <a:endParaRPr kumimoji="1" lang="en-US" altLang="ja-JP"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lnR w="38100" cap="flat" cmpd="sng" algn="ctr">
                      <a:solidFill>
                        <a:srgbClr val="0070C0"/>
                      </a:solidFill>
                      <a:prstDash val="solid"/>
                      <a:round/>
                      <a:headEnd type="none" w="med" len="med"/>
                      <a:tailEnd type="none" w="med" len="med"/>
                    </a:ln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ts val="1200"/>
                        </a:lnSpc>
                        <a:spcBef>
                          <a:spcPct val="0"/>
                        </a:spcBef>
                        <a:spcAft>
                          <a:spcPct val="0"/>
                        </a:spcAft>
                        <a:buClrTx/>
                        <a:buSzTx/>
                        <a:buFontTx/>
                        <a:buNone/>
                        <a:tabLst/>
                      </a:pPr>
                      <a:r>
                        <a:rPr kumimoji="1" lang="en-US" altLang="ja-JP" sz="1100" u="none" strike="noStrike" cap="none" spc="-60" normalizeH="0" baseline="0" dirty="0">
                          <a:ln>
                            <a:noFill/>
                          </a:ln>
                          <a:effectLst/>
                          <a:latin typeface="Arial" panose="020B0604020202020204" pitchFamily="34" charset="0"/>
                          <a:ea typeface="+mn-ea"/>
                          <a:cs typeface="Arial" panose="020B0604020202020204" pitchFamily="34" charset="0"/>
                        </a:rPr>
                        <a:t>CO: 0.5%</a:t>
                      </a:r>
                      <a:r>
                        <a:rPr kumimoji="1" lang="ja-JP" altLang="en-US" sz="1100" u="none" strike="noStrike" cap="none" spc="-60" normalizeH="0" baseline="0" dirty="0">
                          <a:ln>
                            <a:noFill/>
                          </a:ln>
                          <a:effectLst/>
                          <a:latin typeface="Arial" panose="020B0604020202020204" pitchFamily="34" charset="0"/>
                          <a:ea typeface="+mn-ea"/>
                          <a:cs typeface="Arial" panose="020B0604020202020204" pitchFamily="34" charset="0"/>
                        </a:rPr>
                        <a:t> </a:t>
                      </a:r>
                      <a:r>
                        <a:rPr kumimoji="1" lang="en-US" altLang="ja-JP" sz="1100" u="none" strike="noStrike" cap="none" spc="-60" normalizeH="0" baseline="0" dirty="0">
                          <a:ln>
                            <a:noFill/>
                          </a:ln>
                          <a:effectLst/>
                          <a:latin typeface="Arial" panose="020B0604020202020204" pitchFamily="34" charset="0"/>
                          <a:ea typeface="+mn-ea"/>
                          <a:cs typeface="Arial" panose="020B0604020202020204" pitchFamily="34" charset="0"/>
                        </a:rPr>
                        <a:t>or automaker declared value</a:t>
                      </a:r>
                    </a:p>
                    <a:p>
                      <a:pPr marL="0" marR="0" lvl="0" indent="0" algn="l" defTabSz="914400" rtl="0" eaLnBrk="1" fontAlgn="base" latinLnBrk="0" hangingPunct="1">
                        <a:lnSpc>
                          <a:spcPts val="1200"/>
                        </a:lnSpc>
                        <a:spcBef>
                          <a:spcPct val="0"/>
                        </a:spcBef>
                        <a:spcAft>
                          <a:spcPct val="0"/>
                        </a:spcAft>
                        <a:buClrTx/>
                        <a:buSzTx/>
                        <a:buFontTx/>
                        <a:buNone/>
                        <a:tabLst/>
                      </a:pPr>
                      <a:r>
                        <a:rPr kumimoji="1" lang="en-US" altLang="ja-JP" sz="1100" u="none" strike="noStrike" cap="none" spc="-60" normalizeH="0" baseline="0" dirty="0">
                          <a:ln>
                            <a:noFill/>
                          </a:ln>
                          <a:effectLst/>
                          <a:latin typeface="Arial" panose="020B0604020202020204" pitchFamily="34" charset="0"/>
                          <a:ea typeface="+mn-ea"/>
                          <a:cs typeface="Arial" panose="020B0604020202020204" pitchFamily="34" charset="0"/>
                        </a:rPr>
                        <a:t>HC: </a:t>
                      </a:r>
                      <a:r>
                        <a:rPr kumimoji="1" lang="ja-JP" altLang="en-US" sz="1100" u="none" strike="noStrike" cap="none" spc="-60" normalizeH="0" baseline="0" dirty="0">
                          <a:ln>
                            <a:noFill/>
                          </a:ln>
                          <a:effectLst/>
                          <a:latin typeface="Arial" panose="020B0604020202020204" pitchFamily="34" charset="0"/>
                          <a:ea typeface="+mn-ea"/>
                          <a:cs typeface="Arial" panose="020B0604020202020204" pitchFamily="34" charset="0"/>
                        </a:rPr>
                        <a:t> </a:t>
                      </a:r>
                      <a:r>
                        <a:rPr kumimoji="1" lang="en-US" altLang="ja-JP" sz="1100" u="none" strike="noStrike" cap="none" spc="-60" normalizeH="0" baseline="0" dirty="0">
                          <a:ln>
                            <a:noFill/>
                          </a:ln>
                          <a:effectLst/>
                          <a:latin typeface="Arial" panose="020B0604020202020204" pitchFamily="34" charset="0"/>
                          <a:ea typeface="+mn-ea"/>
                          <a:cs typeface="Arial" panose="020B0604020202020204" pitchFamily="34" charset="0"/>
                        </a:rPr>
                        <a:t>None</a:t>
                      </a:r>
                      <a:endParaRPr kumimoji="1" lang="ja-JP" altLang="en-US" sz="1100" b="0" i="0" u="none" strike="noStrike" cap="none" spc="-60"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36000" marR="36000" marT="0" marB="0" anchor="ctr" horzOverflow="overflow">
                    <a:lnL w="38100" cap="flat" cmpd="sng" algn="ctr">
                      <a:solidFill>
                        <a:srgbClr val="0070C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xmlns="" val="10010"/>
                  </a:ext>
                </a:extLst>
              </a:tr>
              <a:tr h="404824">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spc="-50" normalizeH="0" baseline="0" dirty="0">
                          <a:ln>
                            <a:noFill/>
                          </a:ln>
                          <a:solidFill>
                            <a:schemeClr val="tx1"/>
                          </a:solidFill>
                          <a:effectLst/>
                          <a:latin typeface="Arial" panose="020B0604020202020204" pitchFamily="34" charset="0"/>
                          <a:ea typeface="+mn-ea"/>
                          <a:cs typeface="Arial" panose="020B0604020202020204" pitchFamily="34" charset="0"/>
                        </a:rPr>
                        <a:t>Evaporation</a:t>
                      </a:r>
                    </a:p>
                  </a:txBody>
                  <a:tcPr marL="36000" marR="36000" marT="0" marB="0" anchor="ctr" horzOverflow="overflow">
                    <a:lnR w="38100" cap="flat" cmpd="sng" algn="ctr">
                      <a:solidFill>
                        <a:srgbClr val="0070C0"/>
                      </a:solidFill>
                      <a:prstDash val="solid"/>
                      <a:round/>
                      <a:headEnd type="none" w="med" len="med"/>
                      <a:tailEnd type="none" w="med" len="med"/>
                    </a:lnR>
                  </a:tcPr>
                </a:tc>
                <a:tc gridSpan="4">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ts val="12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2g/Test</a:t>
                      </a:r>
                      <a:endParaRPr kumimoji="1" lang="en-US" altLang="ja-JP" sz="1100" b="0" i="0" u="none" strike="noStrike" cap="none" normalizeH="0" baseline="0" dirty="0">
                        <a:ln>
                          <a:noFill/>
                        </a:ln>
                        <a:solidFill>
                          <a:srgbClr val="000000"/>
                        </a:solidFill>
                        <a:effectLst/>
                        <a:latin typeface="Arial" panose="020B0604020202020204" pitchFamily="34" charset="0"/>
                        <a:ea typeface="+mn-ea"/>
                        <a:cs typeface="Arial" panose="020B0604020202020204" pitchFamily="34" charset="0"/>
                      </a:endParaRPr>
                    </a:p>
                  </a:txBody>
                  <a:tcPr marL="36000" marR="36000" marT="0" marB="0" anchor="ctr" horzOverflow="overflow">
                    <a:lnL w="38100" cap="flat" cmpd="sng" algn="ctr">
                      <a:solidFill>
                        <a:srgbClr val="0070C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marL="0" marR="0" lvl="0" indent="0" algn="ctr" defTabSz="914400" rtl="0" eaLnBrk="1" fontAlgn="base" latinLnBrk="0" hangingPunct="1">
                        <a:lnSpc>
                          <a:spcPts val="1200"/>
                        </a:lnSpc>
                        <a:spcBef>
                          <a:spcPct val="0"/>
                        </a:spcBef>
                        <a:spcAft>
                          <a:spcPct val="0"/>
                        </a:spcAft>
                        <a:buClrTx/>
                        <a:buSzTx/>
                        <a:buFontTx/>
                        <a:buNone/>
                        <a:tabLst/>
                        <a:defRPr/>
                      </a:pPr>
                      <a:r>
                        <a:rPr kumimoji="1" lang="en-US" altLang="ja-JP" sz="1100" b="1" u="none" strike="noStrike" cap="none" normalizeH="0" baseline="0" dirty="0">
                          <a:ln>
                            <a:noFill/>
                          </a:ln>
                          <a:solidFill>
                            <a:srgbClr val="0070C0"/>
                          </a:solidFill>
                          <a:effectLst/>
                          <a:latin typeface="Arial" panose="020B0604020202020204" pitchFamily="34" charset="0"/>
                          <a:ea typeface="+mn-ea"/>
                          <a:cs typeface="Arial" panose="020B0604020202020204" pitchFamily="34" charset="0"/>
                        </a:rPr>
                        <a:t>1500mg/Test</a:t>
                      </a:r>
                      <a:endParaRPr kumimoji="1" lang="en-US" altLang="ja-JP" sz="1100" b="1" i="0" u="none" strike="noStrike" cap="none" normalizeH="0" baseline="0" dirty="0">
                        <a:ln>
                          <a:noFill/>
                        </a:ln>
                        <a:solidFill>
                          <a:srgbClr val="0070C0"/>
                        </a:solidFill>
                        <a:effectLst/>
                        <a:latin typeface="Arial" panose="020B0604020202020204" pitchFamily="34" charset="0"/>
                        <a:ea typeface="+mn-ea"/>
                        <a:cs typeface="Arial" panose="020B0604020202020204" pitchFamily="34" charset="0"/>
                      </a:endParaRPr>
                    </a:p>
                  </a:txBody>
                  <a:tcPr marL="36000" marR="36000" marT="0" marB="0" anchor="ctr" horzOverflow="overflow">
                    <a:lnR w="38100" cap="flat" cmpd="sng" algn="ctr">
                      <a:solidFill>
                        <a:srgbClr val="0070C0"/>
                      </a:solidFill>
                      <a:prstDash val="solid"/>
                      <a:round/>
                      <a:headEnd type="none" w="med" len="med"/>
                      <a:tailEnd type="none" w="med" len="med"/>
                    </a:ln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ts val="1200"/>
                        </a:lnSpc>
                        <a:spcBef>
                          <a:spcPct val="0"/>
                        </a:spcBef>
                        <a:spcAft>
                          <a:spcPct val="0"/>
                        </a:spcAft>
                        <a:buClrTx/>
                        <a:buSzTx/>
                        <a:buFontTx/>
                        <a:buNone/>
                        <a:tabLst/>
                      </a:pPr>
                      <a:r>
                        <a:rPr kumimoji="1" lang="en-US" altLang="ja-JP" sz="1100" u="none" strike="noStrike" cap="none" normalizeH="0" baseline="0" dirty="0">
                          <a:ln>
                            <a:noFill/>
                          </a:ln>
                          <a:effectLst/>
                          <a:latin typeface="Arial" panose="020B0604020202020204" pitchFamily="34" charset="0"/>
                          <a:ea typeface="+mn-ea"/>
                          <a:cs typeface="Arial" panose="020B0604020202020204" pitchFamily="34" charset="0"/>
                        </a:rPr>
                        <a:t>1500mg/Test</a:t>
                      </a:r>
                      <a:endParaRPr kumimoji="1" lang="en-US" altLang="ja-JP" sz="1100" b="0" i="0" u="none" strike="noStrike" cap="none" normalizeH="0" baseline="0" dirty="0">
                        <a:ln>
                          <a:noFill/>
                        </a:ln>
                        <a:solidFill>
                          <a:srgbClr val="000000"/>
                        </a:solidFill>
                        <a:effectLst/>
                        <a:latin typeface="Arial" panose="020B0604020202020204" pitchFamily="34" charset="0"/>
                        <a:ea typeface="+mn-ea"/>
                        <a:cs typeface="Arial" panose="020B0604020202020204" pitchFamily="34" charset="0"/>
                      </a:endParaRPr>
                    </a:p>
                  </a:txBody>
                  <a:tcPr marL="36000" marR="36000" marT="0" marB="0" anchor="ctr" horzOverflow="overflow">
                    <a:lnL w="38100" cap="flat" cmpd="sng" algn="ctr">
                      <a:solidFill>
                        <a:srgbClr val="0070C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xmlns="" val="10012"/>
                  </a:ext>
                </a:extLst>
              </a:tr>
              <a:tr h="40482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rPr>
                        <a:t>Durability</a:t>
                      </a:r>
                    </a:p>
                  </a:txBody>
                  <a:tcPr marL="36000" marR="36000" marT="0" marB="0" anchor="ctr" horzOverflow="overflow">
                    <a:lnR w="38100" cap="flat" cmpd="sng" algn="ctr">
                      <a:solidFill>
                        <a:srgbClr val="0070C0"/>
                      </a:solidFill>
                      <a:prstDash val="solid"/>
                      <a:round/>
                      <a:headEnd type="none" w="med" len="med"/>
                      <a:tailEnd type="none" w="med" len="med"/>
                    </a:lnR>
                  </a:tcPr>
                </a:tc>
                <a:tc gridSpan="4">
                  <a:txBody>
                    <a:bodyPr/>
                    <a:lstStyle/>
                    <a:p>
                      <a:pPr marL="0" marR="0" lvl="0" indent="0" algn="ctr" defTabSz="914400" rtl="0" eaLnBrk="1" fontAlgn="base" latinLnBrk="0" hangingPunct="1">
                        <a:lnSpc>
                          <a:spcPts val="1200"/>
                        </a:lnSpc>
                        <a:spcBef>
                          <a:spcPct val="0"/>
                        </a:spcBef>
                        <a:spcAft>
                          <a:spcPct val="0"/>
                        </a:spcAft>
                        <a:buClrTx/>
                        <a:buSzTx/>
                        <a:buFontTx/>
                        <a:buNone/>
                        <a:tabLst/>
                        <a:defRPr/>
                      </a:pPr>
                      <a:r>
                        <a:rPr kumimoji="1" lang="en-US" altLang="ja-JP"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rPr>
                        <a:t>Durability mileage: 6k/8k/24k (km)</a:t>
                      </a:r>
                    </a:p>
                  </a:txBody>
                  <a:tcPr marL="36000" marR="36000" marT="0" marB="0" anchor="ctr" horzOverflow="overflow">
                    <a:lnL w="38100" cap="flat" cmpd="sng" algn="ctr">
                      <a:solidFill>
                        <a:srgbClr val="0070C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marL="0" marR="0" lvl="0" indent="0" algn="ctr" defTabSz="914400" rtl="0" eaLnBrk="1" fontAlgn="base" latinLnBrk="0" hangingPunct="1">
                        <a:lnSpc>
                          <a:spcPts val="1200"/>
                        </a:lnSpc>
                        <a:spcBef>
                          <a:spcPct val="0"/>
                        </a:spcBef>
                        <a:spcAft>
                          <a:spcPct val="0"/>
                        </a:spcAft>
                        <a:buClrTx/>
                        <a:buSzTx/>
                        <a:buFontTx/>
                        <a:buNone/>
                        <a:tabLst/>
                        <a:defRPr/>
                      </a:pPr>
                      <a:r>
                        <a:rPr kumimoji="1" lang="en-US" altLang="ja-JP" sz="1100" b="1" i="0" u="none" strike="noStrike" cap="none" normalizeH="0" baseline="0" dirty="0">
                          <a:ln>
                            <a:noFill/>
                          </a:ln>
                          <a:solidFill>
                            <a:srgbClr val="0070C0"/>
                          </a:solidFill>
                          <a:effectLst/>
                          <a:latin typeface="Arial" panose="020B0604020202020204" pitchFamily="34" charset="0"/>
                          <a:ea typeface="+mn-ea"/>
                          <a:cs typeface="Arial" panose="020B0604020202020204" pitchFamily="34" charset="0"/>
                        </a:rPr>
                        <a:t>Durability mileage: 20k/35k (km)</a:t>
                      </a:r>
                    </a:p>
                  </a:txBody>
                  <a:tcPr marL="36000" marR="36000" marT="0" marB="0" anchor="ctr" horzOverflow="overflow">
                    <a:lnR w="38100" cap="flat" cmpd="sng" algn="ctr">
                      <a:solidFill>
                        <a:srgbClr val="0070C0"/>
                      </a:solidFill>
                      <a:prstDash val="solid"/>
                      <a:round/>
                      <a:headEnd type="none" w="med" len="med"/>
                      <a:tailEnd type="none" w="med" len="med"/>
                    </a:ln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3">
                  <a:txBody>
                    <a:bodyPr/>
                    <a:lstStyle/>
                    <a:p>
                      <a:pPr marL="0" marR="0" lvl="0" indent="0" algn="ctr" defTabSz="914400" rtl="0" eaLnBrk="1" fontAlgn="base" latinLnBrk="0" hangingPunct="1">
                        <a:lnSpc>
                          <a:spcPts val="1200"/>
                        </a:lnSpc>
                        <a:spcBef>
                          <a:spcPct val="0"/>
                        </a:spcBef>
                        <a:spcAft>
                          <a:spcPct val="0"/>
                        </a:spcAft>
                        <a:buClrTx/>
                        <a:buSzTx/>
                        <a:buFontTx/>
                        <a:buNone/>
                        <a:tabLst/>
                        <a:defRPr/>
                      </a:pPr>
                      <a:r>
                        <a:rPr kumimoji="1" lang="en-US" altLang="ja-JP"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rPr>
                        <a:t>Durability mileage: 20k/35k (km)</a:t>
                      </a:r>
                    </a:p>
                  </a:txBody>
                  <a:tcPr marL="36000" marR="36000" marT="0" marB="0" anchor="ctr" horzOverflow="overflow">
                    <a:lnL w="38100" cap="flat" cmpd="sng" algn="ctr">
                      <a:solidFill>
                        <a:srgbClr val="0070C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xmlns="" val="264291022"/>
                  </a:ext>
                </a:extLst>
              </a:tr>
              <a:tr h="52920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rPr>
                        <a:t>OBD</a:t>
                      </a:r>
                    </a:p>
                  </a:txBody>
                  <a:tcPr marL="36000" marR="36000" marT="0" marB="0" anchor="ctr" horzOverflow="overflow">
                    <a:lnR w="38100" cap="flat" cmpd="sng" algn="ctr">
                      <a:solidFill>
                        <a:srgbClr val="0070C0"/>
                      </a:solidFill>
                      <a:prstDash val="solid"/>
                      <a:round/>
                      <a:headEnd type="none" w="med" len="med"/>
                      <a:tailEnd type="none" w="med" len="med"/>
                    </a:lnR>
                  </a:tcPr>
                </a:tc>
                <a:tc gridSpan="4">
                  <a:txBody>
                    <a:bodyPr/>
                    <a:lstStyle/>
                    <a:p>
                      <a:pPr marL="0" marR="0" lvl="0" indent="0" algn="ctr" defTabSz="914400" rtl="0" eaLnBrk="1" fontAlgn="base" latinLnBrk="0" hangingPunct="1">
                        <a:lnSpc>
                          <a:spcPts val="1200"/>
                        </a:lnSpc>
                        <a:spcBef>
                          <a:spcPct val="0"/>
                        </a:spcBef>
                        <a:spcAft>
                          <a:spcPct val="0"/>
                        </a:spcAft>
                        <a:buClrTx/>
                        <a:buSzTx/>
                        <a:buFontTx/>
                        <a:buNone/>
                        <a:tabLst/>
                      </a:pPr>
                      <a:r>
                        <a:rPr kumimoji="1" lang="en-US" altLang="ja-JP"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rPr>
                        <a:t>J-OBD</a:t>
                      </a:r>
                    </a:p>
                    <a:p>
                      <a:pPr marL="0" marR="0" lvl="0" indent="0" algn="ctr" defTabSz="914400" rtl="0" eaLnBrk="1" fontAlgn="base" latinLnBrk="0" hangingPunct="1">
                        <a:lnSpc>
                          <a:spcPts val="1200"/>
                        </a:lnSpc>
                        <a:spcBef>
                          <a:spcPct val="0"/>
                        </a:spcBef>
                        <a:spcAft>
                          <a:spcPct val="0"/>
                        </a:spcAft>
                        <a:buClrTx/>
                        <a:buSzTx/>
                        <a:buFontTx/>
                        <a:buNone/>
                        <a:tabLst/>
                      </a:pPr>
                      <a:r>
                        <a:rPr kumimoji="1" lang="en-US" altLang="ja-JP"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rPr>
                        <a:t>Circuit diagnosis (disconnections, etc.), fuel system diagnosis</a:t>
                      </a:r>
                    </a:p>
                  </a:txBody>
                  <a:tcPr marL="36000" marR="36000" marT="0" marB="0" anchor="ctr" horzOverflow="overflow">
                    <a:lnL w="38100" cap="flat" cmpd="sng" algn="ctr">
                      <a:solidFill>
                        <a:srgbClr val="0070C0"/>
                      </a:solidFill>
                      <a:prstDash val="solid"/>
                      <a:round/>
                      <a:headEnd type="none" w="med" len="med"/>
                      <a:tailEnd type="none" w="med" len="med"/>
                    </a:lnL>
                    <a:lnB w="38100" cap="flat" cmpd="sng" algn="ctr">
                      <a:solidFill>
                        <a:srgbClr val="0070C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marL="0" marR="0" lvl="0" indent="0" algn="ctr" defTabSz="914400" rtl="0" eaLnBrk="1" fontAlgn="base" latinLnBrk="0" hangingPunct="1">
                        <a:lnSpc>
                          <a:spcPts val="1200"/>
                        </a:lnSpc>
                        <a:spcBef>
                          <a:spcPct val="0"/>
                        </a:spcBef>
                        <a:spcAft>
                          <a:spcPct val="0"/>
                        </a:spcAft>
                        <a:buClrTx/>
                        <a:buSzTx/>
                        <a:buFontTx/>
                        <a:buNone/>
                        <a:tabLst/>
                        <a:defRPr/>
                      </a:pPr>
                      <a:r>
                        <a:rPr kumimoji="1" lang="en-US" altLang="ja-JP" sz="1100" b="1" i="0" u="none" strike="noStrike" cap="none" normalizeH="0" baseline="0" dirty="0">
                          <a:ln>
                            <a:noFill/>
                          </a:ln>
                          <a:solidFill>
                            <a:srgbClr val="0070C0"/>
                          </a:solidFill>
                          <a:effectLst/>
                          <a:latin typeface="Arial" panose="020B0604020202020204" pitchFamily="34" charset="0"/>
                          <a:ea typeface="+mn-ea"/>
                          <a:cs typeface="Arial" panose="020B0604020202020204" pitchFamily="34" charset="0"/>
                        </a:rPr>
                        <a:t>OBDII</a:t>
                      </a:r>
                    </a:p>
                    <a:p>
                      <a:pPr marL="0" marR="0" lvl="0" indent="0" algn="ctr" defTabSz="914400" rtl="0" eaLnBrk="1" fontAlgn="base" latinLnBrk="0" hangingPunct="1">
                        <a:lnSpc>
                          <a:spcPts val="1200"/>
                        </a:lnSpc>
                        <a:spcBef>
                          <a:spcPct val="0"/>
                        </a:spcBef>
                        <a:spcAft>
                          <a:spcPct val="0"/>
                        </a:spcAft>
                        <a:buClrTx/>
                        <a:buSzTx/>
                        <a:buFontTx/>
                        <a:buNone/>
                        <a:tabLst/>
                        <a:defRPr/>
                      </a:pPr>
                      <a:r>
                        <a:rPr kumimoji="1" lang="en-US" altLang="ja-JP" sz="1100" b="1" i="0" u="none" strike="noStrike" cap="none" normalizeH="0" baseline="0" dirty="0">
                          <a:ln>
                            <a:noFill/>
                          </a:ln>
                          <a:solidFill>
                            <a:srgbClr val="0070C0"/>
                          </a:solidFill>
                          <a:effectLst/>
                          <a:latin typeface="Arial" panose="020B0604020202020204" pitchFamily="34" charset="0"/>
                          <a:ea typeface="+mn-ea"/>
                          <a:cs typeface="Arial" panose="020B0604020202020204" pitchFamily="34" charset="0"/>
                        </a:rPr>
                        <a:t>Problems in emission reduction system, deterioration detection</a:t>
                      </a:r>
                    </a:p>
                  </a:txBody>
                  <a:tcPr marL="36000" marR="36000" marT="0" marB="0" anchor="ctr" horzOverflow="overflow">
                    <a:lnR w="38100" cap="flat" cmpd="sng" algn="ctr">
                      <a:solidFill>
                        <a:srgbClr val="0070C0"/>
                      </a:solidFill>
                      <a:prstDash val="solid"/>
                      <a:round/>
                      <a:headEnd type="none" w="med" len="med"/>
                      <a:tailEnd type="none" w="med" len="med"/>
                    </a:lnR>
                    <a:lnB w="38100" cap="flat" cmpd="sng" algn="ctr">
                      <a:solidFill>
                        <a:srgbClr val="0070C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3">
                  <a:txBody>
                    <a:bodyPr/>
                    <a:lstStyle/>
                    <a:p>
                      <a:pPr marL="0" marR="0" lvl="0" indent="0" algn="ctr" defTabSz="914400" rtl="0" eaLnBrk="1" fontAlgn="base" latinLnBrk="0" hangingPunct="1">
                        <a:lnSpc>
                          <a:spcPts val="1200"/>
                        </a:lnSpc>
                        <a:spcBef>
                          <a:spcPct val="0"/>
                        </a:spcBef>
                        <a:spcAft>
                          <a:spcPct val="0"/>
                        </a:spcAft>
                        <a:buClrTx/>
                        <a:buSzTx/>
                        <a:buFontTx/>
                        <a:buNone/>
                        <a:tabLst/>
                        <a:defRPr/>
                      </a:pPr>
                      <a:r>
                        <a:rPr kumimoji="1" lang="en-US" altLang="ja-JP"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rPr>
                        <a:t>OBDII</a:t>
                      </a:r>
                    </a:p>
                    <a:p>
                      <a:pPr marL="0" marR="0" lvl="0" indent="0" algn="ctr" defTabSz="914400" rtl="0" eaLnBrk="1" fontAlgn="base" latinLnBrk="0" hangingPunct="1">
                        <a:lnSpc>
                          <a:spcPts val="1200"/>
                        </a:lnSpc>
                        <a:spcBef>
                          <a:spcPct val="0"/>
                        </a:spcBef>
                        <a:spcAft>
                          <a:spcPct val="0"/>
                        </a:spcAft>
                        <a:buClrTx/>
                        <a:buSzTx/>
                        <a:buFontTx/>
                        <a:buNone/>
                        <a:tabLst/>
                        <a:defRPr/>
                      </a:pPr>
                      <a:r>
                        <a:rPr kumimoji="1" lang="en-US" altLang="ja-JP" sz="1100" b="0" i="0" u="none" strike="noStrike" cap="none" normalizeH="0" baseline="0" dirty="0">
                          <a:ln>
                            <a:noFill/>
                          </a:ln>
                          <a:solidFill>
                            <a:schemeClr val="tx1"/>
                          </a:solidFill>
                          <a:effectLst/>
                          <a:latin typeface="Arial" panose="020B0604020202020204" pitchFamily="34" charset="0"/>
                          <a:ea typeface="+mn-ea"/>
                          <a:cs typeface="Arial" panose="020B0604020202020204" pitchFamily="34" charset="0"/>
                        </a:rPr>
                        <a:t>Problems in emission reduction system, deterioration detection</a:t>
                      </a:r>
                    </a:p>
                  </a:txBody>
                  <a:tcPr marL="36000" marR="36000" marT="0" marB="0" anchor="ctr" horzOverflow="overflow">
                    <a:lnL w="38100" cap="flat" cmpd="sng" algn="ctr">
                      <a:solidFill>
                        <a:srgbClr val="0070C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xmlns="" val="3904356516"/>
                  </a:ext>
                </a:extLst>
              </a:tr>
            </a:tbl>
          </a:graphicData>
        </a:graphic>
      </p:graphicFrame>
      <p:sp>
        <p:nvSpPr>
          <p:cNvPr id="2" name="スライド番号プレースホルダー 1"/>
          <p:cNvSpPr>
            <a:spLocks noGrp="1"/>
          </p:cNvSpPr>
          <p:nvPr>
            <p:ph type="sldNum" sz="quarter" idx="12"/>
          </p:nvPr>
        </p:nvSpPr>
        <p:spPr>
          <a:xfrm>
            <a:off x="7010400" y="6491288"/>
            <a:ext cx="2133600" cy="365125"/>
          </a:xfrm>
        </p:spPr>
        <p:txBody>
          <a:bodyPr/>
          <a:lstStyle/>
          <a:p>
            <a:pPr>
              <a:defRPr/>
            </a:pPr>
            <a:fld id="{85929ABE-0113-44A3-811B-72EB3898A103}" type="slidenum">
              <a:rPr lang="ja-JP" altLang="en-US" smtClean="0">
                <a:latin typeface="Arial" panose="020B0604020202020204" pitchFamily="34" charset="0"/>
                <a:cs typeface="Arial" panose="020B0604020202020204" pitchFamily="34" charset="0"/>
              </a:rPr>
              <a:pPr>
                <a:defRPr/>
              </a:pPr>
              <a:t>17</a:t>
            </a:fld>
            <a:endParaRPr lang="ja-JP" altLang="en-US" dirty="0">
              <a:latin typeface="Arial" panose="020B0604020202020204" pitchFamily="34" charset="0"/>
              <a:cs typeface="Arial" panose="020B0604020202020204" pitchFamily="34" charset="0"/>
            </a:endParaRPr>
          </a:p>
        </p:txBody>
      </p:sp>
      <p:sp>
        <p:nvSpPr>
          <p:cNvPr id="3" name="右矢印 2"/>
          <p:cNvSpPr/>
          <p:nvPr/>
        </p:nvSpPr>
        <p:spPr>
          <a:xfrm>
            <a:off x="3059832" y="836712"/>
            <a:ext cx="1008112"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700" b="1" dirty="0">
                <a:latin typeface="Arial" panose="020B0604020202020204" pitchFamily="34" charset="0"/>
                <a:cs typeface="Arial" panose="020B0604020202020204" pitchFamily="34" charset="0"/>
              </a:rPr>
              <a:t>Strengthen regulations</a:t>
            </a:r>
            <a:endParaRPr kumimoji="1" lang="ja-JP" altLang="en-US" sz="700" b="1" dirty="0">
              <a:latin typeface="Arial" panose="020B0604020202020204" pitchFamily="34" charset="0"/>
              <a:cs typeface="Arial" panose="020B0604020202020204" pitchFamily="34" charset="0"/>
            </a:endParaRPr>
          </a:p>
        </p:txBody>
      </p:sp>
      <p:sp>
        <p:nvSpPr>
          <p:cNvPr id="4" name="左右矢印 3"/>
          <p:cNvSpPr/>
          <p:nvPr/>
        </p:nvSpPr>
        <p:spPr>
          <a:xfrm>
            <a:off x="6156176" y="836712"/>
            <a:ext cx="1080000" cy="504056"/>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700" b="1" dirty="0">
                <a:latin typeface="Arial" panose="020B0604020202020204" pitchFamily="34" charset="0"/>
                <a:cs typeface="Arial" panose="020B0604020202020204" pitchFamily="34" charset="0"/>
              </a:rPr>
              <a:t>Harmonization of standards</a:t>
            </a:r>
            <a:endParaRPr kumimoji="1" lang="ja-JP" altLang="en-US" sz="700" b="1" dirty="0">
              <a:latin typeface="Arial" panose="020B0604020202020204" pitchFamily="34" charset="0"/>
              <a:cs typeface="Arial" panose="020B0604020202020204" pitchFamily="34" charset="0"/>
            </a:endParaRPr>
          </a:p>
        </p:txBody>
      </p:sp>
      <p:sp>
        <p:nvSpPr>
          <p:cNvPr id="7" name="テキスト ボックス 3"/>
          <p:cNvSpPr txBox="1">
            <a:spLocks noChangeArrowheads="1"/>
          </p:cNvSpPr>
          <p:nvPr/>
        </p:nvSpPr>
        <p:spPr bwMode="auto">
          <a:xfrm>
            <a:off x="-14289" y="74315"/>
            <a:ext cx="878775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Calibri" pitchFamily="34" charset="0"/>
                <a:ea typeface="ＭＳ Ｐゴシック" pitchFamily="50" charset="-128"/>
              </a:defRPr>
            </a:lvl1pPr>
            <a:lvl2pPr marL="742950" indent="-285750" eaLnBrk="0" hangingPunct="0">
              <a:defRPr kumimoji="1">
                <a:solidFill>
                  <a:schemeClr val="tx1"/>
                </a:solidFill>
                <a:latin typeface="Calibri" pitchFamily="34" charset="0"/>
                <a:ea typeface="ＭＳ Ｐゴシック" pitchFamily="50" charset="-128"/>
              </a:defRPr>
            </a:lvl2pPr>
            <a:lvl3pPr marL="1143000" indent="-228600" eaLnBrk="0" hangingPunct="0">
              <a:defRPr kumimoji="1">
                <a:solidFill>
                  <a:schemeClr val="tx1"/>
                </a:solidFill>
                <a:latin typeface="Calibri" pitchFamily="34" charset="0"/>
                <a:ea typeface="ＭＳ Ｐゴシック" pitchFamily="50" charset="-128"/>
              </a:defRPr>
            </a:lvl3pPr>
            <a:lvl4pPr marL="1600200" indent="-228600" eaLnBrk="0" hangingPunct="0">
              <a:defRPr kumimoji="1">
                <a:solidFill>
                  <a:schemeClr val="tx1"/>
                </a:solidFill>
                <a:latin typeface="Calibri" pitchFamily="34" charset="0"/>
                <a:ea typeface="ＭＳ Ｐゴシック" pitchFamily="50" charset="-128"/>
              </a:defRPr>
            </a:lvl4pPr>
            <a:lvl5pPr marL="2057400" indent="-228600" eaLnBrk="0" hangingPunct="0">
              <a:defRPr kumimoji="1">
                <a:solidFill>
                  <a:schemeClr val="tx1"/>
                </a:solidFill>
                <a:latin typeface="Calibri"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9pPr>
          </a:lstStyle>
          <a:p>
            <a:pPr eaLnBrk="1" hangingPunct="1"/>
            <a:r>
              <a:rPr lang="de-DE" altLang="ja-JP" dirty="0">
                <a:latin typeface="Arial" panose="020B0604020202020204" pitchFamily="34" charset="0"/>
                <a:cs typeface="Arial" panose="020B0604020202020204" pitchFamily="34" charset="0"/>
              </a:rPr>
              <a:t>III</a:t>
            </a:r>
            <a:r>
              <a:rPr lang="ja-JP" altLang="ja-JP" dirty="0">
                <a:latin typeface="Arial" panose="020B0604020202020204" pitchFamily="34" charset="0"/>
                <a:cs typeface="Arial" panose="020B0604020202020204" pitchFamily="34" charset="0"/>
              </a:rPr>
              <a:t>　</a:t>
            </a:r>
            <a:r>
              <a:rPr lang="en-US" altLang="ja-JP" dirty="0">
                <a:latin typeface="Arial" panose="020B0604020202020204" pitchFamily="34" charset="0"/>
                <a:cs typeface="Arial" panose="020B0604020202020204" pitchFamily="34" charset="0"/>
              </a:rPr>
              <a:t>Measures to Reduce Two-Wheeled Vehicle Emissions</a:t>
            </a:r>
            <a:r>
              <a:rPr lang="ja-JP" altLang="ja-JP" dirty="0">
                <a:latin typeface="Arial" panose="020B0604020202020204" pitchFamily="34" charset="0"/>
                <a:cs typeface="Arial" panose="020B0604020202020204" pitchFamily="34" charset="0"/>
              </a:rPr>
              <a:t>　</a:t>
            </a:r>
            <a:r>
              <a:rPr lang="ja-JP" altLang="en-US" dirty="0">
                <a:latin typeface="Arial" panose="020B0604020202020204" pitchFamily="34" charset="0"/>
                <a:cs typeface="Arial" panose="020B0604020202020204" pitchFamily="34" charset="0"/>
                <a:sym typeface="Wingdings" panose="05000000000000000000" pitchFamily="2" charset="2"/>
              </a:rPr>
              <a:t></a:t>
            </a:r>
            <a:r>
              <a:rPr lang="en-US" altLang="ja-JP" dirty="0">
                <a:latin typeface="Arial" panose="020B0604020202020204" pitchFamily="34" charset="0"/>
                <a:cs typeface="Arial" panose="020B0604020202020204" pitchFamily="34" charset="0"/>
              </a:rPr>
              <a:t> Summary of Details</a:t>
            </a:r>
            <a:endParaRPr lang="ja-JP" altLang="en-US" sz="2400" dirty="0">
              <a:latin typeface="Arial" panose="020B0604020202020204" pitchFamily="34" charset="0"/>
              <a:ea typeface="ＤＨＰ特太ゴシック体" pitchFamily="50" charset="-128"/>
              <a:cs typeface="Arial" panose="020B0604020202020204" pitchFamily="34" charset="0"/>
            </a:endParaRPr>
          </a:p>
        </p:txBody>
      </p:sp>
    </p:spTree>
    <p:extLst>
      <p:ext uri="{BB962C8B-B14F-4D97-AF65-F5344CB8AC3E}">
        <p14:creationId xmlns:p14="http://schemas.microsoft.com/office/powerpoint/2010/main" val="38513421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スライド番号プレースホルダー 1"/>
          <p:cNvSpPr>
            <a:spLocks noGrp="1"/>
          </p:cNvSpPr>
          <p:nvPr>
            <p:ph type="sldNum" sz="quarter" idx="12"/>
          </p:nvPr>
        </p:nvSpPr>
        <p:spPr>
          <a:xfrm>
            <a:off x="7010400" y="6492875"/>
            <a:ext cx="2133600" cy="365125"/>
          </a:xfrm>
        </p:spPr>
        <p:txBody>
          <a:bodyPr/>
          <a:lstStyle/>
          <a:p>
            <a:pPr>
              <a:defRPr/>
            </a:pPr>
            <a:fld id="{8451817A-C572-4EAA-A818-AAA37886139E}" type="slidenum">
              <a:rPr lang="ja-JP" altLang="en-US" smtClean="0">
                <a:solidFill>
                  <a:prstClr val="black">
                    <a:tint val="75000"/>
                  </a:prstClr>
                </a:solidFill>
                <a:latin typeface="Arial" panose="020B0604020202020204" pitchFamily="34" charset="0"/>
                <a:cs typeface="Arial" panose="020B0604020202020204" pitchFamily="34" charset="0"/>
              </a:rPr>
              <a:pPr>
                <a:defRPr/>
              </a:pPr>
              <a:t>18</a:t>
            </a:fld>
            <a:endParaRPr lang="ja-JP" altLang="en-US" dirty="0">
              <a:solidFill>
                <a:prstClr val="black">
                  <a:tint val="75000"/>
                </a:prstClr>
              </a:solidFill>
              <a:latin typeface="Arial" panose="020B0604020202020204" pitchFamily="34" charset="0"/>
              <a:cs typeface="Arial" panose="020B0604020202020204" pitchFamily="34" charset="0"/>
            </a:endParaRPr>
          </a:p>
        </p:txBody>
      </p:sp>
      <p:sp>
        <p:nvSpPr>
          <p:cNvPr id="5" name="Rectangle 2"/>
          <p:cNvSpPr>
            <a:spLocks noGrp="1" noChangeArrowheads="1"/>
          </p:cNvSpPr>
          <p:nvPr>
            <p:ph type="title"/>
          </p:nvPr>
        </p:nvSpPr>
        <p:spPr>
          <a:xfrm>
            <a:off x="0" y="823660"/>
            <a:ext cx="9144000" cy="571500"/>
          </a:xfrm>
        </p:spPr>
        <p:txBody>
          <a:bodyPr/>
          <a:lstStyle/>
          <a:p>
            <a:pPr algn="l">
              <a:spcBef>
                <a:spcPct val="50000"/>
              </a:spcBef>
              <a:defRPr/>
            </a:pPr>
            <a:r>
              <a:rPr lang="ja-JP" altLang="en-US" sz="1800" b="1" dirty="0">
                <a:latin typeface="Arial" panose="020B0604020202020204" pitchFamily="34" charset="0"/>
                <a:cs typeface="Arial" panose="020B0604020202020204" pitchFamily="34" charset="0"/>
                <a:sym typeface="Wingdings" panose="05000000000000000000" pitchFamily="2" charset="2"/>
              </a:rPr>
              <a:t></a:t>
            </a:r>
            <a:r>
              <a:rPr lang="en-US" altLang="ja-JP" sz="1800" b="1" dirty="0">
                <a:latin typeface="Arial" panose="020B0604020202020204" pitchFamily="34" charset="0"/>
                <a:cs typeface="Arial" panose="020B0604020202020204" pitchFamily="34" charset="0"/>
              </a:rPr>
              <a:t> </a:t>
            </a:r>
            <a:r>
              <a:rPr lang="en-US" altLang="ja-JP" sz="1800" b="1" spc="-3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Work Toward Domestic Introduction of Regulations for PM Particle Number (PN)</a:t>
            </a:r>
          </a:p>
        </p:txBody>
      </p:sp>
      <p:sp>
        <p:nvSpPr>
          <p:cNvPr id="6" name="Text Box 10"/>
          <p:cNvSpPr txBox="1">
            <a:spLocks noChangeArrowheads="1"/>
          </p:cNvSpPr>
          <p:nvPr/>
        </p:nvSpPr>
        <p:spPr bwMode="auto">
          <a:xfrm>
            <a:off x="467544" y="1124744"/>
            <a:ext cx="8424936" cy="3693319"/>
          </a:xfrm>
          <a:prstGeom prst="rect">
            <a:avLst/>
          </a:prstGeom>
          <a:noFill/>
          <a:ln w="9525" algn="ctr">
            <a:noFill/>
            <a:miter lim="800000"/>
            <a:headEnd/>
            <a:tailEnd/>
          </a:ln>
          <a:effectLst/>
        </p:spPr>
        <p:txBody>
          <a:bodyPr wrap="square">
            <a:spAutoFit/>
          </a:bodyPr>
          <a:lstStyle/>
          <a:p>
            <a:pPr marL="285750" indent="-285750">
              <a:buFont typeface="Arial" panose="020B0604020202020204" pitchFamily="34" charset="0"/>
              <a:buChar char="•"/>
            </a:pPr>
            <a:r>
              <a:rPr lang="en-US" altLang="ja-JP" dirty="0">
                <a:latin typeface="Arial" panose="020B0604020202020204" pitchFamily="34" charset="0"/>
                <a:cs typeface="Arial" panose="020B0604020202020204" pitchFamily="34" charset="0"/>
              </a:rPr>
              <a:t>In an effort to further reduce PM emissions, we are considering the introduction of the PM particle number (PN) measuring method and regulation value used in Europe, basing our decision on the status of achievement of the Japanese environment standard and the state of PM emissions.</a:t>
            </a:r>
          </a:p>
          <a:p>
            <a:pPr marL="285750" indent="-285750">
              <a:buFont typeface="Arial" panose="020B0604020202020204" pitchFamily="34" charset="0"/>
              <a:buChar char="•"/>
            </a:pPr>
            <a:endParaRPr lang="ja-JP" altLang="ja-JP" dirty="0">
              <a:latin typeface="Arial" panose="020B0604020202020204" pitchFamily="34" charset="0"/>
              <a:cs typeface="Arial" panose="020B0604020202020204" pitchFamily="34" charset="0"/>
            </a:endParaRPr>
          </a:p>
          <a:p>
            <a:endParaRPr lang="en-US" altLang="ja-JP"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altLang="ja-JP" dirty="0">
                <a:latin typeface="Arial" panose="020B0604020202020204" pitchFamily="34" charset="0"/>
                <a:cs typeface="Arial" panose="020B0604020202020204" pitchFamily="34" charset="0"/>
              </a:rPr>
              <a:t>In anticipation that we will have to lower the conventional detection limit for particle size (23 </a:t>
            </a:r>
            <a:r>
              <a:rPr lang="en-US" altLang="ja-JP" dirty="0">
                <a:latin typeface="Arial" panose="020B0604020202020204" pitchFamily="34" charset="0"/>
                <a:cs typeface="Arial" panose="020B0604020202020204" pitchFamily="34" charset="0"/>
                <a:sym typeface="Symbol" panose="05050102010706020507" pitchFamily="18" charset="2"/>
              </a:rPr>
              <a:t></a:t>
            </a:r>
            <a:r>
              <a:rPr lang="en-US" altLang="ja-JP" dirty="0">
                <a:latin typeface="Arial" panose="020B0604020202020204" pitchFamily="34" charset="0"/>
                <a:cs typeface="Arial" panose="020B0604020202020204" pitchFamily="34" charset="0"/>
              </a:rPr>
              <a:t> 10nm), we will cooperate in round-robin testing for WP.29/GRPE/PMP-IWG.</a:t>
            </a:r>
          </a:p>
          <a:p>
            <a:pPr marL="285750" indent="-285750">
              <a:buFont typeface="Arial" panose="020B0604020202020204" pitchFamily="34" charset="0"/>
              <a:buChar char="•"/>
            </a:pPr>
            <a:endParaRPr lang="ja-JP" altLang="ja-JP" dirty="0">
              <a:latin typeface="Arial" panose="020B0604020202020204" pitchFamily="34" charset="0"/>
              <a:cs typeface="Arial" panose="020B0604020202020204" pitchFamily="34" charset="0"/>
            </a:endParaRPr>
          </a:p>
          <a:p>
            <a:endParaRPr lang="en-US" altLang="ja-JP"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altLang="ja-JP" spc="-20" dirty="0">
                <a:latin typeface="Arial" panose="020B0604020202020204" pitchFamily="34" charset="0"/>
                <a:cs typeface="Arial" panose="020B0604020202020204" pitchFamily="34" charset="0"/>
              </a:rPr>
              <a:t>Noting that we should contribute to the establishment of a testing method for brake dust, we will conduct brake dust measuring tests (weight, particle number).</a:t>
            </a:r>
          </a:p>
        </p:txBody>
      </p:sp>
      <p:sp>
        <p:nvSpPr>
          <p:cNvPr id="7" name="Rectangle 2"/>
          <p:cNvSpPr txBox="1">
            <a:spLocks noChangeArrowheads="1"/>
          </p:cNvSpPr>
          <p:nvPr/>
        </p:nvSpPr>
        <p:spPr>
          <a:xfrm>
            <a:off x="0" y="2420888"/>
            <a:ext cx="8683496" cy="571500"/>
          </a:xfrm>
          <a:prstGeom prst="rect">
            <a:avLst/>
          </a:prstGeom>
        </p:spPr>
        <p:txBody>
          <a:bodyPr/>
          <a:lst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5pPr>
            <a:lvl6pPr marL="457200" algn="ctr" rtl="0" fontAlgn="base">
              <a:spcBef>
                <a:spcPct val="0"/>
              </a:spcBef>
              <a:spcAft>
                <a:spcPct val="0"/>
              </a:spcAft>
              <a:defRPr kumimoji="1" sz="4400">
                <a:solidFill>
                  <a:schemeClr val="tx1"/>
                </a:solidFill>
                <a:latin typeface="Calibri" pitchFamily="34" charset="0"/>
                <a:ea typeface="ＭＳ Ｐゴシック" pitchFamily="50" charset="-128"/>
              </a:defRPr>
            </a:lvl6pPr>
            <a:lvl7pPr marL="914400" algn="ctr" rtl="0" fontAlgn="base">
              <a:spcBef>
                <a:spcPct val="0"/>
              </a:spcBef>
              <a:spcAft>
                <a:spcPct val="0"/>
              </a:spcAft>
              <a:defRPr kumimoji="1" sz="4400">
                <a:solidFill>
                  <a:schemeClr val="tx1"/>
                </a:solidFill>
                <a:latin typeface="Calibri" pitchFamily="34" charset="0"/>
                <a:ea typeface="ＭＳ Ｐゴシック" pitchFamily="50"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pitchFamily="50"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pitchFamily="50" charset="-128"/>
              </a:defRPr>
            </a:lvl9pPr>
          </a:lstStyle>
          <a:p>
            <a:pPr algn="l">
              <a:spcBef>
                <a:spcPct val="50000"/>
              </a:spcBef>
              <a:defRPr/>
            </a:pPr>
            <a:r>
              <a:rPr lang="ja-JP" altLang="en-U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ingdings" panose="05000000000000000000" pitchFamily="2" charset="2"/>
              </a:rPr>
              <a:t></a:t>
            </a:r>
            <a:r>
              <a:rPr lang="en-US" altLang="ja-JP"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Work to lower Conventional Detection Lower Limit of Particle Size</a:t>
            </a:r>
          </a:p>
        </p:txBody>
      </p:sp>
      <p:sp>
        <p:nvSpPr>
          <p:cNvPr id="8" name="Rectangle 2"/>
          <p:cNvSpPr txBox="1">
            <a:spLocks noChangeArrowheads="1"/>
          </p:cNvSpPr>
          <p:nvPr/>
        </p:nvSpPr>
        <p:spPr>
          <a:xfrm>
            <a:off x="0" y="3861048"/>
            <a:ext cx="8690104" cy="571500"/>
          </a:xfrm>
          <a:prstGeom prst="rect">
            <a:avLst/>
          </a:prstGeom>
        </p:spPr>
        <p:txBody>
          <a:bodyPr/>
          <a:lst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5pPr>
            <a:lvl6pPr marL="457200" algn="ctr" rtl="0" fontAlgn="base">
              <a:spcBef>
                <a:spcPct val="0"/>
              </a:spcBef>
              <a:spcAft>
                <a:spcPct val="0"/>
              </a:spcAft>
              <a:defRPr kumimoji="1" sz="4400">
                <a:solidFill>
                  <a:schemeClr val="tx1"/>
                </a:solidFill>
                <a:latin typeface="Calibri" pitchFamily="34" charset="0"/>
                <a:ea typeface="ＭＳ Ｐゴシック" pitchFamily="50" charset="-128"/>
              </a:defRPr>
            </a:lvl6pPr>
            <a:lvl7pPr marL="914400" algn="ctr" rtl="0" fontAlgn="base">
              <a:spcBef>
                <a:spcPct val="0"/>
              </a:spcBef>
              <a:spcAft>
                <a:spcPct val="0"/>
              </a:spcAft>
              <a:defRPr kumimoji="1" sz="4400">
                <a:solidFill>
                  <a:schemeClr val="tx1"/>
                </a:solidFill>
                <a:latin typeface="Calibri" pitchFamily="34" charset="0"/>
                <a:ea typeface="ＭＳ Ｐゴシック" pitchFamily="50"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pitchFamily="50"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pitchFamily="50" charset="-128"/>
              </a:defRPr>
            </a:lvl9pPr>
          </a:lstStyle>
          <a:p>
            <a:pPr algn="l">
              <a:spcBef>
                <a:spcPct val="50000"/>
              </a:spcBef>
              <a:defRPr/>
            </a:pPr>
            <a:r>
              <a:rPr lang="ja-JP" altLang="en-US"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ingdings" panose="05000000000000000000" pitchFamily="2" charset="2"/>
              </a:rPr>
              <a:t></a:t>
            </a:r>
            <a:r>
              <a:rPr lang="en-US" altLang="ja-JP" sz="1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Work to establish Testing Method for Brake Dust</a:t>
            </a:r>
          </a:p>
        </p:txBody>
      </p:sp>
      <p:sp>
        <p:nvSpPr>
          <p:cNvPr id="11" name="テキスト ボックス 3"/>
          <p:cNvSpPr txBox="1">
            <a:spLocks noChangeArrowheads="1"/>
          </p:cNvSpPr>
          <p:nvPr/>
        </p:nvSpPr>
        <p:spPr bwMode="auto">
          <a:xfrm>
            <a:off x="-14289" y="-12700"/>
            <a:ext cx="87877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Calibri" pitchFamily="34" charset="0"/>
                <a:ea typeface="ＭＳ Ｐゴシック" pitchFamily="50" charset="-128"/>
              </a:defRPr>
            </a:lvl1pPr>
            <a:lvl2pPr marL="742950" indent="-285750" eaLnBrk="0" hangingPunct="0">
              <a:defRPr kumimoji="1">
                <a:solidFill>
                  <a:schemeClr val="tx1"/>
                </a:solidFill>
                <a:latin typeface="Calibri" pitchFamily="34" charset="0"/>
                <a:ea typeface="ＭＳ Ｐゴシック" pitchFamily="50" charset="-128"/>
              </a:defRPr>
            </a:lvl2pPr>
            <a:lvl3pPr marL="1143000" indent="-228600" eaLnBrk="0" hangingPunct="0">
              <a:defRPr kumimoji="1">
                <a:solidFill>
                  <a:schemeClr val="tx1"/>
                </a:solidFill>
                <a:latin typeface="Calibri" pitchFamily="34" charset="0"/>
                <a:ea typeface="ＭＳ Ｐゴシック" pitchFamily="50" charset="-128"/>
              </a:defRPr>
            </a:lvl3pPr>
            <a:lvl4pPr marL="1600200" indent="-228600" eaLnBrk="0" hangingPunct="0">
              <a:defRPr kumimoji="1">
                <a:solidFill>
                  <a:schemeClr val="tx1"/>
                </a:solidFill>
                <a:latin typeface="Calibri" pitchFamily="34" charset="0"/>
                <a:ea typeface="ＭＳ Ｐゴシック" pitchFamily="50" charset="-128"/>
              </a:defRPr>
            </a:lvl4pPr>
            <a:lvl5pPr marL="2057400" indent="-228600" eaLnBrk="0" hangingPunct="0">
              <a:defRPr kumimoji="1">
                <a:solidFill>
                  <a:schemeClr val="tx1"/>
                </a:solidFill>
                <a:latin typeface="Calibri"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9pPr>
          </a:lstStyle>
          <a:p>
            <a:pPr eaLnBrk="1" hangingPunct="1"/>
            <a:r>
              <a:rPr lang="en-US" altLang="ja-JP" dirty="0">
                <a:latin typeface="Arial" panose="020B0604020202020204" pitchFamily="34" charset="0"/>
                <a:cs typeface="Arial" panose="020B0604020202020204" pitchFamily="34" charset="0"/>
              </a:rPr>
              <a:t>IV</a:t>
            </a:r>
            <a:r>
              <a:rPr lang="ja-JP" altLang="ja-JP" dirty="0">
                <a:latin typeface="Arial" panose="020B0604020202020204" pitchFamily="34" charset="0"/>
                <a:cs typeface="Arial" panose="020B0604020202020204" pitchFamily="34" charset="0"/>
              </a:rPr>
              <a:t>　</a:t>
            </a:r>
            <a:r>
              <a:rPr lang="en-US" altLang="ja-JP" dirty="0">
                <a:latin typeface="Arial" panose="020B0604020202020204" pitchFamily="34" charset="0"/>
                <a:cs typeface="Arial" panose="020B0604020202020204" pitchFamily="34" charset="0"/>
              </a:rPr>
              <a:t>Main Issues to be considered in future</a:t>
            </a:r>
            <a:r>
              <a:rPr lang="ja-JP" altLang="ja-JP" dirty="0">
                <a:latin typeface="Arial" panose="020B0604020202020204" pitchFamily="34" charset="0"/>
                <a:cs typeface="Arial" panose="020B0604020202020204" pitchFamily="34" charset="0"/>
              </a:rPr>
              <a:t>　</a:t>
            </a:r>
            <a:r>
              <a:rPr lang="ja-JP" altLang="en-US" dirty="0">
                <a:latin typeface="Arial" panose="020B0604020202020204" pitchFamily="34" charset="0"/>
                <a:cs typeface="Arial" panose="020B0604020202020204" pitchFamily="34" charset="0"/>
                <a:sym typeface="Wingdings" panose="05000000000000000000" pitchFamily="2" charset="2"/>
              </a:rPr>
              <a:t></a:t>
            </a:r>
            <a:r>
              <a:rPr lang="en-US" altLang="ja-JP" dirty="0">
                <a:latin typeface="Arial" panose="020B0604020202020204" pitchFamily="34" charset="0"/>
                <a:cs typeface="Arial" panose="020B0604020202020204" pitchFamily="34" charset="0"/>
              </a:rPr>
              <a:t> PM Reduction Measures</a:t>
            </a:r>
            <a:endParaRPr lang="ja-JP" altLang="en-US" sz="2800" dirty="0">
              <a:latin typeface="Arial" panose="020B0604020202020204" pitchFamily="34" charset="0"/>
              <a:ea typeface="ＤＨＰ特太ゴシック体" pitchFamily="50" charset="-128"/>
              <a:cs typeface="Arial" panose="020B0604020202020204" pitchFamily="34" charset="0"/>
            </a:endParaRPr>
          </a:p>
        </p:txBody>
      </p:sp>
    </p:spTree>
    <p:extLst>
      <p:ext uri="{BB962C8B-B14F-4D97-AF65-F5344CB8AC3E}">
        <p14:creationId xmlns:p14="http://schemas.microsoft.com/office/powerpoint/2010/main" val="16082373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スライド番号プレースホルダー 1"/>
          <p:cNvSpPr>
            <a:spLocks noGrp="1"/>
          </p:cNvSpPr>
          <p:nvPr>
            <p:ph type="sldNum" sz="quarter" idx="12"/>
          </p:nvPr>
        </p:nvSpPr>
        <p:spPr>
          <a:xfrm>
            <a:off x="7010400" y="6492875"/>
            <a:ext cx="2133600" cy="365125"/>
          </a:xfrm>
        </p:spPr>
        <p:txBody>
          <a:bodyPr/>
          <a:lstStyle/>
          <a:p>
            <a:pPr>
              <a:defRPr/>
            </a:pPr>
            <a:fld id="{8451817A-C572-4EAA-A818-AAA37886139E}" type="slidenum">
              <a:rPr lang="ja-JP" altLang="en-US" smtClean="0">
                <a:solidFill>
                  <a:prstClr val="black">
                    <a:tint val="75000"/>
                  </a:prstClr>
                </a:solidFill>
                <a:latin typeface="Arial" panose="020B0604020202020204" pitchFamily="34" charset="0"/>
                <a:cs typeface="Arial" panose="020B0604020202020204" pitchFamily="34" charset="0"/>
              </a:rPr>
              <a:pPr>
                <a:defRPr/>
              </a:pPr>
              <a:t>19</a:t>
            </a:fld>
            <a:endParaRPr lang="ja-JP" altLang="en-US" dirty="0">
              <a:solidFill>
                <a:prstClr val="black">
                  <a:tint val="75000"/>
                </a:prstClr>
              </a:solidFill>
              <a:latin typeface="Arial" panose="020B0604020202020204" pitchFamily="34" charset="0"/>
              <a:cs typeface="Arial" panose="020B0604020202020204" pitchFamily="34" charset="0"/>
            </a:endParaRPr>
          </a:p>
        </p:txBody>
      </p:sp>
      <p:sp>
        <p:nvSpPr>
          <p:cNvPr id="3" name="テキスト ボックス 2"/>
          <p:cNvSpPr txBox="1"/>
          <p:nvPr/>
        </p:nvSpPr>
        <p:spPr>
          <a:xfrm>
            <a:off x="107504" y="764704"/>
            <a:ext cx="7992888" cy="400110"/>
          </a:xfrm>
          <a:prstGeom prst="rect">
            <a:avLst/>
          </a:prstGeom>
          <a:noFill/>
        </p:spPr>
        <p:txBody>
          <a:bodyPr wrap="square" rtlCol="0">
            <a:spAutoFit/>
          </a:bodyPr>
          <a:lstStyle/>
          <a:p>
            <a:pPr marL="285750" indent="-285750">
              <a:buFont typeface="Wingdings" panose="05000000000000000000" pitchFamily="2" charset="2"/>
              <a:buChar char="l"/>
            </a:pPr>
            <a:r>
              <a:rPr kumimoji="1" lang="en-US" altLang="ja-JP" sz="2000" dirty="0">
                <a:latin typeface="Arial" panose="020B0604020202020204" pitchFamily="34" charset="0"/>
                <a:cs typeface="Arial" panose="020B0604020202020204" pitchFamily="34" charset="0"/>
              </a:rPr>
              <a:t> Measures to Reduce Fuel Evaporative Emissions</a:t>
            </a:r>
          </a:p>
        </p:txBody>
      </p:sp>
      <p:sp>
        <p:nvSpPr>
          <p:cNvPr id="4" name="テキスト ボックス 3"/>
          <p:cNvSpPr txBox="1"/>
          <p:nvPr/>
        </p:nvSpPr>
        <p:spPr>
          <a:xfrm>
            <a:off x="467544" y="1469682"/>
            <a:ext cx="8568952" cy="1077218"/>
          </a:xfrm>
          <a:prstGeom prst="rect">
            <a:avLst/>
          </a:prstGeom>
          <a:noFill/>
        </p:spPr>
        <p:txBody>
          <a:bodyPr wrap="square" rtlCol="0">
            <a:spAutoFit/>
          </a:bodyPr>
          <a:lstStyle/>
          <a:p>
            <a:r>
              <a:rPr lang="en-US" altLang="ja-JP" sz="1600" dirty="0">
                <a:latin typeface="Arial" panose="020B0604020202020204" pitchFamily="34" charset="0"/>
                <a:cs typeface="Arial" panose="020B0604020202020204" pitchFamily="34" charset="0"/>
              </a:rPr>
              <a:t>In considering cost-effectiveness that takes into account the parking realities in Japan, we found that rather than two days the parking test worked slightly better over three days – so, in the future, bolstering the parking test to three days to find ways of prolonging parking without fuel evaporation is desirable.</a:t>
            </a:r>
            <a:endParaRPr kumimoji="1" lang="ja-JP" altLang="en-US" dirty="0">
              <a:latin typeface="Arial" panose="020B0604020202020204" pitchFamily="34" charset="0"/>
              <a:cs typeface="Arial" panose="020B0604020202020204" pitchFamily="34" charset="0"/>
            </a:endParaRPr>
          </a:p>
        </p:txBody>
      </p:sp>
      <p:sp>
        <p:nvSpPr>
          <p:cNvPr id="13" name="テキスト ボックス 12"/>
          <p:cNvSpPr txBox="1"/>
          <p:nvPr/>
        </p:nvSpPr>
        <p:spPr>
          <a:xfrm>
            <a:off x="1035224" y="2629361"/>
            <a:ext cx="8001272" cy="107721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altLang="ja-JP" sz="1600" dirty="0">
                <a:latin typeface="Arial" panose="020B0604020202020204" pitchFamily="34" charset="0"/>
                <a:cs typeface="Arial" panose="020B0604020202020204" pitchFamily="34" charset="0"/>
              </a:rPr>
              <a:t>To strengthen our measures toward those of the future 3DBL in evaporation GTRs while taking into account the state of the latest technical developments, such as increased capacities of canisters and sealing of tanks, we will enthusiastically participate and contribute to activities that will review the issues in question.</a:t>
            </a:r>
            <a:endParaRPr lang="ja-JP" altLang="ja-JP" sz="1600" dirty="0">
              <a:latin typeface="Arial" panose="020B0604020202020204" pitchFamily="34" charset="0"/>
              <a:cs typeface="Arial" panose="020B0604020202020204" pitchFamily="34" charset="0"/>
            </a:endParaRPr>
          </a:p>
        </p:txBody>
      </p:sp>
      <p:sp>
        <p:nvSpPr>
          <p:cNvPr id="10" name="右矢印 9"/>
          <p:cNvSpPr/>
          <p:nvPr/>
        </p:nvSpPr>
        <p:spPr>
          <a:xfrm>
            <a:off x="467544" y="2781475"/>
            <a:ext cx="360040" cy="7119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Arial" panose="020B0604020202020204" pitchFamily="34" charset="0"/>
              <a:cs typeface="Arial" panose="020B0604020202020204" pitchFamily="34" charset="0"/>
            </a:endParaRPr>
          </a:p>
        </p:txBody>
      </p:sp>
      <p:sp>
        <p:nvSpPr>
          <p:cNvPr id="16" name="テキスト ボックス 15"/>
          <p:cNvSpPr txBox="1"/>
          <p:nvPr/>
        </p:nvSpPr>
        <p:spPr>
          <a:xfrm>
            <a:off x="1035224" y="5236751"/>
            <a:ext cx="8001272" cy="132343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altLang="ja-JP" sz="1600" dirty="0">
                <a:latin typeface="Arial" panose="020B0604020202020204" pitchFamily="34" charset="0"/>
                <a:cs typeface="Arial" panose="020B0604020202020204" pitchFamily="34" charset="0"/>
              </a:rPr>
              <a:t>Having considered the cost involved in providing a countermeasure for puff loss emissions on vehicles with conventional tanks, we should discuss the establishment of a standard while keeping in mind the perspective of international harmonization of technical regulations in combination with the abovementioned bolstering of parking test length (number of days).</a:t>
            </a:r>
            <a:endParaRPr lang="ja-JP" altLang="en-US" dirty="0">
              <a:latin typeface="Arial" panose="020B0604020202020204" pitchFamily="34" charset="0"/>
              <a:cs typeface="Arial" panose="020B0604020202020204" pitchFamily="34" charset="0"/>
            </a:endParaRPr>
          </a:p>
        </p:txBody>
      </p:sp>
      <p:sp>
        <p:nvSpPr>
          <p:cNvPr id="19" name="テキスト ボックス 18"/>
          <p:cNvSpPr txBox="1"/>
          <p:nvPr/>
        </p:nvSpPr>
        <p:spPr>
          <a:xfrm>
            <a:off x="467544" y="4005645"/>
            <a:ext cx="8568952" cy="1077218"/>
          </a:xfrm>
          <a:prstGeom prst="rect">
            <a:avLst/>
          </a:prstGeom>
          <a:noFill/>
        </p:spPr>
        <p:txBody>
          <a:bodyPr wrap="square" rtlCol="0">
            <a:spAutoFit/>
          </a:bodyPr>
          <a:lstStyle/>
          <a:p>
            <a:r>
              <a:rPr lang="en-US" altLang="ja-JP" sz="1600" dirty="0">
                <a:latin typeface="Arial" panose="020B0604020202020204" pitchFamily="34" charset="0"/>
                <a:cs typeface="Arial" panose="020B0604020202020204" pitchFamily="34" charset="0"/>
              </a:rPr>
              <a:t>Regarding puff losses when fuel caps are opened, vehicles equipped with sealed tanks are structured to control such puff loss emissions. Yet, while the testing method for puff loss from sealed tanks is being discussed, there has been no debate related to puff loss on vehicles with conventional tanks.</a:t>
            </a:r>
            <a:endParaRPr kumimoji="1" lang="ja-JP" altLang="en-US" dirty="0">
              <a:latin typeface="Arial" panose="020B0604020202020204" pitchFamily="34" charset="0"/>
              <a:cs typeface="Arial" panose="020B0604020202020204" pitchFamily="34" charset="0"/>
            </a:endParaRPr>
          </a:p>
        </p:txBody>
      </p:sp>
      <p:sp>
        <p:nvSpPr>
          <p:cNvPr id="20" name="右矢印 19"/>
          <p:cNvSpPr/>
          <p:nvPr/>
        </p:nvSpPr>
        <p:spPr>
          <a:xfrm>
            <a:off x="467544" y="5308759"/>
            <a:ext cx="360040" cy="7119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Arial" panose="020B0604020202020204" pitchFamily="34" charset="0"/>
              <a:cs typeface="Arial" panose="020B0604020202020204" pitchFamily="34" charset="0"/>
            </a:endParaRPr>
          </a:p>
        </p:txBody>
      </p:sp>
      <p:sp>
        <p:nvSpPr>
          <p:cNvPr id="11" name="テキスト ボックス 3"/>
          <p:cNvSpPr txBox="1">
            <a:spLocks noChangeArrowheads="1"/>
          </p:cNvSpPr>
          <p:nvPr/>
        </p:nvSpPr>
        <p:spPr bwMode="auto">
          <a:xfrm>
            <a:off x="-14289" y="174591"/>
            <a:ext cx="9050785" cy="335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Calibri" pitchFamily="34" charset="0"/>
                <a:ea typeface="ＭＳ Ｐゴシック" pitchFamily="50" charset="-128"/>
              </a:defRPr>
            </a:lvl1pPr>
            <a:lvl2pPr marL="742950" indent="-285750" eaLnBrk="0" hangingPunct="0">
              <a:defRPr kumimoji="1">
                <a:solidFill>
                  <a:schemeClr val="tx1"/>
                </a:solidFill>
                <a:latin typeface="Calibri" pitchFamily="34" charset="0"/>
                <a:ea typeface="ＭＳ Ｐゴシック" pitchFamily="50" charset="-128"/>
              </a:defRPr>
            </a:lvl2pPr>
            <a:lvl3pPr marL="1143000" indent="-228600" eaLnBrk="0" hangingPunct="0">
              <a:defRPr kumimoji="1">
                <a:solidFill>
                  <a:schemeClr val="tx1"/>
                </a:solidFill>
                <a:latin typeface="Calibri" pitchFamily="34" charset="0"/>
                <a:ea typeface="ＭＳ Ｐゴシック" pitchFamily="50" charset="-128"/>
              </a:defRPr>
            </a:lvl3pPr>
            <a:lvl4pPr marL="1600200" indent="-228600" eaLnBrk="0" hangingPunct="0">
              <a:defRPr kumimoji="1">
                <a:solidFill>
                  <a:schemeClr val="tx1"/>
                </a:solidFill>
                <a:latin typeface="Calibri" pitchFamily="34" charset="0"/>
                <a:ea typeface="ＭＳ Ｐゴシック" pitchFamily="50" charset="-128"/>
              </a:defRPr>
            </a:lvl4pPr>
            <a:lvl5pPr marL="2057400" indent="-228600" eaLnBrk="0" hangingPunct="0">
              <a:defRPr kumimoji="1">
                <a:solidFill>
                  <a:schemeClr val="tx1"/>
                </a:solidFill>
                <a:latin typeface="Calibri"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9pPr>
          </a:lstStyle>
          <a:p>
            <a:pPr eaLnBrk="1" hangingPunct="1">
              <a:lnSpc>
                <a:spcPts val="1900"/>
              </a:lnSpc>
            </a:pPr>
            <a:r>
              <a:rPr lang="en-US" altLang="ja-JP" sz="1700" spc="-50" dirty="0">
                <a:latin typeface="Arial" panose="020B0604020202020204" pitchFamily="34" charset="0"/>
                <a:cs typeface="Arial" panose="020B0604020202020204" pitchFamily="34" charset="0"/>
              </a:rPr>
              <a:t>IV Main Issues to be considered in future </a:t>
            </a:r>
            <a:r>
              <a:rPr lang="ja-JP" altLang="en-US" sz="1700" spc="-50" dirty="0">
                <a:latin typeface="Arial" panose="020B0604020202020204" pitchFamily="34" charset="0"/>
                <a:cs typeface="Arial" panose="020B0604020202020204" pitchFamily="34" charset="0"/>
                <a:sym typeface="Wingdings" panose="05000000000000000000" pitchFamily="2" charset="2"/>
              </a:rPr>
              <a:t></a:t>
            </a:r>
            <a:r>
              <a:rPr lang="en-US" altLang="ja-JP" sz="1700" spc="-50" dirty="0">
                <a:latin typeface="Arial" panose="020B0604020202020204" pitchFamily="34" charset="0"/>
                <a:cs typeface="Arial" panose="020B0604020202020204" pitchFamily="34" charset="0"/>
              </a:rPr>
              <a:t> Measures to Reduce Fuel Evaporative Emissions</a:t>
            </a:r>
            <a:endParaRPr lang="ja-JP" altLang="en-US" sz="1700" spc="-50" dirty="0">
              <a:latin typeface="Arial" panose="020B0604020202020204" pitchFamily="34" charset="0"/>
              <a:ea typeface="ＤＨＰ特太ゴシック体" pitchFamily="50" charset="-128"/>
              <a:cs typeface="Arial" panose="020B0604020202020204" pitchFamily="34" charset="0"/>
            </a:endParaRPr>
          </a:p>
        </p:txBody>
      </p:sp>
    </p:spTree>
    <p:extLst>
      <p:ext uri="{BB962C8B-B14F-4D97-AF65-F5344CB8AC3E}">
        <p14:creationId xmlns:p14="http://schemas.microsoft.com/office/powerpoint/2010/main" val="28796820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テキスト ボックス 28"/>
          <p:cNvSpPr txBox="1"/>
          <p:nvPr/>
        </p:nvSpPr>
        <p:spPr>
          <a:xfrm>
            <a:off x="244136" y="5395777"/>
            <a:ext cx="8899863" cy="985552"/>
          </a:xfrm>
          <a:prstGeom prst="rect">
            <a:avLst/>
          </a:prstGeom>
          <a:noFill/>
        </p:spPr>
        <p:txBody>
          <a:bodyPr wrap="square" rtlCol="0">
            <a:noAutofit/>
          </a:bodyPr>
          <a:lstStyle/>
          <a:p>
            <a:pPr marL="285750" indent="-285750">
              <a:buFont typeface="Wingdings" panose="05000000000000000000" pitchFamily="2" charset="2"/>
              <a:buChar char="l"/>
            </a:pPr>
            <a:r>
              <a:rPr lang="en-US" altLang="ja-JP" dirty="0">
                <a:latin typeface="Arial" panose="020B0604020202020204" pitchFamily="34" charset="0"/>
                <a:cs typeface="Arial" panose="020B0604020202020204" pitchFamily="34" charset="0"/>
              </a:rPr>
              <a:t>A draft report was compiled by the 59th experts committee on motor vehicle emissions on 22 March 2017, and later </a:t>
            </a:r>
            <a:r>
              <a:rPr lang="en-US" altLang="ja-JP" u="sng" dirty="0">
                <a:latin typeface="Arial" panose="020B0604020202020204" pitchFamily="34" charset="0"/>
                <a:cs typeface="Arial" panose="020B0604020202020204" pitchFamily="34" charset="0"/>
              </a:rPr>
              <a:t>reported to the Minister of the Environment by the Central Environment Council on 31 May 2017.</a:t>
            </a:r>
          </a:p>
        </p:txBody>
      </p:sp>
      <p:sp>
        <p:nvSpPr>
          <p:cNvPr id="4" name="スライド番号プレースホルダー 3"/>
          <p:cNvSpPr>
            <a:spLocks noGrp="1"/>
          </p:cNvSpPr>
          <p:nvPr>
            <p:ph type="sldNum" sz="quarter" idx="12"/>
          </p:nvPr>
        </p:nvSpPr>
        <p:spPr>
          <a:xfrm>
            <a:off x="7010400" y="6492875"/>
            <a:ext cx="2133600" cy="365125"/>
          </a:xfrm>
        </p:spPr>
        <p:txBody>
          <a:bodyPr/>
          <a:lstStyle/>
          <a:p>
            <a:pPr>
              <a:defRPr/>
            </a:pPr>
            <a:fld id="{DF538DAC-CE72-46F5-95C0-6A5673ECEEEA}" type="slidenum">
              <a:rPr lang="ja-JP" altLang="en-US" smtClean="0">
                <a:latin typeface="Arial" panose="020B0604020202020204" pitchFamily="34" charset="0"/>
                <a:cs typeface="Arial" panose="020B0604020202020204" pitchFamily="34" charset="0"/>
              </a:rPr>
              <a:pPr>
                <a:defRPr/>
              </a:pPr>
              <a:t>2</a:t>
            </a:fld>
            <a:endParaRPr lang="ja-JP" altLang="en-US" dirty="0">
              <a:latin typeface="Arial" panose="020B0604020202020204" pitchFamily="34" charset="0"/>
              <a:cs typeface="Arial" panose="020B0604020202020204" pitchFamily="34" charset="0"/>
            </a:endParaRPr>
          </a:p>
        </p:txBody>
      </p:sp>
      <p:sp>
        <p:nvSpPr>
          <p:cNvPr id="25" name="テキスト ボックス 24"/>
          <p:cNvSpPr txBox="1">
            <a:spLocks noChangeArrowheads="1"/>
          </p:cNvSpPr>
          <p:nvPr/>
        </p:nvSpPr>
        <p:spPr bwMode="auto">
          <a:xfrm>
            <a:off x="-14288" y="0"/>
            <a:ext cx="91582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Calibri" pitchFamily="34" charset="0"/>
                <a:ea typeface="ＭＳ Ｐゴシック" pitchFamily="50" charset="-128"/>
              </a:defRPr>
            </a:lvl1pPr>
            <a:lvl2pPr marL="742950" indent="-285750" eaLnBrk="0" hangingPunct="0">
              <a:defRPr kumimoji="1">
                <a:solidFill>
                  <a:schemeClr val="tx1"/>
                </a:solidFill>
                <a:latin typeface="Calibri" pitchFamily="34" charset="0"/>
                <a:ea typeface="ＭＳ Ｐゴシック" pitchFamily="50" charset="-128"/>
              </a:defRPr>
            </a:lvl2pPr>
            <a:lvl3pPr marL="1143000" indent="-228600" eaLnBrk="0" hangingPunct="0">
              <a:defRPr kumimoji="1">
                <a:solidFill>
                  <a:schemeClr val="tx1"/>
                </a:solidFill>
                <a:latin typeface="Calibri" pitchFamily="34" charset="0"/>
                <a:ea typeface="ＭＳ Ｐゴシック" pitchFamily="50" charset="-128"/>
              </a:defRPr>
            </a:lvl3pPr>
            <a:lvl4pPr marL="1600200" indent="-228600" eaLnBrk="0" hangingPunct="0">
              <a:defRPr kumimoji="1">
                <a:solidFill>
                  <a:schemeClr val="tx1"/>
                </a:solidFill>
                <a:latin typeface="Calibri" pitchFamily="34" charset="0"/>
                <a:ea typeface="ＭＳ Ｐゴシック" pitchFamily="50" charset="-128"/>
              </a:defRPr>
            </a:lvl4pPr>
            <a:lvl5pPr marL="2057400" indent="-228600" eaLnBrk="0" hangingPunct="0">
              <a:defRPr kumimoji="1">
                <a:solidFill>
                  <a:schemeClr val="tx1"/>
                </a:solidFill>
                <a:latin typeface="Calibri"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9pPr>
          </a:lstStyle>
          <a:p>
            <a:pPr eaLnBrk="1" hangingPunct="1"/>
            <a:r>
              <a:rPr lang="en-US" altLang="ja-JP" sz="2400" dirty="0">
                <a:latin typeface="Arial" panose="020B0604020202020204" pitchFamily="34" charset="0"/>
                <a:ea typeface="ＤＨＰ特太ゴシック体" pitchFamily="50" charset="-128"/>
                <a:cs typeface="Arial" panose="020B0604020202020204" pitchFamily="34" charset="0"/>
              </a:rPr>
              <a:t>Background to Central Environment Council Discussions</a:t>
            </a:r>
            <a:endParaRPr lang="ja-JP" altLang="en-US" sz="2400" dirty="0">
              <a:latin typeface="Arial" panose="020B0604020202020204" pitchFamily="34" charset="0"/>
              <a:ea typeface="ＤＨＰ特太ゴシック体" pitchFamily="50" charset="-128"/>
              <a:cs typeface="Arial" panose="020B0604020202020204" pitchFamily="34" charset="0"/>
            </a:endParaRPr>
          </a:p>
        </p:txBody>
      </p:sp>
      <p:sp>
        <p:nvSpPr>
          <p:cNvPr id="26" name="テキスト ボックス 25"/>
          <p:cNvSpPr txBox="1"/>
          <p:nvPr/>
        </p:nvSpPr>
        <p:spPr>
          <a:xfrm>
            <a:off x="220697" y="836712"/>
            <a:ext cx="8625046" cy="1754326"/>
          </a:xfrm>
          <a:prstGeom prst="rect">
            <a:avLst/>
          </a:prstGeom>
          <a:noFill/>
        </p:spPr>
        <p:txBody>
          <a:bodyPr wrap="square" rtlCol="0">
            <a:spAutoFit/>
          </a:bodyPr>
          <a:lstStyle/>
          <a:p>
            <a:pPr marL="266700" lvl="0" indent="-266700">
              <a:tabLst>
                <a:tab pos="266700" algn="l"/>
              </a:tabLst>
            </a:pPr>
            <a:r>
              <a:rPr lang="en-US" altLang="ja-JP" dirty="0">
                <a:latin typeface="Arial" panose="020B0604020202020204" pitchFamily="34" charset="0"/>
                <a:cs typeface="Arial" panose="020B0604020202020204" pitchFamily="34" charset="0"/>
                <a:sym typeface="Wingdings" panose="05000000000000000000" pitchFamily="2" charset="2"/>
              </a:rPr>
              <a:t>	</a:t>
            </a:r>
            <a:r>
              <a:rPr lang="en-US" altLang="ja-JP" dirty="0">
                <a:latin typeface="Arial" panose="020B0604020202020204" pitchFamily="34" charset="0"/>
                <a:cs typeface="Arial" panose="020B0604020202020204" pitchFamily="34" charset="0"/>
              </a:rPr>
              <a:t>Based on an inquiry by the Minister for the Environment on 21 May 1996, successive reports have been made by the Central Environment Council from the interim report (1996) through to the Twelfth Report (2015), to sequentially strengthen regulating of motor vehicle emissions. </a:t>
            </a:r>
            <a:endParaRPr lang="ja-JP" altLang="ja-JP" dirty="0">
              <a:latin typeface="Arial" panose="020B0604020202020204" pitchFamily="34" charset="0"/>
              <a:cs typeface="Arial" panose="020B0604020202020204" pitchFamily="34" charset="0"/>
            </a:endParaRPr>
          </a:p>
          <a:p>
            <a:pPr marL="266700" indent="-266700">
              <a:tabLst>
                <a:tab pos="266700" algn="l"/>
              </a:tabLst>
            </a:pPr>
            <a:r>
              <a:rPr lang="en-US" altLang="ja-JP" dirty="0">
                <a:latin typeface="Arial" panose="020B0604020202020204" pitchFamily="34" charset="0"/>
                <a:cs typeface="Arial" panose="020B0604020202020204" pitchFamily="34" charset="0"/>
                <a:sym typeface="Wingdings" panose="05000000000000000000" pitchFamily="2" charset="2"/>
              </a:rPr>
              <a:t>	</a:t>
            </a:r>
            <a:r>
              <a:rPr lang="en-US" altLang="ja-JP" dirty="0">
                <a:latin typeface="Arial" panose="020B0604020202020204" pitchFamily="34" charset="0"/>
                <a:cs typeface="Arial" panose="020B0604020202020204" pitchFamily="34" charset="0"/>
              </a:rPr>
              <a:t>The Central Environment Council commenced discussions on the three key issues raised in the Twelfth Report from October 2015. </a:t>
            </a:r>
            <a:endParaRPr lang="ja-JP" altLang="en-US" dirty="0">
              <a:latin typeface="Arial" panose="020B0604020202020204" pitchFamily="34" charset="0"/>
              <a:cs typeface="Arial" panose="020B0604020202020204" pitchFamily="34" charset="0"/>
            </a:endParaRPr>
          </a:p>
        </p:txBody>
      </p:sp>
      <p:sp>
        <p:nvSpPr>
          <p:cNvPr id="27" name="テキスト ボックス 26"/>
          <p:cNvSpPr txBox="1"/>
          <p:nvPr/>
        </p:nvSpPr>
        <p:spPr>
          <a:xfrm>
            <a:off x="1046384" y="3134248"/>
            <a:ext cx="7414048" cy="2062103"/>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marL="457200" indent="-457200">
              <a:buFont typeface="Wingdings" panose="05000000000000000000" pitchFamily="2" charset="2"/>
              <a:buChar char="Ø"/>
            </a:pPr>
            <a:r>
              <a:rPr lang="en-US" altLang="ja-JP" sz="1600" dirty="0">
                <a:latin typeface="Arial" panose="020B0604020202020204" pitchFamily="34" charset="0"/>
                <a:cs typeface="Arial" panose="020B0604020202020204" pitchFamily="34" charset="0"/>
              </a:rPr>
              <a:t>Measures to reduce fuel evaporative emissions</a:t>
            </a:r>
          </a:p>
          <a:p>
            <a:pPr marL="723900" lvl="1" indent="-266700">
              <a:buFont typeface="Arial" panose="020B0604020202020204" pitchFamily="34" charset="0"/>
              <a:buChar char="•"/>
            </a:pPr>
            <a:r>
              <a:rPr lang="en-US" altLang="ja-JP" sz="1600" spc="-40" dirty="0">
                <a:latin typeface="Arial" panose="020B0604020202020204" pitchFamily="34" charset="0"/>
                <a:cs typeface="Arial" panose="020B0604020202020204" pitchFamily="34" charset="0"/>
              </a:rPr>
              <a:t>Discussion of measures to reduce fuel evaporative emission during fueling</a:t>
            </a:r>
          </a:p>
          <a:p>
            <a:pPr marL="723900" lvl="1" indent="-266700">
              <a:buFont typeface="Arial" panose="020B0604020202020204" pitchFamily="34" charset="0"/>
              <a:buChar char="•"/>
            </a:pPr>
            <a:r>
              <a:rPr lang="en-US" altLang="ja-JP" sz="1600" dirty="0">
                <a:latin typeface="Arial" panose="020B0604020202020204" pitchFamily="34" charset="0"/>
                <a:cs typeface="Arial" panose="020B0604020202020204" pitchFamily="34" charset="0"/>
              </a:rPr>
              <a:t>Discussion of strengthening measures to reduce fuel evaporative emission when parking</a:t>
            </a:r>
          </a:p>
          <a:p>
            <a:pPr marL="457200" indent="-457200">
              <a:buFont typeface="Wingdings" panose="05000000000000000000" pitchFamily="2" charset="2"/>
              <a:buChar char="Ø"/>
            </a:pPr>
            <a:r>
              <a:rPr lang="en-US" altLang="ja-JP" sz="1600" dirty="0">
                <a:latin typeface="Arial" panose="020B0604020202020204" pitchFamily="34" charset="0"/>
                <a:cs typeface="Arial" panose="020B0604020202020204" pitchFamily="34" charset="0"/>
              </a:rPr>
              <a:t>Measures for fine particulate matter (PM2.5)</a:t>
            </a:r>
          </a:p>
          <a:p>
            <a:pPr marL="723900" lvl="1" indent="-266700">
              <a:buFont typeface="Arial" panose="020B0604020202020204" pitchFamily="34" charset="0"/>
              <a:buChar char="•"/>
            </a:pPr>
            <a:r>
              <a:rPr lang="en-US" altLang="ja-JP" sz="1600" dirty="0">
                <a:latin typeface="Arial" panose="020B0604020202020204" pitchFamily="34" charset="0"/>
                <a:cs typeface="Arial" panose="020B0604020202020204" pitchFamily="34" charset="0"/>
              </a:rPr>
              <a:t>Introduction of PM regulations for stoichiometric direct-injection vehicles</a:t>
            </a:r>
          </a:p>
          <a:p>
            <a:pPr marL="457200" indent="-457200">
              <a:buFont typeface="Wingdings" panose="05000000000000000000" pitchFamily="2" charset="2"/>
              <a:buChar char="Ø"/>
            </a:pPr>
            <a:r>
              <a:rPr lang="en-US" altLang="ja-JP" sz="1600" dirty="0">
                <a:latin typeface="Arial" panose="020B0604020202020204" pitchFamily="34" charset="0"/>
                <a:cs typeface="Arial" panose="020B0604020202020204" pitchFamily="34" charset="0"/>
              </a:rPr>
              <a:t>Discussion of measures to reduce two-wheeled vehicle emissions</a:t>
            </a:r>
          </a:p>
          <a:p>
            <a:pPr marL="723900" lvl="1" indent="-266700">
              <a:buFont typeface="Arial" panose="020B0604020202020204" pitchFamily="34" charset="0"/>
              <a:buChar char="•"/>
            </a:pPr>
            <a:r>
              <a:rPr lang="en-US" altLang="ja-JP" sz="1600" dirty="0">
                <a:latin typeface="Arial" panose="020B0604020202020204" pitchFamily="34" charset="0"/>
                <a:cs typeface="Arial" panose="020B0604020202020204" pitchFamily="34" charset="0"/>
              </a:rPr>
              <a:t>Promotion of further emission reductions</a:t>
            </a:r>
            <a:endParaRPr lang="ja-JP" altLang="en-US" sz="1600" dirty="0">
              <a:latin typeface="Arial" panose="020B0604020202020204" pitchFamily="34" charset="0"/>
              <a:cs typeface="Arial" panose="020B0604020202020204" pitchFamily="34" charset="0"/>
            </a:endParaRPr>
          </a:p>
        </p:txBody>
      </p:sp>
      <p:sp>
        <p:nvSpPr>
          <p:cNvPr id="28" name="テキスト ボックス 27"/>
          <p:cNvSpPr txBox="1"/>
          <p:nvPr/>
        </p:nvSpPr>
        <p:spPr>
          <a:xfrm>
            <a:off x="944128" y="2699628"/>
            <a:ext cx="5932128" cy="369332"/>
          </a:xfrm>
          <a:prstGeom prst="rect">
            <a:avLst/>
          </a:prstGeom>
          <a:noFill/>
        </p:spPr>
        <p:txBody>
          <a:bodyPr wrap="square" rtlCol="0">
            <a:spAutoFit/>
          </a:bodyPr>
          <a:lstStyle/>
          <a:p>
            <a:r>
              <a:rPr lang="en-US" altLang="ja-JP" dirty="0">
                <a:latin typeface="Arial" panose="020B0604020202020204" pitchFamily="34" charset="0"/>
                <a:cs typeface="Arial" panose="020B0604020202020204" pitchFamily="34" charset="0"/>
              </a:rPr>
              <a:t>The Three Issues discussed in the Twelfth Report</a:t>
            </a:r>
            <a:endParaRPr kumimoji="1" lang="ja-JP"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429815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スライド番号プレースホルダー 1"/>
          <p:cNvSpPr>
            <a:spLocks noGrp="1"/>
          </p:cNvSpPr>
          <p:nvPr>
            <p:ph type="sldNum" sz="quarter" idx="12"/>
          </p:nvPr>
        </p:nvSpPr>
        <p:spPr>
          <a:xfrm>
            <a:off x="7010400" y="6492875"/>
            <a:ext cx="2133600" cy="365125"/>
          </a:xfrm>
        </p:spPr>
        <p:txBody>
          <a:bodyPr/>
          <a:lstStyle/>
          <a:p>
            <a:pPr>
              <a:defRPr/>
            </a:pPr>
            <a:fld id="{8451817A-C572-4EAA-A818-AAA37886139E}" type="slidenum">
              <a:rPr lang="ja-JP" altLang="en-US" smtClean="0">
                <a:solidFill>
                  <a:prstClr val="black">
                    <a:tint val="75000"/>
                  </a:prstClr>
                </a:solidFill>
                <a:latin typeface="Arial" panose="020B0604020202020204" pitchFamily="34" charset="0"/>
                <a:cs typeface="Arial" panose="020B0604020202020204" pitchFamily="34" charset="0"/>
              </a:rPr>
              <a:pPr>
                <a:defRPr/>
              </a:pPr>
              <a:t>20</a:t>
            </a:fld>
            <a:endParaRPr lang="ja-JP" altLang="en-US" dirty="0">
              <a:solidFill>
                <a:prstClr val="black">
                  <a:tint val="75000"/>
                </a:prstClr>
              </a:solidFill>
              <a:latin typeface="Arial" panose="020B0604020202020204" pitchFamily="34" charset="0"/>
              <a:cs typeface="Arial" panose="020B0604020202020204" pitchFamily="34" charset="0"/>
            </a:endParaRPr>
          </a:p>
        </p:txBody>
      </p:sp>
      <p:sp>
        <p:nvSpPr>
          <p:cNvPr id="2" name="テキスト ボックス 1"/>
          <p:cNvSpPr txBox="1"/>
          <p:nvPr/>
        </p:nvSpPr>
        <p:spPr>
          <a:xfrm>
            <a:off x="611560" y="3140968"/>
            <a:ext cx="7992888" cy="707886"/>
          </a:xfrm>
          <a:prstGeom prst="rect">
            <a:avLst/>
          </a:prstGeom>
          <a:noFill/>
        </p:spPr>
        <p:txBody>
          <a:bodyPr wrap="square" rtlCol="0">
            <a:spAutoFit/>
          </a:bodyPr>
          <a:lstStyle/>
          <a:p>
            <a:pPr algn="ctr"/>
            <a:r>
              <a:rPr kumimoji="1" lang="en-US" altLang="ja-JP" sz="4000" dirty="0">
                <a:latin typeface="Arial" panose="020B0604020202020204" pitchFamily="34" charset="0"/>
                <a:cs typeface="Arial" panose="020B0604020202020204" pitchFamily="34" charset="0"/>
              </a:rPr>
              <a:t>Thank you for your kind attention</a:t>
            </a:r>
            <a:endParaRPr kumimoji="1" lang="ja-JP" altLang="en-US" sz="4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18742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テキスト ボックス 3"/>
          <p:cNvSpPr txBox="1">
            <a:spLocks noChangeArrowheads="1"/>
          </p:cNvSpPr>
          <p:nvPr/>
        </p:nvSpPr>
        <p:spPr bwMode="auto">
          <a:xfrm>
            <a:off x="181761" y="25460"/>
            <a:ext cx="186995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Calibri" pitchFamily="34" charset="0"/>
                <a:ea typeface="ＭＳ Ｐゴシック" pitchFamily="50" charset="-128"/>
              </a:defRPr>
            </a:lvl1pPr>
            <a:lvl2pPr marL="742950" indent="-285750" eaLnBrk="0" hangingPunct="0">
              <a:defRPr kumimoji="1">
                <a:solidFill>
                  <a:schemeClr val="tx1"/>
                </a:solidFill>
                <a:latin typeface="Calibri" pitchFamily="34" charset="0"/>
                <a:ea typeface="ＭＳ Ｐゴシック" pitchFamily="50" charset="-128"/>
              </a:defRPr>
            </a:lvl2pPr>
            <a:lvl3pPr marL="1143000" indent="-228600" eaLnBrk="0" hangingPunct="0">
              <a:defRPr kumimoji="1">
                <a:solidFill>
                  <a:schemeClr val="tx1"/>
                </a:solidFill>
                <a:latin typeface="Calibri" pitchFamily="34" charset="0"/>
                <a:ea typeface="ＭＳ Ｐゴシック" pitchFamily="50" charset="-128"/>
              </a:defRPr>
            </a:lvl3pPr>
            <a:lvl4pPr marL="1600200" indent="-228600" eaLnBrk="0" hangingPunct="0">
              <a:defRPr kumimoji="1">
                <a:solidFill>
                  <a:schemeClr val="tx1"/>
                </a:solidFill>
                <a:latin typeface="Calibri" pitchFamily="34" charset="0"/>
                <a:ea typeface="ＭＳ Ｐゴシック" pitchFamily="50" charset="-128"/>
              </a:defRPr>
            </a:lvl4pPr>
            <a:lvl5pPr marL="2057400" indent="-228600" eaLnBrk="0" hangingPunct="0">
              <a:defRPr kumimoji="1">
                <a:solidFill>
                  <a:schemeClr val="tx1"/>
                </a:solidFill>
                <a:latin typeface="Calibri"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9pPr>
          </a:lstStyle>
          <a:p>
            <a:pPr eaLnBrk="1" hangingPunct="1"/>
            <a:r>
              <a:rPr lang="en-US" altLang="ja-JP" sz="2800" dirty="0">
                <a:latin typeface="Arial" panose="020B0604020202020204" pitchFamily="34" charset="0"/>
                <a:ea typeface="ＤＨＰ特太ゴシック体" pitchFamily="50" charset="-128"/>
                <a:cs typeface="Arial" panose="020B0604020202020204" pitchFamily="34" charset="0"/>
              </a:rPr>
              <a:t>Contents</a:t>
            </a:r>
            <a:endParaRPr lang="ja-JP" altLang="en-US" sz="2800" dirty="0">
              <a:latin typeface="Arial" panose="020B0604020202020204" pitchFamily="34" charset="0"/>
              <a:ea typeface="ＤＨＰ特太ゴシック体" pitchFamily="50" charset="-128"/>
              <a:cs typeface="Arial" panose="020B0604020202020204" pitchFamily="34" charset="0"/>
            </a:endParaRPr>
          </a:p>
        </p:txBody>
      </p:sp>
      <p:sp>
        <p:nvSpPr>
          <p:cNvPr id="35" name="スライド番号プレースホルダー 1"/>
          <p:cNvSpPr>
            <a:spLocks noGrp="1"/>
          </p:cNvSpPr>
          <p:nvPr>
            <p:ph type="sldNum" sz="quarter" idx="12"/>
          </p:nvPr>
        </p:nvSpPr>
        <p:spPr>
          <a:xfrm>
            <a:off x="7010400" y="6492875"/>
            <a:ext cx="2133600" cy="365125"/>
          </a:xfrm>
        </p:spPr>
        <p:txBody>
          <a:bodyPr/>
          <a:lstStyle/>
          <a:p>
            <a:pPr>
              <a:defRPr/>
            </a:pPr>
            <a:fld id="{8451817A-C572-4EAA-A818-AAA37886139E}" type="slidenum">
              <a:rPr lang="ja-JP" altLang="en-US" smtClean="0">
                <a:solidFill>
                  <a:prstClr val="black">
                    <a:tint val="75000"/>
                  </a:prstClr>
                </a:solidFill>
                <a:latin typeface="Arial" panose="020B0604020202020204" pitchFamily="34" charset="0"/>
                <a:cs typeface="Arial" panose="020B0604020202020204" pitchFamily="34" charset="0"/>
              </a:rPr>
              <a:pPr>
                <a:defRPr/>
              </a:pPr>
              <a:t>3</a:t>
            </a:fld>
            <a:endParaRPr lang="ja-JP" altLang="en-US" dirty="0">
              <a:solidFill>
                <a:prstClr val="black">
                  <a:tint val="75000"/>
                </a:prstClr>
              </a:solidFill>
              <a:latin typeface="Arial" panose="020B0604020202020204" pitchFamily="34" charset="0"/>
              <a:cs typeface="Arial" panose="020B0604020202020204" pitchFamily="34" charset="0"/>
            </a:endParaRPr>
          </a:p>
        </p:txBody>
      </p:sp>
      <p:sp>
        <p:nvSpPr>
          <p:cNvPr id="28" name="タイトル 1"/>
          <p:cNvSpPr>
            <a:spLocks noGrp="1"/>
          </p:cNvSpPr>
          <p:nvPr>
            <p:ph type="ctrTitle"/>
          </p:nvPr>
        </p:nvSpPr>
        <p:spPr bwMode="auto">
          <a:xfrm>
            <a:off x="107950" y="1628800"/>
            <a:ext cx="8928100" cy="414399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eaLnBrk="1" hangingPunct="1">
              <a:tabLst>
                <a:tab pos="622300" algn="l"/>
              </a:tabLst>
            </a:pPr>
            <a:r>
              <a:rPr lang="en-US" altLang="ja-JP" sz="2800" dirty="0">
                <a:latin typeface="Arial" panose="020B0604020202020204" pitchFamily="34" charset="0"/>
                <a:ea typeface="ＤＨＰ特太ゴシック体" pitchFamily="50" charset="-128"/>
                <a:cs typeface="Arial" panose="020B0604020202020204" pitchFamily="34" charset="0"/>
              </a:rPr>
              <a:t>I	</a:t>
            </a:r>
            <a:r>
              <a:rPr lang="en-US" altLang="ja-JP" sz="2800" spc="-20" dirty="0">
                <a:latin typeface="Arial" panose="020B0604020202020204" pitchFamily="34" charset="0"/>
                <a:ea typeface="ＤＨＰ特太ゴシック体" pitchFamily="50" charset="-128"/>
                <a:cs typeface="Arial" panose="020B0604020202020204" pitchFamily="34" charset="0"/>
              </a:rPr>
              <a:t>Measures to Reduce Fuel Evaporative Emissions</a:t>
            </a:r>
            <a:br>
              <a:rPr lang="en-US" altLang="ja-JP" sz="2800" spc="-20" dirty="0">
                <a:latin typeface="Arial" panose="020B0604020202020204" pitchFamily="34" charset="0"/>
                <a:ea typeface="ＤＨＰ特太ゴシック体" pitchFamily="50" charset="-128"/>
                <a:cs typeface="Arial" panose="020B0604020202020204" pitchFamily="34" charset="0"/>
              </a:rPr>
            </a:br>
            <a:r>
              <a:rPr lang="en-US" altLang="ja-JP" sz="2800" dirty="0">
                <a:latin typeface="Arial" panose="020B0604020202020204" pitchFamily="34" charset="0"/>
                <a:ea typeface="ＤＨＰ特太ゴシック体" pitchFamily="50" charset="-128"/>
                <a:cs typeface="Arial" panose="020B0604020202020204" pitchFamily="34" charset="0"/>
              </a:rPr>
              <a:t/>
            </a:r>
            <a:br>
              <a:rPr lang="en-US" altLang="ja-JP" sz="2800" dirty="0">
                <a:latin typeface="Arial" panose="020B0604020202020204" pitchFamily="34" charset="0"/>
                <a:ea typeface="ＤＨＰ特太ゴシック体" pitchFamily="50" charset="-128"/>
                <a:cs typeface="Arial" panose="020B0604020202020204" pitchFamily="34" charset="0"/>
              </a:rPr>
            </a:br>
            <a:r>
              <a:rPr lang="en-US" altLang="ja-JP" sz="2800" dirty="0">
                <a:latin typeface="Arial" panose="020B0604020202020204" pitchFamily="34" charset="0"/>
                <a:ea typeface="ＤＨＰ特太ゴシック体" pitchFamily="50" charset="-128"/>
                <a:cs typeface="Arial" panose="020B0604020202020204" pitchFamily="34" charset="0"/>
              </a:rPr>
              <a:t>II	</a:t>
            </a:r>
            <a:r>
              <a:rPr lang="en-US" altLang="ja-JP" sz="2800" spc="-20" dirty="0">
                <a:latin typeface="Arial" panose="020B0604020202020204" pitchFamily="34" charset="0"/>
                <a:ea typeface="ＤＨＰ特太ゴシック体" pitchFamily="50" charset="-128"/>
                <a:cs typeface="Arial" panose="020B0604020202020204" pitchFamily="34" charset="0"/>
              </a:rPr>
              <a:t>PM Measures for Gasoline Direct Injection Vehicles</a:t>
            </a:r>
            <a:r>
              <a:rPr lang="en-US" altLang="ja-JP" sz="2800" dirty="0">
                <a:latin typeface="Arial" panose="020B0604020202020204" pitchFamily="34" charset="0"/>
                <a:ea typeface="ＤＨＰ特太ゴシック体" pitchFamily="50" charset="-128"/>
                <a:cs typeface="Arial" panose="020B0604020202020204" pitchFamily="34" charset="0"/>
              </a:rPr>
              <a:t/>
            </a:r>
            <a:br>
              <a:rPr lang="en-US" altLang="ja-JP" sz="2800" dirty="0">
                <a:latin typeface="Arial" panose="020B0604020202020204" pitchFamily="34" charset="0"/>
                <a:ea typeface="ＤＨＰ特太ゴシック体" pitchFamily="50" charset="-128"/>
                <a:cs typeface="Arial" panose="020B0604020202020204" pitchFamily="34" charset="0"/>
              </a:rPr>
            </a:br>
            <a:r>
              <a:rPr lang="en-US" altLang="ja-JP" sz="2800" dirty="0">
                <a:latin typeface="Arial" panose="020B0604020202020204" pitchFamily="34" charset="0"/>
                <a:ea typeface="ＤＨＰ特太ゴシック体" pitchFamily="50" charset="-128"/>
                <a:cs typeface="Arial" panose="020B0604020202020204" pitchFamily="34" charset="0"/>
              </a:rPr>
              <a:t/>
            </a:r>
            <a:br>
              <a:rPr lang="en-US" altLang="ja-JP" sz="2800" dirty="0">
                <a:latin typeface="Arial" panose="020B0604020202020204" pitchFamily="34" charset="0"/>
                <a:ea typeface="ＤＨＰ特太ゴシック体" pitchFamily="50" charset="-128"/>
                <a:cs typeface="Arial" panose="020B0604020202020204" pitchFamily="34" charset="0"/>
              </a:rPr>
            </a:br>
            <a:r>
              <a:rPr lang="en-US" altLang="ja-JP" sz="2800" dirty="0">
                <a:latin typeface="Arial" panose="020B0604020202020204" pitchFamily="34" charset="0"/>
                <a:ea typeface="ＤＨＰ特太ゴシック体" pitchFamily="50" charset="-128"/>
                <a:cs typeface="Arial" panose="020B0604020202020204" pitchFamily="34" charset="0"/>
              </a:rPr>
              <a:t>III	</a:t>
            </a:r>
            <a:r>
              <a:rPr lang="en-US" altLang="ja-JP" sz="2800" spc="-50" dirty="0">
                <a:latin typeface="Arial" panose="020B0604020202020204" pitchFamily="34" charset="0"/>
                <a:ea typeface="ＤＨＰ特太ゴシック体" pitchFamily="50" charset="-128"/>
                <a:cs typeface="Arial" panose="020B0604020202020204" pitchFamily="34" charset="0"/>
              </a:rPr>
              <a:t>Measures to Reduce Two-Wheeled Vehicle Emission</a:t>
            </a:r>
            <a:r>
              <a:rPr lang="en-US" altLang="ja-JP" sz="2800" dirty="0">
                <a:latin typeface="Arial" panose="020B0604020202020204" pitchFamily="34" charset="0"/>
                <a:ea typeface="ＤＨＰ特太ゴシック体" pitchFamily="50" charset="-128"/>
                <a:cs typeface="Arial" panose="020B0604020202020204" pitchFamily="34" charset="0"/>
              </a:rPr>
              <a:t/>
            </a:r>
            <a:br>
              <a:rPr lang="en-US" altLang="ja-JP" sz="2800" dirty="0">
                <a:latin typeface="Arial" panose="020B0604020202020204" pitchFamily="34" charset="0"/>
                <a:ea typeface="ＤＨＰ特太ゴシック体" pitchFamily="50" charset="-128"/>
                <a:cs typeface="Arial" panose="020B0604020202020204" pitchFamily="34" charset="0"/>
              </a:rPr>
            </a:br>
            <a:r>
              <a:rPr lang="en-US" altLang="ja-JP" sz="2800" dirty="0">
                <a:latin typeface="Arial" panose="020B0604020202020204" pitchFamily="34" charset="0"/>
                <a:ea typeface="ＤＨＰ特太ゴシック体" pitchFamily="50" charset="-128"/>
                <a:cs typeface="Arial" panose="020B0604020202020204" pitchFamily="34" charset="0"/>
              </a:rPr>
              <a:t/>
            </a:r>
            <a:br>
              <a:rPr lang="en-US" altLang="ja-JP" sz="2800" dirty="0">
                <a:latin typeface="Arial" panose="020B0604020202020204" pitchFamily="34" charset="0"/>
                <a:ea typeface="ＤＨＰ特太ゴシック体" pitchFamily="50" charset="-128"/>
                <a:cs typeface="Arial" panose="020B0604020202020204" pitchFamily="34" charset="0"/>
              </a:rPr>
            </a:br>
            <a:r>
              <a:rPr lang="en-US" altLang="ja-JP" sz="2800" dirty="0">
                <a:latin typeface="Arial" panose="020B0604020202020204" pitchFamily="34" charset="0"/>
                <a:ea typeface="ＤＨＰ特太ゴシック体" pitchFamily="50" charset="-128"/>
                <a:cs typeface="Arial" panose="020B0604020202020204" pitchFamily="34" charset="0"/>
              </a:rPr>
              <a:t>IV	Future Issues for Discussion</a:t>
            </a:r>
            <a:br>
              <a:rPr lang="en-US" altLang="ja-JP" sz="2800" dirty="0">
                <a:latin typeface="Arial" panose="020B0604020202020204" pitchFamily="34" charset="0"/>
                <a:ea typeface="ＤＨＰ特太ゴシック体" pitchFamily="50" charset="-128"/>
                <a:cs typeface="Arial" panose="020B0604020202020204" pitchFamily="34" charset="0"/>
              </a:rPr>
            </a:br>
            <a:r>
              <a:rPr lang="en-US" altLang="ja-JP" sz="2800" dirty="0">
                <a:latin typeface="Arial" panose="020B0604020202020204" pitchFamily="34" charset="0"/>
                <a:ea typeface="ＤＨＰ特太ゴシック体" pitchFamily="50" charset="-128"/>
                <a:cs typeface="Arial" panose="020B0604020202020204" pitchFamily="34" charset="0"/>
              </a:rPr>
              <a:t/>
            </a:r>
            <a:br>
              <a:rPr lang="en-US" altLang="ja-JP" sz="2800" dirty="0">
                <a:latin typeface="Arial" panose="020B0604020202020204" pitchFamily="34" charset="0"/>
                <a:ea typeface="ＤＨＰ特太ゴシック体" pitchFamily="50" charset="-128"/>
                <a:cs typeface="Arial" panose="020B0604020202020204" pitchFamily="34" charset="0"/>
              </a:rPr>
            </a:br>
            <a:endParaRPr lang="ja-JP" altLang="en-US" sz="2800" dirty="0">
              <a:latin typeface="Arial" panose="020B0604020202020204" pitchFamily="34" charset="0"/>
              <a:ea typeface="ＤＨＰ特太ゴシック体" pitchFamily="50" charset="-128"/>
              <a:cs typeface="Arial" panose="020B0604020202020204" pitchFamily="34" charset="0"/>
            </a:endParaRPr>
          </a:p>
        </p:txBody>
      </p:sp>
    </p:spTree>
    <p:extLst>
      <p:ext uri="{BB962C8B-B14F-4D97-AF65-F5344CB8AC3E}">
        <p14:creationId xmlns:p14="http://schemas.microsoft.com/office/powerpoint/2010/main" val="19424270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p:cNvSpPr/>
          <p:nvPr/>
        </p:nvSpPr>
        <p:spPr>
          <a:xfrm>
            <a:off x="72008" y="5406171"/>
            <a:ext cx="9036496" cy="1335197"/>
          </a:xfrm>
          <a:prstGeom prst="rect">
            <a:avLst/>
          </a:prstGeom>
        </p:spPr>
        <p:style>
          <a:lnRef idx="2">
            <a:schemeClr val="accent3"/>
          </a:lnRef>
          <a:fillRef idx="1">
            <a:schemeClr val="lt1"/>
          </a:fillRef>
          <a:effectRef idx="0">
            <a:schemeClr val="accent3"/>
          </a:effectRef>
          <a:fontRef idx="minor">
            <a:schemeClr val="dk1"/>
          </a:fontRef>
        </p:style>
        <p:txBody>
          <a:bodyPr rtlCol="0" anchor="t"/>
          <a:lstStyle/>
          <a:p>
            <a:pPr>
              <a:lnSpc>
                <a:spcPts val="1600"/>
              </a:lnSpc>
            </a:pPr>
            <a:endParaRPr lang="en-US" altLang="ja-JP" sz="1400" dirty="0">
              <a:latin typeface="Arial" panose="020B0604020202020204" pitchFamily="34" charset="0"/>
              <a:cs typeface="Arial" panose="020B0604020202020204" pitchFamily="34" charset="0"/>
            </a:endParaRPr>
          </a:p>
          <a:p>
            <a:pPr>
              <a:lnSpc>
                <a:spcPts val="1600"/>
              </a:lnSpc>
            </a:pPr>
            <a:r>
              <a:rPr lang="en-US" altLang="ja-JP" sz="1400" dirty="0">
                <a:latin typeface="Arial" panose="020B0604020202020204" pitchFamily="34" charset="0"/>
                <a:cs typeface="Arial" panose="020B0604020202020204" pitchFamily="34" charset="0"/>
              </a:rPr>
              <a:t>This is a parking measure for fuel evaporative emissions due to temperature changes from fuel tank and fuel evaporative emissions due to filtering out from exhaust pipe while vehicles are parked. By equipping vehicles with charcoal filled vapor collectors, fuel vapors emitted from fuel tanks can be adsorbed and materials, such as exhaust pipe ones, that are altered in terms of properties can be prevented from filtering out from exhaust pipes.</a:t>
            </a:r>
            <a:endParaRPr lang="ja-JP" altLang="ja-JP" sz="1400" dirty="0">
              <a:latin typeface="Arial" panose="020B0604020202020204" pitchFamily="34" charset="0"/>
              <a:cs typeface="Arial" panose="020B0604020202020204" pitchFamily="34" charset="0"/>
            </a:endParaRPr>
          </a:p>
          <a:p>
            <a:pPr marL="72000">
              <a:lnSpc>
                <a:spcPts val="1600"/>
              </a:lnSpc>
            </a:pPr>
            <a:r>
              <a:rPr lang="en-US" altLang="ja-JP" sz="1400" dirty="0">
                <a:latin typeface="Arial" panose="020B0604020202020204" pitchFamily="34" charset="0"/>
                <a:cs typeface="Arial" panose="020B0604020202020204" pitchFamily="34" charset="0"/>
              </a:rPr>
              <a:t>*The GTRs are being discussed at WP.29.</a:t>
            </a:r>
            <a:endParaRPr kumimoji="1" lang="ja-JP" altLang="en-US" sz="1400" dirty="0">
              <a:latin typeface="Arial" panose="020B0604020202020204" pitchFamily="34" charset="0"/>
              <a:cs typeface="Arial" panose="020B0604020202020204" pitchFamily="34" charset="0"/>
            </a:endParaRPr>
          </a:p>
        </p:txBody>
      </p:sp>
      <p:sp>
        <p:nvSpPr>
          <p:cNvPr id="4" name="テキスト ボックス 3"/>
          <p:cNvSpPr txBox="1">
            <a:spLocks noChangeArrowheads="1"/>
          </p:cNvSpPr>
          <p:nvPr/>
        </p:nvSpPr>
        <p:spPr bwMode="auto">
          <a:xfrm>
            <a:off x="-14288" y="0"/>
            <a:ext cx="91582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Calibri" pitchFamily="34" charset="0"/>
                <a:ea typeface="ＭＳ Ｐゴシック" pitchFamily="50" charset="-128"/>
              </a:defRPr>
            </a:lvl1pPr>
            <a:lvl2pPr marL="742950" indent="-285750" eaLnBrk="0" hangingPunct="0">
              <a:defRPr kumimoji="1">
                <a:solidFill>
                  <a:schemeClr val="tx1"/>
                </a:solidFill>
                <a:latin typeface="Calibri" pitchFamily="34" charset="0"/>
                <a:ea typeface="ＭＳ Ｐゴシック" pitchFamily="50" charset="-128"/>
              </a:defRPr>
            </a:lvl2pPr>
            <a:lvl3pPr marL="1143000" indent="-228600" eaLnBrk="0" hangingPunct="0">
              <a:defRPr kumimoji="1">
                <a:solidFill>
                  <a:schemeClr val="tx1"/>
                </a:solidFill>
                <a:latin typeface="Calibri" pitchFamily="34" charset="0"/>
                <a:ea typeface="ＭＳ Ｐゴシック" pitchFamily="50" charset="-128"/>
              </a:defRPr>
            </a:lvl3pPr>
            <a:lvl4pPr marL="1600200" indent="-228600" eaLnBrk="0" hangingPunct="0">
              <a:defRPr kumimoji="1">
                <a:solidFill>
                  <a:schemeClr val="tx1"/>
                </a:solidFill>
                <a:latin typeface="Calibri" pitchFamily="34" charset="0"/>
                <a:ea typeface="ＭＳ Ｐゴシック" pitchFamily="50" charset="-128"/>
              </a:defRPr>
            </a:lvl4pPr>
            <a:lvl5pPr marL="2057400" indent="-228600" eaLnBrk="0" hangingPunct="0">
              <a:defRPr kumimoji="1">
                <a:solidFill>
                  <a:schemeClr val="tx1"/>
                </a:solidFill>
                <a:latin typeface="Calibri"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9pPr>
          </a:lstStyle>
          <a:p>
            <a:pPr eaLnBrk="1" hangingPunct="1"/>
            <a:r>
              <a:rPr lang="en-US" altLang="ja-JP" dirty="0">
                <a:latin typeface="Arial" panose="020B0604020202020204" pitchFamily="34" charset="0"/>
                <a:cs typeface="Arial" panose="020B0604020202020204" pitchFamily="34" charset="0"/>
              </a:rPr>
              <a:t>I</a:t>
            </a:r>
            <a:r>
              <a:rPr lang="ja-JP" altLang="ja-JP" dirty="0">
                <a:latin typeface="Arial" panose="020B0604020202020204" pitchFamily="34" charset="0"/>
                <a:cs typeface="Arial" panose="020B0604020202020204" pitchFamily="34" charset="0"/>
              </a:rPr>
              <a:t>　</a:t>
            </a:r>
            <a:r>
              <a:rPr lang="en-US" altLang="ja-JP" dirty="0">
                <a:latin typeface="Arial" panose="020B0604020202020204" pitchFamily="34" charset="0"/>
                <a:cs typeface="Arial" panose="020B0604020202020204" pitchFamily="34" charset="0"/>
              </a:rPr>
              <a:t>Measures to Reduce Fuel Evaporative Emissions  </a:t>
            </a:r>
            <a:r>
              <a:rPr lang="ja-JP" altLang="en-US" dirty="0">
                <a:latin typeface="Arial" panose="020B0604020202020204" pitchFamily="34" charset="0"/>
                <a:cs typeface="Arial" panose="020B0604020202020204" pitchFamily="34" charset="0"/>
                <a:sym typeface="Wingdings" panose="05000000000000000000" pitchFamily="2" charset="2"/>
              </a:rPr>
              <a:t></a:t>
            </a:r>
            <a:r>
              <a:rPr lang="ja-JP" altLang="ja-JP" dirty="0">
                <a:latin typeface="Arial" panose="020B0604020202020204" pitchFamily="34" charset="0"/>
                <a:cs typeface="Arial" panose="020B0604020202020204" pitchFamily="34" charset="0"/>
              </a:rPr>
              <a:t> </a:t>
            </a:r>
            <a:r>
              <a:rPr lang="en-US" altLang="ja-JP" dirty="0">
                <a:latin typeface="Arial" panose="020B0604020202020204" pitchFamily="34" charset="0"/>
                <a:cs typeface="Arial" panose="020B0604020202020204" pitchFamily="34" charset="0"/>
              </a:rPr>
              <a:t>Control Technology Options</a:t>
            </a:r>
            <a:endParaRPr lang="ja-JP" altLang="en-US" sz="2400" dirty="0">
              <a:latin typeface="Arial" panose="020B0604020202020204" pitchFamily="34" charset="0"/>
              <a:ea typeface="ＤＨＰ特太ゴシック体" pitchFamily="50" charset="-128"/>
              <a:cs typeface="Arial" panose="020B0604020202020204" pitchFamily="34" charset="0"/>
            </a:endParaRPr>
          </a:p>
        </p:txBody>
      </p:sp>
      <p:sp>
        <p:nvSpPr>
          <p:cNvPr id="10" name="正方形/長方形 9"/>
          <p:cNvSpPr/>
          <p:nvPr/>
        </p:nvSpPr>
        <p:spPr>
          <a:xfrm>
            <a:off x="57764" y="2556840"/>
            <a:ext cx="9036496" cy="2561825"/>
          </a:xfrm>
          <a:prstGeom prst="rect">
            <a:avLst/>
          </a:prstGeom>
        </p:spPr>
        <p:style>
          <a:lnRef idx="2">
            <a:schemeClr val="accent1"/>
          </a:lnRef>
          <a:fillRef idx="1">
            <a:schemeClr val="lt1"/>
          </a:fillRef>
          <a:effectRef idx="0">
            <a:schemeClr val="accent1"/>
          </a:effectRef>
          <a:fontRef idx="minor">
            <a:schemeClr val="dk1"/>
          </a:fontRef>
        </p:style>
        <p:txBody>
          <a:bodyPr rtlCol="0" anchor="t"/>
          <a:lstStyle/>
          <a:p>
            <a:endParaRPr lang="en-US" altLang="ja-JP" sz="1400" b="1" dirty="0">
              <a:latin typeface="Arial" panose="020B0604020202020204" pitchFamily="34" charset="0"/>
              <a:cs typeface="Arial" panose="020B0604020202020204" pitchFamily="34" charset="0"/>
            </a:endParaRPr>
          </a:p>
          <a:p>
            <a:r>
              <a:rPr lang="ja-JP" altLang="en-US" sz="1400" b="1" dirty="0">
                <a:latin typeface="Arial" panose="020B0604020202020204" pitchFamily="34" charset="0"/>
                <a:cs typeface="Arial" panose="020B0604020202020204" pitchFamily="34" charset="0"/>
                <a:sym typeface="Wingdings" panose="05000000000000000000" pitchFamily="2" charset="2"/>
              </a:rPr>
              <a:t></a:t>
            </a:r>
            <a:r>
              <a:rPr lang="ja-JP" altLang="en-US" sz="1400" b="1" dirty="0">
                <a:latin typeface="Arial" panose="020B0604020202020204" pitchFamily="34" charset="0"/>
                <a:cs typeface="Arial" panose="020B0604020202020204" pitchFamily="34" charset="0"/>
              </a:rPr>
              <a:t> </a:t>
            </a:r>
            <a:r>
              <a:rPr lang="en-US" altLang="ja-JP" sz="1400" b="1" dirty="0">
                <a:latin typeface="Arial" panose="020B0604020202020204" pitchFamily="34" charset="0"/>
                <a:cs typeface="Arial" panose="020B0604020202020204" pitchFamily="34" charset="0"/>
              </a:rPr>
              <a:t>Gasoline Station Measure </a:t>
            </a:r>
            <a:r>
              <a:rPr lang="ja-JP" altLang="en-US" sz="1400" b="1" dirty="0">
                <a:latin typeface="Arial" panose="020B0604020202020204" pitchFamily="34" charset="0"/>
                <a:cs typeface="Arial" panose="020B0604020202020204" pitchFamily="34" charset="0"/>
              </a:rPr>
              <a:t> </a:t>
            </a:r>
            <a:r>
              <a:rPr lang="en-US" altLang="ja-JP" sz="1400" b="1" dirty="0">
                <a:latin typeface="Arial" panose="020B0604020202020204" pitchFamily="34" charset="0"/>
                <a:cs typeface="Arial" panose="020B0604020202020204" pitchFamily="34" charset="0"/>
              </a:rPr>
              <a:t>(Stage 2)</a:t>
            </a:r>
            <a:r>
              <a:rPr lang="ja-JP" altLang="en-US" sz="1400" b="1" baseline="30000" dirty="0">
                <a:latin typeface="Arial" panose="020B0604020202020204" pitchFamily="34" charset="0"/>
                <a:cs typeface="Arial" panose="020B0604020202020204" pitchFamily="34" charset="0"/>
              </a:rPr>
              <a:t>*</a:t>
            </a:r>
          </a:p>
          <a:p>
            <a:pPr>
              <a:lnSpc>
                <a:spcPts val="1600"/>
              </a:lnSpc>
            </a:pPr>
            <a:r>
              <a:rPr lang="en-US" altLang="ja-JP" sz="1400" dirty="0">
                <a:latin typeface="Arial" panose="020B0604020202020204" pitchFamily="34" charset="0"/>
                <a:cs typeface="Arial" panose="020B0604020202020204" pitchFamily="34" charset="0"/>
              </a:rPr>
              <a:t>This is a measure to retrieve fuel evaporative emissions that occur when fueling motor vehicles via fuel pumps. By </a:t>
            </a:r>
            <a:r>
              <a:rPr lang="en-US" altLang="ja-JP" sz="1400" dirty="0">
                <a:solidFill>
                  <a:schemeClr val="tx1"/>
                </a:solidFill>
                <a:latin typeface="Arial" panose="020B0604020202020204" pitchFamily="34" charset="0"/>
                <a:cs typeface="Arial" panose="020B0604020202020204" pitchFamily="34" charset="0"/>
              </a:rPr>
              <a:t>installing a suction unit to fuel pumps, vapors can be collected by the pumps, and stored in the underground tank, or liquefied and returned to the fueling nozzles to be reused in fueling motor vehicles.</a:t>
            </a:r>
            <a:endParaRPr lang="ja-JP" altLang="ja-JP" sz="1400" dirty="0">
              <a:solidFill>
                <a:schemeClr val="tx1"/>
              </a:solidFill>
              <a:latin typeface="Arial" panose="020B0604020202020204" pitchFamily="34" charset="0"/>
              <a:cs typeface="Arial" panose="020B0604020202020204" pitchFamily="34" charset="0"/>
            </a:endParaRPr>
          </a:p>
          <a:p>
            <a:pPr marL="72000">
              <a:lnSpc>
                <a:spcPts val="1600"/>
              </a:lnSpc>
            </a:pPr>
            <a:r>
              <a:rPr lang="en-US" altLang="ja-JP" sz="1400" dirty="0">
                <a:solidFill>
                  <a:schemeClr val="tx1"/>
                </a:solidFill>
                <a:latin typeface="Arial" panose="020B0604020202020204" pitchFamily="34" charset="0"/>
                <a:cs typeface="Arial" panose="020B0604020202020204" pitchFamily="34" charset="0"/>
              </a:rPr>
              <a:t>* A number of Western and Asian Countries have already introduced this measure. Domestically, the liquefying recovery system </a:t>
            </a:r>
            <a:r>
              <a:rPr lang="en-US" altLang="ja-JP" sz="1400" dirty="0">
                <a:latin typeface="Arial" panose="020B0604020202020204" pitchFamily="34" charset="0"/>
                <a:cs typeface="Arial" panose="020B0604020202020204" pitchFamily="34" charset="0"/>
              </a:rPr>
              <a:t>in Stage 2 is gradually being popularized, while a certain fuel pump manufacturer is domestically shipping 30% of its products with this Stage 2 measure.</a:t>
            </a:r>
            <a:endParaRPr lang="ja-JP" altLang="ja-JP" sz="1400" dirty="0">
              <a:latin typeface="Arial" panose="020B0604020202020204" pitchFamily="34" charset="0"/>
              <a:cs typeface="Arial" panose="020B0604020202020204" pitchFamily="34" charset="0"/>
            </a:endParaRPr>
          </a:p>
          <a:p>
            <a:r>
              <a:rPr lang="ja-JP" altLang="en-US" sz="1400" b="1" dirty="0">
                <a:latin typeface="Arial" panose="020B0604020202020204" pitchFamily="34" charset="0"/>
                <a:cs typeface="Arial" panose="020B0604020202020204" pitchFamily="34" charset="0"/>
                <a:sym typeface="Wingdings" panose="05000000000000000000" pitchFamily="2" charset="2"/>
              </a:rPr>
              <a:t></a:t>
            </a:r>
            <a:r>
              <a:rPr lang="en-US" altLang="ja-JP" sz="1400" b="1" dirty="0">
                <a:latin typeface="Arial" panose="020B0604020202020204" pitchFamily="34" charset="0"/>
                <a:cs typeface="Arial" panose="020B0604020202020204" pitchFamily="34" charset="0"/>
              </a:rPr>
              <a:t> Vehicle Measure (ORVR)*</a:t>
            </a:r>
            <a:endParaRPr lang="ja-JP" altLang="ja-JP" sz="1400" dirty="0">
              <a:latin typeface="Arial" panose="020B0604020202020204" pitchFamily="34" charset="0"/>
              <a:cs typeface="Arial" panose="020B0604020202020204" pitchFamily="34" charset="0"/>
            </a:endParaRPr>
          </a:p>
          <a:p>
            <a:pPr>
              <a:lnSpc>
                <a:spcPts val="1600"/>
              </a:lnSpc>
            </a:pPr>
            <a:r>
              <a:rPr lang="en-US" altLang="ja-JP" sz="1400" dirty="0">
                <a:latin typeface="Arial" panose="020B0604020202020204" pitchFamily="34" charset="0"/>
                <a:cs typeface="Arial" panose="020B0604020202020204" pitchFamily="34" charset="0"/>
              </a:rPr>
              <a:t>This is a vehicle measure to retrieve fuel evaporative emissions that occur when fueling motor vehicles. A large charcoal filled collector is installed on vehicles to adsorb vapors.</a:t>
            </a:r>
            <a:endParaRPr lang="ja-JP" altLang="ja-JP" sz="1400" dirty="0">
              <a:latin typeface="Arial" panose="020B0604020202020204" pitchFamily="34" charset="0"/>
              <a:cs typeface="Arial" panose="020B0604020202020204" pitchFamily="34" charset="0"/>
            </a:endParaRPr>
          </a:p>
          <a:p>
            <a:pPr marL="72000">
              <a:lnSpc>
                <a:spcPts val="1600"/>
              </a:lnSpc>
            </a:pPr>
            <a:r>
              <a:rPr lang="en-US" altLang="ja-JP" sz="1400" dirty="0">
                <a:latin typeface="Arial" panose="020B0604020202020204" pitchFamily="34" charset="0"/>
                <a:cs typeface="Arial" panose="020B0604020202020204" pitchFamily="34" charset="0"/>
              </a:rPr>
              <a:t>*Already introduced in the USA.</a:t>
            </a:r>
            <a:endParaRPr kumimoji="1" lang="ja-JP" altLang="en-US" sz="1400" dirty="0">
              <a:latin typeface="Arial" panose="020B0604020202020204" pitchFamily="34" charset="0"/>
              <a:cs typeface="Arial" panose="020B0604020202020204" pitchFamily="34" charset="0"/>
            </a:endParaRPr>
          </a:p>
        </p:txBody>
      </p:sp>
      <p:sp>
        <p:nvSpPr>
          <p:cNvPr id="12" name="正方形/長方形 11"/>
          <p:cNvSpPr/>
          <p:nvPr/>
        </p:nvSpPr>
        <p:spPr>
          <a:xfrm>
            <a:off x="57764" y="878469"/>
            <a:ext cx="9036496" cy="1343010"/>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endParaRPr lang="en-US" altLang="ja-JP" sz="1400" dirty="0">
              <a:latin typeface="Arial" panose="020B0604020202020204" pitchFamily="34" charset="0"/>
              <a:cs typeface="Arial" panose="020B0604020202020204" pitchFamily="34" charset="0"/>
            </a:endParaRPr>
          </a:p>
          <a:p>
            <a:pPr>
              <a:lnSpc>
                <a:spcPts val="1600"/>
              </a:lnSpc>
            </a:pPr>
            <a:r>
              <a:rPr lang="en-US" altLang="ja-JP" sz="1400" dirty="0">
                <a:latin typeface="Arial" panose="020B0604020202020204" pitchFamily="34" charset="0"/>
                <a:cs typeface="Arial" panose="020B0604020202020204" pitchFamily="34" charset="0"/>
              </a:rPr>
              <a:t>This measure deals with fuel evaporative emissions that occur when tanker trucks unload fuel into underground tanks at gasoline service stations. By adding a vapor return pipe to tanker trucks, the tanker trunks can collect fuel </a:t>
            </a:r>
            <a:r>
              <a:rPr lang="en-US" altLang="ja-JP" sz="1400" dirty="0">
                <a:solidFill>
                  <a:schemeClr val="tx1"/>
                </a:solidFill>
                <a:latin typeface="Arial" panose="020B0604020202020204" pitchFamily="34" charset="0"/>
                <a:cs typeface="Arial" panose="020B0604020202020204" pitchFamily="34" charset="0"/>
              </a:rPr>
              <a:t>evaporative emissions, and take them back to the oil terminal. </a:t>
            </a:r>
            <a:endParaRPr lang="ja-JP" altLang="ja-JP" sz="1400" dirty="0">
              <a:solidFill>
                <a:schemeClr val="tx1"/>
              </a:solidFill>
              <a:latin typeface="Arial" panose="020B0604020202020204" pitchFamily="34" charset="0"/>
              <a:cs typeface="Arial" panose="020B0604020202020204" pitchFamily="34" charset="0"/>
            </a:endParaRPr>
          </a:p>
          <a:p>
            <a:pPr marL="50800">
              <a:lnSpc>
                <a:spcPts val="1600"/>
              </a:lnSpc>
            </a:pPr>
            <a:r>
              <a:rPr lang="en-US" altLang="ja-JP" sz="1400" dirty="0">
                <a:solidFill>
                  <a:schemeClr val="tx1"/>
                </a:solidFill>
                <a:latin typeface="Arial" panose="020B0604020202020204" pitchFamily="34" charset="0"/>
                <a:cs typeface="Arial" panose="020B0604020202020204" pitchFamily="34" charset="0"/>
              </a:rPr>
              <a:t>*A number of Western and Asian Countries have already introduced this measure. Domestically, the measure has been introduced via ordinances in </a:t>
            </a:r>
            <a:r>
              <a:rPr lang="en-US" altLang="ja-JP" sz="1400" dirty="0">
                <a:latin typeface="Arial" panose="020B0604020202020204" pitchFamily="34" charset="0"/>
                <a:cs typeface="Arial" panose="020B0604020202020204" pitchFamily="34" charset="0"/>
              </a:rPr>
              <a:t>14 prefectures and cities</a:t>
            </a:r>
            <a:r>
              <a:rPr lang="en-US" altLang="ja-JP" sz="1400" baseline="30000" dirty="0">
                <a:latin typeface="Arial" panose="020B0604020202020204" pitchFamily="34" charset="0"/>
                <a:cs typeface="Arial" panose="020B0604020202020204" pitchFamily="34" charset="0"/>
              </a:rPr>
              <a:t>⁑</a:t>
            </a:r>
            <a:r>
              <a:rPr lang="en-US" altLang="ja-JP" sz="1400" dirty="0">
                <a:latin typeface="Arial" panose="020B0604020202020204" pitchFamily="34" charset="0"/>
                <a:cs typeface="Arial" panose="020B0604020202020204" pitchFamily="34" charset="0"/>
              </a:rPr>
              <a:t>, mainly cored around urban local governments.</a:t>
            </a:r>
            <a:endParaRPr kumimoji="1" lang="ja-JP" altLang="en-US" sz="1400" dirty="0">
              <a:latin typeface="Arial" panose="020B0604020202020204" pitchFamily="34" charset="0"/>
              <a:cs typeface="Arial" panose="020B0604020202020204" pitchFamily="34" charset="0"/>
            </a:endParaRPr>
          </a:p>
        </p:txBody>
      </p:sp>
      <p:sp>
        <p:nvSpPr>
          <p:cNvPr id="18" name="テキスト ボックス 17"/>
          <p:cNvSpPr txBox="1"/>
          <p:nvPr/>
        </p:nvSpPr>
        <p:spPr>
          <a:xfrm>
            <a:off x="179512" y="692696"/>
            <a:ext cx="3600000" cy="338554"/>
          </a:xfrm>
          <a:prstGeom prst="rect">
            <a:avLst/>
          </a:prstGeom>
          <a:solidFill>
            <a:schemeClr val="accent6">
              <a:lumMod val="75000"/>
            </a:schemeClr>
          </a:solidFill>
          <a:effectLst/>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ja-JP" altLang="en-US" sz="1600" b="1" dirty="0">
                <a:latin typeface="Arial" panose="020B0604020202020204" pitchFamily="34" charset="0"/>
                <a:cs typeface="Arial" panose="020B0604020202020204" pitchFamily="34" charset="0"/>
              </a:rPr>
              <a:t> </a:t>
            </a:r>
            <a:r>
              <a:rPr lang="en-US" altLang="ja-JP" sz="1600" b="1" dirty="0">
                <a:latin typeface="Arial" panose="020B0604020202020204" pitchFamily="34" charset="0"/>
                <a:cs typeface="Arial" panose="020B0604020202020204" pitchFamily="34" charset="0"/>
              </a:rPr>
              <a:t>(1) Unloading Measure </a:t>
            </a:r>
            <a:r>
              <a:rPr lang="ja-JP" altLang="en-US" sz="1600" b="1" dirty="0">
                <a:latin typeface="Arial" panose="020B0604020202020204" pitchFamily="34" charset="0"/>
                <a:cs typeface="Arial" panose="020B0604020202020204" pitchFamily="34" charset="0"/>
              </a:rPr>
              <a:t> </a:t>
            </a:r>
            <a:r>
              <a:rPr lang="en-US" altLang="ja-JP" sz="1600" b="1" dirty="0">
                <a:latin typeface="Arial" panose="020B0604020202020204" pitchFamily="34" charset="0"/>
                <a:cs typeface="Arial" panose="020B0604020202020204" pitchFamily="34" charset="0"/>
              </a:rPr>
              <a:t>(Stage 1) </a:t>
            </a:r>
            <a:r>
              <a:rPr lang="ja-JP" altLang="en-US" sz="1600" b="1" baseline="30000" dirty="0">
                <a:latin typeface="Arial" panose="020B0604020202020204" pitchFamily="34" charset="0"/>
                <a:cs typeface="Arial" panose="020B0604020202020204" pitchFamily="34" charset="0"/>
              </a:rPr>
              <a:t>*</a:t>
            </a:r>
            <a:endParaRPr lang="ja-JP" altLang="en-US" sz="1600" dirty="0">
              <a:latin typeface="Arial" panose="020B0604020202020204" pitchFamily="34" charset="0"/>
              <a:cs typeface="Arial" panose="020B0604020202020204" pitchFamily="34" charset="0"/>
            </a:endParaRPr>
          </a:p>
        </p:txBody>
      </p:sp>
      <p:sp>
        <p:nvSpPr>
          <p:cNvPr id="19" name="テキスト ボックス 18"/>
          <p:cNvSpPr txBox="1"/>
          <p:nvPr/>
        </p:nvSpPr>
        <p:spPr>
          <a:xfrm>
            <a:off x="165268" y="2379869"/>
            <a:ext cx="3600000" cy="353943"/>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ja-JP" altLang="en-US" sz="1700" b="1" dirty="0">
                <a:latin typeface="Arial" panose="020B0604020202020204" pitchFamily="34" charset="0"/>
                <a:cs typeface="Arial" panose="020B0604020202020204" pitchFamily="34" charset="0"/>
              </a:rPr>
              <a:t> </a:t>
            </a:r>
            <a:r>
              <a:rPr lang="en-US" altLang="ja-JP" sz="1700" b="1" dirty="0">
                <a:latin typeface="Arial" panose="020B0604020202020204" pitchFamily="34" charset="0"/>
                <a:cs typeface="Arial" panose="020B0604020202020204" pitchFamily="34" charset="0"/>
              </a:rPr>
              <a:t>(2) Fueling</a:t>
            </a:r>
            <a:r>
              <a:rPr lang="ja-JP" altLang="en-US" sz="1700" b="1" dirty="0">
                <a:latin typeface="Arial" panose="020B0604020202020204" pitchFamily="34" charset="0"/>
                <a:cs typeface="Arial" panose="020B0604020202020204" pitchFamily="34" charset="0"/>
              </a:rPr>
              <a:t> </a:t>
            </a:r>
            <a:r>
              <a:rPr lang="en-US" altLang="ja-JP" sz="1700" b="1" dirty="0">
                <a:latin typeface="Arial" panose="020B0604020202020204" pitchFamily="34" charset="0"/>
                <a:cs typeface="Arial" panose="020B0604020202020204" pitchFamily="34" charset="0"/>
              </a:rPr>
              <a:t>Measure</a:t>
            </a:r>
            <a:endParaRPr lang="ja-JP" altLang="en-US" sz="1700" b="1" dirty="0">
              <a:latin typeface="Arial" panose="020B0604020202020204" pitchFamily="34" charset="0"/>
              <a:cs typeface="Arial" panose="020B0604020202020204" pitchFamily="34" charset="0"/>
            </a:endParaRPr>
          </a:p>
        </p:txBody>
      </p:sp>
      <p:sp>
        <p:nvSpPr>
          <p:cNvPr id="20" name="テキスト ボックス 19"/>
          <p:cNvSpPr txBox="1"/>
          <p:nvPr/>
        </p:nvSpPr>
        <p:spPr>
          <a:xfrm>
            <a:off x="179512" y="5235297"/>
            <a:ext cx="3600000" cy="353943"/>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ja-JP" altLang="en-US" sz="1700" b="1" dirty="0">
                <a:latin typeface="Arial" panose="020B0604020202020204" pitchFamily="34" charset="0"/>
                <a:cs typeface="Arial" panose="020B0604020202020204" pitchFamily="34" charset="0"/>
              </a:rPr>
              <a:t> </a:t>
            </a:r>
            <a:r>
              <a:rPr lang="en-US" altLang="ja-JP" sz="1700" b="1" dirty="0">
                <a:latin typeface="Arial" panose="020B0604020202020204" pitchFamily="34" charset="0"/>
                <a:cs typeface="Arial" panose="020B0604020202020204" pitchFamily="34" charset="0"/>
              </a:rPr>
              <a:t>(3) Parking</a:t>
            </a:r>
            <a:r>
              <a:rPr lang="ja-JP" altLang="en-US" sz="1700" b="1" dirty="0">
                <a:latin typeface="Arial" panose="020B0604020202020204" pitchFamily="34" charset="0"/>
                <a:cs typeface="Arial" panose="020B0604020202020204" pitchFamily="34" charset="0"/>
              </a:rPr>
              <a:t> </a:t>
            </a:r>
            <a:r>
              <a:rPr lang="en-US" altLang="ja-JP" sz="1700" b="1" dirty="0">
                <a:latin typeface="Arial" panose="020B0604020202020204" pitchFamily="34" charset="0"/>
                <a:cs typeface="Arial" panose="020B0604020202020204" pitchFamily="34" charset="0"/>
              </a:rPr>
              <a:t>Measure</a:t>
            </a:r>
            <a:endParaRPr lang="ja-JP" altLang="en-US" sz="1700" b="1" baseline="30000" dirty="0">
              <a:latin typeface="Arial" panose="020B0604020202020204" pitchFamily="34" charset="0"/>
              <a:cs typeface="Arial" panose="020B0604020202020204" pitchFamily="34" charset="0"/>
            </a:endParaRPr>
          </a:p>
        </p:txBody>
      </p:sp>
      <p:sp>
        <p:nvSpPr>
          <p:cNvPr id="21" name="スライド番号プレースホルダー 1"/>
          <p:cNvSpPr>
            <a:spLocks noGrp="1"/>
          </p:cNvSpPr>
          <p:nvPr>
            <p:ph type="sldNum" sz="quarter" idx="12"/>
          </p:nvPr>
        </p:nvSpPr>
        <p:spPr>
          <a:xfrm>
            <a:off x="7010400" y="6492875"/>
            <a:ext cx="2133600" cy="365125"/>
          </a:xfrm>
        </p:spPr>
        <p:txBody>
          <a:bodyPr/>
          <a:lstStyle/>
          <a:p>
            <a:pPr>
              <a:defRPr/>
            </a:pPr>
            <a:fld id="{8451817A-C572-4EAA-A818-AAA37886139E}" type="slidenum">
              <a:rPr lang="ja-JP" altLang="en-US" smtClean="0">
                <a:solidFill>
                  <a:prstClr val="black">
                    <a:tint val="75000"/>
                  </a:prstClr>
                </a:solidFill>
                <a:latin typeface="Arial" panose="020B0604020202020204" pitchFamily="34" charset="0"/>
                <a:cs typeface="Arial" panose="020B0604020202020204" pitchFamily="34" charset="0"/>
              </a:rPr>
              <a:pPr>
                <a:defRPr/>
              </a:pPr>
              <a:t>4</a:t>
            </a:fld>
            <a:endParaRPr lang="ja-JP" altLang="en-US" dirty="0">
              <a:solidFill>
                <a:prstClr val="black">
                  <a:tint val="75000"/>
                </a:prstClr>
              </a:solidFill>
              <a:latin typeface="Arial" panose="020B0604020202020204" pitchFamily="34" charset="0"/>
              <a:cs typeface="Arial" panose="020B0604020202020204" pitchFamily="34" charset="0"/>
            </a:endParaRPr>
          </a:p>
        </p:txBody>
      </p:sp>
      <p:sp>
        <p:nvSpPr>
          <p:cNvPr id="2" name="テキスト ボックス 1"/>
          <p:cNvSpPr txBox="1"/>
          <p:nvPr/>
        </p:nvSpPr>
        <p:spPr>
          <a:xfrm>
            <a:off x="3758636" y="2204864"/>
            <a:ext cx="5385364" cy="307777"/>
          </a:xfrm>
          <a:prstGeom prst="rect">
            <a:avLst/>
          </a:prstGeom>
          <a:noFill/>
        </p:spPr>
        <p:txBody>
          <a:bodyPr wrap="square" rtlCol="0">
            <a:spAutoFit/>
          </a:bodyPr>
          <a:lstStyle/>
          <a:p>
            <a:r>
              <a:rPr lang="en-US" altLang="ja-JP" sz="700" dirty="0">
                <a:latin typeface="Arial" panose="020B0604020202020204" pitchFamily="34" charset="0"/>
                <a:cs typeface="Arial" panose="020B0604020202020204" pitchFamily="34" charset="0"/>
              </a:rPr>
              <a:t>⁑Saitama pref., Saitama city, Chiba pref., Chiba city, Tokyo, Kanagawa pref., Yokohama city, Kawasaki city, Sagamihara city, Fukui pref., Aichi pref., Kyoto pref., Osaka pref., Amagasaki city</a:t>
            </a:r>
            <a:endParaRPr kumimoji="1" lang="ja-JP" altLang="en-US" sz="7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226003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表 19"/>
          <p:cNvGraphicFramePr>
            <a:graphicFrameLocks noGrp="1"/>
          </p:cNvGraphicFramePr>
          <p:nvPr>
            <p:extLst>
              <p:ext uri="{D42A27DB-BD31-4B8C-83A1-F6EECF244321}">
                <p14:modId xmlns:p14="http://schemas.microsoft.com/office/powerpoint/2010/main" val="612352532"/>
              </p:ext>
            </p:extLst>
          </p:nvPr>
        </p:nvGraphicFramePr>
        <p:xfrm>
          <a:off x="90237" y="1497883"/>
          <a:ext cx="5705899" cy="2862568"/>
        </p:xfrm>
        <a:graphic>
          <a:graphicData uri="http://schemas.openxmlformats.org/drawingml/2006/table">
            <a:tbl>
              <a:tblPr firstRow="1" firstCol="1" bandRow="1">
                <a:tableStyleId>{5C22544A-7EE6-4342-B048-85BDC9FD1C3A}</a:tableStyleId>
              </a:tblPr>
              <a:tblGrid>
                <a:gridCol w="1026967">
                  <a:extLst>
                    <a:ext uri="{9D8B030D-6E8A-4147-A177-3AD203B41FA5}">
                      <a16:colId xmlns:a16="http://schemas.microsoft.com/office/drawing/2014/main" xmlns="" val="20000"/>
                    </a:ext>
                  </a:extLst>
                </a:gridCol>
                <a:gridCol w="380424">
                  <a:extLst>
                    <a:ext uri="{9D8B030D-6E8A-4147-A177-3AD203B41FA5}">
                      <a16:colId xmlns:a16="http://schemas.microsoft.com/office/drawing/2014/main" xmlns="" val="20001"/>
                    </a:ext>
                  </a:extLst>
                </a:gridCol>
                <a:gridCol w="842124">
                  <a:extLst>
                    <a:ext uri="{9D8B030D-6E8A-4147-A177-3AD203B41FA5}">
                      <a16:colId xmlns:a16="http://schemas.microsoft.com/office/drawing/2014/main" xmlns="" val="20002"/>
                    </a:ext>
                  </a:extLst>
                </a:gridCol>
                <a:gridCol w="1152128">
                  <a:extLst>
                    <a:ext uri="{9D8B030D-6E8A-4147-A177-3AD203B41FA5}">
                      <a16:colId xmlns:a16="http://schemas.microsoft.com/office/drawing/2014/main" xmlns="" val="20003"/>
                    </a:ext>
                  </a:extLst>
                </a:gridCol>
                <a:gridCol w="1152128">
                  <a:extLst>
                    <a:ext uri="{9D8B030D-6E8A-4147-A177-3AD203B41FA5}">
                      <a16:colId xmlns:a16="http://schemas.microsoft.com/office/drawing/2014/main" xmlns="" val="20004"/>
                    </a:ext>
                  </a:extLst>
                </a:gridCol>
                <a:gridCol w="1152128">
                  <a:extLst>
                    <a:ext uri="{9D8B030D-6E8A-4147-A177-3AD203B41FA5}">
                      <a16:colId xmlns:a16="http://schemas.microsoft.com/office/drawing/2014/main" xmlns="" val="20005"/>
                    </a:ext>
                  </a:extLst>
                </a:gridCol>
              </a:tblGrid>
              <a:tr h="164692">
                <a:tc gridSpan="3">
                  <a:txBody>
                    <a:bodyPr/>
                    <a:lstStyle/>
                    <a:p>
                      <a:pPr algn="just">
                        <a:spcAft>
                          <a:spcPts val="0"/>
                        </a:spcAft>
                      </a:pPr>
                      <a:r>
                        <a:rPr kumimoji="1" lang="en-US" altLang="ja-JP" sz="1400" b="1" kern="1200" dirty="0">
                          <a:solidFill>
                            <a:schemeClr val="lt1"/>
                          </a:solidFill>
                          <a:effectLst/>
                          <a:latin typeface="Arial" panose="020B0604020202020204" pitchFamily="34" charset="0"/>
                          <a:ea typeface="+mn-ea"/>
                          <a:cs typeface="Arial" panose="020B0604020202020204" pitchFamily="34" charset="0"/>
                        </a:rPr>
                        <a:t>Annual sales (kL/yr) per service station</a:t>
                      </a:r>
                      <a:endParaRPr lang="ja-JP" sz="1100" kern="100" dirty="0">
                        <a:effectLst/>
                        <a:latin typeface="Arial" panose="020B0604020202020204" pitchFamily="34" charset="0"/>
                        <a:ea typeface="ＭＳ 明朝"/>
                        <a:cs typeface="Arial" panose="020B0604020202020204" pitchFamily="34" charset="0"/>
                      </a:endParaRPr>
                    </a:p>
                  </a:txBody>
                  <a:tcPr marL="68580" marR="68580" marT="0" marB="0" anchor="ctr"/>
                </a:tc>
                <a:tc hMerge="1">
                  <a:txBody>
                    <a:bodyPr/>
                    <a:lstStyle/>
                    <a:p>
                      <a:endParaRPr kumimoji="1" lang="ja-JP" altLang="en-US"/>
                    </a:p>
                  </a:txBody>
                  <a:tcPr/>
                </a:tc>
                <a:tc hMerge="1">
                  <a:txBody>
                    <a:bodyPr/>
                    <a:lstStyle/>
                    <a:p>
                      <a:endParaRPr kumimoji="1" lang="ja-JP" altLang="en-US"/>
                    </a:p>
                  </a:txBody>
                  <a:tcPr/>
                </a:tc>
                <a:tc>
                  <a:txBody>
                    <a:bodyPr/>
                    <a:lstStyle/>
                    <a:p>
                      <a:pPr algn="r">
                        <a:spcAft>
                          <a:spcPts val="0"/>
                        </a:spcAft>
                      </a:pPr>
                      <a:r>
                        <a:rPr lang="en-US" sz="1200" kern="0" dirty="0">
                          <a:effectLst/>
                          <a:latin typeface="Arial" panose="020B0604020202020204" pitchFamily="34" charset="0"/>
                          <a:cs typeface="Arial" panose="020B0604020202020204" pitchFamily="34" charset="0"/>
                        </a:rPr>
                        <a:t>1,000 or more</a:t>
                      </a:r>
                      <a:endParaRPr lang="ja-JP" sz="1200" kern="100" dirty="0">
                        <a:effectLst/>
                        <a:latin typeface="Arial" panose="020B0604020202020204" pitchFamily="34" charset="0"/>
                        <a:ea typeface="ＭＳ 明朝"/>
                        <a:cs typeface="Arial" panose="020B0604020202020204" pitchFamily="34" charset="0"/>
                      </a:endParaRPr>
                    </a:p>
                  </a:txBody>
                  <a:tcPr marL="68580" marR="68580" marT="0" marB="0" anchor="ctr"/>
                </a:tc>
                <a:tc>
                  <a:txBody>
                    <a:bodyPr/>
                    <a:lstStyle/>
                    <a:p>
                      <a:pPr algn="r">
                        <a:spcAft>
                          <a:spcPts val="0"/>
                        </a:spcAft>
                      </a:pPr>
                      <a:r>
                        <a:rPr lang="en-US" sz="1200" kern="0" dirty="0">
                          <a:effectLst/>
                          <a:latin typeface="Arial" panose="020B0604020202020204" pitchFamily="34" charset="0"/>
                          <a:cs typeface="Arial" panose="020B0604020202020204" pitchFamily="34" charset="0"/>
                        </a:rPr>
                        <a:t>2,000 or more</a:t>
                      </a:r>
                      <a:endParaRPr lang="ja-JP" sz="1200" kern="100" dirty="0">
                        <a:effectLst/>
                        <a:latin typeface="Arial" panose="020B0604020202020204" pitchFamily="34" charset="0"/>
                        <a:ea typeface="ＭＳ 明朝"/>
                        <a:cs typeface="Arial" panose="020B0604020202020204" pitchFamily="34" charset="0"/>
                      </a:endParaRPr>
                    </a:p>
                  </a:txBody>
                  <a:tcPr marL="68580" marR="68580" marT="0" marB="0" anchor="ctr"/>
                </a:tc>
                <a:tc>
                  <a:txBody>
                    <a:bodyPr/>
                    <a:lstStyle/>
                    <a:p>
                      <a:pPr algn="r">
                        <a:spcAft>
                          <a:spcPts val="0"/>
                        </a:spcAft>
                      </a:pPr>
                      <a:r>
                        <a:rPr lang="en-US" sz="1200" kern="0" dirty="0">
                          <a:effectLst/>
                          <a:latin typeface="Arial" panose="020B0604020202020204" pitchFamily="34" charset="0"/>
                          <a:cs typeface="Arial" panose="020B0604020202020204" pitchFamily="34" charset="0"/>
                        </a:rPr>
                        <a:t>3,000 or more</a:t>
                      </a:r>
                      <a:endParaRPr lang="ja-JP" sz="1200" kern="100" dirty="0">
                        <a:effectLst/>
                        <a:latin typeface="Arial" panose="020B0604020202020204" pitchFamily="34" charset="0"/>
                        <a:ea typeface="ＭＳ 明朝"/>
                        <a:cs typeface="Arial" panose="020B0604020202020204" pitchFamily="34" charset="0"/>
                      </a:endParaRPr>
                    </a:p>
                  </a:txBody>
                  <a:tcPr marL="68580" marR="68580" marT="0" marB="0" anchor="ctr"/>
                </a:tc>
                <a:extLst>
                  <a:ext uri="{0D108BD9-81ED-4DB2-BD59-A6C34878D82A}">
                    <a16:rowId xmlns:a16="http://schemas.microsoft.com/office/drawing/2014/main" xmlns="" val="10000"/>
                  </a:ext>
                </a:extLst>
              </a:tr>
              <a:tr h="333400">
                <a:tc rowSpan="3">
                  <a:txBody>
                    <a:bodyPr/>
                    <a:lstStyle/>
                    <a:p>
                      <a:pPr algn="just">
                        <a:spcAft>
                          <a:spcPts val="0"/>
                        </a:spcAft>
                      </a:pPr>
                      <a:r>
                        <a:rPr lang="en-US" altLang="ja-JP" sz="1100" kern="0" dirty="0">
                          <a:effectLst/>
                          <a:latin typeface="Arial" panose="020B0604020202020204" pitchFamily="34" charset="0"/>
                          <a:cs typeface="Arial" panose="020B0604020202020204" pitchFamily="34" charset="0"/>
                        </a:rPr>
                        <a:t>Annual expenditure</a:t>
                      </a:r>
                    </a:p>
                    <a:p>
                      <a:pPr algn="just">
                        <a:spcAft>
                          <a:spcPts val="0"/>
                        </a:spcAft>
                      </a:pPr>
                      <a:r>
                        <a:rPr lang="ja-JP" altLang="en-US" sz="1100" kern="0" dirty="0">
                          <a:effectLst/>
                          <a:latin typeface="Arial" panose="020B0604020202020204" pitchFamily="34" charset="0"/>
                          <a:cs typeface="Arial" panose="020B0604020202020204" pitchFamily="34" charset="0"/>
                        </a:rPr>
                        <a:t> </a:t>
                      </a:r>
                      <a:r>
                        <a:rPr lang="en-US" altLang="ja-JP" sz="1100" kern="0" dirty="0">
                          <a:effectLst/>
                          <a:latin typeface="Arial" panose="020B0604020202020204" pitchFamily="34" charset="0"/>
                          <a:cs typeface="Arial" panose="020B0604020202020204" pitchFamily="34" charset="0"/>
                        </a:rPr>
                        <a:t>(Mil. Yen/yr) </a:t>
                      </a:r>
                      <a:endParaRPr lang="ja-JP" sz="1100" kern="100" dirty="0">
                        <a:effectLst/>
                        <a:latin typeface="Arial" panose="020B0604020202020204" pitchFamily="34" charset="0"/>
                        <a:ea typeface="ＭＳ 明朝"/>
                        <a:cs typeface="Arial" panose="020B0604020202020204" pitchFamily="34" charset="0"/>
                      </a:endParaRPr>
                    </a:p>
                  </a:txBody>
                  <a:tcPr marL="68580" marR="68580" marT="0" marB="0" anchor="ctr"/>
                </a:tc>
                <a:tc rowSpan="3">
                  <a:txBody>
                    <a:bodyPr/>
                    <a:lstStyle/>
                    <a:p>
                      <a:pPr algn="ctr">
                        <a:spcAft>
                          <a:spcPts val="0"/>
                        </a:spcAft>
                      </a:pPr>
                      <a:r>
                        <a:rPr lang="en-US" altLang="ja-JP" sz="1200" kern="0" dirty="0">
                          <a:effectLst/>
                          <a:latin typeface="Arial" panose="020B0604020202020204" pitchFamily="34" charset="0"/>
                          <a:ea typeface="ＭＳ 明朝"/>
                          <a:cs typeface="Arial" panose="020B0604020202020204" pitchFamily="34" charset="0"/>
                        </a:rPr>
                        <a:t>Period of service</a:t>
                      </a:r>
                      <a:endParaRPr lang="ja-JP" sz="1200" kern="100" dirty="0">
                        <a:effectLst/>
                        <a:latin typeface="Arial" panose="020B0604020202020204" pitchFamily="34" charset="0"/>
                        <a:ea typeface="ＭＳ 明朝"/>
                        <a:cs typeface="Arial" panose="020B0604020202020204" pitchFamily="34" charset="0"/>
                      </a:endParaRPr>
                    </a:p>
                  </a:txBody>
                  <a:tcPr marL="68580" marR="68580" marT="0" marB="0" vert="vert270" anchor="ctr"/>
                </a:tc>
                <a:tc>
                  <a:txBody>
                    <a:bodyPr/>
                    <a:lstStyle/>
                    <a:p>
                      <a:pPr algn="r">
                        <a:spcAft>
                          <a:spcPts val="0"/>
                        </a:spcAft>
                      </a:pPr>
                      <a:r>
                        <a:rPr lang="en-US" altLang="ja-JP" sz="1400" kern="0" dirty="0">
                          <a:effectLst/>
                          <a:latin typeface="Arial" panose="020B0604020202020204" pitchFamily="34" charset="0"/>
                          <a:ea typeface="ＭＳ 明朝"/>
                          <a:cs typeface="Arial" panose="020B0604020202020204" pitchFamily="34" charset="0"/>
                        </a:rPr>
                        <a:t>7 yr</a:t>
                      </a:r>
                      <a:endParaRPr lang="ja-JP" sz="1400" kern="100" dirty="0">
                        <a:effectLst/>
                        <a:latin typeface="Arial" panose="020B0604020202020204" pitchFamily="34" charset="0"/>
                        <a:ea typeface="ＭＳ 明朝"/>
                        <a:cs typeface="Arial" panose="020B0604020202020204" pitchFamily="34" charset="0"/>
                      </a:endParaRPr>
                    </a:p>
                  </a:txBody>
                  <a:tcPr marL="68580" marR="68580" marT="0" marB="0" anchor="ctr"/>
                </a:tc>
                <a:tc>
                  <a:txBody>
                    <a:bodyPr/>
                    <a:lstStyle/>
                    <a:p>
                      <a:pPr algn="r">
                        <a:spcAft>
                          <a:spcPts val="0"/>
                        </a:spcAft>
                      </a:pPr>
                      <a:r>
                        <a:rPr lang="en-US" altLang="ja-JP" sz="1400" kern="0" dirty="0">
                          <a:effectLst/>
                          <a:latin typeface="Arial" panose="020B0604020202020204" pitchFamily="34" charset="0"/>
                          <a:ea typeface="+mn-ea"/>
                          <a:cs typeface="Arial" panose="020B0604020202020204" pitchFamily="34" charset="0"/>
                        </a:rPr>
                        <a:t>2</a:t>
                      </a:r>
                      <a:r>
                        <a:rPr lang="en-US" sz="1400" kern="0" dirty="0">
                          <a:effectLst/>
                          <a:latin typeface="Arial" panose="020B0604020202020204" pitchFamily="34" charset="0"/>
                          <a:ea typeface="+mn-ea"/>
                          <a:cs typeface="Arial" panose="020B0604020202020204" pitchFamily="34" charset="0"/>
                        </a:rPr>
                        <a:t>,</a:t>
                      </a:r>
                      <a:r>
                        <a:rPr lang="en-US" altLang="ja-JP" sz="1400" kern="0" dirty="0">
                          <a:effectLst/>
                          <a:latin typeface="Arial" panose="020B0604020202020204" pitchFamily="34" charset="0"/>
                          <a:ea typeface="+mn-ea"/>
                          <a:cs typeface="Arial" panose="020B0604020202020204" pitchFamily="34" charset="0"/>
                        </a:rPr>
                        <a:t>077</a:t>
                      </a:r>
                      <a:endParaRPr lang="ja-JP" sz="1400" kern="100" dirty="0">
                        <a:effectLst/>
                        <a:latin typeface="Arial" panose="020B0604020202020204" pitchFamily="34" charset="0"/>
                        <a:ea typeface="+mn-ea"/>
                        <a:cs typeface="Arial" panose="020B0604020202020204" pitchFamily="34" charset="0"/>
                      </a:endParaRPr>
                    </a:p>
                  </a:txBody>
                  <a:tcPr marL="68580" marR="68580" marT="0" marB="0" anchor="ctr"/>
                </a:tc>
                <a:tc>
                  <a:txBody>
                    <a:bodyPr/>
                    <a:lstStyle/>
                    <a:p>
                      <a:pPr algn="r">
                        <a:spcAft>
                          <a:spcPts val="0"/>
                        </a:spcAft>
                      </a:pPr>
                      <a:r>
                        <a:rPr lang="en-US" altLang="ja-JP" sz="1400" kern="100" dirty="0">
                          <a:effectLst/>
                          <a:latin typeface="Arial" panose="020B0604020202020204" pitchFamily="34" charset="0"/>
                          <a:ea typeface="+mn-ea"/>
                          <a:cs typeface="Arial" panose="020B0604020202020204" pitchFamily="34" charset="0"/>
                        </a:rPr>
                        <a:t>979</a:t>
                      </a:r>
                      <a:endParaRPr lang="ja-JP" sz="1400" kern="100" dirty="0">
                        <a:effectLst/>
                        <a:latin typeface="Arial" panose="020B0604020202020204" pitchFamily="34" charset="0"/>
                        <a:ea typeface="+mn-ea"/>
                        <a:cs typeface="Arial" panose="020B0604020202020204" pitchFamily="34" charset="0"/>
                      </a:endParaRPr>
                    </a:p>
                  </a:txBody>
                  <a:tcPr marL="68580" marR="68580" marT="0" marB="0" anchor="ctr"/>
                </a:tc>
                <a:tc>
                  <a:txBody>
                    <a:bodyPr/>
                    <a:lstStyle/>
                    <a:p>
                      <a:pPr algn="r">
                        <a:spcAft>
                          <a:spcPts val="0"/>
                        </a:spcAft>
                      </a:pPr>
                      <a:r>
                        <a:rPr lang="en-US" altLang="ja-JP" sz="1400" kern="0" dirty="0">
                          <a:effectLst/>
                          <a:latin typeface="Arial" panose="020B0604020202020204" pitchFamily="34" charset="0"/>
                          <a:ea typeface="+mn-ea"/>
                          <a:cs typeface="Arial" panose="020B0604020202020204" pitchFamily="34" charset="0"/>
                        </a:rPr>
                        <a:t>442</a:t>
                      </a:r>
                      <a:endParaRPr lang="ja-JP" sz="1400" kern="100" dirty="0">
                        <a:effectLst/>
                        <a:latin typeface="Arial" panose="020B0604020202020204" pitchFamily="34" charset="0"/>
                        <a:ea typeface="+mn-ea"/>
                        <a:cs typeface="Arial" panose="020B0604020202020204" pitchFamily="34" charset="0"/>
                      </a:endParaRPr>
                    </a:p>
                  </a:txBody>
                  <a:tcPr marL="68580" marR="68580" marT="0" marB="0" anchor="ctr"/>
                </a:tc>
                <a:extLst>
                  <a:ext uri="{0D108BD9-81ED-4DB2-BD59-A6C34878D82A}">
                    <a16:rowId xmlns:a16="http://schemas.microsoft.com/office/drawing/2014/main" xmlns="" val="10001"/>
                  </a:ext>
                </a:extLst>
              </a:tr>
              <a:tr h="360040">
                <a:tc vMerge="1">
                  <a:txBody>
                    <a:bodyPr/>
                    <a:lstStyle/>
                    <a:p>
                      <a:endParaRPr kumimoji="1" lang="ja-JP" altLang="en-US"/>
                    </a:p>
                  </a:txBody>
                  <a:tcPr/>
                </a:tc>
                <a:tc vMerge="1">
                  <a:txBody>
                    <a:bodyPr/>
                    <a:lstStyle/>
                    <a:p>
                      <a:endParaRPr kumimoji="1" lang="ja-JP" altLang="en-US"/>
                    </a:p>
                  </a:txBody>
                  <a:tcPr/>
                </a:tc>
                <a:tc>
                  <a:txBody>
                    <a:bodyPr/>
                    <a:lstStyle/>
                    <a:p>
                      <a:pPr algn="r">
                        <a:spcAft>
                          <a:spcPts val="0"/>
                        </a:spcAft>
                      </a:pPr>
                      <a:r>
                        <a:rPr lang="en-US" altLang="ja-JP" sz="1400" kern="0" dirty="0">
                          <a:effectLst/>
                          <a:latin typeface="Arial" panose="020B0604020202020204" pitchFamily="34" charset="0"/>
                          <a:ea typeface="ＭＳ 明朝"/>
                          <a:cs typeface="Arial" panose="020B0604020202020204" pitchFamily="34" charset="0"/>
                        </a:rPr>
                        <a:t>14 yr</a:t>
                      </a:r>
                      <a:endParaRPr lang="ja-JP" sz="1400" kern="100" dirty="0">
                        <a:effectLst/>
                        <a:latin typeface="Arial" panose="020B0604020202020204" pitchFamily="34" charset="0"/>
                        <a:ea typeface="ＭＳ 明朝"/>
                        <a:cs typeface="Arial" panose="020B0604020202020204" pitchFamily="34" charset="0"/>
                      </a:endParaRPr>
                    </a:p>
                  </a:txBody>
                  <a:tcPr marL="68580" marR="68580" marT="0" marB="0" anchor="ctr"/>
                </a:tc>
                <a:tc>
                  <a:txBody>
                    <a:bodyPr/>
                    <a:lstStyle/>
                    <a:p>
                      <a:pPr algn="r">
                        <a:spcAft>
                          <a:spcPts val="0"/>
                        </a:spcAft>
                      </a:pPr>
                      <a:r>
                        <a:rPr lang="en-US" altLang="ja-JP" sz="1400" kern="100" dirty="0">
                          <a:effectLst/>
                          <a:latin typeface="Arial" panose="020B0604020202020204" pitchFamily="34" charset="0"/>
                          <a:ea typeface="+mn-ea"/>
                          <a:cs typeface="Arial" panose="020B0604020202020204" pitchFamily="34" charset="0"/>
                        </a:rPr>
                        <a:t>193</a:t>
                      </a:r>
                      <a:endParaRPr lang="ja-JP" sz="1400" kern="100" dirty="0">
                        <a:effectLst/>
                        <a:latin typeface="Arial" panose="020B0604020202020204" pitchFamily="34" charset="0"/>
                        <a:ea typeface="+mn-ea"/>
                        <a:cs typeface="Arial" panose="020B0604020202020204" pitchFamily="34" charset="0"/>
                      </a:endParaRPr>
                    </a:p>
                  </a:txBody>
                  <a:tcPr marL="68580" marR="68580" marT="0" marB="0" anchor="ctr"/>
                </a:tc>
                <a:tc>
                  <a:txBody>
                    <a:bodyPr/>
                    <a:lstStyle/>
                    <a:p>
                      <a:pPr algn="r">
                        <a:spcAft>
                          <a:spcPts val="0"/>
                        </a:spcAft>
                      </a:pPr>
                      <a:r>
                        <a:rPr lang="en-US" sz="1400" kern="0" dirty="0">
                          <a:effectLst/>
                          <a:latin typeface="Arial" panose="020B0604020202020204" pitchFamily="34" charset="0"/>
                          <a:ea typeface="+mn-ea"/>
                          <a:cs typeface="Arial" panose="020B0604020202020204" pitchFamily="34" charset="0"/>
                        </a:rPr>
                        <a:t>-</a:t>
                      </a:r>
                      <a:r>
                        <a:rPr lang="en-US" altLang="ja-JP" sz="1400" kern="0" dirty="0">
                          <a:effectLst/>
                          <a:latin typeface="Arial" panose="020B0604020202020204" pitchFamily="34" charset="0"/>
                          <a:ea typeface="+mn-ea"/>
                          <a:cs typeface="Arial" panose="020B0604020202020204" pitchFamily="34" charset="0"/>
                        </a:rPr>
                        <a:t>173</a:t>
                      </a:r>
                      <a:endParaRPr lang="ja-JP" sz="1400" kern="100" dirty="0">
                        <a:effectLst/>
                        <a:latin typeface="Arial" panose="020B0604020202020204" pitchFamily="34" charset="0"/>
                        <a:ea typeface="+mn-ea"/>
                        <a:cs typeface="Arial" panose="020B0604020202020204" pitchFamily="34" charset="0"/>
                      </a:endParaRPr>
                    </a:p>
                  </a:txBody>
                  <a:tcPr marL="68580" marR="68580" marT="0" marB="0" anchor="ctr"/>
                </a:tc>
                <a:tc>
                  <a:txBody>
                    <a:bodyPr/>
                    <a:lstStyle/>
                    <a:p>
                      <a:pPr algn="r">
                        <a:spcAft>
                          <a:spcPts val="0"/>
                        </a:spcAft>
                      </a:pPr>
                      <a:r>
                        <a:rPr lang="en-US" sz="1400" kern="0" dirty="0">
                          <a:effectLst/>
                          <a:latin typeface="Arial" panose="020B0604020202020204" pitchFamily="34" charset="0"/>
                          <a:ea typeface="+mn-ea"/>
                          <a:cs typeface="Arial" panose="020B0604020202020204" pitchFamily="34" charset="0"/>
                        </a:rPr>
                        <a:t>-</a:t>
                      </a:r>
                      <a:r>
                        <a:rPr lang="en-US" altLang="ja-JP" sz="1400" kern="0" dirty="0">
                          <a:effectLst/>
                          <a:latin typeface="Arial" panose="020B0604020202020204" pitchFamily="34" charset="0"/>
                          <a:ea typeface="+mn-ea"/>
                          <a:cs typeface="Arial" panose="020B0604020202020204" pitchFamily="34" charset="0"/>
                        </a:rPr>
                        <a:t>258</a:t>
                      </a:r>
                      <a:endParaRPr lang="ja-JP" sz="1400" kern="100" dirty="0">
                        <a:effectLst/>
                        <a:latin typeface="Arial" panose="020B0604020202020204" pitchFamily="34" charset="0"/>
                        <a:ea typeface="+mn-ea"/>
                        <a:cs typeface="Arial" panose="020B0604020202020204" pitchFamily="34" charset="0"/>
                      </a:endParaRPr>
                    </a:p>
                  </a:txBody>
                  <a:tcPr marL="68580" marR="68580" marT="0" marB="0" anchor="ctr"/>
                </a:tc>
                <a:extLst>
                  <a:ext uri="{0D108BD9-81ED-4DB2-BD59-A6C34878D82A}">
                    <a16:rowId xmlns:a16="http://schemas.microsoft.com/office/drawing/2014/main" xmlns="" val="10002"/>
                  </a:ext>
                </a:extLst>
              </a:tr>
              <a:tr h="202141">
                <a:tc vMerge="1">
                  <a:txBody>
                    <a:bodyPr/>
                    <a:lstStyle/>
                    <a:p>
                      <a:endParaRPr kumimoji="1" lang="ja-JP" altLang="en-US"/>
                    </a:p>
                  </a:txBody>
                  <a:tcPr/>
                </a:tc>
                <a:tc vMerge="1">
                  <a:txBody>
                    <a:bodyPr/>
                    <a:lstStyle/>
                    <a:p>
                      <a:endParaRPr kumimoji="1" lang="ja-JP" altLang="en-US"/>
                    </a:p>
                  </a:txBody>
                  <a:tcPr/>
                </a:tc>
                <a:tc>
                  <a:txBody>
                    <a:bodyPr/>
                    <a:lstStyle/>
                    <a:p>
                      <a:pPr algn="r">
                        <a:spcAft>
                          <a:spcPts val="0"/>
                        </a:spcAft>
                      </a:pPr>
                      <a:r>
                        <a:rPr lang="en-US" altLang="ja-JP" sz="1400" kern="0" dirty="0">
                          <a:effectLst/>
                          <a:latin typeface="Arial" panose="020B0604020202020204" pitchFamily="34" charset="0"/>
                          <a:ea typeface="ＭＳ 明朝"/>
                          <a:cs typeface="Arial" panose="020B0604020202020204" pitchFamily="34" charset="0"/>
                        </a:rPr>
                        <a:t>21 yr</a:t>
                      </a:r>
                      <a:endParaRPr lang="ja-JP" sz="1400" kern="100" dirty="0">
                        <a:effectLst/>
                        <a:latin typeface="Arial" panose="020B0604020202020204" pitchFamily="34" charset="0"/>
                        <a:ea typeface="ＭＳ 明朝"/>
                        <a:cs typeface="Arial" panose="020B0604020202020204" pitchFamily="34" charset="0"/>
                      </a:endParaRPr>
                    </a:p>
                  </a:txBody>
                  <a:tcPr marL="68580" marR="68580" marT="0" marB="0" anchor="ctr"/>
                </a:tc>
                <a:tc>
                  <a:txBody>
                    <a:bodyPr/>
                    <a:lstStyle/>
                    <a:p>
                      <a:pPr algn="r">
                        <a:spcAft>
                          <a:spcPts val="0"/>
                        </a:spcAft>
                      </a:pPr>
                      <a:r>
                        <a:rPr lang="en-US" sz="1400" kern="0" dirty="0">
                          <a:effectLst/>
                          <a:latin typeface="Arial" panose="020B0604020202020204" pitchFamily="34" charset="0"/>
                          <a:ea typeface="+mn-ea"/>
                          <a:cs typeface="Arial" panose="020B0604020202020204" pitchFamily="34" charset="0"/>
                        </a:rPr>
                        <a:t>-</a:t>
                      </a:r>
                      <a:r>
                        <a:rPr lang="en-US" altLang="ja-JP" sz="1400" kern="0" dirty="0">
                          <a:effectLst/>
                          <a:latin typeface="Arial" panose="020B0604020202020204" pitchFamily="34" charset="0"/>
                          <a:ea typeface="+mn-ea"/>
                          <a:cs typeface="Arial" panose="020B0604020202020204" pitchFamily="34" charset="0"/>
                        </a:rPr>
                        <a:t>435</a:t>
                      </a:r>
                      <a:endParaRPr lang="ja-JP" sz="1400" kern="100" dirty="0">
                        <a:effectLst/>
                        <a:latin typeface="Arial" panose="020B0604020202020204" pitchFamily="34" charset="0"/>
                        <a:ea typeface="+mn-ea"/>
                        <a:cs typeface="Arial" panose="020B0604020202020204" pitchFamily="34" charset="0"/>
                      </a:endParaRPr>
                    </a:p>
                  </a:txBody>
                  <a:tcPr marL="68580" marR="68580" marT="0" marB="0" anchor="ctr"/>
                </a:tc>
                <a:tc>
                  <a:txBody>
                    <a:bodyPr/>
                    <a:lstStyle/>
                    <a:p>
                      <a:pPr algn="r">
                        <a:spcAft>
                          <a:spcPts val="0"/>
                        </a:spcAft>
                      </a:pPr>
                      <a:r>
                        <a:rPr lang="en-US" sz="1400" kern="0" dirty="0">
                          <a:effectLst/>
                          <a:latin typeface="Arial" panose="020B0604020202020204" pitchFamily="34" charset="0"/>
                          <a:ea typeface="+mn-ea"/>
                          <a:cs typeface="Arial" panose="020B0604020202020204" pitchFamily="34" charset="0"/>
                        </a:rPr>
                        <a:t>-</a:t>
                      </a:r>
                      <a:r>
                        <a:rPr lang="en-US" altLang="ja-JP" sz="1400" kern="0" dirty="0">
                          <a:effectLst/>
                          <a:latin typeface="Arial" panose="020B0604020202020204" pitchFamily="34" charset="0"/>
                          <a:ea typeface="+mn-ea"/>
                          <a:cs typeface="Arial" panose="020B0604020202020204" pitchFamily="34" charset="0"/>
                        </a:rPr>
                        <a:t>557</a:t>
                      </a:r>
                      <a:endParaRPr lang="ja-JP" sz="1400" kern="100" dirty="0">
                        <a:effectLst/>
                        <a:latin typeface="Arial" panose="020B0604020202020204" pitchFamily="34" charset="0"/>
                        <a:ea typeface="+mn-ea"/>
                        <a:cs typeface="Arial" panose="020B0604020202020204" pitchFamily="34" charset="0"/>
                      </a:endParaRPr>
                    </a:p>
                  </a:txBody>
                  <a:tcPr marL="68580" marR="68580" marT="0" marB="0" anchor="ctr"/>
                </a:tc>
                <a:tc>
                  <a:txBody>
                    <a:bodyPr/>
                    <a:lstStyle/>
                    <a:p>
                      <a:pPr algn="r">
                        <a:spcAft>
                          <a:spcPts val="0"/>
                        </a:spcAft>
                      </a:pPr>
                      <a:r>
                        <a:rPr lang="en-US" sz="1400" kern="0" dirty="0">
                          <a:effectLst/>
                          <a:latin typeface="Arial" panose="020B0604020202020204" pitchFamily="34" charset="0"/>
                          <a:ea typeface="+mn-ea"/>
                          <a:cs typeface="Arial" panose="020B0604020202020204" pitchFamily="34" charset="0"/>
                        </a:rPr>
                        <a:t>-</a:t>
                      </a:r>
                      <a:r>
                        <a:rPr lang="en-US" altLang="ja-JP" sz="1400" kern="0" dirty="0">
                          <a:effectLst/>
                          <a:latin typeface="Arial" panose="020B0604020202020204" pitchFamily="34" charset="0"/>
                          <a:ea typeface="+mn-ea"/>
                          <a:cs typeface="Arial" panose="020B0604020202020204" pitchFamily="34" charset="0"/>
                        </a:rPr>
                        <a:t>491</a:t>
                      </a:r>
                      <a:endParaRPr lang="ja-JP" sz="1400" kern="100" dirty="0">
                        <a:effectLst/>
                        <a:latin typeface="Arial" panose="020B0604020202020204" pitchFamily="34" charset="0"/>
                        <a:ea typeface="+mn-ea"/>
                        <a:cs typeface="Arial" panose="020B0604020202020204" pitchFamily="34" charset="0"/>
                      </a:endParaRPr>
                    </a:p>
                  </a:txBody>
                  <a:tcPr marL="68580" marR="68580" marT="0" marB="0" anchor="ctr"/>
                </a:tc>
                <a:extLst>
                  <a:ext uri="{0D108BD9-81ED-4DB2-BD59-A6C34878D82A}">
                    <a16:rowId xmlns:a16="http://schemas.microsoft.com/office/drawing/2014/main" xmlns="" val="10003"/>
                  </a:ext>
                </a:extLst>
              </a:tr>
              <a:tr h="453581">
                <a:tc gridSpan="3">
                  <a:txBody>
                    <a:bodyPr/>
                    <a:lstStyle/>
                    <a:p>
                      <a:pPr algn="just">
                        <a:spcAft>
                          <a:spcPts val="0"/>
                        </a:spcAft>
                      </a:pPr>
                      <a:r>
                        <a:rPr lang="en-US" altLang="ja-JP" sz="1100" kern="0" dirty="0">
                          <a:effectLst/>
                          <a:latin typeface="Arial" panose="020B0604020202020204" pitchFamily="34" charset="0"/>
                          <a:cs typeface="Arial" panose="020B0604020202020204" pitchFamily="34" charset="0"/>
                        </a:rPr>
                        <a:t>Annual vapor  cutback</a:t>
                      </a:r>
                    </a:p>
                    <a:p>
                      <a:pPr algn="just">
                        <a:spcAft>
                          <a:spcPts val="0"/>
                        </a:spcAft>
                      </a:pPr>
                      <a:r>
                        <a:rPr lang="en-US" altLang="ja-JP" sz="1100" kern="0" dirty="0">
                          <a:effectLst/>
                          <a:latin typeface="Arial" panose="020B0604020202020204" pitchFamily="34" charset="0"/>
                          <a:ea typeface="ＭＳ 明朝"/>
                          <a:cs typeface="Arial" panose="020B0604020202020204" pitchFamily="34" charset="0"/>
                        </a:rPr>
                        <a:t>(Tons/yr)</a:t>
                      </a:r>
                      <a:endParaRPr lang="ja-JP" sz="1100" kern="100" dirty="0">
                        <a:effectLst/>
                        <a:latin typeface="Arial" panose="020B0604020202020204" pitchFamily="34" charset="0"/>
                        <a:ea typeface="ＭＳ 明朝"/>
                        <a:cs typeface="Arial" panose="020B0604020202020204" pitchFamily="34" charset="0"/>
                      </a:endParaRPr>
                    </a:p>
                  </a:txBody>
                  <a:tcPr marL="68580" marR="68580" marT="0" marB="0" anchor="ctr"/>
                </a:tc>
                <a:tc hMerge="1">
                  <a:txBody>
                    <a:bodyPr/>
                    <a:lstStyle/>
                    <a:p>
                      <a:endParaRPr kumimoji="1" lang="ja-JP" altLang="en-US"/>
                    </a:p>
                  </a:txBody>
                  <a:tcPr/>
                </a:tc>
                <a:tc hMerge="1">
                  <a:txBody>
                    <a:bodyPr/>
                    <a:lstStyle/>
                    <a:p>
                      <a:endParaRPr kumimoji="1" lang="ja-JP" altLang="en-US"/>
                    </a:p>
                  </a:txBody>
                  <a:tcPr/>
                </a:tc>
                <a:tc>
                  <a:txBody>
                    <a:bodyPr/>
                    <a:lstStyle/>
                    <a:p>
                      <a:pPr algn="r">
                        <a:spcAft>
                          <a:spcPts val="0"/>
                        </a:spcAft>
                      </a:pPr>
                      <a:r>
                        <a:rPr lang="en-US" sz="1400" kern="0" dirty="0">
                          <a:effectLst/>
                          <a:latin typeface="Arial" panose="020B0604020202020204" pitchFamily="34" charset="0"/>
                          <a:ea typeface="+mn-ea"/>
                          <a:cs typeface="Arial" panose="020B0604020202020204" pitchFamily="34" charset="0"/>
                        </a:rPr>
                        <a:t>16,250</a:t>
                      </a:r>
                      <a:endParaRPr lang="ja-JP" sz="1400" kern="100" dirty="0">
                        <a:effectLst/>
                        <a:latin typeface="Arial" panose="020B0604020202020204" pitchFamily="34" charset="0"/>
                        <a:ea typeface="+mn-ea"/>
                        <a:cs typeface="Arial" panose="020B0604020202020204" pitchFamily="34" charset="0"/>
                      </a:endParaRPr>
                    </a:p>
                  </a:txBody>
                  <a:tcPr marL="68580" marR="68580" marT="0" marB="0" anchor="ctr"/>
                </a:tc>
                <a:tc>
                  <a:txBody>
                    <a:bodyPr/>
                    <a:lstStyle/>
                    <a:p>
                      <a:pPr algn="r">
                        <a:spcAft>
                          <a:spcPts val="0"/>
                        </a:spcAft>
                      </a:pPr>
                      <a:r>
                        <a:rPr lang="en-US" sz="1400" kern="0" dirty="0">
                          <a:effectLst/>
                          <a:latin typeface="Arial" panose="020B0604020202020204" pitchFamily="34" charset="0"/>
                          <a:ea typeface="+mn-ea"/>
                          <a:cs typeface="Arial" panose="020B0604020202020204" pitchFamily="34" charset="0"/>
                        </a:rPr>
                        <a:t>12,720</a:t>
                      </a:r>
                      <a:endParaRPr lang="ja-JP" sz="1400" kern="100" dirty="0">
                        <a:effectLst/>
                        <a:latin typeface="Arial" panose="020B0604020202020204" pitchFamily="34" charset="0"/>
                        <a:ea typeface="+mn-ea"/>
                        <a:cs typeface="Arial" panose="020B0604020202020204" pitchFamily="34" charset="0"/>
                      </a:endParaRPr>
                    </a:p>
                  </a:txBody>
                  <a:tcPr marL="68580" marR="68580" marT="0" marB="0" anchor="ctr"/>
                </a:tc>
                <a:tc>
                  <a:txBody>
                    <a:bodyPr/>
                    <a:lstStyle/>
                    <a:p>
                      <a:pPr algn="r">
                        <a:spcAft>
                          <a:spcPts val="0"/>
                        </a:spcAft>
                      </a:pPr>
                      <a:r>
                        <a:rPr lang="en-US" sz="1400" kern="0" dirty="0">
                          <a:effectLst/>
                          <a:latin typeface="Arial" panose="020B0604020202020204" pitchFamily="34" charset="0"/>
                          <a:ea typeface="+mn-ea"/>
                          <a:cs typeface="Arial" panose="020B0604020202020204" pitchFamily="34" charset="0"/>
                        </a:rPr>
                        <a:t>9,193</a:t>
                      </a:r>
                      <a:endParaRPr lang="ja-JP" sz="1400" kern="100" dirty="0">
                        <a:effectLst/>
                        <a:latin typeface="Arial" panose="020B0604020202020204" pitchFamily="34" charset="0"/>
                        <a:ea typeface="+mn-ea"/>
                        <a:cs typeface="Arial" panose="020B0604020202020204" pitchFamily="34" charset="0"/>
                      </a:endParaRPr>
                    </a:p>
                  </a:txBody>
                  <a:tcPr marL="68580" marR="68580" marT="0" marB="0" anchor="ctr"/>
                </a:tc>
                <a:extLst>
                  <a:ext uri="{0D108BD9-81ED-4DB2-BD59-A6C34878D82A}">
                    <a16:rowId xmlns:a16="http://schemas.microsoft.com/office/drawing/2014/main" xmlns="" val="10004"/>
                  </a:ext>
                </a:extLst>
              </a:tr>
              <a:tr h="355387">
                <a:tc rowSpan="3">
                  <a:txBody>
                    <a:bodyPr/>
                    <a:lstStyle/>
                    <a:p>
                      <a:pPr algn="just">
                        <a:spcAft>
                          <a:spcPts val="0"/>
                        </a:spcAft>
                      </a:pPr>
                      <a:r>
                        <a:rPr lang="en-US" altLang="ja-JP" sz="1100" kern="0" dirty="0">
                          <a:effectLst/>
                          <a:latin typeface="Arial" panose="020B0604020202020204" pitchFamily="34" charset="0"/>
                          <a:cs typeface="Arial" panose="020B0604020202020204" pitchFamily="34" charset="0"/>
                        </a:rPr>
                        <a:t>Cost-effectiveness</a:t>
                      </a:r>
                    </a:p>
                    <a:p>
                      <a:pPr algn="just">
                        <a:spcAft>
                          <a:spcPts val="0"/>
                        </a:spcAft>
                      </a:pPr>
                      <a:r>
                        <a:rPr lang="ja-JP" altLang="en-US" sz="1100" kern="0" dirty="0">
                          <a:effectLst/>
                          <a:latin typeface="Arial" panose="020B0604020202020204" pitchFamily="34" charset="0"/>
                          <a:cs typeface="Arial" panose="020B0604020202020204" pitchFamily="34" charset="0"/>
                        </a:rPr>
                        <a:t> </a:t>
                      </a:r>
                      <a:r>
                        <a:rPr lang="en-US" altLang="ja-JP" sz="1100" kern="0" dirty="0">
                          <a:effectLst/>
                          <a:latin typeface="Arial" panose="020B0604020202020204" pitchFamily="34" charset="0"/>
                          <a:cs typeface="Arial" panose="020B0604020202020204" pitchFamily="34" charset="0"/>
                        </a:rPr>
                        <a:t>(Yen</a:t>
                      </a:r>
                      <a:r>
                        <a:rPr lang="en-US" sz="1100" kern="0" dirty="0">
                          <a:effectLst/>
                          <a:latin typeface="Arial" panose="020B0604020202020204" pitchFamily="34" charset="0"/>
                          <a:cs typeface="Arial" panose="020B0604020202020204" pitchFamily="34" charset="0"/>
                        </a:rPr>
                        <a:t>/ton</a:t>
                      </a:r>
                      <a:r>
                        <a:rPr lang="en-US" altLang="ja-JP" sz="1100" kern="0" dirty="0">
                          <a:effectLst/>
                          <a:latin typeface="Arial" panose="020B0604020202020204" pitchFamily="34" charset="0"/>
                          <a:cs typeface="Arial" panose="020B0604020202020204" pitchFamily="34" charset="0"/>
                        </a:rPr>
                        <a:t>) </a:t>
                      </a:r>
                      <a:endParaRPr lang="ja-JP" sz="1100" kern="100" dirty="0">
                        <a:effectLst/>
                        <a:latin typeface="Arial" panose="020B0604020202020204" pitchFamily="34" charset="0"/>
                        <a:ea typeface="ＭＳ 明朝"/>
                        <a:cs typeface="Arial" panose="020B0604020202020204" pitchFamily="34" charset="0"/>
                      </a:endParaRPr>
                    </a:p>
                  </a:txBody>
                  <a:tcPr marL="68580" marR="68580" marT="0" marB="0" anchor="ctr"/>
                </a:tc>
                <a:tc rowSpan="3">
                  <a:txBody>
                    <a:bodyPr/>
                    <a:lstStyle/>
                    <a:p>
                      <a:pPr algn="ctr">
                        <a:spcAft>
                          <a:spcPts val="0"/>
                        </a:spcAft>
                      </a:pPr>
                      <a:r>
                        <a:rPr lang="en-US" altLang="ja-JP" sz="1200" kern="0" dirty="0">
                          <a:effectLst/>
                          <a:latin typeface="Arial" panose="020B0604020202020204" pitchFamily="34" charset="0"/>
                          <a:cs typeface="Arial" panose="020B0604020202020204" pitchFamily="34" charset="0"/>
                        </a:rPr>
                        <a:t>Period of service</a:t>
                      </a:r>
                      <a:endParaRPr lang="ja-JP" sz="1200" kern="100" dirty="0">
                        <a:effectLst/>
                        <a:latin typeface="Arial" panose="020B0604020202020204" pitchFamily="34" charset="0"/>
                        <a:ea typeface="ＭＳ 明朝"/>
                        <a:cs typeface="Arial" panose="020B0604020202020204" pitchFamily="34" charset="0"/>
                      </a:endParaRPr>
                    </a:p>
                  </a:txBody>
                  <a:tcPr marL="68580" marR="68580" marT="0" marB="0" vert="vert270" anchor="ctr"/>
                </a:tc>
                <a:tc>
                  <a:txBody>
                    <a:bodyPr/>
                    <a:lstStyle/>
                    <a:p>
                      <a:pPr algn="r">
                        <a:spcAft>
                          <a:spcPts val="0"/>
                        </a:spcAft>
                      </a:pPr>
                      <a:r>
                        <a:rPr lang="en-US" altLang="ja-JP" sz="1400" kern="0" dirty="0">
                          <a:effectLst/>
                          <a:latin typeface="Arial" panose="020B0604020202020204" pitchFamily="34" charset="0"/>
                          <a:ea typeface="ＭＳ 明朝"/>
                          <a:cs typeface="Arial" panose="020B0604020202020204" pitchFamily="34" charset="0"/>
                        </a:rPr>
                        <a:t>7 yr</a:t>
                      </a:r>
                      <a:endParaRPr lang="ja-JP" sz="1400" kern="100" dirty="0">
                        <a:effectLst/>
                        <a:latin typeface="Arial" panose="020B0604020202020204" pitchFamily="34" charset="0"/>
                        <a:ea typeface="ＭＳ 明朝"/>
                        <a:cs typeface="Arial" panose="020B0604020202020204" pitchFamily="34" charset="0"/>
                      </a:endParaRPr>
                    </a:p>
                  </a:txBody>
                  <a:tcPr marL="68580" marR="68580" marT="0" marB="0" anchor="ctr"/>
                </a:tc>
                <a:tc>
                  <a:txBody>
                    <a:bodyPr/>
                    <a:lstStyle/>
                    <a:p>
                      <a:pPr algn="r">
                        <a:spcAft>
                          <a:spcPts val="0"/>
                        </a:spcAft>
                      </a:pPr>
                      <a:r>
                        <a:rPr lang="en-US" altLang="ja-JP" sz="1400" kern="0" dirty="0">
                          <a:effectLst/>
                          <a:latin typeface="Arial" panose="020B0604020202020204" pitchFamily="34" charset="0"/>
                          <a:ea typeface="+mn-ea"/>
                          <a:cs typeface="Arial" panose="020B0604020202020204" pitchFamily="34" charset="0"/>
                        </a:rPr>
                        <a:t>127</a:t>
                      </a:r>
                      <a:r>
                        <a:rPr lang="en-US" sz="1400" kern="0" dirty="0">
                          <a:effectLst/>
                          <a:latin typeface="Arial" panose="020B0604020202020204" pitchFamily="34" charset="0"/>
                          <a:ea typeface="+mn-ea"/>
                          <a:cs typeface="Arial" panose="020B0604020202020204" pitchFamily="34" charset="0"/>
                        </a:rPr>
                        <a:t>,</a:t>
                      </a:r>
                      <a:r>
                        <a:rPr lang="en-US" altLang="ja-JP" sz="1400" kern="0" dirty="0">
                          <a:effectLst/>
                          <a:latin typeface="Arial" panose="020B0604020202020204" pitchFamily="34" charset="0"/>
                          <a:ea typeface="+mn-ea"/>
                          <a:cs typeface="Arial" panose="020B0604020202020204" pitchFamily="34" charset="0"/>
                        </a:rPr>
                        <a:t>800</a:t>
                      </a:r>
                      <a:endParaRPr lang="ja-JP" sz="1400" kern="100" dirty="0">
                        <a:effectLst/>
                        <a:latin typeface="Arial" panose="020B0604020202020204" pitchFamily="34" charset="0"/>
                        <a:ea typeface="+mn-ea"/>
                        <a:cs typeface="Arial" panose="020B0604020202020204" pitchFamily="34" charset="0"/>
                      </a:endParaRPr>
                    </a:p>
                  </a:txBody>
                  <a:tcPr marL="68580" marR="68580" marT="0" marB="0" anchor="ctr"/>
                </a:tc>
                <a:tc>
                  <a:txBody>
                    <a:bodyPr/>
                    <a:lstStyle/>
                    <a:p>
                      <a:pPr algn="r">
                        <a:spcAft>
                          <a:spcPts val="0"/>
                        </a:spcAft>
                      </a:pPr>
                      <a:r>
                        <a:rPr lang="en-US" altLang="ja-JP" sz="1400" kern="0" dirty="0">
                          <a:effectLst/>
                          <a:latin typeface="Arial" panose="020B0604020202020204" pitchFamily="34" charset="0"/>
                          <a:ea typeface="+mn-ea"/>
                          <a:cs typeface="Arial" panose="020B0604020202020204" pitchFamily="34" charset="0"/>
                        </a:rPr>
                        <a:t>77</a:t>
                      </a:r>
                      <a:r>
                        <a:rPr lang="en-US" sz="1400" kern="0" dirty="0">
                          <a:effectLst/>
                          <a:latin typeface="Arial" panose="020B0604020202020204" pitchFamily="34" charset="0"/>
                          <a:ea typeface="+mn-ea"/>
                          <a:cs typeface="Arial" panose="020B0604020202020204" pitchFamily="34" charset="0"/>
                        </a:rPr>
                        <a:t>,</a:t>
                      </a:r>
                      <a:r>
                        <a:rPr lang="en-US" altLang="ja-JP" sz="1400" kern="0" dirty="0">
                          <a:effectLst/>
                          <a:latin typeface="Arial" panose="020B0604020202020204" pitchFamily="34" charset="0"/>
                          <a:ea typeface="+mn-ea"/>
                          <a:cs typeface="Arial" panose="020B0604020202020204" pitchFamily="34" charset="0"/>
                        </a:rPr>
                        <a:t>010</a:t>
                      </a:r>
                      <a:endParaRPr lang="ja-JP" sz="1400" kern="100" dirty="0">
                        <a:effectLst/>
                        <a:latin typeface="Arial" panose="020B0604020202020204" pitchFamily="34" charset="0"/>
                        <a:ea typeface="+mn-ea"/>
                        <a:cs typeface="Arial" panose="020B0604020202020204" pitchFamily="34" charset="0"/>
                      </a:endParaRPr>
                    </a:p>
                  </a:txBody>
                  <a:tcPr marL="68580" marR="68580" marT="0" marB="0" anchor="ctr"/>
                </a:tc>
                <a:tc>
                  <a:txBody>
                    <a:bodyPr/>
                    <a:lstStyle/>
                    <a:p>
                      <a:pPr algn="r">
                        <a:spcAft>
                          <a:spcPts val="0"/>
                        </a:spcAft>
                      </a:pPr>
                      <a:r>
                        <a:rPr lang="en-US" altLang="ja-JP" sz="1400" kern="0" dirty="0">
                          <a:effectLst/>
                          <a:latin typeface="Arial" panose="020B0604020202020204" pitchFamily="34" charset="0"/>
                          <a:ea typeface="+mn-ea"/>
                          <a:cs typeface="Arial" panose="020B0604020202020204" pitchFamily="34" charset="0"/>
                        </a:rPr>
                        <a:t>48</a:t>
                      </a:r>
                      <a:r>
                        <a:rPr lang="en-US" sz="1400" kern="0" dirty="0">
                          <a:effectLst/>
                          <a:latin typeface="Arial" panose="020B0604020202020204" pitchFamily="34" charset="0"/>
                          <a:ea typeface="+mn-ea"/>
                          <a:cs typeface="Arial" panose="020B0604020202020204" pitchFamily="34" charset="0"/>
                        </a:rPr>
                        <a:t>,</a:t>
                      </a:r>
                      <a:r>
                        <a:rPr lang="en-US" altLang="ja-JP" sz="1400" kern="0" dirty="0">
                          <a:effectLst/>
                          <a:latin typeface="Arial" panose="020B0604020202020204" pitchFamily="34" charset="0"/>
                          <a:ea typeface="+mn-ea"/>
                          <a:cs typeface="Arial" panose="020B0604020202020204" pitchFamily="34" charset="0"/>
                        </a:rPr>
                        <a:t>070</a:t>
                      </a:r>
                      <a:endParaRPr lang="ja-JP" sz="1400" kern="100" dirty="0">
                        <a:effectLst/>
                        <a:latin typeface="Arial" panose="020B0604020202020204" pitchFamily="34" charset="0"/>
                        <a:ea typeface="+mn-ea"/>
                        <a:cs typeface="Arial" panose="020B0604020202020204" pitchFamily="34" charset="0"/>
                      </a:endParaRPr>
                    </a:p>
                  </a:txBody>
                  <a:tcPr marL="68580" marR="68580" marT="0" marB="0" anchor="ctr"/>
                </a:tc>
                <a:extLst>
                  <a:ext uri="{0D108BD9-81ED-4DB2-BD59-A6C34878D82A}">
                    <a16:rowId xmlns:a16="http://schemas.microsoft.com/office/drawing/2014/main" xmlns="" val="10005"/>
                  </a:ext>
                </a:extLst>
              </a:tr>
              <a:tr h="360040">
                <a:tc vMerge="1">
                  <a:txBody>
                    <a:bodyPr/>
                    <a:lstStyle/>
                    <a:p>
                      <a:endParaRPr kumimoji="1" lang="ja-JP" altLang="en-US"/>
                    </a:p>
                  </a:txBody>
                  <a:tcPr/>
                </a:tc>
                <a:tc vMerge="1">
                  <a:txBody>
                    <a:bodyPr/>
                    <a:lstStyle/>
                    <a:p>
                      <a:endParaRPr kumimoji="1" lang="ja-JP" altLang="en-US"/>
                    </a:p>
                  </a:txBody>
                  <a:tcPr/>
                </a:tc>
                <a:tc>
                  <a:txBody>
                    <a:bodyPr/>
                    <a:lstStyle/>
                    <a:p>
                      <a:pPr algn="r">
                        <a:spcAft>
                          <a:spcPts val="0"/>
                        </a:spcAft>
                      </a:pPr>
                      <a:r>
                        <a:rPr lang="en-US" altLang="ja-JP" sz="1400" kern="0" dirty="0">
                          <a:effectLst/>
                          <a:latin typeface="Arial" panose="020B0604020202020204" pitchFamily="34" charset="0"/>
                          <a:ea typeface="ＭＳ 明朝"/>
                          <a:cs typeface="Arial" panose="020B0604020202020204" pitchFamily="34" charset="0"/>
                        </a:rPr>
                        <a:t>14 yr</a:t>
                      </a:r>
                      <a:endParaRPr lang="ja-JP" sz="1400" kern="100" dirty="0">
                        <a:effectLst/>
                        <a:latin typeface="Arial" panose="020B0604020202020204" pitchFamily="34" charset="0"/>
                        <a:ea typeface="ＭＳ 明朝"/>
                        <a:cs typeface="Arial" panose="020B0604020202020204" pitchFamily="34" charset="0"/>
                      </a:endParaRPr>
                    </a:p>
                  </a:txBody>
                  <a:tcPr marL="68580" marR="68580" marT="0" marB="0" anchor="ctr"/>
                </a:tc>
                <a:tc>
                  <a:txBody>
                    <a:bodyPr/>
                    <a:lstStyle/>
                    <a:p>
                      <a:pPr algn="r">
                        <a:spcAft>
                          <a:spcPts val="0"/>
                        </a:spcAft>
                      </a:pPr>
                      <a:r>
                        <a:rPr lang="en-US" altLang="ja-JP" sz="1400" kern="0" dirty="0">
                          <a:effectLst/>
                          <a:latin typeface="Arial" panose="020B0604020202020204" pitchFamily="34" charset="0"/>
                          <a:ea typeface="+mn-ea"/>
                          <a:cs typeface="Arial" panose="020B0604020202020204" pitchFamily="34" charset="0"/>
                        </a:rPr>
                        <a:t>11</a:t>
                      </a:r>
                      <a:r>
                        <a:rPr lang="en-US" sz="1400" kern="0" dirty="0">
                          <a:effectLst/>
                          <a:latin typeface="Arial" panose="020B0604020202020204" pitchFamily="34" charset="0"/>
                          <a:ea typeface="+mn-ea"/>
                          <a:cs typeface="Arial" panose="020B0604020202020204" pitchFamily="34" charset="0"/>
                        </a:rPr>
                        <a:t>,</a:t>
                      </a:r>
                      <a:r>
                        <a:rPr lang="en-US" altLang="ja-JP" sz="1400" kern="0" dirty="0">
                          <a:effectLst/>
                          <a:latin typeface="Arial" panose="020B0604020202020204" pitchFamily="34" charset="0"/>
                          <a:ea typeface="+mn-ea"/>
                          <a:cs typeface="Arial" panose="020B0604020202020204" pitchFamily="34" charset="0"/>
                        </a:rPr>
                        <a:t>890</a:t>
                      </a:r>
                      <a:endParaRPr lang="ja-JP" sz="1400" kern="100" dirty="0">
                        <a:effectLst/>
                        <a:latin typeface="Arial" panose="020B0604020202020204" pitchFamily="34" charset="0"/>
                        <a:ea typeface="+mn-ea"/>
                        <a:cs typeface="Arial" panose="020B0604020202020204" pitchFamily="34" charset="0"/>
                      </a:endParaRPr>
                    </a:p>
                  </a:txBody>
                  <a:tcPr marL="68580" marR="68580" marT="0" marB="0" anchor="ctr"/>
                </a:tc>
                <a:tc>
                  <a:txBody>
                    <a:bodyPr/>
                    <a:lstStyle/>
                    <a:p>
                      <a:pPr algn="r">
                        <a:spcAft>
                          <a:spcPts val="0"/>
                        </a:spcAft>
                      </a:pPr>
                      <a:r>
                        <a:rPr lang="en-US" sz="1400" kern="0" dirty="0">
                          <a:effectLst/>
                          <a:latin typeface="Arial" panose="020B0604020202020204" pitchFamily="34" charset="0"/>
                          <a:ea typeface="+mn-ea"/>
                          <a:cs typeface="Arial" panose="020B0604020202020204" pitchFamily="34" charset="0"/>
                        </a:rPr>
                        <a:t>-</a:t>
                      </a:r>
                      <a:r>
                        <a:rPr lang="en-US" altLang="ja-JP" sz="1400" kern="0" dirty="0">
                          <a:effectLst/>
                          <a:latin typeface="Arial" panose="020B0604020202020204" pitchFamily="34" charset="0"/>
                          <a:ea typeface="+mn-ea"/>
                          <a:cs typeface="Arial" panose="020B0604020202020204" pitchFamily="34" charset="0"/>
                        </a:rPr>
                        <a:t>13</a:t>
                      </a:r>
                      <a:r>
                        <a:rPr lang="en-US" sz="1400" kern="0" dirty="0">
                          <a:effectLst/>
                          <a:latin typeface="Arial" panose="020B0604020202020204" pitchFamily="34" charset="0"/>
                          <a:ea typeface="+mn-ea"/>
                          <a:cs typeface="Arial" panose="020B0604020202020204" pitchFamily="34" charset="0"/>
                        </a:rPr>
                        <a:t>,</a:t>
                      </a:r>
                      <a:r>
                        <a:rPr lang="en-US" altLang="ja-JP" sz="1400" kern="0" dirty="0">
                          <a:effectLst/>
                          <a:latin typeface="Arial" panose="020B0604020202020204" pitchFamily="34" charset="0"/>
                          <a:ea typeface="+mn-ea"/>
                          <a:cs typeface="Arial" panose="020B0604020202020204" pitchFamily="34" charset="0"/>
                        </a:rPr>
                        <a:t>570</a:t>
                      </a:r>
                      <a:endParaRPr lang="ja-JP" sz="1400" kern="100" dirty="0">
                        <a:effectLst/>
                        <a:latin typeface="Arial" panose="020B0604020202020204" pitchFamily="34" charset="0"/>
                        <a:ea typeface="+mn-ea"/>
                        <a:cs typeface="Arial" panose="020B0604020202020204" pitchFamily="34" charset="0"/>
                      </a:endParaRPr>
                    </a:p>
                  </a:txBody>
                  <a:tcPr marL="68580" marR="68580" marT="0" marB="0" anchor="ctr"/>
                </a:tc>
                <a:tc>
                  <a:txBody>
                    <a:bodyPr/>
                    <a:lstStyle/>
                    <a:p>
                      <a:pPr algn="r">
                        <a:spcAft>
                          <a:spcPts val="0"/>
                        </a:spcAft>
                      </a:pPr>
                      <a:r>
                        <a:rPr lang="en-US" sz="1400" kern="0" dirty="0">
                          <a:effectLst/>
                          <a:latin typeface="Arial" panose="020B0604020202020204" pitchFamily="34" charset="0"/>
                          <a:ea typeface="+mn-ea"/>
                          <a:cs typeface="Arial" panose="020B0604020202020204" pitchFamily="34" charset="0"/>
                        </a:rPr>
                        <a:t>-</a:t>
                      </a:r>
                      <a:r>
                        <a:rPr lang="en-US" altLang="ja-JP" sz="1400" kern="0" dirty="0">
                          <a:effectLst/>
                          <a:latin typeface="Arial" panose="020B0604020202020204" pitchFamily="34" charset="0"/>
                          <a:ea typeface="+mn-ea"/>
                          <a:cs typeface="Arial" panose="020B0604020202020204" pitchFamily="34" charset="0"/>
                        </a:rPr>
                        <a:t>28</a:t>
                      </a:r>
                      <a:r>
                        <a:rPr lang="en-US" sz="1400" kern="0" dirty="0">
                          <a:effectLst/>
                          <a:latin typeface="Arial" panose="020B0604020202020204" pitchFamily="34" charset="0"/>
                          <a:ea typeface="+mn-ea"/>
                          <a:cs typeface="Arial" panose="020B0604020202020204" pitchFamily="34" charset="0"/>
                        </a:rPr>
                        <a:t>,</a:t>
                      </a:r>
                      <a:r>
                        <a:rPr lang="en-US" altLang="ja-JP" sz="1400" kern="0" dirty="0">
                          <a:effectLst/>
                          <a:latin typeface="Arial" panose="020B0604020202020204" pitchFamily="34" charset="0"/>
                          <a:ea typeface="+mn-ea"/>
                          <a:cs typeface="Arial" panose="020B0604020202020204" pitchFamily="34" charset="0"/>
                        </a:rPr>
                        <a:t>070</a:t>
                      </a:r>
                      <a:endParaRPr lang="ja-JP" sz="1400" kern="100" dirty="0">
                        <a:effectLst/>
                        <a:latin typeface="Arial" panose="020B0604020202020204" pitchFamily="34" charset="0"/>
                        <a:ea typeface="+mn-ea"/>
                        <a:cs typeface="Arial" panose="020B0604020202020204" pitchFamily="34" charset="0"/>
                      </a:endParaRPr>
                    </a:p>
                  </a:txBody>
                  <a:tcPr marL="68580" marR="68580" marT="0" marB="0" anchor="ctr"/>
                </a:tc>
                <a:extLst>
                  <a:ext uri="{0D108BD9-81ED-4DB2-BD59-A6C34878D82A}">
                    <a16:rowId xmlns:a16="http://schemas.microsoft.com/office/drawing/2014/main" xmlns="" val="10006"/>
                  </a:ext>
                </a:extLst>
              </a:tr>
              <a:tr h="360040">
                <a:tc vMerge="1">
                  <a:txBody>
                    <a:bodyPr/>
                    <a:lstStyle/>
                    <a:p>
                      <a:endParaRPr kumimoji="1" lang="ja-JP" altLang="en-US"/>
                    </a:p>
                  </a:txBody>
                  <a:tcPr/>
                </a:tc>
                <a:tc vMerge="1">
                  <a:txBody>
                    <a:bodyPr/>
                    <a:lstStyle/>
                    <a:p>
                      <a:endParaRPr kumimoji="1" lang="ja-JP" altLang="en-US"/>
                    </a:p>
                  </a:txBody>
                  <a:tcPr/>
                </a:tc>
                <a:tc>
                  <a:txBody>
                    <a:bodyPr/>
                    <a:lstStyle/>
                    <a:p>
                      <a:pPr algn="r">
                        <a:spcAft>
                          <a:spcPts val="0"/>
                        </a:spcAft>
                      </a:pPr>
                      <a:r>
                        <a:rPr lang="en-US" altLang="ja-JP" sz="1400" kern="0" dirty="0">
                          <a:effectLst/>
                          <a:latin typeface="Arial" panose="020B0604020202020204" pitchFamily="34" charset="0"/>
                          <a:ea typeface="ＭＳ 明朝"/>
                          <a:cs typeface="Arial" panose="020B0604020202020204" pitchFamily="34" charset="0"/>
                        </a:rPr>
                        <a:t>21 yr</a:t>
                      </a:r>
                      <a:endParaRPr lang="ja-JP" sz="1400" kern="100" dirty="0">
                        <a:effectLst/>
                        <a:latin typeface="Arial" panose="020B0604020202020204" pitchFamily="34" charset="0"/>
                        <a:ea typeface="ＭＳ 明朝"/>
                        <a:cs typeface="Arial" panose="020B0604020202020204" pitchFamily="34" charset="0"/>
                      </a:endParaRPr>
                    </a:p>
                  </a:txBody>
                  <a:tcPr marL="68580" marR="68580" marT="0" marB="0" anchor="ctr"/>
                </a:tc>
                <a:tc>
                  <a:txBody>
                    <a:bodyPr/>
                    <a:lstStyle/>
                    <a:p>
                      <a:pPr algn="r">
                        <a:spcAft>
                          <a:spcPts val="0"/>
                        </a:spcAft>
                      </a:pPr>
                      <a:r>
                        <a:rPr lang="en-US" sz="1400" kern="0" dirty="0">
                          <a:effectLst/>
                          <a:latin typeface="Arial" panose="020B0604020202020204" pitchFamily="34" charset="0"/>
                          <a:ea typeface="+mn-ea"/>
                          <a:cs typeface="Arial" panose="020B0604020202020204" pitchFamily="34" charset="0"/>
                        </a:rPr>
                        <a:t>-</a:t>
                      </a:r>
                      <a:r>
                        <a:rPr lang="en-US" altLang="ja-JP" sz="1400" kern="0" dirty="0">
                          <a:effectLst/>
                          <a:latin typeface="Arial" panose="020B0604020202020204" pitchFamily="34" charset="0"/>
                          <a:ea typeface="+mn-ea"/>
                          <a:cs typeface="Arial" panose="020B0604020202020204" pitchFamily="34" charset="0"/>
                        </a:rPr>
                        <a:t>26</a:t>
                      </a:r>
                      <a:r>
                        <a:rPr lang="en-US" sz="1400" kern="0" dirty="0">
                          <a:effectLst/>
                          <a:latin typeface="Arial" panose="020B0604020202020204" pitchFamily="34" charset="0"/>
                          <a:ea typeface="+mn-ea"/>
                          <a:cs typeface="Arial" panose="020B0604020202020204" pitchFamily="34" charset="0"/>
                        </a:rPr>
                        <a:t>,</a:t>
                      </a:r>
                      <a:r>
                        <a:rPr lang="en-US" altLang="ja-JP" sz="1400" kern="0" dirty="0">
                          <a:effectLst/>
                          <a:latin typeface="Arial" panose="020B0604020202020204" pitchFamily="34" charset="0"/>
                          <a:ea typeface="+mn-ea"/>
                          <a:cs typeface="Arial" panose="020B0604020202020204" pitchFamily="34" charset="0"/>
                        </a:rPr>
                        <a:t>770</a:t>
                      </a:r>
                      <a:endParaRPr lang="ja-JP" sz="1400" kern="100" dirty="0">
                        <a:effectLst/>
                        <a:latin typeface="Arial" panose="020B0604020202020204" pitchFamily="34" charset="0"/>
                        <a:ea typeface="+mn-ea"/>
                        <a:cs typeface="Arial" panose="020B0604020202020204" pitchFamily="34" charset="0"/>
                      </a:endParaRPr>
                    </a:p>
                  </a:txBody>
                  <a:tcPr marL="68580" marR="68580" marT="0" marB="0" anchor="ctr"/>
                </a:tc>
                <a:tc>
                  <a:txBody>
                    <a:bodyPr/>
                    <a:lstStyle/>
                    <a:p>
                      <a:pPr algn="r">
                        <a:spcAft>
                          <a:spcPts val="0"/>
                        </a:spcAft>
                      </a:pPr>
                      <a:r>
                        <a:rPr lang="en-US" sz="1400" kern="0" dirty="0">
                          <a:effectLst/>
                          <a:latin typeface="Arial" panose="020B0604020202020204" pitchFamily="34" charset="0"/>
                          <a:ea typeface="+mn-ea"/>
                          <a:cs typeface="Arial" panose="020B0604020202020204" pitchFamily="34" charset="0"/>
                        </a:rPr>
                        <a:t>-</a:t>
                      </a:r>
                      <a:r>
                        <a:rPr lang="en-US" altLang="ja-JP" sz="1400" kern="0" dirty="0">
                          <a:effectLst/>
                          <a:latin typeface="Arial" panose="020B0604020202020204" pitchFamily="34" charset="0"/>
                          <a:ea typeface="+mn-ea"/>
                          <a:cs typeface="Arial" panose="020B0604020202020204" pitchFamily="34" charset="0"/>
                        </a:rPr>
                        <a:t>43</a:t>
                      </a:r>
                      <a:r>
                        <a:rPr lang="en-US" sz="1400" kern="0" dirty="0">
                          <a:effectLst/>
                          <a:latin typeface="Arial" panose="020B0604020202020204" pitchFamily="34" charset="0"/>
                          <a:ea typeface="+mn-ea"/>
                          <a:cs typeface="Arial" panose="020B0604020202020204" pitchFamily="34" charset="0"/>
                        </a:rPr>
                        <a:t>,</a:t>
                      </a:r>
                      <a:r>
                        <a:rPr lang="en-US" altLang="ja-JP" sz="1400" kern="0" dirty="0">
                          <a:effectLst/>
                          <a:latin typeface="Arial" panose="020B0604020202020204" pitchFamily="34" charset="0"/>
                          <a:ea typeface="+mn-ea"/>
                          <a:cs typeface="Arial" panose="020B0604020202020204" pitchFamily="34" charset="0"/>
                        </a:rPr>
                        <a:t>770</a:t>
                      </a:r>
                      <a:endParaRPr lang="ja-JP" sz="1400" kern="100" dirty="0">
                        <a:effectLst/>
                        <a:latin typeface="Arial" panose="020B0604020202020204" pitchFamily="34" charset="0"/>
                        <a:ea typeface="+mn-ea"/>
                        <a:cs typeface="Arial" panose="020B0604020202020204" pitchFamily="34" charset="0"/>
                      </a:endParaRPr>
                    </a:p>
                  </a:txBody>
                  <a:tcPr marL="68580" marR="68580" marT="0" marB="0" anchor="ctr"/>
                </a:tc>
                <a:tc>
                  <a:txBody>
                    <a:bodyPr/>
                    <a:lstStyle/>
                    <a:p>
                      <a:pPr algn="r">
                        <a:spcAft>
                          <a:spcPts val="0"/>
                        </a:spcAft>
                      </a:pPr>
                      <a:r>
                        <a:rPr lang="en-US" sz="1400" kern="0" dirty="0">
                          <a:effectLst/>
                          <a:latin typeface="Arial" panose="020B0604020202020204" pitchFamily="34" charset="0"/>
                          <a:ea typeface="+mn-ea"/>
                          <a:cs typeface="Arial" panose="020B0604020202020204" pitchFamily="34" charset="0"/>
                        </a:rPr>
                        <a:t>-</a:t>
                      </a:r>
                      <a:r>
                        <a:rPr lang="en-US" altLang="ja-JP" sz="1400" kern="0" dirty="0">
                          <a:effectLst/>
                          <a:latin typeface="Arial" panose="020B0604020202020204" pitchFamily="34" charset="0"/>
                          <a:ea typeface="+mn-ea"/>
                          <a:cs typeface="Arial" panose="020B0604020202020204" pitchFamily="34" charset="0"/>
                        </a:rPr>
                        <a:t>53</a:t>
                      </a:r>
                      <a:r>
                        <a:rPr lang="en-US" sz="1400" kern="0" dirty="0">
                          <a:effectLst/>
                          <a:latin typeface="Arial" panose="020B0604020202020204" pitchFamily="34" charset="0"/>
                          <a:ea typeface="+mn-ea"/>
                          <a:cs typeface="Arial" panose="020B0604020202020204" pitchFamily="34" charset="0"/>
                        </a:rPr>
                        <a:t>,</a:t>
                      </a:r>
                      <a:r>
                        <a:rPr lang="en-US" altLang="ja-JP" sz="1400" kern="0" dirty="0">
                          <a:effectLst/>
                          <a:latin typeface="Arial" panose="020B0604020202020204" pitchFamily="34" charset="0"/>
                          <a:ea typeface="+mn-ea"/>
                          <a:cs typeface="Arial" panose="020B0604020202020204" pitchFamily="34" charset="0"/>
                        </a:rPr>
                        <a:t>450</a:t>
                      </a:r>
                      <a:endParaRPr lang="ja-JP" sz="1400" kern="100" dirty="0">
                        <a:effectLst/>
                        <a:latin typeface="Arial" panose="020B0604020202020204" pitchFamily="34" charset="0"/>
                        <a:ea typeface="+mn-ea"/>
                        <a:cs typeface="Arial" panose="020B0604020202020204" pitchFamily="34" charset="0"/>
                      </a:endParaRPr>
                    </a:p>
                  </a:txBody>
                  <a:tcPr marL="68580" marR="68580" marT="0" marB="0" anchor="ctr"/>
                </a:tc>
                <a:extLst>
                  <a:ext uri="{0D108BD9-81ED-4DB2-BD59-A6C34878D82A}">
                    <a16:rowId xmlns:a16="http://schemas.microsoft.com/office/drawing/2014/main" xmlns="" val="10007"/>
                  </a:ext>
                </a:extLst>
              </a:tr>
            </a:tbl>
          </a:graphicData>
        </a:graphic>
      </p:graphicFrame>
      <p:sp>
        <p:nvSpPr>
          <p:cNvPr id="21" name="正方形/長方形 20"/>
          <p:cNvSpPr/>
          <p:nvPr/>
        </p:nvSpPr>
        <p:spPr>
          <a:xfrm>
            <a:off x="2339752" y="3284984"/>
            <a:ext cx="3456384" cy="108012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Arial" panose="020B0604020202020204" pitchFamily="34" charset="0"/>
              <a:cs typeface="Arial" panose="020B0604020202020204" pitchFamily="34" charset="0"/>
            </a:endParaRPr>
          </a:p>
        </p:txBody>
      </p:sp>
      <p:graphicFrame>
        <p:nvGraphicFramePr>
          <p:cNvPr id="22" name="表 21"/>
          <p:cNvGraphicFramePr>
            <a:graphicFrameLocks noGrp="1"/>
          </p:cNvGraphicFramePr>
          <p:nvPr>
            <p:extLst>
              <p:ext uri="{D42A27DB-BD31-4B8C-83A1-F6EECF244321}">
                <p14:modId xmlns:p14="http://schemas.microsoft.com/office/powerpoint/2010/main" val="3210801306"/>
              </p:ext>
            </p:extLst>
          </p:nvPr>
        </p:nvGraphicFramePr>
        <p:xfrm>
          <a:off x="5940152" y="1484784"/>
          <a:ext cx="3028950" cy="2880320"/>
        </p:xfrm>
        <a:graphic>
          <a:graphicData uri="http://schemas.openxmlformats.org/drawingml/2006/table">
            <a:tbl>
              <a:tblPr firstRow="1" firstCol="1" bandRow="1">
                <a:tableStyleId>{5C22544A-7EE6-4342-B048-85BDC9FD1C3A}</a:tableStyleId>
              </a:tblPr>
              <a:tblGrid>
                <a:gridCol w="1728192">
                  <a:extLst>
                    <a:ext uri="{9D8B030D-6E8A-4147-A177-3AD203B41FA5}">
                      <a16:colId xmlns:a16="http://schemas.microsoft.com/office/drawing/2014/main" xmlns="" val="20000"/>
                    </a:ext>
                  </a:extLst>
                </a:gridCol>
                <a:gridCol w="1300758">
                  <a:extLst>
                    <a:ext uri="{9D8B030D-6E8A-4147-A177-3AD203B41FA5}">
                      <a16:colId xmlns:a16="http://schemas.microsoft.com/office/drawing/2014/main" xmlns="" val="20001"/>
                    </a:ext>
                  </a:extLst>
                </a:gridCol>
              </a:tblGrid>
              <a:tr h="432048">
                <a:tc>
                  <a:txBody>
                    <a:bodyPr/>
                    <a:lstStyle/>
                    <a:p>
                      <a:pPr algn="just">
                        <a:spcAft>
                          <a:spcPts val="0"/>
                        </a:spcAft>
                      </a:pPr>
                      <a:endParaRPr lang="ja-JP" sz="1400" kern="100" dirty="0">
                        <a:effectLst/>
                        <a:latin typeface="Arial" panose="020B0604020202020204" pitchFamily="34" charset="0"/>
                        <a:ea typeface="ＭＳ 明朝"/>
                        <a:cs typeface="Arial" panose="020B0604020202020204" pitchFamily="34" charset="0"/>
                      </a:endParaRPr>
                    </a:p>
                  </a:txBody>
                  <a:tcPr marL="68580" marR="68580" marT="0" marB="0" anchor="ctr"/>
                </a:tc>
                <a:tc>
                  <a:txBody>
                    <a:bodyPr/>
                    <a:lstStyle/>
                    <a:p>
                      <a:pPr algn="ctr">
                        <a:spcAft>
                          <a:spcPts val="0"/>
                        </a:spcAft>
                      </a:pPr>
                      <a:r>
                        <a:rPr lang="en-US" altLang="ja-JP" sz="1600" kern="100" dirty="0">
                          <a:effectLst/>
                          <a:latin typeface="Arial" panose="020B0604020202020204" pitchFamily="34" charset="0"/>
                          <a:ea typeface="+mj-ea"/>
                          <a:cs typeface="Arial" panose="020B0604020202020204" pitchFamily="34" charset="0"/>
                        </a:rPr>
                        <a:t>ORVR</a:t>
                      </a:r>
                      <a:endParaRPr lang="ja-JP" sz="1600" kern="100" dirty="0">
                        <a:effectLst/>
                        <a:latin typeface="Arial" panose="020B0604020202020204" pitchFamily="34" charset="0"/>
                        <a:ea typeface="+mj-ea"/>
                        <a:cs typeface="Arial" panose="020B0604020202020204" pitchFamily="34" charset="0"/>
                      </a:endParaRPr>
                    </a:p>
                  </a:txBody>
                  <a:tcPr marL="68580" marR="68580" marT="0" marB="0" anchor="ctr"/>
                </a:tc>
                <a:extLst>
                  <a:ext uri="{0D108BD9-81ED-4DB2-BD59-A6C34878D82A}">
                    <a16:rowId xmlns:a16="http://schemas.microsoft.com/office/drawing/2014/main" xmlns="" val="10000"/>
                  </a:ext>
                </a:extLst>
              </a:tr>
              <a:tr h="976144">
                <a:tc>
                  <a:txBody>
                    <a:bodyPr/>
                    <a:lstStyle/>
                    <a:p>
                      <a:pPr algn="just">
                        <a:spcAft>
                          <a:spcPts val="0"/>
                        </a:spcAft>
                      </a:pPr>
                      <a:r>
                        <a:rPr lang="en-US" altLang="ja-JP" sz="1200" kern="0" dirty="0">
                          <a:effectLst/>
                          <a:latin typeface="Arial" panose="020B0604020202020204" pitchFamily="34" charset="0"/>
                          <a:cs typeface="Arial" panose="020B0604020202020204" pitchFamily="34" charset="0"/>
                        </a:rPr>
                        <a:t>Annual expenditure</a:t>
                      </a:r>
                    </a:p>
                    <a:p>
                      <a:pPr algn="just">
                        <a:spcAft>
                          <a:spcPts val="0"/>
                        </a:spcAft>
                      </a:pPr>
                      <a:r>
                        <a:rPr lang="ja-JP" altLang="en-US" sz="1200" kern="0" dirty="0">
                          <a:effectLst/>
                          <a:latin typeface="Arial" panose="020B0604020202020204" pitchFamily="34" charset="0"/>
                          <a:cs typeface="Arial" panose="020B0604020202020204" pitchFamily="34" charset="0"/>
                        </a:rPr>
                        <a:t> </a:t>
                      </a:r>
                      <a:r>
                        <a:rPr lang="en-US" altLang="ja-JP" sz="1200" kern="0" dirty="0">
                          <a:effectLst/>
                          <a:latin typeface="Arial" panose="020B0604020202020204" pitchFamily="34" charset="0"/>
                          <a:cs typeface="Arial" panose="020B0604020202020204" pitchFamily="34" charset="0"/>
                        </a:rPr>
                        <a:t>(Mil. Yen/yr) </a:t>
                      </a:r>
                      <a:endParaRPr lang="ja-JP" altLang="ja-JP" sz="1200" kern="100" dirty="0">
                        <a:effectLst/>
                        <a:latin typeface="Arial" panose="020B0604020202020204" pitchFamily="34" charset="0"/>
                        <a:ea typeface="ＭＳ 明朝"/>
                        <a:cs typeface="Arial" panose="020B0604020202020204" pitchFamily="34" charset="0"/>
                      </a:endParaRPr>
                    </a:p>
                  </a:txBody>
                  <a:tcPr marL="68580" marR="68580" marT="0"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altLang="ja-JP" sz="1400" kern="0" dirty="0">
                          <a:effectLst/>
                          <a:latin typeface="Arial" panose="020B0604020202020204" pitchFamily="34" charset="0"/>
                          <a:cs typeface="Arial" panose="020B0604020202020204" pitchFamily="34" charset="0"/>
                        </a:rPr>
                        <a:t>42,780</a:t>
                      </a:r>
                      <a:endParaRPr lang="ja-JP" altLang="ja-JP" sz="1400" kern="100" dirty="0">
                        <a:effectLst/>
                        <a:latin typeface="Arial" panose="020B0604020202020204" pitchFamily="34" charset="0"/>
                        <a:ea typeface="ＭＳ 明朝"/>
                        <a:cs typeface="Arial" panose="020B0604020202020204" pitchFamily="34" charset="0"/>
                      </a:endParaRPr>
                    </a:p>
                    <a:p>
                      <a:pPr algn="r">
                        <a:spcAft>
                          <a:spcPts val="0"/>
                        </a:spcAft>
                      </a:pPr>
                      <a:endParaRPr lang="ja-JP" sz="1600" kern="100" dirty="0">
                        <a:effectLst/>
                        <a:latin typeface="Arial" panose="020B0604020202020204" pitchFamily="34" charset="0"/>
                        <a:ea typeface="ＭＳ 明朝"/>
                        <a:cs typeface="Arial" panose="020B0604020202020204" pitchFamily="34" charset="0"/>
                      </a:endParaRPr>
                    </a:p>
                  </a:txBody>
                  <a:tcPr marL="68580" marR="68580" marT="0" marB="0" anchor="ctr"/>
                </a:tc>
                <a:extLst>
                  <a:ext uri="{0D108BD9-81ED-4DB2-BD59-A6C34878D82A}">
                    <a16:rowId xmlns:a16="http://schemas.microsoft.com/office/drawing/2014/main" xmlns="" val="10001"/>
                  </a:ext>
                </a:extLst>
              </a:tr>
              <a:tr h="544096">
                <a:tc>
                  <a:txBody>
                    <a:bodyPr/>
                    <a:lstStyle/>
                    <a:p>
                      <a:pPr algn="just">
                        <a:spcAft>
                          <a:spcPts val="0"/>
                        </a:spcAft>
                      </a:pPr>
                      <a:r>
                        <a:rPr lang="en-US" altLang="ja-JP" sz="1200" kern="0" spc="-30" baseline="0" dirty="0">
                          <a:effectLst/>
                          <a:latin typeface="Arial" panose="020B0604020202020204" pitchFamily="34" charset="0"/>
                          <a:cs typeface="Arial" panose="020B0604020202020204" pitchFamily="34" charset="0"/>
                        </a:rPr>
                        <a:t>Annual vapor cutback</a:t>
                      </a:r>
                    </a:p>
                    <a:p>
                      <a:pPr algn="just">
                        <a:spcAft>
                          <a:spcPts val="0"/>
                        </a:spcAft>
                      </a:pPr>
                      <a:r>
                        <a:rPr lang="en-US" altLang="ja-JP" sz="1200" kern="0" dirty="0">
                          <a:effectLst/>
                          <a:latin typeface="Arial" panose="020B0604020202020204" pitchFamily="34" charset="0"/>
                          <a:ea typeface="ＭＳ 明朝"/>
                          <a:cs typeface="Arial" panose="020B0604020202020204" pitchFamily="34" charset="0"/>
                        </a:rPr>
                        <a:t>(Tons/yr)</a:t>
                      </a:r>
                      <a:endParaRPr lang="ja-JP" altLang="ja-JP" sz="1200" kern="100" dirty="0">
                        <a:effectLst/>
                        <a:latin typeface="Arial" panose="020B0604020202020204" pitchFamily="34" charset="0"/>
                        <a:ea typeface="ＭＳ 明朝"/>
                        <a:cs typeface="Arial" panose="020B0604020202020204" pitchFamily="34" charset="0"/>
                      </a:endParaRPr>
                    </a:p>
                  </a:txBody>
                  <a:tcPr marL="68580" marR="68580" marT="0" marB="0" anchor="ctr"/>
                </a:tc>
                <a:tc>
                  <a:txBody>
                    <a:bodyPr/>
                    <a:lstStyle/>
                    <a:p>
                      <a:pPr algn="r">
                        <a:spcAft>
                          <a:spcPts val="0"/>
                        </a:spcAft>
                      </a:pPr>
                      <a:r>
                        <a:rPr lang="en-US" sz="1400" kern="0" dirty="0">
                          <a:effectLst/>
                          <a:latin typeface="Arial" panose="020B0604020202020204" pitchFamily="34" charset="0"/>
                          <a:cs typeface="Arial" panose="020B0604020202020204" pitchFamily="34" charset="0"/>
                        </a:rPr>
                        <a:t>66,910</a:t>
                      </a:r>
                    </a:p>
                    <a:p>
                      <a:pPr algn="r">
                        <a:spcAft>
                          <a:spcPts val="0"/>
                        </a:spcAft>
                      </a:pPr>
                      <a:r>
                        <a:rPr kumimoji="1" lang="en-US" altLang="ja-JP" sz="700" kern="1200" spc="30" baseline="30000" dirty="0">
                          <a:solidFill>
                            <a:schemeClr val="dk1"/>
                          </a:solidFill>
                          <a:effectLst/>
                          <a:latin typeface="Arial" panose="020B0604020202020204" pitchFamily="34" charset="0"/>
                          <a:ea typeface="+mn-ea"/>
                          <a:cs typeface="Arial" panose="020B0604020202020204" pitchFamily="34" charset="0"/>
                        </a:rPr>
                        <a:t>* </a:t>
                      </a:r>
                      <a:r>
                        <a:rPr kumimoji="1" lang="en-US" altLang="ja-JP" sz="700" kern="1200" spc="30" dirty="0">
                          <a:solidFill>
                            <a:schemeClr val="dk1"/>
                          </a:solidFill>
                          <a:effectLst/>
                          <a:latin typeface="Arial" panose="020B0604020202020204" pitchFamily="34" charset="0"/>
                          <a:ea typeface="+mn-ea"/>
                          <a:cs typeface="Arial" panose="020B0604020202020204" pitchFamily="34" charset="0"/>
                        </a:rPr>
                        <a:t>Including times of parking</a:t>
                      </a:r>
                      <a:endParaRPr lang="ja-JP" sz="700" kern="100" spc="30" dirty="0">
                        <a:effectLst/>
                        <a:latin typeface="Arial" panose="020B0604020202020204" pitchFamily="34" charset="0"/>
                        <a:ea typeface="ＭＳ 明朝"/>
                        <a:cs typeface="Arial" panose="020B0604020202020204" pitchFamily="34" charset="0"/>
                      </a:endParaRPr>
                    </a:p>
                  </a:txBody>
                  <a:tcPr marL="68580" marR="68580" marT="0" marB="0" anchor="ctr"/>
                </a:tc>
                <a:extLst>
                  <a:ext uri="{0D108BD9-81ED-4DB2-BD59-A6C34878D82A}">
                    <a16:rowId xmlns:a16="http://schemas.microsoft.com/office/drawing/2014/main" xmlns="" val="10002"/>
                  </a:ext>
                </a:extLst>
              </a:tr>
              <a:tr h="928032">
                <a:tc>
                  <a:txBody>
                    <a:bodyPr/>
                    <a:lstStyle/>
                    <a:p>
                      <a:pPr algn="just">
                        <a:spcAft>
                          <a:spcPts val="0"/>
                        </a:spcAft>
                      </a:pPr>
                      <a:r>
                        <a:rPr lang="en-US" altLang="ja-JP" sz="1200" kern="0" dirty="0">
                          <a:effectLst/>
                          <a:latin typeface="Arial" panose="020B0604020202020204" pitchFamily="34" charset="0"/>
                          <a:cs typeface="Arial" panose="020B0604020202020204" pitchFamily="34" charset="0"/>
                        </a:rPr>
                        <a:t>Cost-effectiveness</a:t>
                      </a:r>
                    </a:p>
                    <a:p>
                      <a:pPr algn="just">
                        <a:spcAft>
                          <a:spcPts val="0"/>
                        </a:spcAft>
                      </a:pPr>
                      <a:r>
                        <a:rPr lang="ja-JP" altLang="en-US" sz="1200" kern="0" dirty="0">
                          <a:effectLst/>
                          <a:latin typeface="Arial" panose="020B0604020202020204" pitchFamily="34" charset="0"/>
                          <a:cs typeface="Arial" panose="020B0604020202020204" pitchFamily="34" charset="0"/>
                        </a:rPr>
                        <a:t> </a:t>
                      </a:r>
                      <a:r>
                        <a:rPr lang="en-US" altLang="ja-JP" sz="1200" kern="0" dirty="0">
                          <a:effectLst/>
                          <a:latin typeface="Arial" panose="020B0604020202020204" pitchFamily="34" charset="0"/>
                          <a:cs typeface="Arial" panose="020B0604020202020204" pitchFamily="34" charset="0"/>
                        </a:rPr>
                        <a:t>(Yen/ton) </a:t>
                      </a:r>
                      <a:endParaRPr lang="ja-JP" altLang="ja-JP" sz="1200" kern="100" dirty="0">
                        <a:effectLst/>
                        <a:latin typeface="Arial" panose="020B0604020202020204" pitchFamily="34" charset="0"/>
                        <a:ea typeface="ＭＳ 明朝"/>
                        <a:cs typeface="Arial" panose="020B0604020202020204" pitchFamily="34" charset="0"/>
                      </a:endParaRPr>
                    </a:p>
                  </a:txBody>
                  <a:tcPr marL="68580" marR="68580" marT="0" marB="0" anchor="ctr"/>
                </a:tc>
                <a:tc>
                  <a:txBody>
                    <a:bodyPr/>
                    <a:lstStyle/>
                    <a:p>
                      <a:pPr algn="r">
                        <a:spcAft>
                          <a:spcPts val="0"/>
                        </a:spcAft>
                      </a:pPr>
                      <a:r>
                        <a:rPr lang="en-US" sz="1400" kern="0" dirty="0">
                          <a:effectLst/>
                          <a:latin typeface="Arial" panose="020B0604020202020204" pitchFamily="34" charset="0"/>
                          <a:cs typeface="Arial" panose="020B0604020202020204" pitchFamily="34" charset="0"/>
                        </a:rPr>
                        <a:t>639,300</a:t>
                      </a:r>
                      <a:endParaRPr lang="ja-JP" sz="1400" kern="100" dirty="0">
                        <a:effectLst/>
                        <a:latin typeface="Arial" panose="020B0604020202020204" pitchFamily="34" charset="0"/>
                        <a:ea typeface="ＭＳ 明朝"/>
                        <a:cs typeface="Arial" panose="020B0604020202020204" pitchFamily="34" charset="0"/>
                      </a:endParaRPr>
                    </a:p>
                  </a:txBody>
                  <a:tcPr marL="68580" marR="68580" marT="0" marB="0" anchor="ctr"/>
                </a:tc>
                <a:extLst>
                  <a:ext uri="{0D108BD9-81ED-4DB2-BD59-A6C34878D82A}">
                    <a16:rowId xmlns:a16="http://schemas.microsoft.com/office/drawing/2014/main" xmlns="" val="10003"/>
                  </a:ext>
                </a:extLst>
              </a:tr>
            </a:tbl>
          </a:graphicData>
        </a:graphic>
      </p:graphicFrame>
      <p:sp>
        <p:nvSpPr>
          <p:cNvPr id="23" name="テキスト ボックス 22"/>
          <p:cNvSpPr txBox="1"/>
          <p:nvPr/>
        </p:nvSpPr>
        <p:spPr>
          <a:xfrm>
            <a:off x="179512" y="1196752"/>
            <a:ext cx="5616624" cy="307777"/>
          </a:xfrm>
          <a:prstGeom prst="rect">
            <a:avLst/>
          </a:prstGeom>
          <a:noFill/>
        </p:spPr>
        <p:txBody>
          <a:bodyPr wrap="square" rtlCol="0">
            <a:spAutoFit/>
          </a:bodyPr>
          <a:lstStyle/>
          <a:p>
            <a:r>
              <a:rPr kumimoji="1" lang="ja-JP" altLang="en-US" sz="1400" dirty="0">
                <a:latin typeface="Arial" panose="020B0604020202020204" pitchFamily="34" charset="0"/>
                <a:cs typeface="Arial" panose="020B0604020202020204" pitchFamily="34" charset="0"/>
              </a:rPr>
              <a:t> </a:t>
            </a:r>
            <a:r>
              <a:rPr kumimoji="1" lang="en-US" altLang="ja-JP" sz="1400" dirty="0">
                <a:latin typeface="Arial" panose="020B0604020202020204" pitchFamily="34" charset="0"/>
                <a:cs typeface="Arial" panose="020B0604020202020204" pitchFamily="34" charset="0"/>
              </a:rPr>
              <a:t>(1) Cost-Effectiveness of Stage 2</a:t>
            </a:r>
            <a:endParaRPr kumimoji="1" lang="ja-JP" altLang="en-US" sz="1400" dirty="0">
              <a:latin typeface="Arial" panose="020B0604020202020204" pitchFamily="34" charset="0"/>
              <a:cs typeface="Arial" panose="020B0604020202020204" pitchFamily="34" charset="0"/>
            </a:endParaRPr>
          </a:p>
        </p:txBody>
      </p:sp>
      <p:sp>
        <p:nvSpPr>
          <p:cNvPr id="24" name="テキスト ボックス 23"/>
          <p:cNvSpPr txBox="1"/>
          <p:nvPr/>
        </p:nvSpPr>
        <p:spPr>
          <a:xfrm>
            <a:off x="5940152" y="1196752"/>
            <a:ext cx="3024336" cy="307777"/>
          </a:xfrm>
          <a:prstGeom prst="rect">
            <a:avLst/>
          </a:prstGeom>
          <a:noFill/>
        </p:spPr>
        <p:txBody>
          <a:bodyPr wrap="square" rtlCol="0">
            <a:spAutoFit/>
          </a:bodyPr>
          <a:lstStyle/>
          <a:p>
            <a:r>
              <a:rPr lang="ja-JP" altLang="en-US" sz="1400" dirty="0">
                <a:latin typeface="Arial" panose="020B0604020202020204" pitchFamily="34" charset="0"/>
                <a:cs typeface="Arial" panose="020B0604020202020204" pitchFamily="34" charset="0"/>
              </a:rPr>
              <a:t> </a:t>
            </a:r>
            <a:r>
              <a:rPr lang="en-US" altLang="ja-JP" sz="1400" dirty="0">
                <a:latin typeface="Arial" panose="020B0604020202020204" pitchFamily="34" charset="0"/>
                <a:cs typeface="Arial" panose="020B0604020202020204" pitchFamily="34" charset="0"/>
              </a:rPr>
              <a:t>(2) Cost-Effectiveness of ORVR</a:t>
            </a:r>
            <a:endParaRPr kumimoji="1" lang="ja-JP" altLang="en-US" sz="1400" dirty="0">
              <a:latin typeface="Arial" panose="020B0604020202020204" pitchFamily="34" charset="0"/>
              <a:cs typeface="Arial" panose="020B0604020202020204" pitchFamily="34" charset="0"/>
            </a:endParaRPr>
          </a:p>
        </p:txBody>
      </p:sp>
      <p:sp>
        <p:nvSpPr>
          <p:cNvPr id="25" name="正方形/長方形 24"/>
          <p:cNvSpPr/>
          <p:nvPr/>
        </p:nvSpPr>
        <p:spPr>
          <a:xfrm>
            <a:off x="7668344" y="3429000"/>
            <a:ext cx="1296144" cy="936104"/>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Arial" panose="020B0604020202020204" pitchFamily="34" charset="0"/>
              <a:cs typeface="Arial" panose="020B0604020202020204" pitchFamily="34" charset="0"/>
            </a:endParaRPr>
          </a:p>
        </p:txBody>
      </p:sp>
      <p:sp>
        <p:nvSpPr>
          <p:cNvPr id="31" name="テキスト ボックス 30"/>
          <p:cNvSpPr txBox="1"/>
          <p:nvPr/>
        </p:nvSpPr>
        <p:spPr>
          <a:xfrm>
            <a:off x="49717" y="814280"/>
            <a:ext cx="1929996" cy="30777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altLang="ja-JP" sz="1400" dirty="0">
                <a:solidFill>
                  <a:schemeClr val="tx1"/>
                </a:solidFill>
                <a:latin typeface="Arial" panose="020B0604020202020204" pitchFamily="34" charset="0"/>
                <a:cs typeface="Arial" panose="020B0604020202020204" pitchFamily="34" charset="0"/>
              </a:rPr>
              <a:t>Fueling</a:t>
            </a:r>
            <a:r>
              <a:rPr lang="ja-JP" altLang="en-US" sz="1400" dirty="0">
                <a:solidFill>
                  <a:schemeClr val="tx1"/>
                </a:solidFill>
                <a:latin typeface="Arial" panose="020B0604020202020204" pitchFamily="34" charset="0"/>
                <a:cs typeface="Arial" panose="020B0604020202020204" pitchFamily="34" charset="0"/>
              </a:rPr>
              <a:t>　</a:t>
            </a:r>
            <a:r>
              <a:rPr kumimoji="1" lang="en-US" altLang="ja-JP" sz="1400" dirty="0">
                <a:solidFill>
                  <a:schemeClr val="tx1"/>
                </a:solidFill>
                <a:latin typeface="Arial" panose="020B0604020202020204" pitchFamily="34" charset="0"/>
                <a:cs typeface="Arial" panose="020B0604020202020204" pitchFamily="34" charset="0"/>
              </a:rPr>
              <a:t>Measures</a:t>
            </a:r>
            <a:endParaRPr kumimoji="1" lang="ja-JP" altLang="en-US" sz="1400" dirty="0">
              <a:solidFill>
                <a:schemeClr val="tx1"/>
              </a:solidFill>
              <a:latin typeface="Arial" panose="020B0604020202020204" pitchFamily="34" charset="0"/>
              <a:cs typeface="Arial" panose="020B0604020202020204" pitchFamily="34" charset="0"/>
            </a:endParaRPr>
          </a:p>
        </p:txBody>
      </p:sp>
      <p:sp>
        <p:nvSpPr>
          <p:cNvPr id="14" name="テキスト ボックス 3"/>
          <p:cNvSpPr txBox="1">
            <a:spLocks noChangeArrowheads="1"/>
          </p:cNvSpPr>
          <p:nvPr/>
        </p:nvSpPr>
        <p:spPr bwMode="auto">
          <a:xfrm>
            <a:off x="-14288" y="122803"/>
            <a:ext cx="9158288"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Calibri" pitchFamily="34" charset="0"/>
                <a:ea typeface="ＭＳ Ｐゴシック" pitchFamily="50" charset="-128"/>
              </a:defRPr>
            </a:lvl1pPr>
            <a:lvl2pPr marL="742950" indent="-285750" eaLnBrk="0" hangingPunct="0">
              <a:defRPr kumimoji="1">
                <a:solidFill>
                  <a:schemeClr val="tx1"/>
                </a:solidFill>
                <a:latin typeface="Calibri" pitchFamily="34" charset="0"/>
                <a:ea typeface="ＭＳ Ｐゴシック" pitchFamily="50" charset="-128"/>
              </a:defRPr>
            </a:lvl2pPr>
            <a:lvl3pPr marL="1143000" indent="-228600" eaLnBrk="0" hangingPunct="0">
              <a:defRPr kumimoji="1">
                <a:solidFill>
                  <a:schemeClr val="tx1"/>
                </a:solidFill>
                <a:latin typeface="Calibri" pitchFamily="34" charset="0"/>
                <a:ea typeface="ＭＳ Ｐゴシック" pitchFamily="50" charset="-128"/>
              </a:defRPr>
            </a:lvl3pPr>
            <a:lvl4pPr marL="1600200" indent="-228600" eaLnBrk="0" hangingPunct="0">
              <a:defRPr kumimoji="1">
                <a:solidFill>
                  <a:schemeClr val="tx1"/>
                </a:solidFill>
                <a:latin typeface="Calibri" pitchFamily="34" charset="0"/>
                <a:ea typeface="ＭＳ Ｐゴシック" pitchFamily="50" charset="-128"/>
              </a:defRPr>
            </a:lvl4pPr>
            <a:lvl5pPr marL="2057400" indent="-228600" eaLnBrk="0" hangingPunct="0">
              <a:defRPr kumimoji="1">
                <a:solidFill>
                  <a:schemeClr val="tx1"/>
                </a:solidFill>
                <a:latin typeface="Calibri"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9pPr>
          </a:lstStyle>
          <a:p>
            <a:pPr eaLnBrk="1" hangingPunct="1"/>
            <a:r>
              <a:rPr lang="en-US" altLang="ja-JP" sz="1600" dirty="0">
                <a:latin typeface="Arial" panose="020B0604020202020204" pitchFamily="34" charset="0"/>
                <a:cs typeface="Arial" panose="020B0604020202020204" pitchFamily="34" charset="0"/>
              </a:rPr>
              <a:t>I</a:t>
            </a:r>
            <a:r>
              <a:rPr lang="ja-JP" altLang="en-US" sz="1650" spc="-50" dirty="0">
                <a:latin typeface="Arial" panose="020B0604020202020204" pitchFamily="34" charset="0"/>
                <a:cs typeface="Arial" panose="020B0604020202020204" pitchFamily="34" charset="0"/>
              </a:rPr>
              <a:t>　</a:t>
            </a:r>
            <a:r>
              <a:rPr lang="en-US" altLang="ja-JP" sz="1650" spc="-50" dirty="0">
                <a:latin typeface="Arial" panose="020B0604020202020204" pitchFamily="34" charset="0"/>
                <a:cs typeface="Arial" panose="020B0604020202020204" pitchFamily="34" charset="0"/>
              </a:rPr>
              <a:t>Measures to Reduce Fuel Evaporative Emissions</a:t>
            </a:r>
            <a:r>
              <a:rPr lang="ja-JP" altLang="ja-JP" sz="1650" spc="-50" dirty="0">
                <a:latin typeface="Arial" panose="020B0604020202020204" pitchFamily="34" charset="0"/>
                <a:cs typeface="Arial" panose="020B0604020202020204" pitchFamily="34" charset="0"/>
              </a:rPr>
              <a:t>　</a:t>
            </a:r>
            <a:r>
              <a:rPr lang="ja-JP" altLang="en-US" sz="1650" spc="-50" dirty="0">
                <a:latin typeface="Arial" panose="020B0604020202020204" pitchFamily="34" charset="0"/>
                <a:cs typeface="Arial" panose="020B0604020202020204" pitchFamily="34" charset="0"/>
                <a:sym typeface="Wingdings" panose="05000000000000000000" pitchFamily="2" charset="2"/>
              </a:rPr>
              <a:t></a:t>
            </a:r>
            <a:r>
              <a:rPr lang="en-US" altLang="ja-JP" sz="1650" spc="-50" dirty="0">
                <a:latin typeface="Arial" panose="020B0604020202020204" pitchFamily="34" charset="0"/>
                <a:cs typeface="Arial" panose="020B0604020202020204" pitchFamily="34" charset="0"/>
              </a:rPr>
              <a:t> Cost-effectiveness of each control technology</a:t>
            </a:r>
            <a:endParaRPr lang="ja-JP" altLang="en-US" sz="1650" spc="-50" dirty="0">
              <a:latin typeface="Arial" panose="020B0604020202020204" pitchFamily="34" charset="0"/>
              <a:ea typeface="ＤＨＰ特太ゴシック体" pitchFamily="50" charset="-128"/>
              <a:cs typeface="Arial" panose="020B0604020202020204" pitchFamily="34" charset="0"/>
            </a:endParaRPr>
          </a:p>
        </p:txBody>
      </p:sp>
      <p:sp>
        <p:nvSpPr>
          <p:cNvPr id="15" name="スライド番号プレースホルダー 1"/>
          <p:cNvSpPr>
            <a:spLocks noGrp="1"/>
          </p:cNvSpPr>
          <p:nvPr>
            <p:ph type="sldNum" sz="quarter" idx="12"/>
          </p:nvPr>
        </p:nvSpPr>
        <p:spPr>
          <a:xfrm>
            <a:off x="7010400" y="6492875"/>
            <a:ext cx="2133600" cy="365125"/>
          </a:xfrm>
        </p:spPr>
        <p:txBody>
          <a:bodyPr/>
          <a:lstStyle/>
          <a:p>
            <a:pPr>
              <a:defRPr/>
            </a:pPr>
            <a:fld id="{8451817A-C572-4EAA-A818-AAA37886139E}" type="slidenum">
              <a:rPr lang="ja-JP" altLang="en-US" smtClean="0">
                <a:solidFill>
                  <a:prstClr val="black">
                    <a:tint val="75000"/>
                  </a:prstClr>
                </a:solidFill>
                <a:latin typeface="Arial" panose="020B0604020202020204" pitchFamily="34" charset="0"/>
                <a:cs typeface="Arial" panose="020B0604020202020204" pitchFamily="34" charset="0"/>
              </a:rPr>
              <a:pPr>
                <a:defRPr/>
              </a:pPr>
              <a:t>5</a:t>
            </a:fld>
            <a:endParaRPr lang="ja-JP" altLang="en-US" dirty="0">
              <a:solidFill>
                <a:prstClr val="black">
                  <a:tint val="75000"/>
                </a:prstClr>
              </a:solidFill>
              <a:latin typeface="Arial" panose="020B0604020202020204" pitchFamily="34" charset="0"/>
              <a:cs typeface="Arial" panose="020B0604020202020204" pitchFamily="34" charset="0"/>
            </a:endParaRPr>
          </a:p>
        </p:txBody>
      </p:sp>
      <p:sp>
        <p:nvSpPr>
          <p:cNvPr id="16" name="テキスト ボックス 15"/>
          <p:cNvSpPr txBox="1"/>
          <p:nvPr/>
        </p:nvSpPr>
        <p:spPr>
          <a:xfrm>
            <a:off x="49716" y="4621884"/>
            <a:ext cx="1929996" cy="30777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altLang="ja-JP" sz="1400" dirty="0">
                <a:latin typeface="Arial" panose="020B0604020202020204" pitchFamily="34" charset="0"/>
                <a:cs typeface="Arial" panose="020B0604020202020204" pitchFamily="34" charset="0"/>
              </a:rPr>
              <a:t>Parking</a:t>
            </a:r>
            <a:r>
              <a:rPr lang="ja-JP" altLang="en-US" sz="1400" dirty="0">
                <a:latin typeface="Arial" panose="020B0604020202020204" pitchFamily="34" charset="0"/>
                <a:cs typeface="Arial" panose="020B0604020202020204" pitchFamily="34" charset="0"/>
              </a:rPr>
              <a:t> </a:t>
            </a:r>
            <a:r>
              <a:rPr lang="en-US" altLang="ja-JP" sz="1400" dirty="0">
                <a:latin typeface="Arial" panose="020B0604020202020204" pitchFamily="34" charset="0"/>
                <a:cs typeface="Arial" panose="020B0604020202020204" pitchFamily="34" charset="0"/>
              </a:rPr>
              <a:t>measure</a:t>
            </a:r>
            <a:endParaRPr kumimoji="1" lang="ja-JP" altLang="en-US" sz="1400" dirty="0">
              <a:latin typeface="Arial" panose="020B0604020202020204" pitchFamily="34" charset="0"/>
              <a:cs typeface="Arial" panose="020B0604020202020204" pitchFamily="34" charset="0"/>
            </a:endParaRPr>
          </a:p>
        </p:txBody>
      </p:sp>
      <p:graphicFrame>
        <p:nvGraphicFramePr>
          <p:cNvPr id="18" name="表 17"/>
          <p:cNvGraphicFramePr>
            <a:graphicFrameLocks noGrp="1"/>
          </p:cNvGraphicFramePr>
          <p:nvPr>
            <p:extLst>
              <p:ext uri="{D42A27DB-BD31-4B8C-83A1-F6EECF244321}">
                <p14:modId xmlns:p14="http://schemas.microsoft.com/office/powerpoint/2010/main" val="3510657516"/>
              </p:ext>
            </p:extLst>
          </p:nvPr>
        </p:nvGraphicFramePr>
        <p:xfrm>
          <a:off x="957785" y="5050376"/>
          <a:ext cx="6696743" cy="1315968"/>
        </p:xfrm>
        <a:graphic>
          <a:graphicData uri="http://schemas.openxmlformats.org/drawingml/2006/table">
            <a:tbl>
              <a:tblPr firstRow="1" firstCol="1" bandRow="1">
                <a:tableStyleId>{5C22544A-7EE6-4342-B048-85BDC9FD1C3A}</a:tableStyleId>
              </a:tblPr>
              <a:tblGrid>
                <a:gridCol w="2672989">
                  <a:extLst>
                    <a:ext uri="{9D8B030D-6E8A-4147-A177-3AD203B41FA5}">
                      <a16:colId xmlns:a16="http://schemas.microsoft.com/office/drawing/2014/main" xmlns="" val="20000"/>
                    </a:ext>
                  </a:extLst>
                </a:gridCol>
                <a:gridCol w="2011877">
                  <a:extLst>
                    <a:ext uri="{9D8B030D-6E8A-4147-A177-3AD203B41FA5}">
                      <a16:colId xmlns:a16="http://schemas.microsoft.com/office/drawing/2014/main" xmlns="" val="20001"/>
                    </a:ext>
                  </a:extLst>
                </a:gridCol>
                <a:gridCol w="2011877">
                  <a:extLst>
                    <a:ext uri="{9D8B030D-6E8A-4147-A177-3AD203B41FA5}">
                      <a16:colId xmlns:a16="http://schemas.microsoft.com/office/drawing/2014/main" xmlns="" val="20002"/>
                    </a:ext>
                  </a:extLst>
                </a:gridCol>
              </a:tblGrid>
              <a:tr h="0">
                <a:tc>
                  <a:txBody>
                    <a:bodyPr/>
                    <a:lstStyle/>
                    <a:p>
                      <a:pPr algn="just">
                        <a:spcAft>
                          <a:spcPts val="0"/>
                        </a:spcAft>
                      </a:pPr>
                      <a:endParaRPr lang="ja-JP" sz="1400" kern="100" dirty="0">
                        <a:effectLst/>
                        <a:latin typeface="+mn-lt"/>
                        <a:ea typeface="ＭＳ 明朝"/>
                        <a:cs typeface="Times New Roman"/>
                      </a:endParaRPr>
                    </a:p>
                  </a:txBody>
                  <a:tcPr marL="68580" marR="68580" marT="0" marB="0" anchor="ctr"/>
                </a:tc>
                <a:tc>
                  <a:txBody>
                    <a:bodyPr/>
                    <a:lstStyle/>
                    <a:p>
                      <a:pPr algn="r">
                        <a:spcAft>
                          <a:spcPts val="0"/>
                        </a:spcAft>
                      </a:pPr>
                      <a:r>
                        <a:rPr lang="en-US" altLang="ja-JP" sz="1600" kern="100" dirty="0">
                          <a:effectLst/>
                          <a:latin typeface="+mn-lt"/>
                          <a:ea typeface="ＭＳ 明朝"/>
                          <a:cs typeface="Times New Roman"/>
                        </a:rPr>
                        <a:t>2DBL</a:t>
                      </a:r>
                      <a:endParaRPr lang="ja-JP" sz="1600" kern="100" dirty="0">
                        <a:effectLst/>
                        <a:latin typeface="+mn-lt"/>
                        <a:ea typeface="ＭＳ 明朝"/>
                        <a:cs typeface="Times New Roman"/>
                      </a:endParaRPr>
                    </a:p>
                  </a:txBody>
                  <a:tcPr marL="68580" marR="68580" marT="0" marB="0" anchor="ctr"/>
                </a:tc>
                <a:tc>
                  <a:txBody>
                    <a:bodyPr/>
                    <a:lstStyle/>
                    <a:p>
                      <a:pPr algn="r">
                        <a:spcAft>
                          <a:spcPts val="0"/>
                        </a:spcAft>
                      </a:pPr>
                      <a:r>
                        <a:rPr lang="en-US" altLang="ja-JP" sz="1600" kern="100" dirty="0">
                          <a:effectLst/>
                          <a:latin typeface="+mn-lt"/>
                          <a:ea typeface="ＭＳ 明朝"/>
                          <a:cs typeface="Times New Roman"/>
                        </a:rPr>
                        <a:t>3DBL</a:t>
                      </a:r>
                      <a:endParaRPr lang="ja-JP" sz="1600" kern="100" dirty="0">
                        <a:effectLst/>
                        <a:latin typeface="+mn-lt"/>
                        <a:ea typeface="ＭＳ 明朝"/>
                        <a:cs typeface="Times New Roman"/>
                      </a:endParaRPr>
                    </a:p>
                  </a:txBody>
                  <a:tcPr marL="68580" marR="68580" marT="0" marB="0" anchor="ctr"/>
                </a:tc>
                <a:extLst>
                  <a:ext uri="{0D108BD9-81ED-4DB2-BD59-A6C34878D82A}">
                    <a16:rowId xmlns:a16="http://schemas.microsoft.com/office/drawing/2014/main" xmlns="" val="10000"/>
                  </a:ext>
                </a:extLst>
              </a:tr>
              <a:tr h="357376">
                <a:tc>
                  <a:txBody>
                    <a:bodyPr/>
                    <a:lstStyle/>
                    <a:p>
                      <a:pPr algn="just">
                        <a:spcAft>
                          <a:spcPts val="0"/>
                        </a:spcAft>
                      </a:pPr>
                      <a:r>
                        <a:rPr lang="en-US" altLang="ja-JP" sz="1200" kern="0" dirty="0">
                          <a:effectLst/>
                          <a:latin typeface="Arial" panose="020B0604020202020204" pitchFamily="34" charset="0"/>
                          <a:cs typeface="Arial" panose="020B0604020202020204" pitchFamily="34" charset="0"/>
                        </a:rPr>
                        <a:t>Annual expenditure </a:t>
                      </a:r>
                      <a:r>
                        <a:rPr lang="ja-JP" altLang="en-US" sz="1200" kern="0" dirty="0">
                          <a:effectLst/>
                          <a:latin typeface="Arial" panose="020B0604020202020204" pitchFamily="34" charset="0"/>
                          <a:cs typeface="Arial" panose="020B0604020202020204" pitchFamily="34" charset="0"/>
                        </a:rPr>
                        <a:t> </a:t>
                      </a:r>
                      <a:r>
                        <a:rPr lang="en-US" altLang="ja-JP" sz="1200" kern="0" dirty="0">
                          <a:effectLst/>
                          <a:latin typeface="Arial" panose="020B0604020202020204" pitchFamily="34" charset="0"/>
                          <a:cs typeface="Arial" panose="020B0604020202020204" pitchFamily="34" charset="0"/>
                        </a:rPr>
                        <a:t>(Mil. Yen/yr) </a:t>
                      </a:r>
                      <a:endParaRPr lang="ja-JP" altLang="ja-JP" sz="1200" kern="100" dirty="0">
                        <a:effectLst/>
                        <a:latin typeface="Arial" panose="020B0604020202020204" pitchFamily="34" charset="0"/>
                        <a:ea typeface="ＭＳ 明朝"/>
                        <a:cs typeface="Arial" panose="020B0604020202020204" pitchFamily="34" charset="0"/>
                      </a:endParaRPr>
                    </a:p>
                  </a:txBody>
                  <a:tcPr marL="68580" marR="68580" marT="0" marB="0" anchor="ct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altLang="ja-JP" sz="1400" kern="0" dirty="0">
                          <a:effectLst/>
                          <a:latin typeface="Arial" panose="020B0604020202020204" pitchFamily="34" charset="0"/>
                          <a:cs typeface="Arial" panose="020B0604020202020204" pitchFamily="34" charset="0"/>
                        </a:rPr>
                        <a:t>12,160</a:t>
                      </a:r>
                      <a:endParaRPr lang="ja-JP" altLang="ja-JP" sz="1400" kern="100" dirty="0">
                        <a:effectLst/>
                        <a:latin typeface="Arial" panose="020B0604020202020204" pitchFamily="34" charset="0"/>
                        <a:ea typeface="ＭＳ 明朝"/>
                        <a:cs typeface="Arial" panose="020B0604020202020204" pitchFamily="34" charset="0"/>
                      </a:endParaRPr>
                    </a:p>
                  </a:txBody>
                  <a:tcPr marL="68580" marR="68580" marT="0" marB="0" anchor="ctr"/>
                </a:tc>
                <a:tc>
                  <a:txBody>
                    <a:bodyPr/>
                    <a:lstStyle/>
                    <a:p>
                      <a:pPr algn="r">
                        <a:spcAft>
                          <a:spcPts val="0"/>
                        </a:spcAft>
                      </a:pPr>
                      <a:r>
                        <a:rPr lang="en-US" altLang="ja-JP" sz="1400" kern="100" dirty="0">
                          <a:effectLst/>
                          <a:latin typeface="Arial" panose="020B0604020202020204" pitchFamily="34" charset="0"/>
                          <a:ea typeface="ＭＳ 明朝"/>
                          <a:cs typeface="Arial" panose="020B0604020202020204" pitchFamily="34" charset="0"/>
                        </a:rPr>
                        <a:t>16,790</a:t>
                      </a:r>
                      <a:endParaRPr lang="ja-JP" sz="1400" kern="100" dirty="0">
                        <a:effectLst/>
                        <a:latin typeface="Arial" panose="020B0604020202020204" pitchFamily="34" charset="0"/>
                        <a:ea typeface="ＭＳ 明朝"/>
                        <a:cs typeface="Arial" panose="020B0604020202020204" pitchFamily="34" charset="0"/>
                      </a:endParaRPr>
                    </a:p>
                  </a:txBody>
                  <a:tcPr marL="68580" marR="68580" marT="0" marB="0" anchor="ctr"/>
                </a:tc>
                <a:extLst>
                  <a:ext uri="{0D108BD9-81ED-4DB2-BD59-A6C34878D82A}">
                    <a16:rowId xmlns:a16="http://schemas.microsoft.com/office/drawing/2014/main" xmlns="" val="10001"/>
                  </a:ext>
                </a:extLst>
              </a:tr>
              <a:tr h="357376">
                <a:tc>
                  <a:txBody>
                    <a:bodyPr/>
                    <a:lstStyle/>
                    <a:p>
                      <a:pPr algn="just">
                        <a:spcAft>
                          <a:spcPts val="0"/>
                        </a:spcAft>
                      </a:pPr>
                      <a:r>
                        <a:rPr lang="en-US" altLang="ja-JP" sz="1200" kern="0" dirty="0">
                          <a:effectLst/>
                          <a:latin typeface="Arial" panose="020B0604020202020204" pitchFamily="34" charset="0"/>
                          <a:cs typeface="Arial" panose="020B0604020202020204" pitchFamily="34" charset="0"/>
                        </a:rPr>
                        <a:t>Annual vapor cutback </a:t>
                      </a:r>
                      <a:r>
                        <a:rPr lang="en-US" altLang="ja-JP" sz="1200" kern="0" dirty="0">
                          <a:effectLst/>
                          <a:latin typeface="Arial" panose="020B0604020202020204" pitchFamily="34" charset="0"/>
                          <a:ea typeface="ＭＳ 明朝"/>
                          <a:cs typeface="Arial" panose="020B0604020202020204" pitchFamily="34" charset="0"/>
                        </a:rPr>
                        <a:t>(Tons/yr)</a:t>
                      </a:r>
                      <a:endParaRPr lang="ja-JP" altLang="ja-JP" sz="1200" kern="100" dirty="0">
                        <a:effectLst/>
                        <a:latin typeface="Arial" panose="020B0604020202020204" pitchFamily="34" charset="0"/>
                        <a:ea typeface="ＭＳ 明朝"/>
                        <a:cs typeface="Arial" panose="020B0604020202020204" pitchFamily="34" charset="0"/>
                      </a:endParaRPr>
                    </a:p>
                  </a:txBody>
                  <a:tcPr marL="68580" marR="68580" marT="0" marB="0" anchor="ctr"/>
                </a:tc>
                <a:tc>
                  <a:txBody>
                    <a:bodyPr/>
                    <a:lstStyle/>
                    <a:p>
                      <a:pPr algn="r">
                        <a:spcAft>
                          <a:spcPts val="0"/>
                        </a:spcAft>
                      </a:pPr>
                      <a:r>
                        <a:rPr lang="en-US" sz="1400" kern="0" dirty="0">
                          <a:effectLst/>
                          <a:latin typeface="Arial" panose="020B0604020202020204" pitchFamily="34" charset="0"/>
                          <a:cs typeface="Arial" panose="020B0604020202020204" pitchFamily="34" charset="0"/>
                        </a:rPr>
                        <a:t>7,951</a:t>
                      </a:r>
                    </a:p>
                  </a:txBody>
                  <a:tcPr marL="68580" marR="68580" marT="0" marB="0" anchor="ctr"/>
                </a:tc>
                <a:tc>
                  <a:txBody>
                    <a:bodyPr/>
                    <a:lstStyle/>
                    <a:p>
                      <a:pPr algn="r">
                        <a:spcAft>
                          <a:spcPts val="0"/>
                        </a:spcAft>
                      </a:pPr>
                      <a:r>
                        <a:rPr lang="en-US" altLang="ja-JP" sz="1400" kern="100" dirty="0">
                          <a:effectLst/>
                          <a:latin typeface="Arial" panose="020B0604020202020204" pitchFamily="34" charset="0"/>
                          <a:ea typeface="ＭＳ 明朝"/>
                          <a:cs typeface="Arial" panose="020B0604020202020204" pitchFamily="34" charset="0"/>
                        </a:rPr>
                        <a:t>12,560</a:t>
                      </a:r>
                      <a:endParaRPr lang="ja-JP" sz="1400" kern="100" dirty="0">
                        <a:effectLst/>
                        <a:latin typeface="Arial" panose="020B0604020202020204" pitchFamily="34" charset="0"/>
                        <a:ea typeface="ＭＳ 明朝"/>
                        <a:cs typeface="Arial" panose="020B0604020202020204" pitchFamily="34" charset="0"/>
                      </a:endParaRPr>
                    </a:p>
                  </a:txBody>
                  <a:tcPr marL="68580" marR="68580" marT="0" marB="0" anchor="ctr"/>
                </a:tc>
                <a:extLst>
                  <a:ext uri="{0D108BD9-81ED-4DB2-BD59-A6C34878D82A}">
                    <a16:rowId xmlns:a16="http://schemas.microsoft.com/office/drawing/2014/main" xmlns="" val="10002"/>
                  </a:ext>
                </a:extLst>
              </a:tr>
              <a:tr h="357376">
                <a:tc>
                  <a:txBody>
                    <a:bodyPr/>
                    <a:lstStyle/>
                    <a:p>
                      <a:pPr algn="just">
                        <a:spcAft>
                          <a:spcPts val="0"/>
                        </a:spcAft>
                      </a:pPr>
                      <a:r>
                        <a:rPr lang="en-US" altLang="ja-JP" sz="1200" kern="0" dirty="0">
                          <a:effectLst/>
                          <a:latin typeface="Arial" panose="020B0604020202020204" pitchFamily="34" charset="0"/>
                          <a:cs typeface="Arial" panose="020B0604020202020204" pitchFamily="34" charset="0"/>
                        </a:rPr>
                        <a:t>Cost-effectiveness </a:t>
                      </a:r>
                      <a:r>
                        <a:rPr lang="ja-JP" altLang="en-US" sz="1200" kern="0" dirty="0">
                          <a:effectLst/>
                          <a:latin typeface="Arial" panose="020B0604020202020204" pitchFamily="34" charset="0"/>
                          <a:cs typeface="Arial" panose="020B0604020202020204" pitchFamily="34" charset="0"/>
                        </a:rPr>
                        <a:t> </a:t>
                      </a:r>
                      <a:r>
                        <a:rPr lang="en-US" altLang="ja-JP" sz="1200" kern="0" dirty="0">
                          <a:effectLst/>
                          <a:latin typeface="Arial" panose="020B0604020202020204" pitchFamily="34" charset="0"/>
                          <a:cs typeface="Arial" panose="020B0604020202020204" pitchFamily="34" charset="0"/>
                        </a:rPr>
                        <a:t>(Yen/ton) </a:t>
                      </a:r>
                      <a:endParaRPr lang="ja-JP" altLang="ja-JP" sz="1200" kern="100" dirty="0">
                        <a:effectLst/>
                        <a:latin typeface="Arial" panose="020B0604020202020204" pitchFamily="34" charset="0"/>
                        <a:ea typeface="ＭＳ 明朝"/>
                        <a:cs typeface="Arial" panose="020B0604020202020204" pitchFamily="34" charset="0"/>
                      </a:endParaRPr>
                    </a:p>
                  </a:txBody>
                  <a:tcPr marL="68580" marR="68580" marT="0" marB="0" anchor="ctr"/>
                </a:tc>
                <a:tc>
                  <a:txBody>
                    <a:bodyPr/>
                    <a:lstStyle/>
                    <a:p>
                      <a:pPr algn="r">
                        <a:spcAft>
                          <a:spcPts val="0"/>
                        </a:spcAft>
                      </a:pPr>
                      <a:r>
                        <a:rPr lang="en-US" altLang="ja-JP" sz="1400" kern="0" dirty="0">
                          <a:effectLst/>
                          <a:latin typeface="Arial" panose="020B0604020202020204" pitchFamily="34" charset="0"/>
                          <a:ea typeface="+mn-ea"/>
                          <a:cs typeface="Arial" panose="020B0604020202020204" pitchFamily="34" charset="0"/>
                        </a:rPr>
                        <a:t>1,529,000</a:t>
                      </a:r>
                      <a:endParaRPr lang="ja-JP" sz="1400" kern="100" dirty="0">
                        <a:effectLst/>
                        <a:latin typeface="Arial" panose="020B0604020202020204" pitchFamily="34" charset="0"/>
                        <a:ea typeface="ＭＳ 明朝"/>
                        <a:cs typeface="Arial" panose="020B0604020202020204" pitchFamily="34" charset="0"/>
                      </a:endParaRPr>
                    </a:p>
                  </a:txBody>
                  <a:tcPr marL="68580" marR="68580" marT="0" marB="0" anchor="ctr"/>
                </a:tc>
                <a:tc>
                  <a:txBody>
                    <a:bodyPr/>
                    <a:lstStyle/>
                    <a:p>
                      <a:pPr algn="r">
                        <a:spcAft>
                          <a:spcPts val="0"/>
                        </a:spcAft>
                      </a:pPr>
                      <a:r>
                        <a:rPr lang="en-US" altLang="ja-JP" sz="1400" kern="100" dirty="0">
                          <a:effectLst/>
                          <a:latin typeface="Arial" panose="020B0604020202020204" pitchFamily="34" charset="0"/>
                          <a:ea typeface="ＭＳ 明朝"/>
                          <a:cs typeface="Arial" panose="020B0604020202020204" pitchFamily="34" charset="0"/>
                        </a:rPr>
                        <a:t>1,336,000</a:t>
                      </a:r>
                      <a:endParaRPr lang="ja-JP" sz="1400" kern="100" dirty="0">
                        <a:effectLst/>
                        <a:latin typeface="Arial" panose="020B0604020202020204" pitchFamily="34" charset="0"/>
                        <a:ea typeface="ＭＳ 明朝"/>
                        <a:cs typeface="Arial" panose="020B0604020202020204" pitchFamily="34" charset="0"/>
                      </a:endParaRPr>
                    </a:p>
                  </a:txBody>
                  <a:tcPr marL="68580" marR="68580" marT="0" marB="0" anchor="ctr"/>
                </a:tc>
                <a:extLst>
                  <a:ext uri="{0D108BD9-81ED-4DB2-BD59-A6C34878D82A}">
                    <a16:rowId xmlns:a16="http://schemas.microsoft.com/office/drawing/2014/main" xmlns="" val="10003"/>
                  </a:ext>
                </a:extLst>
              </a:tr>
            </a:tbl>
          </a:graphicData>
        </a:graphic>
      </p:graphicFrame>
      <p:sp>
        <p:nvSpPr>
          <p:cNvPr id="19" name="正方形/長方形 18"/>
          <p:cNvSpPr/>
          <p:nvPr/>
        </p:nvSpPr>
        <p:spPr>
          <a:xfrm>
            <a:off x="3627513" y="6021288"/>
            <a:ext cx="4032448" cy="36004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643537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テキスト ボックス 26"/>
          <p:cNvSpPr txBox="1">
            <a:spLocks noChangeArrowheads="1"/>
          </p:cNvSpPr>
          <p:nvPr/>
        </p:nvSpPr>
        <p:spPr bwMode="auto">
          <a:xfrm>
            <a:off x="-14288" y="0"/>
            <a:ext cx="91582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Calibri" pitchFamily="34" charset="0"/>
                <a:ea typeface="ＭＳ Ｐゴシック" pitchFamily="50" charset="-128"/>
              </a:defRPr>
            </a:lvl1pPr>
            <a:lvl2pPr marL="742950" indent="-285750" eaLnBrk="0" hangingPunct="0">
              <a:defRPr kumimoji="1">
                <a:solidFill>
                  <a:schemeClr val="tx1"/>
                </a:solidFill>
                <a:latin typeface="Calibri" pitchFamily="34" charset="0"/>
                <a:ea typeface="ＭＳ Ｐゴシック" pitchFamily="50" charset="-128"/>
              </a:defRPr>
            </a:lvl2pPr>
            <a:lvl3pPr marL="1143000" indent="-228600" eaLnBrk="0" hangingPunct="0">
              <a:defRPr kumimoji="1">
                <a:solidFill>
                  <a:schemeClr val="tx1"/>
                </a:solidFill>
                <a:latin typeface="Calibri" pitchFamily="34" charset="0"/>
                <a:ea typeface="ＭＳ Ｐゴシック" pitchFamily="50" charset="-128"/>
              </a:defRPr>
            </a:lvl3pPr>
            <a:lvl4pPr marL="1600200" indent="-228600" eaLnBrk="0" hangingPunct="0">
              <a:defRPr kumimoji="1">
                <a:solidFill>
                  <a:schemeClr val="tx1"/>
                </a:solidFill>
                <a:latin typeface="Calibri" pitchFamily="34" charset="0"/>
                <a:ea typeface="ＭＳ Ｐゴシック" pitchFamily="50" charset="-128"/>
              </a:defRPr>
            </a:lvl4pPr>
            <a:lvl5pPr marL="2057400" indent="-228600" eaLnBrk="0" hangingPunct="0">
              <a:defRPr kumimoji="1">
                <a:solidFill>
                  <a:schemeClr val="tx1"/>
                </a:solidFill>
                <a:latin typeface="Calibri"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9pPr>
          </a:lstStyle>
          <a:p>
            <a:pPr eaLnBrk="1" hangingPunct="1"/>
            <a:r>
              <a:rPr lang="de-DE" altLang="ja-JP" dirty="0">
                <a:latin typeface="Arial" panose="020B0604020202020204" pitchFamily="34" charset="0"/>
                <a:cs typeface="Arial" panose="020B0604020202020204" pitchFamily="34" charset="0"/>
              </a:rPr>
              <a:t>I </a:t>
            </a:r>
            <a:r>
              <a:rPr lang="ja-JP" altLang="ja-JP" dirty="0">
                <a:latin typeface="Arial" panose="020B0604020202020204" pitchFamily="34" charset="0"/>
                <a:cs typeface="Arial" panose="020B0604020202020204" pitchFamily="34" charset="0"/>
              </a:rPr>
              <a:t>　</a:t>
            </a:r>
            <a:r>
              <a:rPr lang="en-US" altLang="ja-JP" dirty="0">
                <a:latin typeface="Arial" panose="020B0604020202020204" pitchFamily="34" charset="0"/>
                <a:cs typeface="Arial" panose="020B0604020202020204" pitchFamily="34" charset="0"/>
              </a:rPr>
              <a:t>Measures to Reduce Fuel Evaporative Emissions</a:t>
            </a:r>
            <a:r>
              <a:rPr lang="ja-JP" altLang="ja-JP" dirty="0">
                <a:latin typeface="Arial" panose="020B0604020202020204" pitchFamily="34" charset="0"/>
                <a:cs typeface="Arial" panose="020B0604020202020204" pitchFamily="34" charset="0"/>
              </a:rPr>
              <a:t>　</a:t>
            </a:r>
            <a:r>
              <a:rPr lang="ja-JP" altLang="en-US" dirty="0">
                <a:latin typeface="Arial" panose="020B0604020202020204" pitchFamily="34" charset="0"/>
                <a:cs typeface="Arial" panose="020B0604020202020204" pitchFamily="34" charset="0"/>
                <a:sym typeface="Wingdings" panose="05000000000000000000" pitchFamily="2" charset="2"/>
              </a:rPr>
              <a:t></a:t>
            </a:r>
            <a:r>
              <a:rPr lang="en-US" altLang="ja-JP" dirty="0">
                <a:latin typeface="Arial" panose="020B0604020202020204" pitchFamily="34" charset="0"/>
                <a:cs typeface="Arial" panose="020B0604020202020204" pitchFamily="34" charset="0"/>
              </a:rPr>
              <a:t> Orientation of Measures</a:t>
            </a:r>
            <a:endParaRPr lang="ja-JP" altLang="en-US" sz="2400" dirty="0">
              <a:latin typeface="Arial" panose="020B0604020202020204" pitchFamily="34" charset="0"/>
              <a:ea typeface="ＤＨＰ特太ゴシック体" pitchFamily="50" charset="-128"/>
              <a:cs typeface="Arial" panose="020B0604020202020204" pitchFamily="34" charset="0"/>
            </a:endParaRPr>
          </a:p>
        </p:txBody>
      </p:sp>
      <p:sp>
        <p:nvSpPr>
          <p:cNvPr id="12" name="スライド番号プレースホルダー 1"/>
          <p:cNvSpPr>
            <a:spLocks noGrp="1"/>
          </p:cNvSpPr>
          <p:nvPr>
            <p:ph type="sldNum" sz="quarter" idx="12"/>
          </p:nvPr>
        </p:nvSpPr>
        <p:spPr>
          <a:xfrm>
            <a:off x="7010400" y="6492875"/>
            <a:ext cx="2133600" cy="365125"/>
          </a:xfrm>
        </p:spPr>
        <p:txBody>
          <a:bodyPr/>
          <a:lstStyle/>
          <a:p>
            <a:pPr>
              <a:defRPr/>
            </a:pPr>
            <a:fld id="{8451817A-C572-4EAA-A818-AAA37886139E}" type="slidenum">
              <a:rPr lang="ja-JP" altLang="en-US" smtClean="0">
                <a:solidFill>
                  <a:prstClr val="black">
                    <a:tint val="75000"/>
                  </a:prstClr>
                </a:solidFill>
                <a:latin typeface="Arial" panose="020B0604020202020204" pitchFamily="34" charset="0"/>
                <a:cs typeface="Arial" panose="020B0604020202020204" pitchFamily="34" charset="0"/>
              </a:rPr>
              <a:pPr>
                <a:defRPr/>
              </a:pPr>
              <a:t>6</a:t>
            </a:fld>
            <a:endParaRPr lang="ja-JP" altLang="en-US" dirty="0">
              <a:solidFill>
                <a:prstClr val="black">
                  <a:tint val="75000"/>
                </a:prstClr>
              </a:solidFill>
              <a:latin typeface="Arial" panose="020B0604020202020204" pitchFamily="34" charset="0"/>
              <a:cs typeface="Arial" panose="020B0604020202020204" pitchFamily="34" charset="0"/>
            </a:endParaRPr>
          </a:p>
        </p:txBody>
      </p:sp>
      <p:graphicFrame>
        <p:nvGraphicFramePr>
          <p:cNvPr id="5" name="表 4"/>
          <p:cNvGraphicFramePr>
            <a:graphicFrameLocks noGrp="1"/>
          </p:cNvGraphicFramePr>
          <p:nvPr>
            <p:extLst>
              <p:ext uri="{D42A27DB-BD31-4B8C-83A1-F6EECF244321}">
                <p14:modId xmlns:p14="http://schemas.microsoft.com/office/powerpoint/2010/main" val="3590320309"/>
              </p:ext>
            </p:extLst>
          </p:nvPr>
        </p:nvGraphicFramePr>
        <p:xfrm>
          <a:off x="179511" y="908720"/>
          <a:ext cx="8784977" cy="4511040"/>
        </p:xfrm>
        <a:graphic>
          <a:graphicData uri="http://schemas.openxmlformats.org/drawingml/2006/table">
            <a:tbl>
              <a:tblPr firstRow="1" bandRow="1">
                <a:tableStyleId>{5940675A-B579-460E-94D1-54222C63F5DA}</a:tableStyleId>
              </a:tblPr>
              <a:tblGrid>
                <a:gridCol w="1512168">
                  <a:extLst>
                    <a:ext uri="{9D8B030D-6E8A-4147-A177-3AD203B41FA5}">
                      <a16:colId xmlns:a16="http://schemas.microsoft.com/office/drawing/2014/main" xmlns="" val="20000"/>
                    </a:ext>
                  </a:extLst>
                </a:gridCol>
                <a:gridCol w="7272809">
                  <a:extLst>
                    <a:ext uri="{9D8B030D-6E8A-4147-A177-3AD203B41FA5}">
                      <a16:colId xmlns:a16="http://schemas.microsoft.com/office/drawing/2014/main" xmlns="" val="20001"/>
                    </a:ext>
                  </a:extLst>
                </a:gridCol>
              </a:tblGrid>
              <a:tr h="370840">
                <a:tc>
                  <a:txBody>
                    <a:bodyPr/>
                    <a:lstStyle/>
                    <a:p>
                      <a:pPr algn="ctr"/>
                      <a:r>
                        <a:rPr kumimoji="1" lang="en-US" altLang="ja-JP" sz="1600" dirty="0">
                          <a:latin typeface="Arial" panose="020B0604020202020204" pitchFamily="34" charset="0"/>
                          <a:cs typeface="Arial" panose="020B0604020202020204" pitchFamily="34" charset="0"/>
                        </a:rPr>
                        <a:t>Stage1</a:t>
                      </a:r>
                      <a:endParaRPr kumimoji="1" lang="ja-JP" altLang="en-US" sz="1600" b="1" dirty="0">
                        <a:latin typeface="Arial" panose="020B0604020202020204" pitchFamily="34" charset="0"/>
                        <a:cs typeface="Arial" panose="020B0604020202020204" pitchFamily="34" charset="0"/>
                      </a:endParaRPr>
                    </a:p>
                  </a:txBody>
                  <a:tcPr/>
                </a:tc>
                <a:tc>
                  <a:txBody>
                    <a:bodyPr/>
                    <a:lstStyle/>
                    <a:p>
                      <a:pPr marL="185738" marR="0" indent="-18573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600" kern="1200" dirty="0">
                          <a:solidFill>
                            <a:schemeClr val="tx1"/>
                          </a:solidFill>
                          <a:effectLst/>
                          <a:latin typeface="Arial" panose="020B0604020202020204" pitchFamily="34" charset="0"/>
                          <a:ea typeface="+mn-ea"/>
                          <a:cs typeface="Arial" panose="020B0604020202020204" pitchFamily="34" charset="0"/>
                        </a:rPr>
                        <a:t>Mainly urban local governments have already introduced measures via ordinances, and the necessity for further measures is meagre.</a:t>
                      </a:r>
                      <a:endParaRPr kumimoji="1" lang="ja-JP" altLang="en-US" sz="1800" u="none"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10001"/>
                  </a:ext>
                </a:extLst>
              </a:tr>
              <a:tr h="370840">
                <a:tc>
                  <a:txBody>
                    <a:bodyPr/>
                    <a:lstStyle/>
                    <a:p>
                      <a:pPr algn="ctr"/>
                      <a:r>
                        <a:rPr kumimoji="1" lang="en-US" altLang="ja-JP" sz="1600" dirty="0">
                          <a:solidFill>
                            <a:schemeClr val="tx1"/>
                          </a:solidFill>
                          <a:latin typeface="Arial" panose="020B0604020202020204" pitchFamily="34" charset="0"/>
                          <a:cs typeface="Arial" panose="020B0604020202020204" pitchFamily="34" charset="0"/>
                        </a:rPr>
                        <a:t>Stage2</a:t>
                      </a:r>
                      <a:endParaRPr kumimoji="1" lang="ja-JP" altLang="en-US" sz="1600" b="1" dirty="0">
                        <a:solidFill>
                          <a:schemeClr val="tx1"/>
                        </a:solidFill>
                        <a:latin typeface="Arial" panose="020B0604020202020204" pitchFamily="34" charset="0"/>
                        <a:cs typeface="Arial" panose="020B0604020202020204" pitchFamily="34" charset="0"/>
                      </a:endParaRPr>
                    </a:p>
                  </a:txBody>
                  <a:tcPr/>
                </a:tc>
                <a:tc>
                  <a:txBody>
                    <a:bodyPr/>
                    <a:lstStyle/>
                    <a:p>
                      <a:pPr marL="177800" lvl="0" indent="-177800">
                        <a:buFont typeface="Arial" panose="020B0604020202020204" pitchFamily="34" charset="0"/>
                        <a:buChar char="•"/>
                      </a:pPr>
                      <a:r>
                        <a:rPr kumimoji="1" lang="en-US" altLang="ja-JP" sz="1600" kern="1200" dirty="0">
                          <a:solidFill>
                            <a:schemeClr val="tx1"/>
                          </a:solidFill>
                          <a:effectLst/>
                          <a:latin typeface="Arial" panose="020B0604020202020204" pitchFamily="34" charset="0"/>
                          <a:ea typeface="+mn-ea"/>
                          <a:cs typeface="Arial" panose="020B0604020202020204" pitchFamily="34" charset="0"/>
                        </a:rPr>
                        <a:t>Cost-effectiveness is excellent compared to ORVR. </a:t>
                      </a:r>
                      <a:endParaRPr kumimoji="1" lang="ja-JP" altLang="ja-JP" sz="1600" kern="1200" dirty="0">
                        <a:solidFill>
                          <a:schemeClr val="tx1"/>
                        </a:solidFill>
                        <a:effectLst/>
                        <a:latin typeface="Arial" panose="020B0604020202020204" pitchFamily="34" charset="0"/>
                        <a:ea typeface="+mn-ea"/>
                        <a:cs typeface="Arial" panose="020B0604020202020204" pitchFamily="34" charset="0"/>
                      </a:endParaRPr>
                    </a:p>
                    <a:p>
                      <a:pPr marL="177800" lvl="0" indent="-177800">
                        <a:buFont typeface="Arial" panose="020B0604020202020204" pitchFamily="34" charset="0"/>
                        <a:buChar char="•"/>
                      </a:pPr>
                      <a:r>
                        <a:rPr kumimoji="1" lang="en-US" altLang="ja-JP" sz="1600" kern="1200" dirty="0">
                          <a:solidFill>
                            <a:schemeClr val="tx1"/>
                          </a:solidFill>
                          <a:effectLst/>
                          <a:latin typeface="Arial" panose="020B0604020202020204" pitchFamily="34" charset="0"/>
                          <a:ea typeface="+mn-ea"/>
                          <a:cs typeface="Arial" panose="020B0604020202020204" pitchFamily="34" charset="0"/>
                        </a:rPr>
                        <a:t>Domestic control equipment is already at the practical application level, and there are examples of its introduction.</a:t>
                      </a:r>
                      <a:endParaRPr kumimoji="1" lang="ja-JP" altLang="ja-JP" sz="1600" kern="1200" dirty="0">
                        <a:solidFill>
                          <a:schemeClr val="tx1"/>
                        </a:solidFill>
                        <a:effectLst/>
                        <a:latin typeface="Arial" panose="020B0604020202020204" pitchFamily="34" charset="0"/>
                        <a:ea typeface="+mn-ea"/>
                        <a:cs typeface="Arial" panose="020B0604020202020204" pitchFamily="34" charset="0"/>
                      </a:endParaRPr>
                    </a:p>
                    <a:p>
                      <a:pPr marL="177800" indent="-177800">
                        <a:buFont typeface="Arial" panose="020B0604020202020204" pitchFamily="34" charset="0"/>
                        <a:buChar char="•"/>
                      </a:pPr>
                      <a:r>
                        <a:rPr kumimoji="1" lang="en-US" altLang="ja-JP" sz="1600" kern="1200" dirty="0">
                          <a:solidFill>
                            <a:schemeClr val="tx1"/>
                          </a:solidFill>
                          <a:effectLst/>
                          <a:latin typeface="Arial" panose="020B0604020202020204" pitchFamily="34" charset="0"/>
                          <a:ea typeface="+mn-ea"/>
                          <a:cs typeface="Arial" panose="020B0604020202020204" pitchFamily="34" charset="0"/>
                        </a:rPr>
                        <a:t>However, compared to other types of industries covered by the regulations, the scale of VOC emissions</a:t>
                      </a:r>
                      <a:r>
                        <a:rPr kumimoji="1" lang="ja-JP" altLang="en-US" sz="1600" kern="1200" baseline="0" dirty="0">
                          <a:solidFill>
                            <a:schemeClr val="tx1"/>
                          </a:solidFill>
                          <a:effectLst/>
                          <a:latin typeface="Arial" panose="020B0604020202020204" pitchFamily="34" charset="0"/>
                          <a:ea typeface="+mn-ea"/>
                          <a:cs typeface="Arial" panose="020B0604020202020204" pitchFamily="34" charset="0"/>
                        </a:rPr>
                        <a:t> </a:t>
                      </a:r>
                      <a:r>
                        <a:rPr kumimoji="1" lang="en-US" altLang="ja-JP" sz="1600" kern="1200" baseline="0" dirty="0">
                          <a:solidFill>
                            <a:schemeClr val="tx1"/>
                          </a:solidFill>
                          <a:effectLst/>
                          <a:latin typeface="Arial" panose="020B0604020202020204" pitchFamily="34" charset="0"/>
                          <a:ea typeface="+mn-ea"/>
                          <a:cs typeface="Arial" panose="020B0604020202020204" pitchFamily="34" charset="0"/>
                        </a:rPr>
                        <a:t>per workplace</a:t>
                      </a:r>
                      <a:r>
                        <a:rPr kumimoji="1" lang="en-US" altLang="ja-JP" sz="1600" kern="1200" dirty="0">
                          <a:solidFill>
                            <a:schemeClr val="tx1"/>
                          </a:solidFill>
                          <a:effectLst/>
                          <a:latin typeface="Arial" panose="020B0604020202020204" pitchFamily="34" charset="0"/>
                          <a:ea typeface="+mn-ea"/>
                          <a:cs typeface="Arial" panose="020B0604020202020204" pitchFamily="34" charset="0"/>
                        </a:rPr>
                        <a:t> is small (according to PRTR data, the domestic maximum is 33 tons per year), which means the introduction would be unreasonable as a legal restriction. Furthermore, for a small-scale service station, the expenditure is a heavy burden, which needs to be given consideration. </a:t>
                      </a:r>
                      <a:endParaRPr kumimoji="1" lang="ja-JP" altLang="en-US" sz="1800" u="none"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10003"/>
                  </a:ext>
                </a:extLst>
              </a:tr>
              <a:tr h="370840">
                <a:tc>
                  <a:txBody>
                    <a:bodyPr/>
                    <a:lstStyle/>
                    <a:p>
                      <a:pPr algn="ctr"/>
                      <a:r>
                        <a:rPr kumimoji="1" lang="en-US" altLang="ja-JP" sz="1600" dirty="0">
                          <a:latin typeface="Arial" panose="020B0604020202020204" pitchFamily="34" charset="0"/>
                          <a:cs typeface="Arial" panose="020B0604020202020204" pitchFamily="34" charset="0"/>
                        </a:rPr>
                        <a:t>ORVR</a:t>
                      </a:r>
                      <a:endParaRPr kumimoji="1" lang="ja-JP" altLang="en-US" sz="1600" b="1" dirty="0">
                        <a:latin typeface="Arial" panose="020B0604020202020204" pitchFamily="34" charset="0"/>
                        <a:cs typeface="Arial" panose="020B0604020202020204" pitchFamily="34" charset="0"/>
                      </a:endParaRPr>
                    </a:p>
                  </a:txBody>
                  <a:tcPr/>
                </a:tc>
                <a:tc>
                  <a:txBody>
                    <a:bodyPr/>
                    <a:lstStyle/>
                    <a:p>
                      <a:pPr marL="177800" lvl="0" indent="-177800">
                        <a:buFont typeface="Arial" panose="020B0604020202020204" pitchFamily="34" charset="0"/>
                        <a:buChar char="•"/>
                      </a:pPr>
                      <a:r>
                        <a:rPr kumimoji="1" lang="en-US" altLang="ja-JP" sz="1600" kern="1200" dirty="0">
                          <a:solidFill>
                            <a:schemeClr val="tx1"/>
                          </a:solidFill>
                          <a:effectLst/>
                          <a:latin typeface="Arial" panose="020B0604020202020204" pitchFamily="34" charset="0"/>
                          <a:ea typeface="+mn-ea"/>
                          <a:cs typeface="Arial" panose="020B0604020202020204" pitchFamily="34" charset="0"/>
                        </a:rPr>
                        <a:t>Compared to Stage 2, cost-effectiveness (additional expenditure required for unit VOC cutback) weakens. </a:t>
                      </a:r>
                      <a:endParaRPr kumimoji="1" lang="ja-JP" altLang="ja-JP" sz="1600" kern="1200" dirty="0">
                        <a:solidFill>
                          <a:schemeClr val="tx1"/>
                        </a:solidFill>
                        <a:effectLst/>
                        <a:latin typeface="Arial" panose="020B0604020202020204" pitchFamily="34" charset="0"/>
                        <a:ea typeface="+mn-ea"/>
                        <a:cs typeface="Arial" panose="020B0604020202020204" pitchFamily="34" charset="0"/>
                      </a:endParaRPr>
                    </a:p>
                    <a:p>
                      <a:pPr marL="177800" indent="-177800">
                        <a:buFont typeface="Arial" panose="020B0604020202020204" pitchFamily="34" charset="0"/>
                        <a:buChar char="•"/>
                      </a:pPr>
                      <a:r>
                        <a:rPr kumimoji="1" lang="en-US" altLang="ja-JP" sz="1600" kern="1200" dirty="0">
                          <a:solidFill>
                            <a:schemeClr val="tx1"/>
                          </a:solidFill>
                          <a:effectLst/>
                          <a:latin typeface="Arial" panose="020B0604020202020204" pitchFamily="34" charset="0"/>
                          <a:ea typeface="+mn-ea"/>
                          <a:cs typeface="Arial" panose="020B0604020202020204" pitchFamily="34" charset="0"/>
                        </a:rPr>
                        <a:t>Runs counter to the flow of activities for international harmonization of technical regulations.</a:t>
                      </a:r>
                      <a:endParaRPr lang="en-US" altLang="ja-JP" sz="1800" u="none"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419677783"/>
                  </a:ext>
                </a:extLst>
              </a:tr>
              <a:tr h="370840">
                <a:tc>
                  <a:txBody>
                    <a:bodyPr/>
                    <a:lstStyle/>
                    <a:p>
                      <a:pPr algn="ctr"/>
                      <a:r>
                        <a:rPr kumimoji="1" lang="en-US" altLang="ja-JP" sz="1600" dirty="0">
                          <a:latin typeface="Arial" panose="020B0604020202020204" pitchFamily="34" charset="0"/>
                          <a:cs typeface="Arial" panose="020B0604020202020204" pitchFamily="34" charset="0"/>
                        </a:rPr>
                        <a:t>Parking</a:t>
                      </a:r>
                      <a:r>
                        <a:rPr kumimoji="1" lang="ja-JP" altLang="en-US" sz="1600" dirty="0">
                          <a:latin typeface="Arial" panose="020B0604020202020204" pitchFamily="34" charset="0"/>
                          <a:cs typeface="Arial" panose="020B0604020202020204" pitchFamily="34" charset="0"/>
                        </a:rPr>
                        <a:t> </a:t>
                      </a:r>
                      <a:r>
                        <a:rPr kumimoji="1" lang="en-US" altLang="ja-JP" sz="1600" dirty="0">
                          <a:latin typeface="Arial" panose="020B0604020202020204" pitchFamily="34" charset="0"/>
                          <a:cs typeface="Arial" panose="020B0604020202020204" pitchFamily="34" charset="0"/>
                        </a:rPr>
                        <a:t>measures</a:t>
                      </a:r>
                      <a:endParaRPr kumimoji="1" lang="ja-JP" altLang="en-US" sz="1600" dirty="0">
                        <a:latin typeface="Arial" panose="020B0604020202020204" pitchFamily="34" charset="0"/>
                        <a:cs typeface="Arial" panose="020B0604020202020204" pitchFamily="34" charset="0"/>
                      </a:endParaRPr>
                    </a:p>
                  </a:txBody>
                  <a:tcPr/>
                </a:tc>
                <a:tc>
                  <a:txBody>
                    <a:bodyPr/>
                    <a:lstStyle/>
                    <a:p>
                      <a:pPr marL="185738"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ja-JP" sz="1600" u="none" dirty="0">
                          <a:latin typeface="Arial" panose="020B0604020202020204" pitchFamily="34" charset="0"/>
                          <a:cs typeface="Arial" panose="020B0604020202020204" pitchFamily="34" charset="0"/>
                        </a:rPr>
                        <a:t>The GTRs are already under discussion at GRPE. </a:t>
                      </a:r>
                      <a:endParaRPr kumimoji="1" lang="ja-JP" altLang="en-US" sz="1600" b="0" u="none"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213456931"/>
                  </a:ext>
                </a:extLst>
              </a:tr>
            </a:tbl>
          </a:graphicData>
        </a:graphic>
      </p:graphicFrame>
      <p:sp>
        <p:nvSpPr>
          <p:cNvPr id="18" name="右矢印 17"/>
          <p:cNvSpPr/>
          <p:nvPr/>
        </p:nvSpPr>
        <p:spPr>
          <a:xfrm>
            <a:off x="50613" y="5545976"/>
            <a:ext cx="560947" cy="1123384"/>
          </a:xfrm>
          <a:prstGeom prst="right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Arial" panose="020B0604020202020204" pitchFamily="34" charset="0"/>
              <a:cs typeface="Arial" panose="020B0604020202020204" pitchFamily="34" charset="0"/>
            </a:endParaRPr>
          </a:p>
        </p:txBody>
      </p:sp>
      <p:sp>
        <p:nvSpPr>
          <p:cNvPr id="26" name="テキスト ボックス 25"/>
          <p:cNvSpPr txBox="1"/>
          <p:nvPr/>
        </p:nvSpPr>
        <p:spPr>
          <a:xfrm>
            <a:off x="636960" y="5631532"/>
            <a:ext cx="8308222" cy="954107"/>
          </a:xfrm>
          <a:prstGeom prst="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altLang="ja-JP" sz="1400" spc="-30" dirty="0">
                <a:latin typeface="Arial" panose="020B0604020202020204" pitchFamily="34" charset="0"/>
                <a:cs typeface="Arial" panose="020B0604020202020204" pitchFamily="34" charset="0"/>
              </a:rPr>
              <a:t>Therefore, from the perspective of advancing measures that can be practically implemented for both service stations and motor vehicles as fuel evaporative emission measures, the following will be undertaken. </a:t>
            </a:r>
            <a:endParaRPr lang="ja-JP" altLang="ja-JP" sz="1400" spc="-30" dirty="0">
              <a:latin typeface="Arial" panose="020B0604020202020204" pitchFamily="34" charset="0"/>
              <a:cs typeface="Arial" panose="020B0604020202020204" pitchFamily="34" charset="0"/>
            </a:endParaRPr>
          </a:p>
          <a:p>
            <a:pPr lvl="0"/>
            <a:r>
              <a:rPr lang="en-US" altLang="ja-JP" sz="1400" dirty="0">
                <a:latin typeface="Arial" panose="020B0604020202020204" pitchFamily="34" charset="0"/>
                <a:ea typeface="Yu Gothic" panose="020B0400000000000000" pitchFamily="50" charset="-128"/>
                <a:cs typeface="Arial" panose="020B0604020202020204" pitchFamily="34" charset="0"/>
                <a:sym typeface="Wingdings" panose="05000000000000000000" pitchFamily="2" charset="2"/>
              </a:rPr>
              <a:t> </a:t>
            </a:r>
            <a:r>
              <a:rPr lang="en-US" altLang="ja-JP" sz="1400" dirty="0">
                <a:latin typeface="Arial" panose="020B0604020202020204" pitchFamily="34" charset="0"/>
                <a:cs typeface="Arial" panose="020B0604020202020204" pitchFamily="34" charset="0"/>
              </a:rPr>
              <a:t>For measures when fueling, we will promote introduction of Stage 2 on a voluntary basis. </a:t>
            </a:r>
            <a:endParaRPr lang="ja-JP" altLang="ja-JP" sz="1400" dirty="0">
              <a:latin typeface="Arial" panose="020B0604020202020204" pitchFamily="34" charset="0"/>
              <a:cs typeface="Arial" panose="020B0604020202020204" pitchFamily="34" charset="0"/>
            </a:endParaRPr>
          </a:p>
          <a:p>
            <a:r>
              <a:rPr lang="en-US" altLang="ja-JP" sz="1400" dirty="0">
                <a:latin typeface="Arial" panose="020B0604020202020204" pitchFamily="34" charset="0"/>
                <a:ea typeface="Yu Gothic" panose="020B0400000000000000" pitchFamily="50" charset="-128"/>
                <a:cs typeface="Arial" panose="020B0604020202020204" pitchFamily="34" charset="0"/>
                <a:sym typeface="Wingdings" panose="05000000000000000000" pitchFamily="2" charset="2"/>
              </a:rPr>
              <a:t></a:t>
            </a:r>
            <a:r>
              <a:rPr lang="en-US" altLang="ja-JP" sz="1400" dirty="0">
                <a:latin typeface="Arial" panose="020B0604020202020204" pitchFamily="34" charset="0"/>
                <a:cs typeface="Arial" panose="020B0604020202020204" pitchFamily="34" charset="0"/>
              </a:rPr>
              <a:t> We will strengthen vehicle regulations as a parking measure.</a:t>
            </a:r>
            <a:endParaRPr lang="ja-JP" altLang="en-US"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418134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テキスト ボックス 3"/>
          <p:cNvSpPr txBox="1">
            <a:spLocks noChangeArrowheads="1"/>
          </p:cNvSpPr>
          <p:nvPr/>
        </p:nvSpPr>
        <p:spPr bwMode="auto">
          <a:xfrm>
            <a:off x="-14288" y="0"/>
            <a:ext cx="91582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Calibri" pitchFamily="34" charset="0"/>
                <a:ea typeface="ＭＳ Ｐゴシック" pitchFamily="50" charset="-128"/>
              </a:defRPr>
            </a:lvl1pPr>
            <a:lvl2pPr marL="742950" indent="-285750" eaLnBrk="0" hangingPunct="0">
              <a:defRPr kumimoji="1">
                <a:solidFill>
                  <a:schemeClr val="tx1"/>
                </a:solidFill>
                <a:latin typeface="Calibri" pitchFamily="34" charset="0"/>
                <a:ea typeface="ＭＳ Ｐゴシック" pitchFamily="50" charset="-128"/>
              </a:defRPr>
            </a:lvl2pPr>
            <a:lvl3pPr marL="1143000" indent="-228600" eaLnBrk="0" hangingPunct="0">
              <a:defRPr kumimoji="1">
                <a:solidFill>
                  <a:schemeClr val="tx1"/>
                </a:solidFill>
                <a:latin typeface="Calibri" pitchFamily="34" charset="0"/>
                <a:ea typeface="ＭＳ Ｐゴシック" pitchFamily="50" charset="-128"/>
              </a:defRPr>
            </a:lvl3pPr>
            <a:lvl4pPr marL="1600200" indent="-228600" eaLnBrk="0" hangingPunct="0">
              <a:defRPr kumimoji="1">
                <a:solidFill>
                  <a:schemeClr val="tx1"/>
                </a:solidFill>
                <a:latin typeface="Calibri" pitchFamily="34" charset="0"/>
                <a:ea typeface="ＭＳ Ｐゴシック" pitchFamily="50" charset="-128"/>
              </a:defRPr>
            </a:lvl4pPr>
            <a:lvl5pPr marL="2057400" indent="-228600" eaLnBrk="0" hangingPunct="0">
              <a:defRPr kumimoji="1">
                <a:solidFill>
                  <a:schemeClr val="tx1"/>
                </a:solidFill>
                <a:latin typeface="Calibri"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9pPr>
          </a:lstStyle>
          <a:p>
            <a:pPr eaLnBrk="1" hangingPunct="1"/>
            <a:r>
              <a:rPr lang="de-DE" altLang="ja-JP" dirty="0">
                <a:latin typeface="Arial" panose="020B0604020202020204" pitchFamily="34" charset="0"/>
                <a:cs typeface="Arial" panose="020B0604020202020204" pitchFamily="34" charset="0"/>
              </a:rPr>
              <a:t>I </a:t>
            </a:r>
            <a:r>
              <a:rPr lang="ja-JP" altLang="ja-JP" dirty="0">
                <a:latin typeface="Arial" panose="020B0604020202020204" pitchFamily="34" charset="0"/>
                <a:cs typeface="Arial" panose="020B0604020202020204" pitchFamily="34" charset="0"/>
              </a:rPr>
              <a:t>　</a:t>
            </a:r>
            <a:r>
              <a:rPr lang="en-US" altLang="ja-JP" dirty="0">
                <a:latin typeface="Arial" panose="020B0604020202020204" pitchFamily="34" charset="0"/>
                <a:cs typeface="Arial" panose="020B0604020202020204" pitchFamily="34" charset="0"/>
              </a:rPr>
              <a:t>Measures to Reduce Fuel Evaporative Emissions</a:t>
            </a:r>
            <a:r>
              <a:rPr lang="ja-JP" altLang="ja-JP" dirty="0">
                <a:latin typeface="Arial" panose="020B0604020202020204" pitchFamily="34" charset="0"/>
                <a:cs typeface="Arial" panose="020B0604020202020204" pitchFamily="34" charset="0"/>
              </a:rPr>
              <a:t>　</a:t>
            </a:r>
            <a:r>
              <a:rPr lang="ja-JP" altLang="en-US" dirty="0">
                <a:latin typeface="Arial" panose="020B0604020202020204" pitchFamily="34" charset="0"/>
                <a:cs typeface="Arial" panose="020B0604020202020204" pitchFamily="34" charset="0"/>
                <a:sym typeface="Wingdings" panose="05000000000000000000" pitchFamily="2" charset="2"/>
              </a:rPr>
              <a:t></a:t>
            </a:r>
            <a:r>
              <a:rPr lang="en-US" altLang="ja-JP" dirty="0">
                <a:latin typeface="Arial" panose="020B0604020202020204" pitchFamily="34" charset="0"/>
                <a:cs typeface="Arial" panose="020B0604020202020204" pitchFamily="34" charset="0"/>
              </a:rPr>
              <a:t> Details of Parking Measures</a:t>
            </a:r>
            <a:endParaRPr lang="ja-JP" altLang="en-US" sz="2400" dirty="0">
              <a:latin typeface="Arial" panose="020B0604020202020204" pitchFamily="34" charset="0"/>
              <a:ea typeface="ＤＨＰ特太ゴシック体" pitchFamily="50" charset="-128"/>
              <a:cs typeface="Arial" panose="020B0604020202020204" pitchFamily="34" charset="0"/>
            </a:endParaRPr>
          </a:p>
        </p:txBody>
      </p:sp>
      <p:sp>
        <p:nvSpPr>
          <p:cNvPr id="20" name="テキスト ボックス 19"/>
          <p:cNvSpPr txBox="1"/>
          <p:nvPr/>
        </p:nvSpPr>
        <p:spPr>
          <a:xfrm>
            <a:off x="85345" y="611977"/>
            <a:ext cx="8951151" cy="523220"/>
          </a:xfrm>
          <a:prstGeom prst="rect">
            <a:avLst/>
          </a:prstGeom>
          <a:noFill/>
        </p:spPr>
        <p:txBody>
          <a:bodyPr wrap="square" rtlCol="0">
            <a:spAutoFit/>
          </a:bodyPr>
          <a:lstStyle/>
          <a:p>
            <a:r>
              <a:rPr lang="en-US" altLang="ja-JP" sz="1400" dirty="0">
                <a:latin typeface="Arial" panose="020B0604020202020204" pitchFamily="34" charset="0"/>
                <a:cs typeface="Arial" panose="020B0604020202020204" pitchFamily="34" charset="0"/>
              </a:rPr>
              <a:t>Regarding testing procedures and regulation values, and so the GTRs that are expected to be adopted at UN WP.29 in June 2017 are the ones that will be used.</a:t>
            </a:r>
            <a:endParaRPr kumimoji="1" lang="ja-JP" altLang="en-US" sz="1400" dirty="0">
              <a:latin typeface="Arial" panose="020B0604020202020204" pitchFamily="34" charset="0"/>
              <a:cs typeface="Arial" panose="020B0604020202020204" pitchFamily="34" charset="0"/>
            </a:endParaRPr>
          </a:p>
        </p:txBody>
      </p:sp>
      <p:sp>
        <p:nvSpPr>
          <p:cNvPr id="21" name="テキスト ボックス 20"/>
          <p:cNvSpPr txBox="1"/>
          <p:nvPr/>
        </p:nvSpPr>
        <p:spPr>
          <a:xfrm>
            <a:off x="16239" y="3899897"/>
            <a:ext cx="9158288" cy="430887"/>
          </a:xfrm>
          <a:prstGeom prst="rect">
            <a:avLst/>
          </a:prstGeom>
          <a:noFill/>
        </p:spPr>
        <p:txBody>
          <a:bodyPr wrap="square" rtlCol="0">
            <a:spAutoFit/>
          </a:bodyPr>
          <a:lstStyle/>
          <a:p>
            <a:r>
              <a:rPr lang="ja-JP" altLang="en-US" sz="1100" dirty="0">
                <a:latin typeface="Arial" panose="020B0604020202020204" pitchFamily="34" charset="0"/>
                <a:cs typeface="Arial" panose="020B0604020202020204" pitchFamily="34" charset="0"/>
                <a:sym typeface="Wingdings" panose="05000000000000000000" pitchFamily="2" charset="2"/>
              </a:rPr>
              <a:t> </a:t>
            </a:r>
            <a:r>
              <a:rPr lang="en-US" altLang="ja-JP" sz="1100" dirty="0">
                <a:latin typeface="Arial" panose="020B0604020202020204" pitchFamily="34" charset="0"/>
                <a:cs typeface="Arial" panose="020B0604020202020204" pitchFamily="34" charset="0"/>
              </a:rPr>
              <a:t>Purge running cycle: </a:t>
            </a:r>
          </a:p>
          <a:p>
            <a:pPr indent="152400"/>
            <a:r>
              <a:rPr kumimoji="1" lang="en-US" altLang="ja-JP" sz="1100" dirty="0">
                <a:latin typeface="Arial" panose="020B0604020202020204" pitchFamily="34" charset="0"/>
                <a:cs typeface="Arial" panose="020B0604020202020204" pitchFamily="34" charset="0"/>
              </a:rPr>
              <a:t>With </a:t>
            </a:r>
            <a:r>
              <a:rPr lang="en-US" altLang="ja-JP" sz="1100" dirty="0">
                <a:latin typeface="Arial" panose="020B0604020202020204" pitchFamily="34" charset="0"/>
                <a:cs typeface="Arial" panose="020B0604020202020204" pitchFamily="34" charset="0"/>
              </a:rPr>
              <a:t>running</a:t>
            </a:r>
            <a:r>
              <a:rPr kumimoji="1" lang="en-US" altLang="ja-JP" sz="1100" dirty="0">
                <a:latin typeface="Arial" panose="020B0604020202020204" pitchFamily="34" charset="0"/>
                <a:cs typeface="Arial" panose="020B0604020202020204" pitchFamily="34" charset="0"/>
              </a:rPr>
              <a:t> up to HSL from canister loading, changes take place from  JC08 </a:t>
            </a:r>
            <a:r>
              <a:rPr kumimoji="1" lang="en-US" altLang="ja-JP" sz="1100" dirty="0">
                <a:latin typeface="Arial" panose="020B0604020202020204" pitchFamily="34" charset="0"/>
                <a:cs typeface="Arial" panose="020B0604020202020204" pitchFamily="34" charset="0"/>
                <a:sym typeface="Symbol" panose="05050102010706020507" pitchFamily="18" charset="2"/>
              </a:rPr>
              <a:t> </a:t>
            </a:r>
            <a:r>
              <a:rPr kumimoji="1" lang="en-US" altLang="ja-JP" sz="1100" dirty="0">
                <a:latin typeface="Arial" panose="020B0604020202020204" pitchFamily="34" charset="0"/>
                <a:cs typeface="Arial" panose="020B0604020202020204" pitchFamily="34" charset="0"/>
              </a:rPr>
              <a:t>4 to WLTC</a:t>
            </a:r>
            <a:r>
              <a:rPr kumimoji="1" lang="ja-JP" altLang="en-US" sz="1100" dirty="0">
                <a:latin typeface="Arial" panose="020B0604020202020204" pitchFamily="34" charset="0"/>
                <a:cs typeface="Arial" panose="020B0604020202020204" pitchFamily="34" charset="0"/>
              </a:rPr>
              <a:t> </a:t>
            </a:r>
            <a:r>
              <a:rPr kumimoji="1" lang="en-US" altLang="ja-JP" sz="1100" dirty="0">
                <a:latin typeface="Arial" panose="020B0604020202020204" pitchFamily="34" charset="0"/>
                <a:cs typeface="Arial" panose="020B0604020202020204" pitchFamily="34" charset="0"/>
              </a:rPr>
              <a:t>(</a:t>
            </a:r>
            <a:r>
              <a:rPr lang="en-US" altLang="ja-JP" sz="1100" dirty="0">
                <a:latin typeface="Arial" panose="020B0604020202020204" pitchFamily="34" charset="0"/>
                <a:cs typeface="Arial" panose="020B0604020202020204" pitchFamily="34" charset="0"/>
              </a:rPr>
              <a:t>Low, Medium, High, Medium) </a:t>
            </a:r>
          </a:p>
        </p:txBody>
      </p:sp>
      <p:sp>
        <p:nvSpPr>
          <p:cNvPr id="22" name="スライド番号プレースホルダー 11"/>
          <p:cNvSpPr>
            <a:spLocks noGrp="1"/>
          </p:cNvSpPr>
          <p:nvPr>
            <p:ph type="sldNum" sz="quarter" idx="12"/>
          </p:nvPr>
        </p:nvSpPr>
        <p:spPr>
          <a:xfrm>
            <a:off x="7086600" y="6480200"/>
            <a:ext cx="2057400" cy="365125"/>
          </a:xfrm>
        </p:spPr>
        <p:txBody>
          <a:bodyPr/>
          <a:lstStyle/>
          <a:p>
            <a:fld id="{5B139779-9D38-47B4-A427-D80FA8CFA24B}" type="slidenum">
              <a:rPr kumimoji="1" lang="ja-JP" altLang="en-US" smtClean="0">
                <a:latin typeface="Arial" panose="020B0604020202020204" pitchFamily="34" charset="0"/>
                <a:cs typeface="Arial" panose="020B0604020202020204" pitchFamily="34" charset="0"/>
              </a:rPr>
              <a:pPr/>
              <a:t>7</a:t>
            </a:fld>
            <a:endParaRPr kumimoji="1" lang="ja-JP" altLang="en-US" dirty="0">
              <a:latin typeface="Arial" panose="020B0604020202020204" pitchFamily="34" charset="0"/>
              <a:cs typeface="Arial" panose="020B0604020202020204" pitchFamily="34" charset="0"/>
            </a:endParaRPr>
          </a:p>
        </p:txBody>
      </p:sp>
      <p:sp>
        <p:nvSpPr>
          <p:cNvPr id="25" name="テキスト ボックス 24"/>
          <p:cNvSpPr txBox="1"/>
          <p:nvPr/>
        </p:nvSpPr>
        <p:spPr>
          <a:xfrm>
            <a:off x="0" y="6402814"/>
            <a:ext cx="9144001" cy="261610"/>
          </a:xfrm>
          <a:prstGeom prst="rect">
            <a:avLst/>
          </a:prstGeom>
          <a:noFill/>
        </p:spPr>
        <p:txBody>
          <a:bodyPr wrap="square" rtlCol="0">
            <a:spAutoFit/>
          </a:bodyPr>
          <a:lstStyle/>
          <a:p>
            <a:pPr marL="171450" indent="-171450">
              <a:buFont typeface="Wingdings" panose="05000000000000000000" pitchFamily="2" charset="2"/>
              <a:buChar char=""/>
            </a:pPr>
            <a:r>
              <a:rPr lang="en-US" altLang="ja-JP" sz="1100" dirty="0">
                <a:latin typeface="Arial" panose="020B0604020202020204" pitchFamily="34" charset="0"/>
                <a:cs typeface="Arial" panose="020B0604020202020204" pitchFamily="34" charset="0"/>
              </a:rPr>
              <a:t>Application start time: Commence application by the end of 2020 </a:t>
            </a:r>
            <a:r>
              <a:rPr lang="en-US" altLang="ja-JP" sz="1000" dirty="0">
                <a:latin typeface="Arial" panose="020B0604020202020204" pitchFamily="34" charset="0"/>
                <a:cs typeface="Arial" panose="020B0604020202020204" pitchFamily="34" charset="0"/>
              </a:rPr>
              <a:t>(New type: October 2020, All vehicles: Date envisaged as October 2022)</a:t>
            </a:r>
            <a:endParaRPr lang="ja-JP" altLang="en-US" sz="1000" dirty="0">
              <a:latin typeface="Arial" panose="020B0604020202020204" pitchFamily="34" charset="0"/>
              <a:cs typeface="Arial" panose="020B0604020202020204" pitchFamily="34" charset="0"/>
            </a:endParaRPr>
          </a:p>
        </p:txBody>
      </p:sp>
      <p:grpSp>
        <p:nvGrpSpPr>
          <p:cNvPr id="27" name="グループ化 26"/>
          <p:cNvGrpSpPr/>
          <p:nvPr/>
        </p:nvGrpSpPr>
        <p:grpSpPr>
          <a:xfrm>
            <a:off x="0" y="1155816"/>
            <a:ext cx="8867553" cy="1859289"/>
            <a:chOff x="0" y="332315"/>
            <a:chExt cx="8867553" cy="3744794"/>
          </a:xfrm>
        </p:grpSpPr>
        <p:sp>
          <p:nvSpPr>
            <p:cNvPr id="28" name="角丸四角形 27"/>
            <p:cNvSpPr/>
            <p:nvPr/>
          </p:nvSpPr>
          <p:spPr>
            <a:xfrm>
              <a:off x="2509285" y="1046830"/>
              <a:ext cx="1350334" cy="115894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dirty="0">
                  <a:latin typeface="Arial" panose="020B0604020202020204" pitchFamily="34" charset="0"/>
                  <a:cs typeface="Arial" panose="020B0604020202020204" pitchFamily="34" charset="0"/>
                </a:rPr>
                <a:t>Preconditioning travel </a:t>
              </a:r>
            </a:p>
            <a:p>
              <a:pPr algn="ctr"/>
              <a:r>
                <a:rPr lang="en-US" altLang="ja-JP" sz="1200" dirty="0">
                  <a:latin typeface="Arial" panose="020B0604020202020204" pitchFamily="34" charset="0"/>
                  <a:cs typeface="Arial" panose="020B0604020202020204" pitchFamily="34" charset="0"/>
                </a:rPr>
                <a:t>(JC08</a:t>
              </a:r>
              <a:r>
                <a:rPr lang="en-US" altLang="ja-JP" sz="1200" dirty="0">
                  <a:latin typeface="Arial" panose="020B0604020202020204" pitchFamily="34" charset="0"/>
                  <a:cs typeface="Arial" panose="020B0604020202020204" pitchFamily="34" charset="0"/>
                  <a:sym typeface="Symbol" panose="05050102010706020507" pitchFamily="18" charset="2"/>
                </a:rPr>
                <a:t>  </a:t>
              </a:r>
              <a:r>
                <a:rPr lang="en-US" altLang="ja-JP" sz="1200" dirty="0">
                  <a:latin typeface="Arial" panose="020B0604020202020204" pitchFamily="34" charset="0"/>
                  <a:cs typeface="Arial" panose="020B0604020202020204" pitchFamily="34" charset="0"/>
                </a:rPr>
                <a:t>2)</a:t>
              </a:r>
              <a:endParaRPr lang="ja-JP" altLang="en-US" sz="1200" dirty="0">
                <a:latin typeface="Arial" panose="020B0604020202020204" pitchFamily="34" charset="0"/>
                <a:cs typeface="Arial" panose="020B0604020202020204" pitchFamily="34" charset="0"/>
              </a:endParaRPr>
            </a:p>
          </p:txBody>
        </p:sp>
        <p:sp>
          <p:nvSpPr>
            <p:cNvPr id="29" name="角丸四角形 28"/>
            <p:cNvSpPr/>
            <p:nvPr/>
          </p:nvSpPr>
          <p:spPr>
            <a:xfrm>
              <a:off x="92439" y="1057462"/>
              <a:ext cx="1130304" cy="116958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dirty="0">
                  <a:latin typeface="Arial" panose="020B0604020202020204" pitchFamily="34" charset="0"/>
                  <a:cs typeface="Arial" panose="020B0604020202020204" pitchFamily="34" charset="0"/>
                </a:rPr>
                <a:t>Fuel</a:t>
              </a:r>
              <a:r>
                <a:rPr lang="ja-JP" altLang="en-US" sz="1200" dirty="0">
                  <a:latin typeface="Arial" panose="020B0604020202020204" pitchFamily="34" charset="0"/>
                  <a:cs typeface="Arial" panose="020B0604020202020204" pitchFamily="34" charset="0"/>
                </a:rPr>
                <a:t> </a:t>
              </a:r>
              <a:r>
                <a:rPr lang="en-US" altLang="ja-JP" sz="1200" dirty="0">
                  <a:latin typeface="Arial" panose="020B0604020202020204" pitchFamily="34" charset="0"/>
                  <a:cs typeface="Arial" panose="020B0604020202020204" pitchFamily="34" charset="0"/>
                </a:rPr>
                <a:t>exchange</a:t>
              </a:r>
              <a:r>
                <a:rPr lang="ja-JP" altLang="en-US" sz="1200" dirty="0">
                  <a:latin typeface="Arial" panose="020B0604020202020204" pitchFamily="34" charset="0"/>
                  <a:cs typeface="Arial" panose="020B0604020202020204" pitchFamily="34" charset="0"/>
                </a:rPr>
                <a:t> </a:t>
              </a:r>
              <a:r>
                <a:rPr lang="en-US" altLang="ja-JP" sz="1200" dirty="0">
                  <a:latin typeface="Arial" panose="020B0604020202020204" pitchFamily="34" charset="0"/>
                  <a:cs typeface="Arial" panose="020B0604020202020204" pitchFamily="34" charset="0"/>
                </a:rPr>
                <a:t>(40%)</a:t>
              </a:r>
            </a:p>
          </p:txBody>
        </p:sp>
        <p:sp>
          <p:nvSpPr>
            <p:cNvPr id="30" name="角丸四角形 29"/>
            <p:cNvSpPr/>
            <p:nvPr/>
          </p:nvSpPr>
          <p:spPr>
            <a:xfrm>
              <a:off x="5993049" y="995176"/>
              <a:ext cx="875583" cy="1178704"/>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altLang="ja-JP" sz="1200" dirty="0">
                  <a:latin typeface="Arial" panose="020B0604020202020204" pitchFamily="34" charset="0"/>
                  <a:cs typeface="Arial" panose="020B0604020202020204" pitchFamily="34" charset="0"/>
                </a:rPr>
                <a:t>HSL</a:t>
              </a:r>
            </a:p>
            <a:p>
              <a:pPr algn="ctr"/>
              <a:r>
                <a:rPr lang="en-US" altLang="ja-JP" sz="1200" dirty="0">
                  <a:latin typeface="Arial" panose="020B0604020202020204" pitchFamily="34" charset="0"/>
                  <a:cs typeface="Arial" panose="020B0604020202020204" pitchFamily="34" charset="0"/>
                </a:rPr>
                <a:t>test</a:t>
              </a:r>
              <a:endParaRPr lang="ja-JP" altLang="en-US" sz="1200" dirty="0">
                <a:latin typeface="Arial" panose="020B0604020202020204" pitchFamily="34" charset="0"/>
                <a:cs typeface="Arial" panose="020B0604020202020204" pitchFamily="34" charset="0"/>
              </a:endParaRPr>
            </a:p>
          </p:txBody>
        </p:sp>
        <p:sp>
          <p:nvSpPr>
            <p:cNvPr id="31" name="角丸四角形 30"/>
            <p:cNvSpPr/>
            <p:nvPr/>
          </p:nvSpPr>
          <p:spPr>
            <a:xfrm>
              <a:off x="7602279" y="1014933"/>
              <a:ext cx="1172490" cy="1148316"/>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altLang="ja-JP" sz="1200" dirty="0">
                  <a:latin typeface="Arial" panose="020B0604020202020204" pitchFamily="34" charset="0"/>
                  <a:cs typeface="Arial" panose="020B0604020202020204" pitchFamily="34" charset="0"/>
                </a:rPr>
                <a:t>DBL test</a:t>
              </a:r>
              <a:r>
                <a:rPr lang="ja-JP" altLang="en-US" sz="1200" dirty="0">
                  <a:latin typeface="Arial" panose="020B0604020202020204" pitchFamily="34" charset="0"/>
                  <a:cs typeface="Arial" panose="020B0604020202020204" pitchFamily="34" charset="0"/>
                </a:rPr>
                <a:t> </a:t>
              </a:r>
              <a:r>
                <a:rPr lang="en-US" altLang="ja-JP" sz="1200" dirty="0">
                  <a:latin typeface="Arial" panose="020B0604020202020204" pitchFamily="34" charset="0"/>
                  <a:cs typeface="Arial" panose="020B0604020202020204" pitchFamily="34" charset="0"/>
                </a:rPr>
                <a:t>(1day) </a:t>
              </a:r>
              <a:endParaRPr lang="ja-JP" altLang="en-US" sz="1200" dirty="0">
                <a:latin typeface="Arial" panose="020B0604020202020204" pitchFamily="34" charset="0"/>
                <a:cs typeface="Arial" panose="020B0604020202020204" pitchFamily="34" charset="0"/>
              </a:endParaRPr>
            </a:p>
          </p:txBody>
        </p:sp>
        <p:sp>
          <p:nvSpPr>
            <p:cNvPr id="32" name="角丸四角形 31"/>
            <p:cNvSpPr/>
            <p:nvPr/>
          </p:nvSpPr>
          <p:spPr>
            <a:xfrm>
              <a:off x="4423146" y="1016093"/>
              <a:ext cx="1403496" cy="11258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dirty="0">
                  <a:latin typeface="Arial" panose="020B0604020202020204" pitchFamily="34" charset="0"/>
                  <a:cs typeface="Arial" panose="020B0604020202020204" pitchFamily="34" charset="0"/>
                </a:rPr>
                <a:t>Test travel</a:t>
              </a:r>
            </a:p>
            <a:p>
              <a:pPr algn="ctr"/>
              <a:r>
                <a:rPr lang="en-US" altLang="ja-JP" sz="1200" dirty="0">
                  <a:latin typeface="Arial" panose="020B0604020202020204" pitchFamily="34" charset="0"/>
                  <a:cs typeface="Arial" panose="020B0604020202020204" pitchFamily="34" charset="0"/>
                </a:rPr>
                <a:t>(JC08</a:t>
              </a:r>
              <a:r>
                <a:rPr lang="ja-JP" altLang="en-US" sz="1200" dirty="0">
                  <a:latin typeface="Arial" panose="020B0604020202020204" pitchFamily="34" charset="0"/>
                  <a:cs typeface="Arial" panose="020B0604020202020204" pitchFamily="34" charset="0"/>
                </a:rPr>
                <a:t> </a:t>
              </a:r>
              <a:r>
                <a:rPr lang="en-US" altLang="ja-JP" sz="1200" dirty="0">
                  <a:latin typeface="Arial" panose="020B0604020202020204" pitchFamily="34" charset="0"/>
                  <a:cs typeface="Arial" panose="020B0604020202020204" pitchFamily="34" charset="0"/>
                  <a:sym typeface="Symbol" panose="05050102010706020507" pitchFamily="18" charset="2"/>
                </a:rPr>
                <a:t></a:t>
              </a:r>
              <a:r>
                <a:rPr lang="ja-JP" altLang="en-US" sz="1200" dirty="0">
                  <a:latin typeface="Arial" panose="020B0604020202020204" pitchFamily="34" charset="0"/>
                  <a:cs typeface="Arial" panose="020B0604020202020204" pitchFamily="34" charset="0"/>
                  <a:sym typeface="Symbol" panose="05050102010706020507" pitchFamily="18" charset="2"/>
                </a:rPr>
                <a:t> </a:t>
              </a:r>
              <a:r>
                <a:rPr lang="en-US" altLang="ja-JP" sz="1200" dirty="0">
                  <a:latin typeface="Arial" panose="020B0604020202020204" pitchFamily="34" charset="0"/>
                  <a:cs typeface="Arial" panose="020B0604020202020204" pitchFamily="34" charset="0"/>
                </a:rPr>
                <a:t>2 ) </a:t>
              </a:r>
              <a:endParaRPr lang="ja-JP" altLang="en-US" sz="1200" dirty="0">
                <a:latin typeface="Arial" panose="020B0604020202020204" pitchFamily="34" charset="0"/>
                <a:cs typeface="Arial" panose="020B0604020202020204" pitchFamily="34" charset="0"/>
              </a:endParaRPr>
            </a:p>
          </p:txBody>
        </p:sp>
        <p:sp>
          <p:nvSpPr>
            <p:cNvPr id="33" name="角丸四角形 32"/>
            <p:cNvSpPr/>
            <p:nvPr/>
          </p:nvSpPr>
          <p:spPr>
            <a:xfrm>
              <a:off x="1339533" y="1046830"/>
              <a:ext cx="1084690" cy="1190847"/>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altLang="ja-JP" sz="1200" dirty="0">
                  <a:latin typeface="Arial" panose="020B0604020202020204" pitchFamily="34" charset="0"/>
                  <a:cs typeface="Arial" panose="020B0604020202020204" pitchFamily="34" charset="0"/>
                </a:rPr>
                <a:t>Canister loading</a:t>
              </a:r>
              <a:endParaRPr lang="ja-JP" altLang="en-US" sz="1200" dirty="0">
                <a:latin typeface="Arial" panose="020B0604020202020204" pitchFamily="34" charset="0"/>
                <a:cs typeface="Arial" panose="020B0604020202020204" pitchFamily="34" charset="0"/>
              </a:endParaRPr>
            </a:p>
          </p:txBody>
        </p:sp>
        <p:sp>
          <p:nvSpPr>
            <p:cNvPr id="34" name="右矢印 33"/>
            <p:cNvSpPr/>
            <p:nvPr/>
          </p:nvSpPr>
          <p:spPr>
            <a:xfrm>
              <a:off x="3926736" y="1461500"/>
              <a:ext cx="467833" cy="34024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latin typeface="Arial" panose="020B0604020202020204" pitchFamily="34" charset="0"/>
                <a:cs typeface="Arial" panose="020B0604020202020204" pitchFamily="34" charset="0"/>
              </a:endParaRPr>
            </a:p>
          </p:txBody>
        </p:sp>
        <p:sp>
          <p:nvSpPr>
            <p:cNvPr id="35" name="右矢印 34"/>
            <p:cNvSpPr/>
            <p:nvPr/>
          </p:nvSpPr>
          <p:spPr>
            <a:xfrm>
              <a:off x="7052931" y="1465044"/>
              <a:ext cx="467833" cy="34024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latin typeface="Arial" panose="020B0604020202020204" pitchFamily="34" charset="0"/>
                <a:cs typeface="Arial" panose="020B0604020202020204" pitchFamily="34" charset="0"/>
              </a:endParaRPr>
            </a:p>
          </p:txBody>
        </p:sp>
        <p:sp>
          <p:nvSpPr>
            <p:cNvPr id="36" name="角丸四角形 35"/>
            <p:cNvSpPr/>
            <p:nvPr/>
          </p:nvSpPr>
          <p:spPr>
            <a:xfrm>
              <a:off x="1268815" y="2730326"/>
              <a:ext cx="1350334" cy="115894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dirty="0">
                  <a:latin typeface="Arial" panose="020B0604020202020204" pitchFamily="34" charset="0"/>
                  <a:cs typeface="Arial" panose="020B0604020202020204" pitchFamily="34" charset="0"/>
                </a:rPr>
                <a:t>Preconditioning travel </a:t>
              </a:r>
              <a:r>
                <a:rPr lang="ja-JP" altLang="en-US" sz="1200" dirty="0">
                  <a:latin typeface="Arial" panose="020B0604020202020204" pitchFamily="34" charset="0"/>
                  <a:cs typeface="Arial" panose="020B0604020202020204" pitchFamily="34" charset="0"/>
                </a:rPr>
                <a:t> </a:t>
              </a:r>
              <a:r>
                <a:rPr lang="en-US" altLang="ja-JP" sz="1200" dirty="0">
                  <a:latin typeface="Arial" panose="020B0604020202020204" pitchFamily="34" charset="0"/>
                  <a:cs typeface="Arial" panose="020B0604020202020204" pitchFamily="34" charset="0"/>
                </a:rPr>
                <a:t>(LMHM) </a:t>
              </a:r>
              <a:endParaRPr lang="ja-JP" altLang="en-US" sz="1200" dirty="0">
                <a:latin typeface="Arial" panose="020B0604020202020204" pitchFamily="34" charset="0"/>
                <a:cs typeface="Arial" panose="020B0604020202020204" pitchFamily="34" charset="0"/>
              </a:endParaRPr>
            </a:p>
          </p:txBody>
        </p:sp>
        <p:sp>
          <p:nvSpPr>
            <p:cNvPr id="37" name="角丸四角形 36"/>
            <p:cNvSpPr/>
            <p:nvPr/>
          </p:nvSpPr>
          <p:spPr>
            <a:xfrm>
              <a:off x="85345" y="2740958"/>
              <a:ext cx="1130304" cy="116958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dirty="0">
                  <a:latin typeface="Arial" panose="020B0604020202020204" pitchFamily="34" charset="0"/>
                  <a:cs typeface="Arial" panose="020B0604020202020204" pitchFamily="34" charset="0"/>
                </a:rPr>
                <a:t>Fuel</a:t>
              </a:r>
              <a:r>
                <a:rPr lang="ja-JP" altLang="en-US" sz="1200" dirty="0">
                  <a:latin typeface="Arial" panose="020B0604020202020204" pitchFamily="34" charset="0"/>
                  <a:cs typeface="Arial" panose="020B0604020202020204" pitchFamily="34" charset="0"/>
                </a:rPr>
                <a:t> </a:t>
              </a:r>
              <a:r>
                <a:rPr lang="en-US" altLang="ja-JP" sz="1200" dirty="0">
                  <a:latin typeface="Arial" panose="020B0604020202020204" pitchFamily="34" charset="0"/>
                  <a:cs typeface="Arial" panose="020B0604020202020204" pitchFamily="34" charset="0"/>
                </a:rPr>
                <a:t>exchange</a:t>
              </a:r>
              <a:r>
                <a:rPr lang="ja-JP" altLang="en-US" sz="1200" dirty="0">
                  <a:latin typeface="Arial" panose="020B0604020202020204" pitchFamily="34" charset="0"/>
                  <a:cs typeface="Arial" panose="020B0604020202020204" pitchFamily="34" charset="0"/>
                </a:rPr>
                <a:t> </a:t>
              </a:r>
              <a:r>
                <a:rPr lang="en-US" altLang="ja-JP" sz="1200" dirty="0">
                  <a:latin typeface="Arial" panose="020B0604020202020204" pitchFamily="34" charset="0"/>
                  <a:cs typeface="Arial" panose="020B0604020202020204" pitchFamily="34" charset="0"/>
                </a:rPr>
                <a:t>(40%) </a:t>
              </a:r>
              <a:endParaRPr lang="ja-JP" altLang="en-US" sz="1200" dirty="0">
                <a:latin typeface="Arial" panose="020B0604020202020204" pitchFamily="34" charset="0"/>
                <a:cs typeface="Arial" panose="020B0604020202020204" pitchFamily="34" charset="0"/>
              </a:endParaRPr>
            </a:p>
          </p:txBody>
        </p:sp>
        <p:sp>
          <p:nvSpPr>
            <p:cNvPr id="38" name="角丸四角形 37"/>
            <p:cNvSpPr/>
            <p:nvPr/>
          </p:nvSpPr>
          <p:spPr>
            <a:xfrm>
              <a:off x="5985955" y="2678672"/>
              <a:ext cx="875583" cy="1178704"/>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altLang="ja-JP" sz="1200" dirty="0">
                  <a:latin typeface="Arial" panose="020B0604020202020204" pitchFamily="34" charset="0"/>
                  <a:cs typeface="Arial" panose="020B0604020202020204" pitchFamily="34" charset="0"/>
                </a:rPr>
                <a:t>HSL</a:t>
              </a:r>
            </a:p>
            <a:p>
              <a:pPr algn="ctr"/>
              <a:r>
                <a:rPr lang="en-US" altLang="ja-JP" sz="1200" dirty="0">
                  <a:latin typeface="Arial" panose="020B0604020202020204" pitchFamily="34" charset="0"/>
                  <a:cs typeface="Arial" panose="020B0604020202020204" pitchFamily="34" charset="0"/>
                </a:rPr>
                <a:t>test</a:t>
              </a:r>
              <a:endParaRPr lang="ja-JP" altLang="en-US" sz="1200" dirty="0">
                <a:latin typeface="Arial" panose="020B0604020202020204" pitchFamily="34" charset="0"/>
                <a:cs typeface="Arial" panose="020B0604020202020204" pitchFamily="34" charset="0"/>
              </a:endParaRPr>
            </a:p>
          </p:txBody>
        </p:sp>
        <p:sp>
          <p:nvSpPr>
            <p:cNvPr id="39" name="角丸四角形 38"/>
            <p:cNvSpPr/>
            <p:nvPr/>
          </p:nvSpPr>
          <p:spPr>
            <a:xfrm>
              <a:off x="7595185" y="2698429"/>
              <a:ext cx="1172490" cy="1148316"/>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altLang="ja-JP" sz="1200" dirty="0">
                  <a:latin typeface="Arial" panose="020B0604020202020204" pitchFamily="34" charset="0"/>
                  <a:cs typeface="Arial" panose="020B0604020202020204" pitchFamily="34" charset="0"/>
                </a:rPr>
                <a:t>DBL</a:t>
              </a:r>
              <a:r>
                <a:rPr lang="ja-JP" altLang="en-US" sz="1200" dirty="0">
                  <a:latin typeface="Arial" panose="020B0604020202020204" pitchFamily="34" charset="0"/>
                  <a:cs typeface="Arial" panose="020B0604020202020204" pitchFamily="34" charset="0"/>
                </a:rPr>
                <a:t> </a:t>
              </a:r>
              <a:r>
                <a:rPr lang="en-US" altLang="ja-JP" sz="1200" dirty="0">
                  <a:latin typeface="Arial" panose="020B0604020202020204" pitchFamily="34" charset="0"/>
                  <a:cs typeface="Arial" panose="020B0604020202020204" pitchFamily="34" charset="0"/>
                </a:rPr>
                <a:t>test</a:t>
              </a:r>
              <a:r>
                <a:rPr lang="ja-JP" altLang="en-US" sz="1200" dirty="0">
                  <a:latin typeface="Arial" panose="020B0604020202020204" pitchFamily="34" charset="0"/>
                  <a:cs typeface="Arial" panose="020B0604020202020204" pitchFamily="34" charset="0"/>
                </a:rPr>
                <a:t> </a:t>
              </a:r>
              <a:r>
                <a:rPr lang="en-US" altLang="ja-JP" sz="1200" dirty="0">
                  <a:latin typeface="Arial" panose="020B0604020202020204" pitchFamily="34" charset="0"/>
                  <a:cs typeface="Arial" panose="020B0604020202020204" pitchFamily="34" charset="0"/>
                </a:rPr>
                <a:t>(2days) </a:t>
              </a:r>
              <a:endParaRPr lang="ja-JP" altLang="en-US" sz="1200" dirty="0">
                <a:latin typeface="Arial" panose="020B0604020202020204" pitchFamily="34" charset="0"/>
                <a:cs typeface="Arial" panose="020B0604020202020204" pitchFamily="34" charset="0"/>
              </a:endParaRPr>
            </a:p>
          </p:txBody>
        </p:sp>
        <p:sp>
          <p:nvSpPr>
            <p:cNvPr id="40" name="角丸四角形 39"/>
            <p:cNvSpPr/>
            <p:nvPr/>
          </p:nvSpPr>
          <p:spPr>
            <a:xfrm>
              <a:off x="4423146" y="2699589"/>
              <a:ext cx="1396401" cy="11258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dirty="0">
                  <a:latin typeface="Arial" panose="020B0604020202020204" pitchFamily="34" charset="0"/>
                  <a:cs typeface="Arial" panose="020B0604020202020204" pitchFamily="34" charset="0"/>
                </a:rPr>
                <a:t>Test travel</a:t>
              </a:r>
              <a:r>
                <a:rPr lang="ja-JP" altLang="en-US" sz="1200" dirty="0">
                  <a:latin typeface="Arial" panose="020B0604020202020204" pitchFamily="34" charset="0"/>
                  <a:cs typeface="Arial" panose="020B0604020202020204" pitchFamily="34" charset="0"/>
                </a:rPr>
                <a:t> </a:t>
              </a:r>
              <a:r>
                <a:rPr lang="en-US" altLang="ja-JP" sz="1200" dirty="0">
                  <a:latin typeface="Arial" panose="020B0604020202020204" pitchFamily="34" charset="0"/>
                  <a:cs typeface="Arial" panose="020B0604020202020204" pitchFamily="34" charset="0"/>
                </a:rPr>
                <a:t>(LMHM) </a:t>
              </a:r>
              <a:endParaRPr lang="ja-JP" altLang="en-US" sz="1200" dirty="0">
                <a:latin typeface="Arial" panose="020B0604020202020204" pitchFamily="34" charset="0"/>
                <a:cs typeface="Arial" panose="020B0604020202020204" pitchFamily="34" charset="0"/>
              </a:endParaRPr>
            </a:p>
          </p:txBody>
        </p:sp>
        <p:sp>
          <p:nvSpPr>
            <p:cNvPr id="41" name="角丸四角形 40"/>
            <p:cNvSpPr/>
            <p:nvPr/>
          </p:nvSpPr>
          <p:spPr>
            <a:xfrm>
              <a:off x="2714672" y="2709062"/>
              <a:ext cx="1084690" cy="1190847"/>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altLang="ja-JP" sz="1200" dirty="0">
                  <a:latin typeface="Arial" panose="020B0604020202020204" pitchFamily="34" charset="0"/>
                  <a:cs typeface="Arial" panose="020B0604020202020204" pitchFamily="34" charset="0"/>
                </a:rPr>
                <a:t>Canister loading</a:t>
              </a:r>
              <a:endParaRPr lang="ja-JP" altLang="en-US" sz="1200" dirty="0">
                <a:latin typeface="Arial" panose="020B0604020202020204" pitchFamily="34" charset="0"/>
                <a:cs typeface="Arial" panose="020B0604020202020204" pitchFamily="34" charset="0"/>
              </a:endParaRPr>
            </a:p>
          </p:txBody>
        </p:sp>
        <p:sp>
          <p:nvSpPr>
            <p:cNvPr id="42" name="右矢印 41"/>
            <p:cNvSpPr/>
            <p:nvPr/>
          </p:nvSpPr>
          <p:spPr>
            <a:xfrm>
              <a:off x="3905354" y="3144996"/>
              <a:ext cx="467833" cy="34024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latin typeface="Arial" panose="020B0604020202020204" pitchFamily="34" charset="0"/>
                <a:cs typeface="Arial" panose="020B0604020202020204" pitchFamily="34" charset="0"/>
              </a:endParaRPr>
            </a:p>
          </p:txBody>
        </p:sp>
        <p:sp>
          <p:nvSpPr>
            <p:cNvPr id="43" name="右矢印 42"/>
            <p:cNvSpPr/>
            <p:nvPr/>
          </p:nvSpPr>
          <p:spPr>
            <a:xfrm>
              <a:off x="7045837" y="3148540"/>
              <a:ext cx="467833" cy="34024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latin typeface="Arial" panose="020B0604020202020204" pitchFamily="34" charset="0"/>
                <a:cs typeface="Arial" panose="020B0604020202020204" pitchFamily="34" charset="0"/>
              </a:endParaRPr>
            </a:p>
          </p:txBody>
        </p:sp>
        <p:sp>
          <p:nvSpPr>
            <p:cNvPr id="44" name="正方形/長方形 43"/>
            <p:cNvSpPr/>
            <p:nvPr/>
          </p:nvSpPr>
          <p:spPr>
            <a:xfrm>
              <a:off x="7474688" y="919240"/>
              <a:ext cx="1392865" cy="3157869"/>
            </a:xfrm>
            <a:prstGeom prst="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latin typeface="Arial" panose="020B0604020202020204" pitchFamily="34" charset="0"/>
                <a:cs typeface="Arial" panose="020B0604020202020204" pitchFamily="34" charset="0"/>
              </a:endParaRPr>
            </a:p>
          </p:txBody>
        </p:sp>
        <p:sp>
          <p:nvSpPr>
            <p:cNvPr id="45" name="正方形/長方形 44"/>
            <p:cNvSpPr/>
            <p:nvPr/>
          </p:nvSpPr>
          <p:spPr>
            <a:xfrm>
              <a:off x="1265274" y="933417"/>
              <a:ext cx="4667693" cy="3101162"/>
            </a:xfrm>
            <a:prstGeom prst="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latin typeface="Arial" panose="020B0604020202020204" pitchFamily="34" charset="0"/>
                <a:cs typeface="Arial" panose="020B0604020202020204" pitchFamily="34" charset="0"/>
              </a:endParaRPr>
            </a:p>
          </p:txBody>
        </p:sp>
        <p:sp>
          <p:nvSpPr>
            <p:cNvPr id="46" name="テキスト ボックス 45"/>
            <p:cNvSpPr txBox="1"/>
            <p:nvPr/>
          </p:nvSpPr>
          <p:spPr>
            <a:xfrm>
              <a:off x="0" y="2218645"/>
              <a:ext cx="4932040" cy="588899"/>
            </a:xfrm>
            <a:prstGeom prst="rect">
              <a:avLst/>
            </a:prstGeom>
            <a:noFill/>
          </p:spPr>
          <p:txBody>
            <a:bodyPr wrap="square" rtlCol="0">
              <a:spAutoFit/>
            </a:bodyPr>
            <a:lstStyle/>
            <a:p>
              <a:r>
                <a:rPr lang="en-US" altLang="ja-JP" sz="1300" dirty="0">
                  <a:latin typeface="Arial" panose="020B0604020202020204" pitchFamily="34" charset="0"/>
                  <a:cs typeface="Arial" panose="020B0604020202020204" pitchFamily="34" charset="0"/>
                </a:rPr>
                <a:t>Testing procedure for next regulations (UN GTR draft proposal)</a:t>
              </a:r>
              <a:endParaRPr kumimoji="1" lang="ja-JP" altLang="en-US" sz="1300" dirty="0">
                <a:latin typeface="Arial" panose="020B0604020202020204" pitchFamily="34" charset="0"/>
                <a:cs typeface="Arial" panose="020B0604020202020204" pitchFamily="34" charset="0"/>
              </a:endParaRPr>
            </a:p>
          </p:txBody>
        </p:sp>
        <p:sp>
          <p:nvSpPr>
            <p:cNvPr id="47" name="テキスト ボックス 46"/>
            <p:cNvSpPr txBox="1"/>
            <p:nvPr/>
          </p:nvSpPr>
          <p:spPr>
            <a:xfrm>
              <a:off x="0" y="332315"/>
              <a:ext cx="3956558" cy="588899"/>
            </a:xfrm>
            <a:prstGeom prst="rect">
              <a:avLst/>
            </a:prstGeom>
            <a:noFill/>
          </p:spPr>
          <p:txBody>
            <a:bodyPr wrap="square" rtlCol="0">
              <a:spAutoFit/>
            </a:bodyPr>
            <a:lstStyle/>
            <a:p>
              <a:r>
                <a:rPr lang="en-US" altLang="ja-JP" sz="1300" dirty="0">
                  <a:latin typeface="Arial" panose="020B0604020202020204" pitchFamily="34" charset="0"/>
                  <a:cs typeface="Arial" panose="020B0604020202020204" pitchFamily="34" charset="0"/>
                </a:rPr>
                <a:t>Test procedures currently in use in Japan</a:t>
              </a:r>
              <a:endParaRPr kumimoji="1" lang="ja-JP" altLang="en-US" sz="1300" dirty="0">
                <a:latin typeface="Arial" panose="020B0604020202020204" pitchFamily="34" charset="0"/>
                <a:cs typeface="Arial" panose="020B0604020202020204" pitchFamily="34" charset="0"/>
              </a:endParaRPr>
            </a:p>
          </p:txBody>
        </p:sp>
      </p:grpSp>
      <p:sp>
        <p:nvSpPr>
          <p:cNvPr id="48" name="左中かっこ 47"/>
          <p:cNvSpPr/>
          <p:nvPr/>
        </p:nvSpPr>
        <p:spPr>
          <a:xfrm rot="16200000">
            <a:off x="7257734" y="1607363"/>
            <a:ext cx="245156" cy="3024336"/>
          </a:xfrm>
          <a:prstGeom prst="leftBrace">
            <a:avLst>
              <a:gd name="adj1" fmla="val 54131"/>
              <a:gd name="adj2" fmla="val 50000"/>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sz="1400" dirty="0">
              <a:latin typeface="Arial" panose="020B0604020202020204" pitchFamily="34" charset="0"/>
              <a:cs typeface="Arial" panose="020B0604020202020204" pitchFamily="34" charset="0"/>
            </a:endParaRPr>
          </a:p>
        </p:txBody>
      </p:sp>
      <p:sp>
        <p:nvSpPr>
          <p:cNvPr id="49" name="テキスト ボックス 48"/>
          <p:cNvSpPr txBox="1"/>
          <p:nvPr/>
        </p:nvSpPr>
        <p:spPr>
          <a:xfrm>
            <a:off x="5580112" y="3193231"/>
            <a:ext cx="3563888" cy="307777"/>
          </a:xfrm>
          <a:prstGeom prst="rect">
            <a:avLst/>
          </a:prstGeom>
          <a:noFill/>
        </p:spPr>
        <p:txBody>
          <a:bodyPr wrap="square" rtlCol="0">
            <a:spAutoFit/>
          </a:bodyPr>
          <a:lstStyle/>
          <a:p>
            <a:pPr algn="ctr"/>
            <a:r>
              <a:rPr lang="en-US" altLang="ja-JP" sz="1400" b="1" dirty="0">
                <a:solidFill>
                  <a:srgbClr val="FF0000"/>
                </a:solidFill>
                <a:latin typeface="Arial" panose="020B0604020202020204" pitchFamily="34" charset="0"/>
                <a:cs typeface="Arial" panose="020B0604020202020204" pitchFamily="34" charset="0"/>
              </a:rPr>
              <a:t>Vapor emissions + PF (48hr) </a:t>
            </a:r>
            <a:r>
              <a:rPr lang="ja-JP" altLang="en-US" sz="1400" b="1" dirty="0">
                <a:solidFill>
                  <a:srgbClr val="FF0000"/>
                </a:solidFill>
                <a:latin typeface="Arial" panose="020B0604020202020204" pitchFamily="34" charset="0"/>
                <a:cs typeface="Arial" panose="020B0604020202020204" pitchFamily="34" charset="0"/>
                <a:sym typeface="Symbol" panose="05050102010706020507" pitchFamily="18" charset="2"/>
              </a:rPr>
              <a:t></a:t>
            </a:r>
            <a:r>
              <a:rPr lang="ja-JP" altLang="ja-JP" sz="1400" b="1" dirty="0">
                <a:solidFill>
                  <a:srgbClr val="FF0000"/>
                </a:solidFill>
                <a:latin typeface="Arial" panose="020B0604020202020204" pitchFamily="34" charset="0"/>
                <a:cs typeface="Arial" panose="020B0604020202020204" pitchFamily="34" charset="0"/>
              </a:rPr>
              <a:t> </a:t>
            </a:r>
            <a:r>
              <a:rPr lang="en-US" altLang="ja-JP" sz="1400" b="1" dirty="0">
                <a:solidFill>
                  <a:srgbClr val="FF0000"/>
                </a:solidFill>
                <a:latin typeface="Arial" panose="020B0604020202020204" pitchFamily="34" charset="0"/>
                <a:cs typeface="Arial" panose="020B0604020202020204" pitchFamily="34" charset="0"/>
              </a:rPr>
              <a:t>2g</a:t>
            </a:r>
            <a:endParaRPr kumimoji="1" lang="ja-JP" altLang="en-US" sz="1100" b="1" dirty="0">
              <a:solidFill>
                <a:srgbClr val="FF0000"/>
              </a:solidFill>
              <a:latin typeface="Arial" panose="020B0604020202020204" pitchFamily="34" charset="0"/>
              <a:cs typeface="Arial" panose="020B0604020202020204" pitchFamily="34" charset="0"/>
            </a:endParaRPr>
          </a:p>
        </p:txBody>
      </p:sp>
      <p:sp>
        <p:nvSpPr>
          <p:cNvPr id="51" name="テキスト ボックス 50"/>
          <p:cNvSpPr txBox="1"/>
          <p:nvPr/>
        </p:nvSpPr>
        <p:spPr>
          <a:xfrm>
            <a:off x="7642860" y="2060848"/>
            <a:ext cx="1253814" cy="307777"/>
          </a:xfrm>
          <a:prstGeom prst="rect">
            <a:avLst/>
          </a:prstGeom>
          <a:noFill/>
        </p:spPr>
        <p:txBody>
          <a:bodyPr wrap="square" rtlCol="0">
            <a:spAutoFit/>
          </a:bodyPr>
          <a:lstStyle/>
          <a:p>
            <a:r>
              <a:rPr kumimoji="1" lang="en-US" altLang="ja-JP" sz="1400" dirty="0">
                <a:latin typeface="Arial" panose="020B0604020202020204" pitchFamily="34" charset="0"/>
                <a:cs typeface="Arial" panose="020B0604020202020204" pitchFamily="34" charset="0"/>
              </a:rPr>
              <a:t>20</a:t>
            </a:r>
            <a:r>
              <a:rPr kumimoji="1" lang="en-US" altLang="ja-JP" sz="1400" dirty="0">
                <a:latin typeface="Arial" panose="020B0604020202020204" pitchFamily="34" charset="0"/>
                <a:cs typeface="Arial" panose="020B0604020202020204" pitchFamily="34" charset="0"/>
                <a:sym typeface="Symbol" panose="05050102010706020507" pitchFamily="18" charset="2"/>
              </a:rPr>
              <a:t></a:t>
            </a:r>
            <a:r>
              <a:rPr kumimoji="1" lang="en-US" altLang="ja-JP" sz="1400" dirty="0">
                <a:latin typeface="Arial" panose="020B0604020202020204" pitchFamily="34" charset="0"/>
                <a:cs typeface="Arial" panose="020B0604020202020204" pitchFamily="34" charset="0"/>
              </a:rPr>
              <a:t>C ~ 35</a:t>
            </a:r>
            <a:r>
              <a:rPr lang="en-US" altLang="ja-JP" sz="1400" dirty="0">
                <a:latin typeface="Arial" panose="020B0604020202020204" pitchFamily="34" charset="0"/>
                <a:cs typeface="Arial" panose="020B0604020202020204" pitchFamily="34" charset="0"/>
                <a:sym typeface="Symbol" panose="05050102010706020507" pitchFamily="18" charset="2"/>
              </a:rPr>
              <a:t></a:t>
            </a:r>
            <a:r>
              <a:rPr kumimoji="1" lang="en-US" altLang="ja-JP" sz="1400" dirty="0">
                <a:latin typeface="Arial" panose="020B0604020202020204" pitchFamily="34" charset="0"/>
                <a:cs typeface="Arial" panose="020B0604020202020204" pitchFamily="34" charset="0"/>
              </a:rPr>
              <a:t>C</a:t>
            </a:r>
            <a:endParaRPr kumimoji="1" lang="ja-JP" altLang="en-US" sz="1400" dirty="0">
              <a:latin typeface="Arial" panose="020B0604020202020204" pitchFamily="34" charset="0"/>
              <a:cs typeface="Arial" panose="020B0604020202020204" pitchFamily="34" charset="0"/>
            </a:endParaRPr>
          </a:p>
        </p:txBody>
      </p:sp>
      <p:sp>
        <p:nvSpPr>
          <p:cNvPr id="52" name="テキスト ボックス 51"/>
          <p:cNvSpPr txBox="1"/>
          <p:nvPr/>
        </p:nvSpPr>
        <p:spPr>
          <a:xfrm>
            <a:off x="18678" y="5586045"/>
            <a:ext cx="6569546" cy="723275"/>
          </a:xfrm>
          <a:prstGeom prst="rect">
            <a:avLst/>
          </a:prstGeom>
          <a:noFill/>
        </p:spPr>
        <p:txBody>
          <a:bodyPr wrap="square" rtlCol="0">
            <a:spAutoFit/>
          </a:bodyPr>
          <a:lstStyle/>
          <a:p>
            <a:pPr lvl="0"/>
            <a:r>
              <a:rPr lang="ja-JP" altLang="en-US" sz="1100" dirty="0">
                <a:latin typeface="Arial" panose="020B0604020202020204" pitchFamily="34" charset="0"/>
                <a:cs typeface="Arial" panose="020B0604020202020204" pitchFamily="34" charset="0"/>
                <a:sym typeface="Wingdings" panose="05000000000000000000" pitchFamily="2" charset="2"/>
              </a:rPr>
              <a:t></a:t>
            </a:r>
            <a:r>
              <a:rPr lang="en-US" altLang="ja-JP" sz="1100" dirty="0">
                <a:latin typeface="Arial" panose="020B0604020202020204" pitchFamily="34" charset="0"/>
                <a:cs typeface="Arial" panose="020B0604020202020204" pitchFamily="34" charset="0"/>
              </a:rPr>
              <a:t> Limit value: Improved by changing from 2g of emissions per day to 2g of emissions per 2 days</a:t>
            </a:r>
            <a:endParaRPr lang="ja-JP" altLang="ja-JP" sz="1100" dirty="0">
              <a:latin typeface="Arial" panose="020B0604020202020204" pitchFamily="34" charset="0"/>
              <a:cs typeface="Arial" panose="020B0604020202020204" pitchFamily="34" charset="0"/>
            </a:endParaRPr>
          </a:p>
          <a:p>
            <a:pPr indent="361950"/>
            <a:r>
              <a:rPr lang="en-US" altLang="ja-JP" sz="1000" spc="-30" dirty="0">
                <a:latin typeface="Arial" panose="020B0604020202020204" pitchFamily="34" charset="0"/>
                <a:cs typeface="Arial" panose="020B0604020202020204" pitchFamily="34" charset="0"/>
              </a:rPr>
              <a:t>A 2g regulation value to deal with emissions for HSL + DBL_1stday + DBL_2ndday + PF</a:t>
            </a:r>
            <a:r>
              <a:rPr lang="ja-JP" altLang="en-US" sz="1000" spc="-30" dirty="0">
                <a:latin typeface="Arial" panose="020B0604020202020204" pitchFamily="34" charset="0"/>
                <a:cs typeface="Arial" panose="020B0604020202020204" pitchFamily="34" charset="0"/>
              </a:rPr>
              <a:t> </a:t>
            </a:r>
            <a:r>
              <a:rPr lang="en-US" altLang="ja-JP" sz="1000" spc="-30" dirty="0">
                <a:latin typeface="Arial" panose="020B0604020202020204" pitchFamily="34" charset="0"/>
                <a:cs typeface="Arial" panose="020B0604020202020204" pitchFamily="34" charset="0"/>
              </a:rPr>
              <a:t>(48hr)*</a:t>
            </a:r>
          </a:p>
          <a:p>
            <a:pPr indent="361950"/>
            <a:r>
              <a:rPr lang="en-US" altLang="ja-JP" sz="1000" spc="-30" dirty="0">
                <a:latin typeface="Arial" panose="020B0604020202020204" pitchFamily="34" charset="0"/>
                <a:cs typeface="Arial" panose="020B0604020202020204" pitchFamily="34" charset="0"/>
              </a:rPr>
              <a:t>*PF is the fixed deterioration factor for the fuel tank, with PF (48hr) = 0.24g  PF(24hr)= 0.12g</a:t>
            </a:r>
            <a:endParaRPr lang="ja-JP" altLang="ja-JP" sz="1000" spc="-30" dirty="0">
              <a:latin typeface="Arial" panose="020B0604020202020204" pitchFamily="34" charset="0"/>
              <a:cs typeface="Arial" panose="020B0604020202020204" pitchFamily="34" charset="0"/>
            </a:endParaRPr>
          </a:p>
          <a:p>
            <a:pPr indent="541338">
              <a:tabLst>
                <a:tab pos="722313" algn="l"/>
              </a:tabLst>
            </a:pPr>
            <a:r>
              <a:rPr lang="en-US" altLang="ja-JP" sz="1000" spc="-40" dirty="0">
                <a:latin typeface="Arial" panose="020B0604020202020204" pitchFamily="34" charset="0"/>
                <a:cs typeface="Arial" panose="020B0604020202020204" pitchFamily="34" charset="0"/>
              </a:rPr>
              <a:t>(This is just limited to multilayer tanks. Monolayer tanks are to be measured based on the deterioration procedure.)</a:t>
            </a:r>
            <a:endParaRPr kumimoji="1" lang="ja-JP" altLang="en-US" sz="1000" spc="-40" dirty="0">
              <a:latin typeface="Arial" panose="020B0604020202020204" pitchFamily="34" charset="0"/>
              <a:cs typeface="Arial" panose="020B0604020202020204" pitchFamily="34" charset="0"/>
            </a:endParaRPr>
          </a:p>
        </p:txBody>
      </p:sp>
      <p:graphicFrame>
        <p:nvGraphicFramePr>
          <p:cNvPr id="54" name="表 53"/>
          <p:cNvGraphicFramePr>
            <a:graphicFrameLocks noGrp="1"/>
          </p:cNvGraphicFramePr>
          <p:nvPr>
            <p:extLst>
              <p:ext uri="{D42A27DB-BD31-4B8C-83A1-F6EECF244321}">
                <p14:modId xmlns:p14="http://schemas.microsoft.com/office/powerpoint/2010/main" val="3442641030"/>
              </p:ext>
            </p:extLst>
          </p:nvPr>
        </p:nvGraphicFramePr>
        <p:xfrm>
          <a:off x="266313" y="4447998"/>
          <a:ext cx="5514754" cy="807720"/>
        </p:xfrm>
        <a:graphic>
          <a:graphicData uri="http://schemas.openxmlformats.org/drawingml/2006/table">
            <a:tbl>
              <a:tblPr firstRow="1" bandRow="1">
                <a:tableStyleId>{5C22544A-7EE6-4342-B048-85BDC9FD1C3A}</a:tableStyleId>
              </a:tblPr>
              <a:tblGrid>
                <a:gridCol w="2600027">
                  <a:extLst>
                    <a:ext uri="{9D8B030D-6E8A-4147-A177-3AD203B41FA5}">
                      <a16:colId xmlns:a16="http://schemas.microsoft.com/office/drawing/2014/main" xmlns="" val="20000"/>
                    </a:ext>
                  </a:extLst>
                </a:gridCol>
                <a:gridCol w="1486001">
                  <a:extLst>
                    <a:ext uri="{9D8B030D-6E8A-4147-A177-3AD203B41FA5}">
                      <a16:colId xmlns:a16="http://schemas.microsoft.com/office/drawing/2014/main" xmlns="" val="20001"/>
                    </a:ext>
                  </a:extLst>
                </a:gridCol>
                <a:gridCol w="1428726">
                  <a:extLst>
                    <a:ext uri="{9D8B030D-6E8A-4147-A177-3AD203B41FA5}">
                      <a16:colId xmlns:a16="http://schemas.microsoft.com/office/drawing/2014/main" xmlns="" val="20002"/>
                    </a:ext>
                  </a:extLst>
                </a:gridCol>
              </a:tblGrid>
              <a:tr h="216221">
                <a:tc>
                  <a:txBody>
                    <a:bodyPr/>
                    <a:lstStyle/>
                    <a:p>
                      <a:endParaRPr kumimoji="1" lang="ja-JP" altLang="en-US" sz="1400" dirty="0">
                        <a:latin typeface="Arial" panose="020B0604020202020204" pitchFamily="34" charset="0"/>
                        <a:cs typeface="Arial" panose="020B0604020202020204" pitchFamily="34" charset="0"/>
                      </a:endParaRPr>
                    </a:p>
                  </a:txBody>
                  <a:tcPr/>
                </a:tc>
                <a:tc>
                  <a:txBody>
                    <a:bodyPr/>
                    <a:lstStyle/>
                    <a:p>
                      <a:pPr algn="ctr"/>
                      <a:r>
                        <a:rPr kumimoji="1" lang="en-US" altLang="ja-JP" sz="1400" dirty="0">
                          <a:latin typeface="Arial" panose="020B0604020202020204" pitchFamily="34" charset="0"/>
                          <a:cs typeface="Arial" panose="020B0604020202020204" pitchFamily="34" charset="0"/>
                        </a:rPr>
                        <a:t>Time</a:t>
                      </a:r>
                      <a:r>
                        <a:rPr kumimoji="1" lang="ja-JP" altLang="en-US" sz="1400" dirty="0">
                          <a:latin typeface="Arial" panose="020B0604020202020204" pitchFamily="34" charset="0"/>
                          <a:cs typeface="Arial" panose="020B0604020202020204" pitchFamily="34" charset="0"/>
                        </a:rPr>
                        <a:t> </a:t>
                      </a:r>
                      <a:r>
                        <a:rPr kumimoji="1" lang="en-US" altLang="ja-JP" sz="1400" dirty="0">
                          <a:latin typeface="Arial" panose="020B0604020202020204" pitchFamily="34" charset="0"/>
                          <a:cs typeface="Arial" panose="020B0604020202020204" pitchFamily="34" charset="0"/>
                        </a:rPr>
                        <a:t>[s]</a:t>
                      </a:r>
                      <a:endParaRPr kumimoji="1" lang="ja-JP" altLang="en-US" sz="1400" dirty="0">
                        <a:latin typeface="Arial" panose="020B0604020202020204" pitchFamily="34" charset="0"/>
                        <a:cs typeface="Arial" panose="020B0604020202020204" pitchFamily="34" charset="0"/>
                      </a:endParaRPr>
                    </a:p>
                  </a:txBody>
                  <a:tcPr/>
                </a:tc>
                <a:tc>
                  <a:txBody>
                    <a:bodyPr/>
                    <a:lstStyle/>
                    <a:p>
                      <a:pPr algn="ctr"/>
                      <a:r>
                        <a:rPr kumimoji="1" lang="en-US" altLang="ja-JP" sz="1400" dirty="0">
                          <a:latin typeface="Arial" panose="020B0604020202020204" pitchFamily="34" charset="0"/>
                          <a:cs typeface="Arial" panose="020B0604020202020204" pitchFamily="34" charset="0"/>
                        </a:rPr>
                        <a:t>Travel </a:t>
                      </a:r>
                      <a:r>
                        <a:rPr kumimoji="1" lang="ja-JP" altLang="en-US" sz="1400" dirty="0">
                          <a:latin typeface="Arial" panose="020B0604020202020204" pitchFamily="34" charset="0"/>
                          <a:cs typeface="Arial" panose="020B0604020202020204" pitchFamily="34" charset="0"/>
                        </a:rPr>
                        <a:t> </a:t>
                      </a:r>
                      <a:r>
                        <a:rPr kumimoji="1" lang="en-US" altLang="ja-JP" sz="1400" dirty="0">
                          <a:latin typeface="Arial" panose="020B0604020202020204" pitchFamily="34" charset="0"/>
                          <a:cs typeface="Arial" panose="020B0604020202020204" pitchFamily="34" charset="0"/>
                        </a:rPr>
                        <a:t>[km]</a:t>
                      </a:r>
                      <a:endParaRPr kumimoji="1" lang="ja-JP" altLang="en-U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10000"/>
                  </a:ext>
                </a:extLst>
              </a:tr>
              <a:tr h="216221">
                <a:tc>
                  <a:txBody>
                    <a:bodyPr/>
                    <a:lstStyle/>
                    <a:p>
                      <a:r>
                        <a:rPr kumimoji="1" lang="en-US" altLang="ja-JP" sz="1050" baseline="0" dirty="0">
                          <a:latin typeface="Arial" panose="020B0604020202020204" pitchFamily="34" charset="0"/>
                          <a:cs typeface="Arial" panose="020B0604020202020204" pitchFamily="34" charset="0"/>
                        </a:rPr>
                        <a:t>Current</a:t>
                      </a:r>
                      <a:r>
                        <a:rPr kumimoji="1" lang="ja-JP" altLang="en-US" sz="1050" baseline="0" dirty="0">
                          <a:latin typeface="Arial" panose="020B0604020202020204" pitchFamily="34" charset="0"/>
                          <a:cs typeface="Arial" panose="020B0604020202020204" pitchFamily="34" charset="0"/>
                        </a:rPr>
                        <a:t> </a:t>
                      </a:r>
                      <a:r>
                        <a:rPr kumimoji="1" lang="en-US" altLang="ja-JP" sz="1050" baseline="0" dirty="0">
                          <a:latin typeface="Arial" panose="020B0604020202020204" pitchFamily="34" charset="0"/>
                          <a:cs typeface="Arial" panose="020B0604020202020204" pitchFamily="34" charset="0"/>
                        </a:rPr>
                        <a:t>domestic</a:t>
                      </a:r>
                      <a:r>
                        <a:rPr kumimoji="1" lang="ja-JP" altLang="en-US" sz="1050" baseline="0" dirty="0">
                          <a:latin typeface="Arial" panose="020B0604020202020204" pitchFamily="34" charset="0"/>
                          <a:cs typeface="Arial" panose="020B0604020202020204" pitchFamily="34" charset="0"/>
                        </a:rPr>
                        <a:t> </a:t>
                      </a:r>
                      <a:r>
                        <a:rPr kumimoji="1" lang="en-US" altLang="ja-JP" sz="1050" baseline="0" dirty="0">
                          <a:latin typeface="Arial" panose="020B0604020202020204" pitchFamily="34" charset="0"/>
                          <a:cs typeface="Arial" panose="020B0604020202020204" pitchFamily="34" charset="0"/>
                        </a:rPr>
                        <a:t>regulation</a:t>
                      </a:r>
                      <a:r>
                        <a:rPr kumimoji="1" lang="ja-JP" altLang="en-US" sz="1050" baseline="0" dirty="0">
                          <a:latin typeface="Arial" panose="020B0604020202020204" pitchFamily="34" charset="0"/>
                          <a:cs typeface="Arial" panose="020B0604020202020204" pitchFamily="34" charset="0"/>
                        </a:rPr>
                        <a:t> </a:t>
                      </a:r>
                      <a:r>
                        <a:rPr kumimoji="1" lang="en-US" altLang="ja-JP" sz="1050" dirty="0">
                          <a:latin typeface="Arial" panose="020B0604020202020204" pitchFamily="34" charset="0"/>
                          <a:cs typeface="Arial" panose="020B0604020202020204" pitchFamily="34" charset="0"/>
                        </a:rPr>
                        <a:t>JC08 </a:t>
                      </a:r>
                      <a:r>
                        <a:rPr kumimoji="1" lang="en-US" altLang="ja-JP" sz="1050" dirty="0">
                          <a:latin typeface="Arial" panose="020B0604020202020204" pitchFamily="34" charset="0"/>
                          <a:cs typeface="Arial" panose="020B0604020202020204" pitchFamily="34" charset="0"/>
                          <a:sym typeface="Symbol" panose="05050102010706020507" pitchFamily="18" charset="2"/>
                        </a:rPr>
                        <a:t> </a:t>
                      </a:r>
                      <a:r>
                        <a:rPr kumimoji="1" lang="en-US" altLang="ja-JP" sz="1050" dirty="0">
                          <a:latin typeface="Arial" panose="020B0604020202020204" pitchFamily="34" charset="0"/>
                          <a:cs typeface="Arial" panose="020B0604020202020204" pitchFamily="34" charset="0"/>
                        </a:rPr>
                        <a:t>4</a:t>
                      </a:r>
                      <a:endParaRPr kumimoji="1" lang="ja-JP" altLang="en-US" sz="1050" dirty="0">
                        <a:latin typeface="Arial" panose="020B0604020202020204" pitchFamily="34" charset="0"/>
                        <a:cs typeface="Arial" panose="020B0604020202020204" pitchFamily="34" charset="0"/>
                      </a:endParaRPr>
                    </a:p>
                  </a:txBody>
                  <a:tcPr/>
                </a:tc>
                <a:tc>
                  <a:txBody>
                    <a:bodyPr/>
                    <a:lstStyle/>
                    <a:p>
                      <a:pPr algn="ctr" fontAlgn="ctr"/>
                      <a:r>
                        <a:rPr lang="en-US" altLang="ja-JP" sz="1400" b="0" i="0" u="none" strike="noStrike" dirty="0">
                          <a:solidFill>
                            <a:srgbClr val="000000"/>
                          </a:solidFill>
                          <a:effectLst/>
                          <a:latin typeface="Arial" panose="020B0604020202020204" pitchFamily="34" charset="0"/>
                          <a:ea typeface="ＭＳ Ｐゴシック" panose="020B0600070205080204" pitchFamily="50" charset="-128"/>
                          <a:cs typeface="Arial" panose="020B0604020202020204" pitchFamily="34" charset="0"/>
                        </a:rPr>
                        <a:t>4816 </a:t>
                      </a:r>
                    </a:p>
                  </a:txBody>
                  <a:tcPr marL="9525" marR="9525" marT="9525" marB="0" anchor="ctr"/>
                </a:tc>
                <a:tc>
                  <a:txBody>
                    <a:bodyPr/>
                    <a:lstStyle/>
                    <a:p>
                      <a:pPr algn="ctr" fontAlgn="ctr"/>
                      <a:r>
                        <a:rPr lang="en-US" altLang="ja-JP" sz="1400" b="0" i="0" u="none" strike="noStrike" dirty="0">
                          <a:solidFill>
                            <a:srgbClr val="000000"/>
                          </a:solidFill>
                          <a:effectLst/>
                          <a:latin typeface="Arial" panose="020B0604020202020204" pitchFamily="34" charset="0"/>
                          <a:ea typeface="ＭＳ Ｐゴシック" panose="020B0600070205080204" pitchFamily="50" charset="-128"/>
                          <a:cs typeface="Arial" panose="020B0604020202020204" pitchFamily="34" charset="0"/>
                        </a:rPr>
                        <a:t>32.7 </a:t>
                      </a:r>
                    </a:p>
                  </a:txBody>
                  <a:tcPr marL="9525" marR="9525" marT="9525" marB="0" anchor="ctr"/>
                </a:tc>
                <a:extLst>
                  <a:ext uri="{0D108BD9-81ED-4DB2-BD59-A6C34878D82A}">
                    <a16:rowId xmlns:a16="http://schemas.microsoft.com/office/drawing/2014/main" xmlns="" val="10001"/>
                  </a:ext>
                </a:extLst>
              </a:tr>
              <a:tr h="216221">
                <a:tc>
                  <a:txBody>
                    <a:bodyPr/>
                    <a:lstStyle/>
                    <a:p>
                      <a:r>
                        <a:rPr kumimoji="1" lang="en-US" altLang="ja-JP" sz="1050" dirty="0">
                          <a:latin typeface="Arial" panose="020B0604020202020204" pitchFamily="34" charset="0"/>
                          <a:cs typeface="Arial" panose="020B0604020202020204" pitchFamily="34" charset="0"/>
                        </a:rPr>
                        <a:t>UN</a:t>
                      </a:r>
                      <a:r>
                        <a:rPr kumimoji="1" lang="ja-JP" altLang="en-US" sz="1050" dirty="0">
                          <a:latin typeface="Arial" panose="020B0604020202020204" pitchFamily="34" charset="0"/>
                          <a:cs typeface="Arial" panose="020B0604020202020204" pitchFamily="34" charset="0"/>
                        </a:rPr>
                        <a:t> </a:t>
                      </a:r>
                      <a:r>
                        <a:rPr kumimoji="1" lang="en-US" altLang="ja-JP" sz="1050" dirty="0">
                          <a:latin typeface="Arial" panose="020B0604020202020204" pitchFamily="34" charset="0"/>
                          <a:cs typeface="Arial" panose="020B0604020202020204" pitchFamily="34" charset="0"/>
                        </a:rPr>
                        <a:t>GTR</a:t>
                      </a:r>
                      <a:r>
                        <a:rPr kumimoji="1" lang="ja-JP" altLang="en-US" sz="1050" dirty="0">
                          <a:latin typeface="Arial" panose="020B0604020202020204" pitchFamily="34" charset="0"/>
                          <a:cs typeface="Arial" panose="020B0604020202020204" pitchFamily="34" charset="0"/>
                        </a:rPr>
                        <a:t> </a:t>
                      </a:r>
                      <a:r>
                        <a:rPr kumimoji="1" lang="en-US" altLang="ja-JP" sz="1050" dirty="0">
                          <a:latin typeface="Arial" panose="020B0604020202020204" pitchFamily="34" charset="0"/>
                          <a:cs typeface="Arial" panose="020B0604020202020204" pitchFamily="34" charset="0"/>
                        </a:rPr>
                        <a:t>proposal</a:t>
                      </a:r>
                      <a:r>
                        <a:rPr kumimoji="1" lang="ja-JP" altLang="en-US" sz="1050" dirty="0">
                          <a:latin typeface="Arial" panose="020B0604020202020204" pitchFamily="34" charset="0"/>
                          <a:cs typeface="Arial" panose="020B0604020202020204" pitchFamily="34" charset="0"/>
                        </a:rPr>
                        <a:t> </a:t>
                      </a:r>
                      <a:r>
                        <a:rPr kumimoji="1" lang="en-US" altLang="ja-JP" sz="1050" dirty="0">
                          <a:latin typeface="Arial" panose="020B0604020202020204" pitchFamily="34" charset="0"/>
                          <a:cs typeface="Arial" panose="020B0604020202020204" pitchFamily="34" charset="0"/>
                        </a:rPr>
                        <a:t>WLTC</a:t>
                      </a:r>
                      <a:r>
                        <a:rPr kumimoji="1" lang="ja-JP" altLang="en-US" sz="1050" dirty="0">
                          <a:latin typeface="Arial" panose="020B0604020202020204" pitchFamily="34" charset="0"/>
                          <a:cs typeface="Arial" panose="020B0604020202020204" pitchFamily="34" charset="0"/>
                        </a:rPr>
                        <a:t> </a:t>
                      </a:r>
                      <a:r>
                        <a:rPr kumimoji="1" lang="en-US" altLang="ja-JP" sz="1050" dirty="0">
                          <a:latin typeface="Arial" panose="020B0604020202020204" pitchFamily="34" charset="0"/>
                          <a:cs typeface="Arial" panose="020B0604020202020204" pitchFamily="34" charset="0"/>
                        </a:rPr>
                        <a:t>(LMHM) </a:t>
                      </a:r>
                      <a:r>
                        <a:rPr kumimoji="1" lang="en-US" altLang="ja-JP" sz="1050" dirty="0">
                          <a:latin typeface="Arial" panose="020B0604020202020204" pitchFamily="34" charset="0"/>
                          <a:cs typeface="Arial" panose="020B0604020202020204" pitchFamily="34" charset="0"/>
                          <a:sym typeface="Symbol" panose="05050102010706020507" pitchFamily="18" charset="2"/>
                        </a:rPr>
                        <a:t> </a:t>
                      </a:r>
                      <a:r>
                        <a:rPr kumimoji="1" lang="en-US" altLang="ja-JP" sz="1050" dirty="0">
                          <a:latin typeface="Arial" panose="020B0604020202020204" pitchFamily="34" charset="0"/>
                          <a:cs typeface="Arial" panose="020B0604020202020204" pitchFamily="34" charset="0"/>
                        </a:rPr>
                        <a:t>1</a:t>
                      </a:r>
                      <a:endParaRPr kumimoji="1" lang="ja-JP" altLang="en-US" sz="1050" dirty="0">
                        <a:latin typeface="Arial" panose="020B0604020202020204" pitchFamily="34" charset="0"/>
                        <a:cs typeface="Arial" panose="020B0604020202020204" pitchFamily="34" charset="0"/>
                      </a:endParaRPr>
                    </a:p>
                  </a:txBody>
                  <a:tcPr anchor="ctr"/>
                </a:tc>
                <a:tc>
                  <a:txBody>
                    <a:bodyPr/>
                    <a:lstStyle/>
                    <a:p>
                      <a:pPr algn="ctr" fontAlgn="ctr"/>
                      <a:r>
                        <a:rPr lang="en-US" altLang="ja-JP" sz="1400" u="none" strike="noStrike" dirty="0">
                          <a:effectLst/>
                          <a:latin typeface="Arial" panose="020B0604020202020204" pitchFamily="34" charset="0"/>
                          <a:cs typeface="Arial" panose="020B0604020202020204" pitchFamily="34" charset="0"/>
                        </a:rPr>
                        <a:t>1910 </a:t>
                      </a:r>
                      <a:endParaRPr lang="en-US" altLang="ja-JP" sz="1400" b="0" i="0" u="none" strike="noStrike" dirty="0">
                        <a:solidFill>
                          <a:srgbClr val="000000"/>
                        </a:solidFill>
                        <a:effectLst/>
                        <a:latin typeface="Arial" panose="020B0604020202020204" pitchFamily="34" charset="0"/>
                        <a:ea typeface="ＭＳ Ｐゴシック" panose="020B0600070205080204" pitchFamily="50" charset="-128"/>
                        <a:cs typeface="Arial" panose="020B0604020202020204" pitchFamily="34" charset="0"/>
                      </a:endParaRPr>
                    </a:p>
                  </a:txBody>
                  <a:tcPr marL="9525" marR="9525" marT="9525" marB="0" anchor="ctr"/>
                </a:tc>
                <a:tc>
                  <a:txBody>
                    <a:bodyPr/>
                    <a:lstStyle/>
                    <a:p>
                      <a:pPr algn="ctr" fontAlgn="ctr"/>
                      <a:r>
                        <a:rPr lang="en-US" altLang="ja-JP" sz="1400" u="none" strike="noStrike" dirty="0">
                          <a:effectLst/>
                          <a:latin typeface="Arial" panose="020B0604020202020204" pitchFamily="34" charset="0"/>
                          <a:cs typeface="Arial" panose="020B0604020202020204" pitchFamily="34" charset="0"/>
                        </a:rPr>
                        <a:t>19.8 </a:t>
                      </a:r>
                      <a:endParaRPr lang="en-US" altLang="ja-JP" sz="1400" b="0" i="0" u="none" strike="noStrike" dirty="0">
                        <a:solidFill>
                          <a:srgbClr val="000000"/>
                        </a:solidFill>
                        <a:effectLst/>
                        <a:latin typeface="Arial" panose="020B0604020202020204" pitchFamily="34" charset="0"/>
                        <a:ea typeface="ＭＳ Ｐゴシック" panose="020B0600070205080204" pitchFamily="50" charset="-128"/>
                        <a:cs typeface="Arial" panose="020B0604020202020204" pitchFamily="34" charset="0"/>
                      </a:endParaRPr>
                    </a:p>
                  </a:txBody>
                  <a:tcPr marL="9525" marR="9525" marT="9525" marB="0" anchor="ctr"/>
                </a:tc>
                <a:extLst>
                  <a:ext uri="{0D108BD9-81ED-4DB2-BD59-A6C34878D82A}">
                    <a16:rowId xmlns:a16="http://schemas.microsoft.com/office/drawing/2014/main" xmlns="" val="10002"/>
                  </a:ext>
                </a:extLst>
              </a:tr>
            </a:tbl>
          </a:graphicData>
        </a:graphic>
      </p:graphicFrame>
      <p:sp>
        <p:nvSpPr>
          <p:cNvPr id="56" name="テキスト ボックス 55"/>
          <p:cNvSpPr txBox="1"/>
          <p:nvPr/>
        </p:nvSpPr>
        <p:spPr>
          <a:xfrm>
            <a:off x="6555258" y="4629823"/>
            <a:ext cx="2481238" cy="461665"/>
          </a:xfrm>
          <a:prstGeom prst="rect">
            <a:avLst/>
          </a:prstGeom>
          <a:noFill/>
        </p:spPr>
        <p:txBody>
          <a:bodyPr wrap="square" rtlCol="0">
            <a:spAutoFit/>
          </a:bodyPr>
          <a:lstStyle/>
          <a:p>
            <a:r>
              <a:rPr lang="en-US" altLang="ja-JP" sz="1200" dirty="0">
                <a:solidFill>
                  <a:srgbClr val="FF0000"/>
                </a:solidFill>
                <a:latin typeface="Arial" panose="020B0604020202020204" pitchFamily="34" charset="0"/>
                <a:cs typeface="Arial" panose="020B0604020202020204" pitchFamily="34" charset="0"/>
              </a:rPr>
              <a:t>Change engine control to enhance purge capability</a:t>
            </a:r>
            <a:endParaRPr kumimoji="1" lang="ja-JP" altLang="en-US" sz="1200" dirty="0">
              <a:solidFill>
                <a:srgbClr val="FF0000"/>
              </a:solidFill>
              <a:latin typeface="Arial" panose="020B0604020202020204" pitchFamily="34" charset="0"/>
              <a:cs typeface="Arial" panose="020B0604020202020204" pitchFamily="34" charset="0"/>
            </a:endParaRPr>
          </a:p>
        </p:txBody>
      </p:sp>
      <p:sp>
        <p:nvSpPr>
          <p:cNvPr id="57" name="テキスト ボックス 56"/>
          <p:cNvSpPr txBox="1"/>
          <p:nvPr/>
        </p:nvSpPr>
        <p:spPr>
          <a:xfrm>
            <a:off x="11112" y="3561338"/>
            <a:ext cx="8906768" cy="261610"/>
          </a:xfrm>
          <a:prstGeom prst="rect">
            <a:avLst/>
          </a:prstGeom>
          <a:noFill/>
        </p:spPr>
        <p:txBody>
          <a:bodyPr wrap="square" rtlCol="0">
            <a:spAutoFit/>
          </a:bodyPr>
          <a:lstStyle/>
          <a:p>
            <a:r>
              <a:rPr lang="ja-JP" altLang="en-US" sz="1100" dirty="0">
                <a:latin typeface="Arial" panose="020B0604020202020204" pitchFamily="34" charset="0"/>
                <a:cs typeface="Arial" panose="020B0604020202020204" pitchFamily="34" charset="0"/>
                <a:sym typeface="Wingdings" panose="05000000000000000000" pitchFamily="2" charset="2"/>
              </a:rPr>
              <a:t></a:t>
            </a:r>
            <a:r>
              <a:rPr lang="en-US" altLang="ja-JP" sz="1100" dirty="0">
                <a:latin typeface="Arial" panose="020B0604020202020204" pitchFamily="34" charset="0"/>
                <a:cs typeface="Arial" panose="020B0604020202020204" pitchFamily="34" charset="0"/>
              </a:rPr>
              <a:t>Test</a:t>
            </a:r>
            <a:r>
              <a:rPr lang="ja-JP" altLang="en-US" sz="1100" dirty="0">
                <a:latin typeface="Arial" panose="020B0604020202020204" pitchFamily="34" charset="0"/>
                <a:cs typeface="Arial" panose="020B0604020202020204" pitchFamily="34" charset="0"/>
              </a:rPr>
              <a:t> </a:t>
            </a:r>
            <a:r>
              <a:rPr lang="en-US" altLang="ja-JP" sz="1100" dirty="0">
                <a:latin typeface="Arial" panose="020B0604020202020204" pitchFamily="34" charset="0"/>
                <a:cs typeface="Arial" panose="020B0604020202020204" pitchFamily="34" charset="0"/>
              </a:rPr>
              <a:t>for</a:t>
            </a:r>
            <a:r>
              <a:rPr lang="ja-JP" altLang="en-US" sz="1100" dirty="0">
                <a:latin typeface="Arial" panose="020B0604020202020204" pitchFamily="34" charset="0"/>
                <a:cs typeface="Arial" panose="020B0604020202020204" pitchFamily="34" charset="0"/>
              </a:rPr>
              <a:t> </a:t>
            </a:r>
            <a:r>
              <a:rPr lang="en-US" altLang="ja-JP" sz="1100" dirty="0">
                <a:latin typeface="Arial" panose="020B0604020202020204" pitchFamily="34" charset="0"/>
                <a:cs typeface="Arial" panose="020B0604020202020204" pitchFamily="34" charset="0"/>
              </a:rPr>
              <a:t>number of days parked: Extended from 1 day to 2 days</a:t>
            </a:r>
          </a:p>
        </p:txBody>
      </p:sp>
      <p:sp>
        <p:nvSpPr>
          <p:cNvPr id="58" name="右矢印 57"/>
          <p:cNvSpPr/>
          <p:nvPr/>
        </p:nvSpPr>
        <p:spPr>
          <a:xfrm>
            <a:off x="4342839" y="3538330"/>
            <a:ext cx="513566" cy="299929"/>
          </a:xfrm>
          <a:prstGeom prst="righ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Arial" panose="020B0604020202020204" pitchFamily="34" charset="0"/>
              <a:cs typeface="Arial" panose="020B0604020202020204" pitchFamily="34" charset="0"/>
            </a:endParaRPr>
          </a:p>
        </p:txBody>
      </p:sp>
      <p:sp>
        <p:nvSpPr>
          <p:cNvPr id="59" name="テキスト ボックス 58"/>
          <p:cNvSpPr txBox="1"/>
          <p:nvPr/>
        </p:nvSpPr>
        <p:spPr>
          <a:xfrm>
            <a:off x="4921471" y="3558649"/>
            <a:ext cx="4428457" cy="276999"/>
          </a:xfrm>
          <a:prstGeom prst="rect">
            <a:avLst/>
          </a:prstGeom>
          <a:noFill/>
        </p:spPr>
        <p:txBody>
          <a:bodyPr wrap="square" rtlCol="0">
            <a:spAutoFit/>
          </a:bodyPr>
          <a:lstStyle/>
          <a:p>
            <a:r>
              <a:rPr lang="en-US" altLang="ja-JP" sz="1200" dirty="0">
                <a:solidFill>
                  <a:srgbClr val="FF0000"/>
                </a:solidFill>
                <a:latin typeface="Arial" panose="020B0604020202020204" pitchFamily="34" charset="0"/>
                <a:cs typeface="Arial" panose="020B0604020202020204" pitchFamily="34" charset="0"/>
              </a:rPr>
              <a:t>Increase size of canister to enhance adsorption capacity</a:t>
            </a:r>
          </a:p>
        </p:txBody>
      </p:sp>
      <p:sp>
        <p:nvSpPr>
          <p:cNvPr id="60" name="右矢印 59"/>
          <p:cNvSpPr/>
          <p:nvPr/>
        </p:nvSpPr>
        <p:spPr>
          <a:xfrm>
            <a:off x="6026437" y="4768268"/>
            <a:ext cx="513566" cy="299929"/>
          </a:xfrm>
          <a:prstGeom prst="righ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Arial" panose="020B0604020202020204" pitchFamily="34" charset="0"/>
              <a:cs typeface="Arial" panose="020B0604020202020204" pitchFamily="34" charset="0"/>
            </a:endParaRPr>
          </a:p>
        </p:txBody>
      </p:sp>
      <p:sp>
        <p:nvSpPr>
          <p:cNvPr id="61" name="テキスト ボックス 60"/>
          <p:cNvSpPr txBox="1"/>
          <p:nvPr/>
        </p:nvSpPr>
        <p:spPr>
          <a:xfrm>
            <a:off x="6550082" y="5720834"/>
            <a:ext cx="2593917" cy="461665"/>
          </a:xfrm>
          <a:prstGeom prst="rect">
            <a:avLst/>
          </a:prstGeom>
          <a:noFill/>
        </p:spPr>
        <p:txBody>
          <a:bodyPr wrap="square" rtlCol="0">
            <a:spAutoFit/>
          </a:bodyPr>
          <a:lstStyle/>
          <a:p>
            <a:r>
              <a:rPr lang="en-US" altLang="ja-JP" sz="1200" spc="-30" dirty="0">
                <a:solidFill>
                  <a:srgbClr val="FF0000"/>
                </a:solidFill>
                <a:latin typeface="Arial" panose="020B0604020202020204" pitchFamily="34" charset="0"/>
                <a:cs typeface="Arial" panose="020B0604020202020204" pitchFamily="34" charset="0"/>
              </a:rPr>
              <a:t>Change the rubber material used for fueling pipe, to control permeating</a:t>
            </a:r>
            <a:endParaRPr lang="ja-JP" altLang="ja-JP" sz="1200" spc="-30" dirty="0">
              <a:solidFill>
                <a:srgbClr val="FF0000"/>
              </a:solidFill>
              <a:latin typeface="Arial" panose="020B0604020202020204" pitchFamily="34" charset="0"/>
              <a:cs typeface="Arial" panose="020B0604020202020204" pitchFamily="34" charset="0"/>
            </a:endParaRPr>
          </a:p>
        </p:txBody>
      </p:sp>
      <p:sp>
        <p:nvSpPr>
          <p:cNvPr id="62" name="右矢印 61"/>
          <p:cNvSpPr/>
          <p:nvPr/>
        </p:nvSpPr>
        <p:spPr>
          <a:xfrm>
            <a:off x="6026437" y="5821179"/>
            <a:ext cx="513566" cy="299929"/>
          </a:xfrm>
          <a:prstGeom prst="righ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457876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テキスト ボックス 3"/>
          <p:cNvSpPr txBox="1">
            <a:spLocks noChangeArrowheads="1"/>
          </p:cNvSpPr>
          <p:nvPr/>
        </p:nvSpPr>
        <p:spPr bwMode="auto">
          <a:xfrm>
            <a:off x="-14289" y="25460"/>
            <a:ext cx="905078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Calibri" pitchFamily="34" charset="0"/>
                <a:ea typeface="ＭＳ Ｐゴシック" pitchFamily="50" charset="-128"/>
              </a:defRPr>
            </a:lvl1pPr>
            <a:lvl2pPr marL="742950" indent="-285750" eaLnBrk="0" hangingPunct="0">
              <a:defRPr kumimoji="1">
                <a:solidFill>
                  <a:schemeClr val="tx1"/>
                </a:solidFill>
                <a:latin typeface="Calibri" pitchFamily="34" charset="0"/>
                <a:ea typeface="ＭＳ Ｐゴシック" pitchFamily="50" charset="-128"/>
              </a:defRPr>
            </a:lvl2pPr>
            <a:lvl3pPr marL="1143000" indent="-228600" eaLnBrk="0" hangingPunct="0">
              <a:defRPr kumimoji="1">
                <a:solidFill>
                  <a:schemeClr val="tx1"/>
                </a:solidFill>
                <a:latin typeface="Calibri" pitchFamily="34" charset="0"/>
                <a:ea typeface="ＭＳ Ｐゴシック" pitchFamily="50" charset="-128"/>
              </a:defRPr>
            </a:lvl3pPr>
            <a:lvl4pPr marL="1600200" indent="-228600" eaLnBrk="0" hangingPunct="0">
              <a:defRPr kumimoji="1">
                <a:solidFill>
                  <a:schemeClr val="tx1"/>
                </a:solidFill>
                <a:latin typeface="Calibri" pitchFamily="34" charset="0"/>
                <a:ea typeface="ＭＳ Ｐゴシック" pitchFamily="50" charset="-128"/>
              </a:defRPr>
            </a:lvl4pPr>
            <a:lvl5pPr marL="2057400" indent="-228600" eaLnBrk="0" hangingPunct="0">
              <a:defRPr kumimoji="1">
                <a:solidFill>
                  <a:schemeClr val="tx1"/>
                </a:solidFill>
                <a:latin typeface="Calibri"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9pPr>
          </a:lstStyle>
          <a:p>
            <a:pPr eaLnBrk="1" hangingPunct="1"/>
            <a:r>
              <a:rPr lang="de-DE" altLang="ja-JP" dirty="0">
                <a:latin typeface="Arial" panose="020B0604020202020204" pitchFamily="34" charset="0"/>
                <a:cs typeface="Arial" panose="020B0604020202020204" pitchFamily="34" charset="0"/>
              </a:rPr>
              <a:t>II</a:t>
            </a:r>
            <a:r>
              <a:rPr lang="ja-JP" altLang="ja-JP" dirty="0">
                <a:latin typeface="Arial" panose="020B0604020202020204" pitchFamily="34" charset="0"/>
                <a:cs typeface="Arial" panose="020B0604020202020204" pitchFamily="34" charset="0"/>
              </a:rPr>
              <a:t>　</a:t>
            </a:r>
            <a:r>
              <a:rPr lang="en-US" altLang="ja-JP" spc="-30" dirty="0">
                <a:latin typeface="Arial" panose="020B0604020202020204" pitchFamily="34" charset="0"/>
                <a:cs typeface="Arial" panose="020B0604020202020204" pitchFamily="34" charset="0"/>
              </a:rPr>
              <a:t>PM Measures for Gasoline Direct Injection Vehicles</a:t>
            </a:r>
            <a:r>
              <a:rPr lang="ja-JP" altLang="ja-JP" spc="-30" dirty="0">
                <a:latin typeface="Arial" panose="020B0604020202020204" pitchFamily="34" charset="0"/>
                <a:cs typeface="Arial" panose="020B0604020202020204" pitchFamily="34" charset="0"/>
              </a:rPr>
              <a:t>　</a:t>
            </a:r>
            <a:r>
              <a:rPr lang="ja-JP" altLang="en-US" spc="-30" dirty="0">
                <a:latin typeface="Arial" panose="020B0604020202020204" pitchFamily="34" charset="0"/>
                <a:cs typeface="Arial" panose="020B0604020202020204" pitchFamily="34" charset="0"/>
                <a:sym typeface="Wingdings" panose="05000000000000000000" pitchFamily="2" charset="2"/>
              </a:rPr>
              <a:t></a:t>
            </a:r>
            <a:r>
              <a:rPr lang="en-US" altLang="ja-JP" spc="-30" dirty="0">
                <a:latin typeface="Arial" panose="020B0604020202020204" pitchFamily="34" charset="0"/>
                <a:cs typeface="Arial" panose="020B0604020202020204" pitchFamily="34" charset="0"/>
              </a:rPr>
              <a:t> Background to PM Regulations</a:t>
            </a:r>
            <a:endParaRPr lang="ja-JP" altLang="en-US" sz="2800" spc="-30" dirty="0">
              <a:latin typeface="Arial" panose="020B0604020202020204" pitchFamily="34" charset="0"/>
              <a:ea typeface="ＤＨＰ特太ゴシック体" pitchFamily="50" charset="-128"/>
              <a:cs typeface="Arial" panose="020B0604020202020204" pitchFamily="34" charset="0"/>
            </a:endParaRPr>
          </a:p>
        </p:txBody>
      </p:sp>
      <p:sp>
        <p:nvSpPr>
          <p:cNvPr id="2" name="スライド番号プレースホルダー 1"/>
          <p:cNvSpPr>
            <a:spLocks noGrp="1"/>
          </p:cNvSpPr>
          <p:nvPr>
            <p:ph type="sldNum" sz="quarter" idx="12"/>
          </p:nvPr>
        </p:nvSpPr>
        <p:spPr>
          <a:xfrm>
            <a:off x="7010400" y="6491288"/>
            <a:ext cx="2133600" cy="365125"/>
          </a:xfrm>
        </p:spPr>
        <p:txBody>
          <a:bodyPr/>
          <a:lstStyle/>
          <a:p>
            <a:pPr>
              <a:defRPr/>
            </a:pPr>
            <a:fld id="{85929ABE-0113-44A3-811B-72EB3898A103}" type="slidenum">
              <a:rPr lang="ja-JP" altLang="en-US" smtClean="0">
                <a:latin typeface="Arial" panose="020B0604020202020204" pitchFamily="34" charset="0"/>
                <a:cs typeface="Arial" panose="020B0604020202020204" pitchFamily="34" charset="0"/>
              </a:rPr>
              <a:pPr>
                <a:defRPr/>
              </a:pPr>
              <a:t>8</a:t>
            </a:fld>
            <a:endParaRPr lang="ja-JP" altLang="en-US" dirty="0">
              <a:latin typeface="Arial" panose="020B0604020202020204" pitchFamily="34" charset="0"/>
              <a:cs typeface="Arial" panose="020B0604020202020204" pitchFamily="34" charset="0"/>
            </a:endParaRPr>
          </a:p>
        </p:txBody>
      </p:sp>
      <p:graphicFrame>
        <p:nvGraphicFramePr>
          <p:cNvPr id="36" name="表 35"/>
          <p:cNvGraphicFramePr>
            <a:graphicFrameLocks noGrp="1"/>
          </p:cNvGraphicFramePr>
          <p:nvPr>
            <p:extLst>
              <p:ext uri="{D42A27DB-BD31-4B8C-83A1-F6EECF244321}">
                <p14:modId xmlns:p14="http://schemas.microsoft.com/office/powerpoint/2010/main" val="2038022155"/>
              </p:ext>
            </p:extLst>
          </p:nvPr>
        </p:nvGraphicFramePr>
        <p:xfrm>
          <a:off x="611560" y="2996952"/>
          <a:ext cx="8064894" cy="1598176"/>
        </p:xfrm>
        <a:graphic>
          <a:graphicData uri="http://schemas.openxmlformats.org/drawingml/2006/table">
            <a:tbl>
              <a:tblPr firstRow="1" bandRow="1">
                <a:tableStyleId>{5C22544A-7EE6-4342-B048-85BDC9FD1C3A}</a:tableStyleId>
              </a:tblPr>
              <a:tblGrid>
                <a:gridCol w="1344149">
                  <a:extLst>
                    <a:ext uri="{9D8B030D-6E8A-4147-A177-3AD203B41FA5}">
                      <a16:colId xmlns:a16="http://schemas.microsoft.com/office/drawing/2014/main" xmlns="" val="20000"/>
                    </a:ext>
                  </a:extLst>
                </a:gridCol>
                <a:gridCol w="1344149">
                  <a:extLst>
                    <a:ext uri="{9D8B030D-6E8A-4147-A177-3AD203B41FA5}">
                      <a16:colId xmlns:a16="http://schemas.microsoft.com/office/drawing/2014/main" xmlns="" val="20001"/>
                    </a:ext>
                  </a:extLst>
                </a:gridCol>
                <a:gridCol w="1344149">
                  <a:extLst>
                    <a:ext uri="{9D8B030D-6E8A-4147-A177-3AD203B41FA5}">
                      <a16:colId xmlns:a16="http://schemas.microsoft.com/office/drawing/2014/main" xmlns="" val="20002"/>
                    </a:ext>
                  </a:extLst>
                </a:gridCol>
                <a:gridCol w="1344149">
                  <a:extLst>
                    <a:ext uri="{9D8B030D-6E8A-4147-A177-3AD203B41FA5}">
                      <a16:colId xmlns:a16="http://schemas.microsoft.com/office/drawing/2014/main" xmlns="" val="20003"/>
                    </a:ext>
                  </a:extLst>
                </a:gridCol>
                <a:gridCol w="1344149">
                  <a:extLst>
                    <a:ext uri="{9D8B030D-6E8A-4147-A177-3AD203B41FA5}">
                      <a16:colId xmlns:a16="http://schemas.microsoft.com/office/drawing/2014/main" xmlns="" val="20004"/>
                    </a:ext>
                  </a:extLst>
                </a:gridCol>
                <a:gridCol w="1344149">
                  <a:extLst>
                    <a:ext uri="{9D8B030D-6E8A-4147-A177-3AD203B41FA5}">
                      <a16:colId xmlns:a16="http://schemas.microsoft.com/office/drawing/2014/main" xmlns="" val="20005"/>
                    </a:ext>
                  </a:extLst>
                </a:gridCol>
              </a:tblGrid>
              <a:tr h="709176">
                <a:tc>
                  <a:txBody>
                    <a:bodyPr/>
                    <a:lstStyle/>
                    <a:p>
                      <a:r>
                        <a:rPr kumimoji="1" lang="en-US" altLang="ja-JP" sz="1200" dirty="0">
                          <a:latin typeface="Arial" panose="020B0604020202020204" pitchFamily="34" charset="0"/>
                          <a:cs typeface="Arial" panose="020B0604020202020204" pitchFamily="34" charset="0"/>
                        </a:rPr>
                        <a:t>Passenger</a:t>
                      </a:r>
                      <a:r>
                        <a:rPr kumimoji="1" lang="ja-JP" altLang="en-US" sz="1200" dirty="0">
                          <a:latin typeface="Arial" panose="020B0604020202020204" pitchFamily="34" charset="0"/>
                          <a:cs typeface="Arial" panose="020B0604020202020204" pitchFamily="34" charset="0"/>
                        </a:rPr>
                        <a:t> </a:t>
                      </a:r>
                      <a:r>
                        <a:rPr kumimoji="1" lang="en-US" altLang="ja-JP" sz="1200" dirty="0">
                          <a:latin typeface="Arial" panose="020B0604020202020204" pitchFamily="34" charset="0"/>
                          <a:cs typeface="Arial" panose="020B0604020202020204" pitchFamily="34" charset="0"/>
                        </a:rPr>
                        <a:t>vehicle</a:t>
                      </a:r>
                      <a:r>
                        <a:rPr kumimoji="1" lang="ja-JP" altLang="en-US" sz="1200" dirty="0">
                          <a:latin typeface="Arial" panose="020B0604020202020204" pitchFamily="34" charset="0"/>
                          <a:cs typeface="Arial" panose="020B0604020202020204" pitchFamily="34" charset="0"/>
                        </a:rPr>
                        <a:t> </a:t>
                      </a:r>
                      <a:r>
                        <a:rPr kumimoji="1" lang="en-US" altLang="ja-JP" sz="1200" dirty="0">
                          <a:latin typeface="Arial" panose="020B0604020202020204" pitchFamily="34" charset="0"/>
                          <a:cs typeface="Arial" panose="020B0604020202020204" pitchFamily="34" charset="0"/>
                        </a:rPr>
                        <a:t>(g/km)</a:t>
                      </a:r>
                      <a:endParaRPr kumimoji="1" lang="ja-JP" altLang="en-US" sz="1200" dirty="0">
                        <a:latin typeface="Arial" panose="020B0604020202020204" pitchFamily="34" charset="0"/>
                        <a:cs typeface="Arial" panose="020B0604020202020204" pitchFamily="34" charset="0"/>
                      </a:endParaRPr>
                    </a:p>
                  </a:txBody>
                  <a:tcPr anchor="ctr"/>
                </a:tc>
                <a:tc>
                  <a:txBody>
                    <a:bodyPr/>
                    <a:lstStyle/>
                    <a:p>
                      <a:r>
                        <a:rPr kumimoji="1" lang="en-US" altLang="ja-JP" sz="1200" dirty="0">
                          <a:latin typeface="Arial" panose="020B0604020202020204" pitchFamily="34" charset="0"/>
                          <a:cs typeface="Arial" panose="020B0604020202020204" pitchFamily="34" charset="0"/>
                        </a:rPr>
                        <a:t>Short-term</a:t>
                      </a:r>
                      <a:r>
                        <a:rPr kumimoji="1" lang="ja-JP" altLang="en-US" sz="1200" dirty="0">
                          <a:latin typeface="Arial" panose="020B0604020202020204" pitchFamily="34" charset="0"/>
                          <a:cs typeface="Arial" panose="020B0604020202020204" pitchFamily="34" charset="0"/>
                        </a:rPr>
                        <a:t> </a:t>
                      </a:r>
                      <a:r>
                        <a:rPr kumimoji="1" lang="en-US" altLang="ja-JP" sz="1200" dirty="0">
                          <a:latin typeface="Arial" panose="020B0604020202020204" pitchFamily="34" charset="0"/>
                          <a:cs typeface="Arial" panose="020B0604020202020204" pitchFamily="34" charset="0"/>
                        </a:rPr>
                        <a:t>regulations</a:t>
                      </a:r>
                    </a:p>
                    <a:p>
                      <a:r>
                        <a:rPr kumimoji="1" lang="en-US" altLang="ja-JP" sz="1200" dirty="0">
                          <a:latin typeface="Arial" panose="020B0604020202020204" pitchFamily="34" charset="0"/>
                          <a:cs typeface="Arial" panose="020B0604020202020204" pitchFamily="34" charset="0"/>
                        </a:rPr>
                        <a:t>(1994)</a:t>
                      </a:r>
                      <a:endParaRPr kumimoji="1" lang="ja-JP" altLang="en-US" sz="1200" dirty="0">
                        <a:latin typeface="Arial" panose="020B0604020202020204" pitchFamily="34" charset="0"/>
                        <a:cs typeface="Arial" panose="020B0604020202020204" pitchFamily="34" charset="0"/>
                      </a:endParaRPr>
                    </a:p>
                  </a:txBody>
                  <a:tcPr anchor="ctr"/>
                </a:tc>
                <a:tc>
                  <a:txBody>
                    <a:bodyPr/>
                    <a:lstStyle/>
                    <a:p>
                      <a:r>
                        <a:rPr kumimoji="1" lang="en-US" altLang="ja-JP" sz="1200" dirty="0">
                          <a:latin typeface="Arial" panose="020B0604020202020204" pitchFamily="34" charset="0"/>
                          <a:cs typeface="Arial" panose="020B0604020202020204" pitchFamily="34" charset="0"/>
                        </a:rPr>
                        <a:t>Long-term regulations</a:t>
                      </a:r>
                    </a:p>
                    <a:p>
                      <a:r>
                        <a:rPr kumimoji="1" lang="en-US" altLang="ja-JP" sz="1200" dirty="0">
                          <a:latin typeface="Arial" panose="020B0604020202020204" pitchFamily="34" charset="0"/>
                          <a:cs typeface="Arial" panose="020B0604020202020204" pitchFamily="34" charset="0"/>
                        </a:rPr>
                        <a:t>(1997)</a:t>
                      </a:r>
                      <a:endParaRPr kumimoji="1" lang="ja-JP" altLang="en-US" sz="1200" dirty="0">
                        <a:latin typeface="Arial" panose="020B0604020202020204" pitchFamily="34" charset="0"/>
                        <a:cs typeface="Arial" panose="020B0604020202020204" pitchFamily="34" charset="0"/>
                      </a:endParaRPr>
                    </a:p>
                  </a:txBody>
                  <a:tcPr anchor="ctr"/>
                </a:tc>
                <a:tc>
                  <a:txBody>
                    <a:bodyPr/>
                    <a:lstStyle/>
                    <a:p>
                      <a:r>
                        <a:rPr kumimoji="1" lang="en-US" altLang="ja-JP" sz="1200" dirty="0">
                          <a:latin typeface="Arial" panose="020B0604020202020204" pitchFamily="34" charset="0"/>
                          <a:cs typeface="Arial" panose="020B0604020202020204" pitchFamily="34" charset="0"/>
                        </a:rPr>
                        <a:t>New</a:t>
                      </a:r>
                      <a:r>
                        <a:rPr kumimoji="1" lang="ja-JP" altLang="en-US" sz="1200" dirty="0">
                          <a:latin typeface="Arial" panose="020B0604020202020204" pitchFamily="34" charset="0"/>
                          <a:cs typeface="Arial" panose="020B0604020202020204" pitchFamily="34" charset="0"/>
                        </a:rPr>
                        <a:t> </a:t>
                      </a:r>
                      <a:r>
                        <a:rPr kumimoji="1" lang="en-US" altLang="ja-JP" sz="1200" dirty="0">
                          <a:latin typeface="Arial" panose="020B0604020202020204" pitchFamily="34" charset="0"/>
                          <a:cs typeface="Arial" panose="020B0604020202020204" pitchFamily="34" charset="0"/>
                        </a:rPr>
                        <a:t>short-term</a:t>
                      </a:r>
                      <a:r>
                        <a:rPr kumimoji="1" lang="ja-JP" altLang="en-US" sz="1200" dirty="0">
                          <a:latin typeface="Arial" panose="020B0604020202020204" pitchFamily="34" charset="0"/>
                          <a:cs typeface="Arial" panose="020B0604020202020204" pitchFamily="34" charset="0"/>
                        </a:rPr>
                        <a:t> </a:t>
                      </a:r>
                      <a:r>
                        <a:rPr kumimoji="1" lang="en-US" altLang="ja-JP" sz="1200" dirty="0">
                          <a:latin typeface="Arial" panose="020B0604020202020204" pitchFamily="34" charset="0"/>
                          <a:cs typeface="Arial" panose="020B0604020202020204" pitchFamily="34" charset="0"/>
                        </a:rPr>
                        <a:t>regulations</a:t>
                      </a:r>
                      <a:r>
                        <a:rPr kumimoji="1" lang="ja-JP" altLang="en-US" sz="1200" dirty="0">
                          <a:latin typeface="Arial" panose="020B0604020202020204" pitchFamily="34" charset="0"/>
                          <a:cs typeface="Arial" panose="020B0604020202020204" pitchFamily="34" charset="0"/>
                        </a:rPr>
                        <a:t> </a:t>
                      </a:r>
                      <a:r>
                        <a:rPr kumimoji="1" lang="en-US" altLang="ja-JP" sz="1200" dirty="0">
                          <a:latin typeface="Arial" panose="020B0604020202020204" pitchFamily="34" charset="0"/>
                          <a:cs typeface="Arial" panose="020B0604020202020204" pitchFamily="34" charset="0"/>
                        </a:rPr>
                        <a:t>(2003)</a:t>
                      </a:r>
                      <a:endParaRPr kumimoji="1" lang="ja-JP" altLang="en-US" sz="1200" dirty="0">
                        <a:latin typeface="Arial" panose="020B0604020202020204" pitchFamily="34" charset="0"/>
                        <a:cs typeface="Arial" panose="020B0604020202020204" pitchFamily="34" charset="0"/>
                      </a:endParaRPr>
                    </a:p>
                  </a:txBody>
                  <a:tcPr anchor="ctr"/>
                </a:tc>
                <a:tc>
                  <a:txBody>
                    <a:bodyPr/>
                    <a:lstStyle/>
                    <a:p>
                      <a:r>
                        <a:rPr kumimoji="1" lang="en-US" altLang="ja-JP" sz="1200" dirty="0">
                          <a:latin typeface="Arial" panose="020B0604020202020204" pitchFamily="34" charset="0"/>
                          <a:cs typeface="Arial" panose="020B0604020202020204" pitchFamily="34" charset="0"/>
                        </a:rPr>
                        <a:t>New</a:t>
                      </a:r>
                      <a:r>
                        <a:rPr kumimoji="1" lang="ja-JP" altLang="en-US" sz="1200" dirty="0">
                          <a:latin typeface="Arial" panose="020B0604020202020204" pitchFamily="34" charset="0"/>
                          <a:cs typeface="Arial" panose="020B0604020202020204" pitchFamily="34" charset="0"/>
                        </a:rPr>
                        <a:t> </a:t>
                      </a:r>
                      <a:r>
                        <a:rPr kumimoji="1" lang="en-US" altLang="ja-JP" sz="1200" dirty="0">
                          <a:latin typeface="Arial" panose="020B0604020202020204" pitchFamily="34" charset="0"/>
                          <a:cs typeface="Arial" panose="020B0604020202020204" pitchFamily="34" charset="0"/>
                        </a:rPr>
                        <a:t>long-term</a:t>
                      </a:r>
                      <a:r>
                        <a:rPr kumimoji="1" lang="ja-JP" altLang="en-US" sz="1200" dirty="0">
                          <a:latin typeface="Arial" panose="020B0604020202020204" pitchFamily="34" charset="0"/>
                          <a:cs typeface="Arial" panose="020B0604020202020204" pitchFamily="34" charset="0"/>
                        </a:rPr>
                        <a:t> </a:t>
                      </a:r>
                      <a:r>
                        <a:rPr kumimoji="1" lang="en-US" altLang="ja-JP" sz="1200" dirty="0">
                          <a:latin typeface="Arial" panose="020B0604020202020204" pitchFamily="34" charset="0"/>
                          <a:cs typeface="Arial" panose="020B0604020202020204" pitchFamily="34" charset="0"/>
                        </a:rPr>
                        <a:t>regulations</a:t>
                      </a:r>
                    </a:p>
                    <a:p>
                      <a:r>
                        <a:rPr kumimoji="1" lang="en-US" altLang="ja-JP" sz="1200" dirty="0">
                          <a:latin typeface="Arial" panose="020B0604020202020204" pitchFamily="34" charset="0"/>
                          <a:cs typeface="Arial" panose="020B0604020202020204" pitchFamily="34" charset="0"/>
                        </a:rPr>
                        <a:t>(2005)</a:t>
                      </a:r>
                      <a:endParaRPr kumimoji="1" lang="ja-JP" altLang="en-US" sz="1200" dirty="0">
                        <a:latin typeface="Arial" panose="020B0604020202020204" pitchFamily="34" charset="0"/>
                        <a:cs typeface="Arial" panose="020B0604020202020204" pitchFamily="34" charset="0"/>
                      </a:endParaRPr>
                    </a:p>
                  </a:txBody>
                  <a:tcPr anchor="ctr"/>
                </a:tc>
                <a:tc>
                  <a:txBody>
                    <a:bodyPr/>
                    <a:lstStyle/>
                    <a:p>
                      <a:r>
                        <a:rPr kumimoji="1" lang="en-US" altLang="ja-JP" sz="1200" dirty="0">
                          <a:latin typeface="Arial" panose="020B0604020202020204" pitchFamily="34" charset="0"/>
                          <a:cs typeface="Arial" panose="020B0604020202020204" pitchFamily="34" charset="0"/>
                        </a:rPr>
                        <a:t>Post</a:t>
                      </a:r>
                      <a:r>
                        <a:rPr kumimoji="1" lang="ja-JP" altLang="en-US" sz="1200" dirty="0">
                          <a:latin typeface="Arial" panose="020B0604020202020204" pitchFamily="34" charset="0"/>
                          <a:cs typeface="Arial" panose="020B0604020202020204" pitchFamily="34" charset="0"/>
                        </a:rPr>
                        <a:t> </a:t>
                      </a:r>
                      <a:r>
                        <a:rPr kumimoji="1" lang="en-US" altLang="ja-JP" sz="1200" dirty="0">
                          <a:latin typeface="Arial" panose="020B0604020202020204" pitchFamily="34" charset="0"/>
                          <a:cs typeface="Arial" panose="020B0604020202020204" pitchFamily="34" charset="0"/>
                        </a:rPr>
                        <a:t>new</a:t>
                      </a:r>
                      <a:r>
                        <a:rPr kumimoji="1" lang="ja-JP" altLang="en-US" sz="1200" dirty="0">
                          <a:latin typeface="Arial" panose="020B0604020202020204" pitchFamily="34" charset="0"/>
                          <a:cs typeface="Arial" panose="020B0604020202020204" pitchFamily="34" charset="0"/>
                        </a:rPr>
                        <a:t> </a:t>
                      </a:r>
                      <a:r>
                        <a:rPr kumimoji="1" lang="en-US" altLang="ja-JP" sz="1200" spc="-40" baseline="0" dirty="0">
                          <a:latin typeface="Arial" panose="020B0604020202020204" pitchFamily="34" charset="0"/>
                          <a:cs typeface="Arial" panose="020B0604020202020204" pitchFamily="34" charset="0"/>
                        </a:rPr>
                        <a:t>long-term</a:t>
                      </a:r>
                      <a:r>
                        <a:rPr kumimoji="1" lang="ja-JP" altLang="en-US" sz="1200" spc="-40" baseline="0" dirty="0">
                          <a:latin typeface="Arial" panose="020B0604020202020204" pitchFamily="34" charset="0"/>
                          <a:cs typeface="Arial" panose="020B0604020202020204" pitchFamily="34" charset="0"/>
                        </a:rPr>
                        <a:t> </a:t>
                      </a:r>
                      <a:r>
                        <a:rPr kumimoji="1" lang="en-US" altLang="ja-JP" sz="1200" spc="-40" baseline="0" dirty="0">
                          <a:latin typeface="Arial" panose="020B0604020202020204" pitchFamily="34" charset="0"/>
                          <a:cs typeface="Arial" panose="020B0604020202020204" pitchFamily="34" charset="0"/>
                        </a:rPr>
                        <a:t>regulations </a:t>
                      </a:r>
                      <a:r>
                        <a:rPr kumimoji="1" lang="en-US" altLang="ja-JP" sz="1200" dirty="0">
                          <a:latin typeface="Arial" panose="020B0604020202020204" pitchFamily="34" charset="0"/>
                          <a:cs typeface="Arial" panose="020B0604020202020204" pitchFamily="34" charset="0"/>
                        </a:rPr>
                        <a:t>(2009) </a:t>
                      </a:r>
                      <a:endParaRPr kumimoji="1" lang="ja-JP" altLang="en-US" sz="12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xmlns="" val="10000"/>
                  </a:ext>
                </a:extLst>
              </a:tr>
              <a:tr h="370840">
                <a:tc>
                  <a:txBody>
                    <a:bodyPr/>
                    <a:lstStyle/>
                    <a:p>
                      <a:r>
                        <a:rPr kumimoji="1" lang="en-US" altLang="ja-JP" sz="1400" dirty="0">
                          <a:latin typeface="Arial" panose="020B0604020202020204" pitchFamily="34" charset="0"/>
                          <a:cs typeface="Arial" panose="020B0604020202020204" pitchFamily="34" charset="0"/>
                        </a:rPr>
                        <a:t>Diesel</a:t>
                      </a:r>
                      <a:endParaRPr kumimoji="1" lang="ja-JP" altLang="en-US" sz="1400" dirty="0">
                        <a:latin typeface="Arial" panose="020B0604020202020204" pitchFamily="34" charset="0"/>
                        <a:cs typeface="Arial" panose="020B0604020202020204" pitchFamily="34" charset="0"/>
                      </a:endParaRPr>
                    </a:p>
                  </a:txBody>
                  <a:tcPr anchor="ctr"/>
                </a:tc>
                <a:tc>
                  <a:txBody>
                    <a:bodyPr/>
                    <a:lstStyle/>
                    <a:p>
                      <a:r>
                        <a:rPr kumimoji="1" lang="en-US" altLang="ja-JP" sz="1400" dirty="0">
                          <a:latin typeface="Arial" panose="020B0604020202020204" pitchFamily="34" charset="0"/>
                          <a:cs typeface="Arial" panose="020B0604020202020204" pitchFamily="34" charset="0"/>
                        </a:rPr>
                        <a:t>0.34</a:t>
                      </a:r>
                      <a:endParaRPr kumimoji="1" lang="ja-JP" altLang="en-US" sz="1400" dirty="0">
                        <a:latin typeface="Arial" panose="020B0604020202020204" pitchFamily="34" charset="0"/>
                        <a:cs typeface="Arial" panose="020B0604020202020204" pitchFamily="34" charset="0"/>
                      </a:endParaRPr>
                    </a:p>
                  </a:txBody>
                  <a:tcPr anchor="ctr"/>
                </a:tc>
                <a:tc>
                  <a:txBody>
                    <a:bodyPr/>
                    <a:lstStyle/>
                    <a:p>
                      <a:r>
                        <a:rPr kumimoji="1" lang="en-US" altLang="ja-JP" sz="1400" dirty="0">
                          <a:latin typeface="Arial" panose="020B0604020202020204" pitchFamily="34" charset="0"/>
                          <a:cs typeface="Arial" panose="020B0604020202020204" pitchFamily="34" charset="0"/>
                        </a:rPr>
                        <a:t>0.08</a:t>
                      </a:r>
                      <a:endParaRPr kumimoji="1" lang="ja-JP" altLang="en-US" sz="1400" dirty="0">
                        <a:latin typeface="Arial" panose="020B0604020202020204" pitchFamily="34" charset="0"/>
                        <a:cs typeface="Arial" panose="020B0604020202020204" pitchFamily="34" charset="0"/>
                      </a:endParaRPr>
                    </a:p>
                  </a:txBody>
                  <a:tcPr anchor="ctr"/>
                </a:tc>
                <a:tc>
                  <a:txBody>
                    <a:bodyPr/>
                    <a:lstStyle/>
                    <a:p>
                      <a:r>
                        <a:rPr kumimoji="1" lang="en-US" altLang="ja-JP" sz="1400" dirty="0">
                          <a:latin typeface="Arial" panose="020B0604020202020204" pitchFamily="34" charset="0"/>
                          <a:cs typeface="Arial" panose="020B0604020202020204" pitchFamily="34" charset="0"/>
                        </a:rPr>
                        <a:t>0.052</a:t>
                      </a:r>
                      <a:endParaRPr kumimoji="1" lang="ja-JP" altLang="en-US" sz="1400" dirty="0">
                        <a:latin typeface="Arial" panose="020B0604020202020204" pitchFamily="34" charset="0"/>
                        <a:cs typeface="Arial" panose="020B0604020202020204" pitchFamily="34" charset="0"/>
                      </a:endParaRPr>
                    </a:p>
                  </a:txBody>
                  <a:tcPr anchor="ctr"/>
                </a:tc>
                <a:tc>
                  <a:txBody>
                    <a:bodyPr/>
                    <a:lstStyle/>
                    <a:p>
                      <a:r>
                        <a:rPr kumimoji="1" lang="en-US" altLang="ja-JP" sz="1400" dirty="0">
                          <a:latin typeface="Arial" panose="020B0604020202020204" pitchFamily="34" charset="0"/>
                          <a:cs typeface="Arial" panose="020B0604020202020204" pitchFamily="34" charset="0"/>
                        </a:rPr>
                        <a:t>0.013</a:t>
                      </a:r>
                      <a:endParaRPr kumimoji="1" lang="ja-JP" altLang="en-US" sz="1400" dirty="0">
                        <a:latin typeface="Arial" panose="020B0604020202020204" pitchFamily="34" charset="0"/>
                        <a:cs typeface="Arial" panose="020B0604020202020204" pitchFamily="34" charset="0"/>
                      </a:endParaRPr>
                    </a:p>
                  </a:txBody>
                  <a:tcPr anchor="ctr"/>
                </a:tc>
                <a:tc>
                  <a:txBody>
                    <a:bodyPr/>
                    <a:lstStyle/>
                    <a:p>
                      <a:r>
                        <a:rPr kumimoji="1" lang="en-US" altLang="ja-JP" sz="1400" dirty="0">
                          <a:latin typeface="Arial" panose="020B0604020202020204" pitchFamily="34" charset="0"/>
                          <a:cs typeface="Arial" panose="020B0604020202020204" pitchFamily="34" charset="0"/>
                        </a:rPr>
                        <a:t>0.005</a:t>
                      </a:r>
                      <a:endParaRPr kumimoji="1" lang="ja-JP" altLang="en-US" sz="14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xmlns="" val="10001"/>
                  </a:ext>
                </a:extLst>
              </a:tr>
              <a:tr h="370840">
                <a:tc>
                  <a:txBody>
                    <a:bodyPr/>
                    <a:lstStyle/>
                    <a:p>
                      <a:r>
                        <a:rPr kumimoji="1" lang="en-US" altLang="ja-JP" sz="1400" dirty="0">
                          <a:latin typeface="Arial" panose="020B0604020202020204" pitchFamily="34" charset="0"/>
                          <a:cs typeface="Arial" panose="020B0604020202020204" pitchFamily="34" charset="0"/>
                        </a:rPr>
                        <a:t>Lean-burn</a:t>
                      </a:r>
                      <a:r>
                        <a:rPr kumimoji="1" lang="ja-JP" altLang="en-US" sz="1400" dirty="0">
                          <a:latin typeface="Arial" panose="020B0604020202020204" pitchFamily="34" charset="0"/>
                          <a:cs typeface="Arial" panose="020B0604020202020204" pitchFamily="34" charset="0"/>
                        </a:rPr>
                        <a:t> </a:t>
                      </a:r>
                      <a:r>
                        <a:rPr kumimoji="1" lang="en-US" altLang="ja-JP" sz="1400" dirty="0">
                          <a:latin typeface="Arial" panose="020B0604020202020204" pitchFamily="34" charset="0"/>
                          <a:cs typeface="Arial" panose="020B0604020202020204" pitchFamily="34" charset="0"/>
                        </a:rPr>
                        <a:t>direct</a:t>
                      </a:r>
                      <a:r>
                        <a:rPr kumimoji="1" lang="ja-JP" altLang="en-US" sz="1400" dirty="0">
                          <a:latin typeface="Arial" panose="020B0604020202020204" pitchFamily="34" charset="0"/>
                          <a:cs typeface="Arial" panose="020B0604020202020204" pitchFamily="34" charset="0"/>
                        </a:rPr>
                        <a:t> </a:t>
                      </a:r>
                      <a:r>
                        <a:rPr kumimoji="1" lang="en-US" altLang="ja-JP" sz="1400" dirty="0">
                          <a:latin typeface="Arial" panose="020B0604020202020204" pitchFamily="34" charset="0"/>
                          <a:cs typeface="Arial" panose="020B0604020202020204" pitchFamily="34" charset="0"/>
                        </a:rPr>
                        <a:t>injection</a:t>
                      </a:r>
                      <a:endParaRPr kumimoji="1" lang="ja-JP" altLang="en-US" sz="1400" dirty="0">
                        <a:latin typeface="Arial" panose="020B0604020202020204" pitchFamily="34" charset="0"/>
                        <a:cs typeface="Arial" panose="020B0604020202020204" pitchFamily="34" charset="0"/>
                      </a:endParaRPr>
                    </a:p>
                  </a:txBody>
                  <a:tcPr anchor="ctr"/>
                </a:tc>
                <a:tc>
                  <a:txBody>
                    <a:bodyPr/>
                    <a:lstStyle/>
                    <a:p>
                      <a:r>
                        <a:rPr kumimoji="1" lang="en-US" altLang="ja-JP" sz="1400" dirty="0">
                          <a:latin typeface="Arial" panose="020B0604020202020204" pitchFamily="34" charset="0"/>
                          <a:cs typeface="Arial" panose="020B0604020202020204" pitchFamily="34" charset="0"/>
                        </a:rPr>
                        <a:t>-</a:t>
                      </a:r>
                      <a:endParaRPr kumimoji="1" lang="ja-JP" altLang="en-US" sz="1400" dirty="0">
                        <a:latin typeface="Arial" panose="020B0604020202020204" pitchFamily="34" charset="0"/>
                        <a:cs typeface="Arial" panose="020B0604020202020204" pitchFamily="34" charset="0"/>
                      </a:endParaRPr>
                    </a:p>
                  </a:txBody>
                  <a:tcPr anchor="ctr"/>
                </a:tc>
                <a:tc>
                  <a:txBody>
                    <a:bodyPr/>
                    <a:lstStyle/>
                    <a:p>
                      <a:r>
                        <a:rPr kumimoji="1" lang="en-US" altLang="ja-JP" sz="1400" dirty="0">
                          <a:latin typeface="Arial" panose="020B0604020202020204" pitchFamily="34" charset="0"/>
                          <a:cs typeface="Arial" panose="020B0604020202020204" pitchFamily="34" charset="0"/>
                        </a:rPr>
                        <a:t>-</a:t>
                      </a:r>
                      <a:endParaRPr kumimoji="1" lang="ja-JP" altLang="en-US" sz="1400" dirty="0">
                        <a:latin typeface="Arial" panose="020B0604020202020204" pitchFamily="34" charset="0"/>
                        <a:cs typeface="Arial" panose="020B0604020202020204" pitchFamily="34" charset="0"/>
                      </a:endParaRPr>
                    </a:p>
                  </a:txBody>
                  <a:tcPr anchor="ctr"/>
                </a:tc>
                <a:tc>
                  <a:txBody>
                    <a:bodyPr/>
                    <a:lstStyle/>
                    <a:p>
                      <a:r>
                        <a:rPr kumimoji="1" lang="en-US" altLang="ja-JP" sz="1400" dirty="0">
                          <a:latin typeface="Arial" panose="020B0604020202020204" pitchFamily="34" charset="0"/>
                          <a:cs typeface="Arial" panose="020B0604020202020204" pitchFamily="34" charset="0"/>
                        </a:rPr>
                        <a:t>-</a:t>
                      </a:r>
                      <a:endParaRPr kumimoji="1" lang="ja-JP" altLang="en-US" sz="1400" dirty="0">
                        <a:latin typeface="Arial" panose="020B0604020202020204" pitchFamily="34" charset="0"/>
                        <a:cs typeface="Arial" panose="020B0604020202020204" pitchFamily="34" charset="0"/>
                      </a:endParaRPr>
                    </a:p>
                  </a:txBody>
                  <a:tcPr anchor="ctr"/>
                </a:tc>
                <a:tc>
                  <a:txBody>
                    <a:bodyPr/>
                    <a:lstStyle/>
                    <a:p>
                      <a:r>
                        <a:rPr kumimoji="1" lang="en-US" altLang="ja-JP" sz="1400" dirty="0">
                          <a:latin typeface="Arial" panose="020B0604020202020204" pitchFamily="34" charset="0"/>
                          <a:cs typeface="Arial" panose="020B0604020202020204" pitchFamily="34" charset="0"/>
                        </a:rPr>
                        <a:t>-</a:t>
                      </a:r>
                      <a:endParaRPr kumimoji="1" lang="ja-JP" altLang="en-US" sz="1400" dirty="0">
                        <a:latin typeface="Arial" panose="020B0604020202020204" pitchFamily="34" charset="0"/>
                        <a:cs typeface="Arial" panose="020B0604020202020204" pitchFamily="34" charset="0"/>
                      </a:endParaRPr>
                    </a:p>
                  </a:txBody>
                  <a:tcPr anchor="ctr"/>
                </a:tc>
                <a:tc>
                  <a:txBody>
                    <a:bodyPr/>
                    <a:lstStyle/>
                    <a:p>
                      <a:r>
                        <a:rPr kumimoji="1" lang="en-US" altLang="ja-JP" sz="1400" dirty="0">
                          <a:latin typeface="Arial" panose="020B0604020202020204" pitchFamily="34" charset="0"/>
                          <a:cs typeface="Arial" panose="020B0604020202020204" pitchFamily="34" charset="0"/>
                        </a:rPr>
                        <a:t>0.005</a:t>
                      </a:r>
                      <a:endParaRPr kumimoji="1" lang="ja-JP" altLang="en-US" sz="14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xmlns="" val="10002"/>
                  </a:ext>
                </a:extLst>
              </a:tr>
            </a:tbl>
          </a:graphicData>
        </a:graphic>
      </p:graphicFrame>
      <p:graphicFrame>
        <p:nvGraphicFramePr>
          <p:cNvPr id="38" name="表 37"/>
          <p:cNvGraphicFramePr>
            <a:graphicFrameLocks noGrp="1"/>
          </p:cNvGraphicFramePr>
          <p:nvPr>
            <p:extLst>
              <p:ext uri="{D42A27DB-BD31-4B8C-83A1-F6EECF244321}">
                <p14:modId xmlns:p14="http://schemas.microsoft.com/office/powerpoint/2010/main" val="3671461145"/>
              </p:ext>
            </p:extLst>
          </p:nvPr>
        </p:nvGraphicFramePr>
        <p:xfrm>
          <a:off x="611560" y="4869160"/>
          <a:ext cx="8064894" cy="1529080"/>
        </p:xfrm>
        <a:graphic>
          <a:graphicData uri="http://schemas.openxmlformats.org/drawingml/2006/table">
            <a:tbl>
              <a:tblPr firstRow="1" bandRow="1">
                <a:tableStyleId>{5C22544A-7EE6-4342-B048-85BDC9FD1C3A}</a:tableStyleId>
              </a:tblPr>
              <a:tblGrid>
                <a:gridCol w="1344149">
                  <a:extLst>
                    <a:ext uri="{9D8B030D-6E8A-4147-A177-3AD203B41FA5}">
                      <a16:colId xmlns:a16="http://schemas.microsoft.com/office/drawing/2014/main" xmlns="" val="20000"/>
                    </a:ext>
                  </a:extLst>
                </a:gridCol>
                <a:gridCol w="1344149">
                  <a:extLst>
                    <a:ext uri="{9D8B030D-6E8A-4147-A177-3AD203B41FA5}">
                      <a16:colId xmlns:a16="http://schemas.microsoft.com/office/drawing/2014/main" xmlns="" val="20001"/>
                    </a:ext>
                  </a:extLst>
                </a:gridCol>
                <a:gridCol w="1344149">
                  <a:extLst>
                    <a:ext uri="{9D8B030D-6E8A-4147-A177-3AD203B41FA5}">
                      <a16:colId xmlns:a16="http://schemas.microsoft.com/office/drawing/2014/main" xmlns="" val="20002"/>
                    </a:ext>
                  </a:extLst>
                </a:gridCol>
                <a:gridCol w="1344149">
                  <a:extLst>
                    <a:ext uri="{9D8B030D-6E8A-4147-A177-3AD203B41FA5}">
                      <a16:colId xmlns:a16="http://schemas.microsoft.com/office/drawing/2014/main" xmlns="" val="20003"/>
                    </a:ext>
                  </a:extLst>
                </a:gridCol>
                <a:gridCol w="1344149">
                  <a:extLst>
                    <a:ext uri="{9D8B030D-6E8A-4147-A177-3AD203B41FA5}">
                      <a16:colId xmlns:a16="http://schemas.microsoft.com/office/drawing/2014/main" xmlns="" val="20004"/>
                    </a:ext>
                  </a:extLst>
                </a:gridCol>
                <a:gridCol w="1344149">
                  <a:extLst>
                    <a:ext uri="{9D8B030D-6E8A-4147-A177-3AD203B41FA5}">
                      <a16:colId xmlns:a16="http://schemas.microsoft.com/office/drawing/2014/main" xmlns="" val="20005"/>
                    </a:ext>
                  </a:extLst>
                </a:gridCol>
              </a:tblGrid>
              <a:tr h="370840">
                <a:tc>
                  <a:txBody>
                    <a:bodyPr/>
                    <a:lstStyle/>
                    <a:p>
                      <a:r>
                        <a:rPr kumimoji="1" lang="en-US" altLang="ja-JP" sz="1200" dirty="0">
                          <a:solidFill>
                            <a:schemeClr val="bg1"/>
                          </a:solidFill>
                          <a:latin typeface="Arial" panose="020B0604020202020204" pitchFamily="34" charset="0"/>
                          <a:cs typeface="Arial" panose="020B0604020202020204" pitchFamily="34" charset="0"/>
                        </a:rPr>
                        <a:t>Heavy</a:t>
                      </a:r>
                      <a:r>
                        <a:rPr kumimoji="1" lang="ja-JP" altLang="en-US" sz="1200" dirty="0">
                          <a:solidFill>
                            <a:schemeClr val="bg1"/>
                          </a:solidFill>
                          <a:latin typeface="Arial" panose="020B0604020202020204" pitchFamily="34" charset="0"/>
                          <a:cs typeface="Arial" panose="020B0604020202020204" pitchFamily="34" charset="0"/>
                        </a:rPr>
                        <a:t> </a:t>
                      </a:r>
                      <a:r>
                        <a:rPr kumimoji="1" lang="en-US" altLang="ja-JP" sz="1200" dirty="0">
                          <a:solidFill>
                            <a:schemeClr val="bg1"/>
                          </a:solidFill>
                          <a:latin typeface="Arial" panose="020B0604020202020204" pitchFamily="34" charset="0"/>
                          <a:cs typeface="Arial" panose="020B0604020202020204" pitchFamily="34" charset="0"/>
                        </a:rPr>
                        <a:t>vehicle</a:t>
                      </a:r>
                    </a:p>
                    <a:p>
                      <a:r>
                        <a:rPr kumimoji="1" lang="en-US" altLang="ja-JP" sz="1200" dirty="0">
                          <a:latin typeface="Arial" panose="020B0604020202020204" pitchFamily="34" charset="0"/>
                          <a:cs typeface="Arial" panose="020B0604020202020204" pitchFamily="34" charset="0"/>
                        </a:rPr>
                        <a:t>(g/kWh)</a:t>
                      </a:r>
                      <a:endParaRPr kumimoji="1" lang="ja-JP" altLang="en-US" sz="1200" dirty="0">
                        <a:latin typeface="Arial" panose="020B0604020202020204" pitchFamily="34" charset="0"/>
                        <a:cs typeface="Arial" panose="020B0604020202020204" pitchFamily="34" charset="0"/>
                      </a:endParaRPr>
                    </a:p>
                  </a:txBody>
                  <a:tcPr anchor="ctr"/>
                </a:tc>
                <a:tc>
                  <a:txBody>
                    <a:bodyPr/>
                    <a:lstStyle/>
                    <a:p>
                      <a:r>
                        <a:rPr kumimoji="1" lang="en-US" altLang="ja-JP" sz="1200" dirty="0">
                          <a:latin typeface="Arial" panose="020B0604020202020204" pitchFamily="34" charset="0"/>
                          <a:cs typeface="Arial" panose="020B0604020202020204" pitchFamily="34" charset="0"/>
                        </a:rPr>
                        <a:t>Short-term</a:t>
                      </a:r>
                      <a:r>
                        <a:rPr kumimoji="1" lang="ja-JP" altLang="en-US" sz="1200" dirty="0">
                          <a:latin typeface="Arial" panose="020B0604020202020204" pitchFamily="34" charset="0"/>
                          <a:cs typeface="Arial" panose="020B0604020202020204" pitchFamily="34" charset="0"/>
                        </a:rPr>
                        <a:t> </a:t>
                      </a:r>
                      <a:r>
                        <a:rPr kumimoji="1" lang="en-US" altLang="ja-JP" sz="1200" dirty="0">
                          <a:latin typeface="Arial" panose="020B0604020202020204" pitchFamily="34" charset="0"/>
                          <a:cs typeface="Arial" panose="020B0604020202020204" pitchFamily="34" charset="0"/>
                        </a:rPr>
                        <a:t>regulations</a:t>
                      </a:r>
                    </a:p>
                    <a:p>
                      <a:r>
                        <a:rPr kumimoji="1" lang="en-US" altLang="ja-JP" sz="1200" dirty="0">
                          <a:latin typeface="Arial" panose="020B0604020202020204" pitchFamily="34" charset="0"/>
                          <a:cs typeface="Arial" panose="020B0604020202020204" pitchFamily="34" charset="0"/>
                        </a:rPr>
                        <a:t>(1994)</a:t>
                      </a:r>
                      <a:endParaRPr kumimoji="1" lang="ja-JP" altLang="en-US" sz="1200" dirty="0">
                        <a:latin typeface="Arial" panose="020B0604020202020204" pitchFamily="34" charset="0"/>
                        <a:cs typeface="Arial" panose="020B0604020202020204" pitchFamily="34" charset="0"/>
                      </a:endParaRPr>
                    </a:p>
                  </a:txBody>
                  <a:tcPr anchor="ctr"/>
                </a:tc>
                <a:tc>
                  <a:txBody>
                    <a:bodyPr/>
                    <a:lstStyle/>
                    <a:p>
                      <a:r>
                        <a:rPr kumimoji="1" lang="en-US" altLang="ja-JP" sz="1200" dirty="0">
                          <a:latin typeface="Arial" panose="020B0604020202020204" pitchFamily="34" charset="0"/>
                          <a:cs typeface="Arial" panose="020B0604020202020204" pitchFamily="34" charset="0"/>
                        </a:rPr>
                        <a:t>Long-term</a:t>
                      </a:r>
                      <a:r>
                        <a:rPr kumimoji="1" lang="ja-JP" altLang="en-US" sz="1200" dirty="0">
                          <a:latin typeface="Arial" panose="020B0604020202020204" pitchFamily="34" charset="0"/>
                          <a:cs typeface="Arial" panose="020B0604020202020204" pitchFamily="34" charset="0"/>
                        </a:rPr>
                        <a:t> </a:t>
                      </a:r>
                      <a:r>
                        <a:rPr kumimoji="1" lang="en-US" altLang="ja-JP" sz="1200" dirty="0">
                          <a:latin typeface="Arial" panose="020B0604020202020204" pitchFamily="34" charset="0"/>
                          <a:cs typeface="Arial" panose="020B0604020202020204" pitchFamily="34" charset="0"/>
                        </a:rPr>
                        <a:t>regulations</a:t>
                      </a:r>
                      <a:r>
                        <a:rPr kumimoji="1" lang="ja-JP" altLang="en-US" sz="1200" dirty="0">
                          <a:latin typeface="Arial" panose="020B0604020202020204" pitchFamily="34" charset="0"/>
                          <a:cs typeface="Arial" panose="020B0604020202020204" pitchFamily="34" charset="0"/>
                        </a:rPr>
                        <a:t> </a:t>
                      </a:r>
                      <a:r>
                        <a:rPr kumimoji="1" lang="en-US" altLang="ja-JP" sz="1200" dirty="0">
                          <a:latin typeface="Arial" panose="020B0604020202020204" pitchFamily="34" charset="0"/>
                          <a:cs typeface="Arial" panose="020B0604020202020204" pitchFamily="34" charset="0"/>
                        </a:rPr>
                        <a:t>(1997)</a:t>
                      </a:r>
                      <a:endParaRPr kumimoji="1" lang="ja-JP" altLang="en-US" sz="1200" dirty="0">
                        <a:latin typeface="Arial" panose="020B0604020202020204" pitchFamily="34" charset="0"/>
                        <a:cs typeface="Arial" panose="020B0604020202020204" pitchFamily="34" charset="0"/>
                      </a:endParaRPr>
                    </a:p>
                  </a:txBody>
                  <a:tcPr anchor="ctr"/>
                </a:tc>
                <a:tc>
                  <a:txBody>
                    <a:bodyPr/>
                    <a:lstStyle/>
                    <a:p>
                      <a:r>
                        <a:rPr kumimoji="1" lang="en-US" altLang="ja-JP" sz="1200" dirty="0">
                          <a:latin typeface="Arial" panose="020B0604020202020204" pitchFamily="34" charset="0"/>
                          <a:cs typeface="Arial" panose="020B0604020202020204" pitchFamily="34" charset="0"/>
                        </a:rPr>
                        <a:t>New</a:t>
                      </a:r>
                      <a:r>
                        <a:rPr kumimoji="1" lang="ja-JP" altLang="en-US" sz="1200" dirty="0">
                          <a:latin typeface="Arial" panose="020B0604020202020204" pitchFamily="34" charset="0"/>
                          <a:cs typeface="Arial" panose="020B0604020202020204" pitchFamily="34" charset="0"/>
                        </a:rPr>
                        <a:t> </a:t>
                      </a:r>
                      <a:r>
                        <a:rPr kumimoji="1" lang="en-US" altLang="ja-JP" sz="1200" dirty="0">
                          <a:latin typeface="Arial" panose="020B0604020202020204" pitchFamily="34" charset="0"/>
                          <a:cs typeface="Arial" panose="020B0604020202020204" pitchFamily="34" charset="0"/>
                        </a:rPr>
                        <a:t>short-term</a:t>
                      </a:r>
                      <a:r>
                        <a:rPr kumimoji="1" lang="ja-JP" altLang="en-US" sz="1200" dirty="0">
                          <a:latin typeface="Arial" panose="020B0604020202020204" pitchFamily="34" charset="0"/>
                          <a:cs typeface="Arial" panose="020B0604020202020204" pitchFamily="34" charset="0"/>
                        </a:rPr>
                        <a:t> </a:t>
                      </a:r>
                      <a:r>
                        <a:rPr kumimoji="1" lang="en-US" altLang="ja-JP" sz="1200" dirty="0">
                          <a:latin typeface="Arial" panose="020B0604020202020204" pitchFamily="34" charset="0"/>
                          <a:cs typeface="Arial" panose="020B0604020202020204" pitchFamily="34" charset="0"/>
                        </a:rPr>
                        <a:t>regulations</a:t>
                      </a:r>
                      <a:r>
                        <a:rPr kumimoji="1" lang="ja-JP" altLang="en-US" sz="1200" dirty="0">
                          <a:latin typeface="Arial" panose="020B0604020202020204" pitchFamily="34" charset="0"/>
                          <a:cs typeface="Arial" panose="020B0604020202020204" pitchFamily="34" charset="0"/>
                        </a:rPr>
                        <a:t> </a:t>
                      </a:r>
                      <a:r>
                        <a:rPr kumimoji="1" lang="en-US" altLang="ja-JP" sz="1200" dirty="0">
                          <a:latin typeface="Arial" panose="020B0604020202020204" pitchFamily="34" charset="0"/>
                          <a:cs typeface="Arial" panose="020B0604020202020204" pitchFamily="34" charset="0"/>
                        </a:rPr>
                        <a:t>(2003)</a:t>
                      </a:r>
                      <a:endParaRPr kumimoji="1" lang="ja-JP" altLang="en-US" sz="1200" dirty="0">
                        <a:latin typeface="Arial" panose="020B0604020202020204" pitchFamily="34" charset="0"/>
                        <a:cs typeface="Arial" panose="020B0604020202020204" pitchFamily="34" charset="0"/>
                      </a:endParaRPr>
                    </a:p>
                  </a:txBody>
                  <a:tcPr anchor="ctr"/>
                </a:tc>
                <a:tc>
                  <a:txBody>
                    <a:bodyPr/>
                    <a:lstStyle/>
                    <a:p>
                      <a:r>
                        <a:rPr kumimoji="1" lang="en-US" altLang="ja-JP" sz="1200" dirty="0">
                          <a:latin typeface="Arial" panose="020B0604020202020204" pitchFamily="34" charset="0"/>
                          <a:cs typeface="Arial" panose="020B0604020202020204" pitchFamily="34" charset="0"/>
                        </a:rPr>
                        <a:t>New</a:t>
                      </a:r>
                      <a:r>
                        <a:rPr kumimoji="1" lang="ja-JP" altLang="en-US" sz="1200" dirty="0">
                          <a:latin typeface="Arial" panose="020B0604020202020204" pitchFamily="34" charset="0"/>
                          <a:cs typeface="Arial" panose="020B0604020202020204" pitchFamily="34" charset="0"/>
                        </a:rPr>
                        <a:t> </a:t>
                      </a:r>
                      <a:r>
                        <a:rPr kumimoji="1" lang="en-US" altLang="ja-JP" sz="1200" dirty="0">
                          <a:latin typeface="Arial" panose="020B0604020202020204" pitchFamily="34" charset="0"/>
                          <a:cs typeface="Arial" panose="020B0604020202020204" pitchFamily="34" charset="0"/>
                        </a:rPr>
                        <a:t>long-term</a:t>
                      </a:r>
                      <a:r>
                        <a:rPr kumimoji="1" lang="ja-JP" altLang="en-US" sz="1200" dirty="0">
                          <a:latin typeface="Arial" panose="020B0604020202020204" pitchFamily="34" charset="0"/>
                          <a:cs typeface="Arial" panose="020B0604020202020204" pitchFamily="34" charset="0"/>
                        </a:rPr>
                        <a:t> </a:t>
                      </a:r>
                      <a:r>
                        <a:rPr kumimoji="1" lang="en-US" altLang="ja-JP" sz="1200" dirty="0">
                          <a:latin typeface="Arial" panose="020B0604020202020204" pitchFamily="34" charset="0"/>
                          <a:cs typeface="Arial" panose="020B0604020202020204" pitchFamily="34" charset="0"/>
                        </a:rPr>
                        <a:t>regulations</a:t>
                      </a:r>
                      <a:r>
                        <a:rPr kumimoji="1" lang="ja-JP" altLang="en-US" sz="1200" dirty="0">
                          <a:latin typeface="Arial" panose="020B0604020202020204" pitchFamily="34" charset="0"/>
                          <a:cs typeface="Arial" panose="020B0604020202020204" pitchFamily="34" charset="0"/>
                        </a:rPr>
                        <a:t> </a:t>
                      </a:r>
                      <a:r>
                        <a:rPr kumimoji="1" lang="en-US" altLang="ja-JP" sz="1200" dirty="0">
                          <a:latin typeface="Arial" panose="020B0604020202020204" pitchFamily="34" charset="0"/>
                          <a:cs typeface="Arial" panose="020B0604020202020204" pitchFamily="34" charset="0"/>
                        </a:rPr>
                        <a:t>(2005)</a:t>
                      </a:r>
                      <a:endParaRPr kumimoji="1" lang="ja-JP" altLang="en-US" sz="1200" dirty="0">
                        <a:latin typeface="Arial" panose="020B0604020202020204" pitchFamily="34" charset="0"/>
                        <a:cs typeface="Arial" panose="020B0604020202020204" pitchFamily="34" charset="0"/>
                      </a:endParaRPr>
                    </a:p>
                  </a:txBody>
                  <a:tcPr anchor="ctr"/>
                </a:tc>
                <a:tc>
                  <a:txBody>
                    <a:bodyPr/>
                    <a:lstStyle/>
                    <a:p>
                      <a:r>
                        <a:rPr kumimoji="1" lang="en-US" altLang="ja-JP" sz="1200" dirty="0">
                          <a:latin typeface="Arial" panose="020B0604020202020204" pitchFamily="34" charset="0"/>
                          <a:cs typeface="Arial" panose="020B0604020202020204" pitchFamily="34" charset="0"/>
                        </a:rPr>
                        <a:t>Post</a:t>
                      </a:r>
                      <a:r>
                        <a:rPr kumimoji="1" lang="ja-JP" altLang="en-US" sz="1200" dirty="0">
                          <a:latin typeface="Arial" panose="020B0604020202020204" pitchFamily="34" charset="0"/>
                          <a:cs typeface="Arial" panose="020B0604020202020204" pitchFamily="34" charset="0"/>
                        </a:rPr>
                        <a:t> </a:t>
                      </a:r>
                      <a:r>
                        <a:rPr kumimoji="1" lang="en-US" altLang="ja-JP" sz="1200" dirty="0">
                          <a:latin typeface="Arial" panose="020B0604020202020204" pitchFamily="34" charset="0"/>
                          <a:cs typeface="Arial" panose="020B0604020202020204" pitchFamily="34" charset="0"/>
                        </a:rPr>
                        <a:t>new</a:t>
                      </a:r>
                      <a:r>
                        <a:rPr kumimoji="1" lang="ja-JP" altLang="en-US" sz="1200" dirty="0">
                          <a:latin typeface="Arial" panose="020B0604020202020204" pitchFamily="34" charset="0"/>
                          <a:cs typeface="Arial" panose="020B0604020202020204" pitchFamily="34" charset="0"/>
                        </a:rPr>
                        <a:t> </a:t>
                      </a:r>
                      <a:r>
                        <a:rPr kumimoji="1" lang="en-US" altLang="ja-JP" sz="1200" spc="-40" dirty="0">
                          <a:latin typeface="Arial" panose="020B0604020202020204" pitchFamily="34" charset="0"/>
                          <a:cs typeface="Arial" panose="020B0604020202020204" pitchFamily="34" charset="0"/>
                        </a:rPr>
                        <a:t>long-</a:t>
                      </a:r>
                      <a:r>
                        <a:rPr kumimoji="1" lang="en-US" altLang="ja-JP" sz="1200" spc="-40" baseline="0" dirty="0">
                          <a:latin typeface="Arial" panose="020B0604020202020204" pitchFamily="34" charset="0"/>
                          <a:cs typeface="Arial" panose="020B0604020202020204" pitchFamily="34" charset="0"/>
                        </a:rPr>
                        <a:t>term regulations </a:t>
                      </a:r>
                      <a:r>
                        <a:rPr kumimoji="1" lang="en-US" altLang="ja-JP" sz="1200" dirty="0">
                          <a:latin typeface="Arial" panose="020B0604020202020204" pitchFamily="34" charset="0"/>
                          <a:cs typeface="Arial" panose="020B0604020202020204" pitchFamily="34" charset="0"/>
                        </a:rPr>
                        <a:t>(2009)</a:t>
                      </a:r>
                      <a:endParaRPr kumimoji="1" lang="ja-JP" altLang="en-US" sz="12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xmlns="" val="10000"/>
                  </a:ext>
                </a:extLst>
              </a:tr>
              <a:tr h="370840">
                <a:tc>
                  <a:txBody>
                    <a:bodyPr/>
                    <a:lstStyle/>
                    <a:p>
                      <a:r>
                        <a:rPr kumimoji="1" lang="en-US" altLang="ja-JP" sz="1400" dirty="0">
                          <a:latin typeface="Arial" panose="020B0604020202020204" pitchFamily="34" charset="0"/>
                          <a:cs typeface="Arial" panose="020B0604020202020204" pitchFamily="34" charset="0"/>
                        </a:rPr>
                        <a:t>Diesel</a:t>
                      </a:r>
                      <a:endParaRPr kumimoji="1" lang="ja-JP" altLang="en-US" sz="1400" dirty="0">
                        <a:latin typeface="Arial" panose="020B0604020202020204" pitchFamily="34" charset="0"/>
                        <a:cs typeface="Arial" panose="020B0604020202020204" pitchFamily="34" charset="0"/>
                      </a:endParaRPr>
                    </a:p>
                  </a:txBody>
                  <a:tcPr anchor="ctr"/>
                </a:tc>
                <a:tc>
                  <a:txBody>
                    <a:bodyPr/>
                    <a:lstStyle/>
                    <a:p>
                      <a:r>
                        <a:rPr kumimoji="1" lang="en-US" altLang="ja-JP" sz="1400" dirty="0">
                          <a:latin typeface="Arial" panose="020B0604020202020204" pitchFamily="34" charset="0"/>
                          <a:cs typeface="Arial" panose="020B0604020202020204" pitchFamily="34" charset="0"/>
                        </a:rPr>
                        <a:t>0.7</a:t>
                      </a:r>
                      <a:endParaRPr kumimoji="1" lang="ja-JP" altLang="en-US" sz="1400" dirty="0">
                        <a:latin typeface="Arial" panose="020B0604020202020204" pitchFamily="34" charset="0"/>
                        <a:cs typeface="Arial" panose="020B0604020202020204" pitchFamily="34" charset="0"/>
                      </a:endParaRPr>
                    </a:p>
                  </a:txBody>
                  <a:tcPr anchor="ctr"/>
                </a:tc>
                <a:tc>
                  <a:txBody>
                    <a:bodyPr/>
                    <a:lstStyle/>
                    <a:p>
                      <a:r>
                        <a:rPr kumimoji="1" lang="en-US" altLang="ja-JP" sz="1400" dirty="0">
                          <a:latin typeface="Arial" panose="020B0604020202020204" pitchFamily="34" charset="0"/>
                          <a:cs typeface="Arial" panose="020B0604020202020204" pitchFamily="34" charset="0"/>
                        </a:rPr>
                        <a:t>0.25</a:t>
                      </a:r>
                      <a:endParaRPr kumimoji="1" lang="ja-JP" altLang="en-US" sz="1400" dirty="0">
                        <a:latin typeface="Arial" panose="020B0604020202020204" pitchFamily="34" charset="0"/>
                        <a:cs typeface="Arial" panose="020B0604020202020204" pitchFamily="34" charset="0"/>
                      </a:endParaRPr>
                    </a:p>
                  </a:txBody>
                  <a:tcPr anchor="ctr"/>
                </a:tc>
                <a:tc>
                  <a:txBody>
                    <a:bodyPr/>
                    <a:lstStyle/>
                    <a:p>
                      <a:r>
                        <a:rPr kumimoji="1" lang="en-US" altLang="ja-JP" sz="1400" dirty="0">
                          <a:latin typeface="Arial" panose="020B0604020202020204" pitchFamily="34" charset="0"/>
                          <a:cs typeface="Arial" panose="020B0604020202020204" pitchFamily="34" charset="0"/>
                        </a:rPr>
                        <a:t>0.18</a:t>
                      </a:r>
                      <a:endParaRPr kumimoji="1" lang="ja-JP" altLang="en-US" sz="1400" dirty="0">
                        <a:latin typeface="Arial" panose="020B0604020202020204" pitchFamily="34" charset="0"/>
                        <a:cs typeface="Arial" panose="020B0604020202020204" pitchFamily="34" charset="0"/>
                      </a:endParaRPr>
                    </a:p>
                  </a:txBody>
                  <a:tcPr anchor="ctr"/>
                </a:tc>
                <a:tc>
                  <a:txBody>
                    <a:bodyPr/>
                    <a:lstStyle/>
                    <a:p>
                      <a:r>
                        <a:rPr kumimoji="1" lang="en-US" altLang="ja-JP" sz="1400" dirty="0">
                          <a:latin typeface="Arial" panose="020B0604020202020204" pitchFamily="34" charset="0"/>
                          <a:cs typeface="Arial" panose="020B0604020202020204" pitchFamily="34" charset="0"/>
                        </a:rPr>
                        <a:t>0.027</a:t>
                      </a:r>
                      <a:endParaRPr kumimoji="1" lang="ja-JP" altLang="en-US" sz="1400" dirty="0">
                        <a:latin typeface="Arial" panose="020B0604020202020204" pitchFamily="34" charset="0"/>
                        <a:cs typeface="Arial" panose="020B0604020202020204" pitchFamily="34" charset="0"/>
                      </a:endParaRPr>
                    </a:p>
                  </a:txBody>
                  <a:tcPr anchor="ctr"/>
                </a:tc>
                <a:tc>
                  <a:txBody>
                    <a:bodyPr/>
                    <a:lstStyle/>
                    <a:p>
                      <a:r>
                        <a:rPr kumimoji="1" lang="en-US" altLang="ja-JP" sz="1400" dirty="0">
                          <a:latin typeface="Arial" panose="020B0604020202020204" pitchFamily="34" charset="0"/>
                          <a:cs typeface="Arial" panose="020B0604020202020204" pitchFamily="34" charset="0"/>
                        </a:rPr>
                        <a:t>0.01</a:t>
                      </a:r>
                      <a:endParaRPr kumimoji="1" lang="ja-JP" altLang="en-US" sz="14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xmlns="" val="10001"/>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a:latin typeface="Arial" panose="020B0604020202020204" pitchFamily="34" charset="0"/>
                          <a:cs typeface="Arial" panose="020B0604020202020204" pitchFamily="34" charset="0"/>
                        </a:rPr>
                        <a:t>Lean-burn direct injection</a:t>
                      </a:r>
                      <a:endParaRPr kumimoji="1" lang="ja-JP" altLang="en-US" sz="1400" dirty="0">
                        <a:latin typeface="Arial" panose="020B0604020202020204" pitchFamily="34" charset="0"/>
                        <a:cs typeface="Arial" panose="020B0604020202020204" pitchFamily="34" charset="0"/>
                      </a:endParaRPr>
                    </a:p>
                  </a:txBody>
                  <a:tcPr anchor="ctr"/>
                </a:tc>
                <a:tc>
                  <a:txBody>
                    <a:bodyPr/>
                    <a:lstStyle/>
                    <a:p>
                      <a:r>
                        <a:rPr kumimoji="1" lang="en-US" altLang="ja-JP" sz="1400" dirty="0">
                          <a:latin typeface="Arial" panose="020B0604020202020204" pitchFamily="34" charset="0"/>
                          <a:cs typeface="Arial" panose="020B0604020202020204" pitchFamily="34" charset="0"/>
                        </a:rPr>
                        <a:t>-</a:t>
                      </a:r>
                      <a:endParaRPr kumimoji="1" lang="ja-JP" altLang="en-US" sz="1400" dirty="0">
                        <a:latin typeface="Arial" panose="020B0604020202020204" pitchFamily="34" charset="0"/>
                        <a:cs typeface="Arial" panose="020B0604020202020204" pitchFamily="34" charset="0"/>
                      </a:endParaRPr>
                    </a:p>
                  </a:txBody>
                  <a:tcPr anchor="ctr"/>
                </a:tc>
                <a:tc>
                  <a:txBody>
                    <a:bodyPr/>
                    <a:lstStyle/>
                    <a:p>
                      <a:r>
                        <a:rPr kumimoji="1" lang="en-US" altLang="ja-JP" sz="1400" dirty="0">
                          <a:latin typeface="Arial" panose="020B0604020202020204" pitchFamily="34" charset="0"/>
                          <a:cs typeface="Arial" panose="020B0604020202020204" pitchFamily="34" charset="0"/>
                        </a:rPr>
                        <a:t>-</a:t>
                      </a:r>
                      <a:endParaRPr kumimoji="1" lang="ja-JP" altLang="en-US" sz="1400" dirty="0">
                        <a:latin typeface="Arial" panose="020B0604020202020204" pitchFamily="34" charset="0"/>
                        <a:cs typeface="Arial" panose="020B0604020202020204" pitchFamily="34" charset="0"/>
                      </a:endParaRPr>
                    </a:p>
                  </a:txBody>
                  <a:tcPr anchor="ctr"/>
                </a:tc>
                <a:tc>
                  <a:txBody>
                    <a:bodyPr/>
                    <a:lstStyle/>
                    <a:p>
                      <a:r>
                        <a:rPr kumimoji="1" lang="en-US" altLang="ja-JP" sz="1400" dirty="0">
                          <a:latin typeface="Arial" panose="020B0604020202020204" pitchFamily="34" charset="0"/>
                          <a:cs typeface="Arial" panose="020B0604020202020204" pitchFamily="34" charset="0"/>
                        </a:rPr>
                        <a:t>-</a:t>
                      </a:r>
                      <a:endParaRPr kumimoji="1" lang="ja-JP" altLang="en-US" sz="1400" dirty="0">
                        <a:latin typeface="Arial" panose="020B0604020202020204" pitchFamily="34" charset="0"/>
                        <a:cs typeface="Arial" panose="020B0604020202020204" pitchFamily="34" charset="0"/>
                      </a:endParaRPr>
                    </a:p>
                  </a:txBody>
                  <a:tcPr anchor="ctr"/>
                </a:tc>
                <a:tc>
                  <a:txBody>
                    <a:bodyPr/>
                    <a:lstStyle/>
                    <a:p>
                      <a:r>
                        <a:rPr kumimoji="1" lang="en-US" altLang="ja-JP" sz="1400" dirty="0">
                          <a:latin typeface="Arial" panose="020B0604020202020204" pitchFamily="34" charset="0"/>
                          <a:cs typeface="Arial" panose="020B0604020202020204" pitchFamily="34" charset="0"/>
                        </a:rPr>
                        <a:t>-</a:t>
                      </a:r>
                      <a:endParaRPr kumimoji="1" lang="ja-JP" altLang="en-US" sz="1400" dirty="0">
                        <a:latin typeface="Arial" panose="020B0604020202020204" pitchFamily="34" charset="0"/>
                        <a:cs typeface="Arial" panose="020B060402020202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a:latin typeface="Arial" panose="020B0604020202020204" pitchFamily="34" charset="0"/>
                          <a:cs typeface="Arial" panose="020B0604020202020204" pitchFamily="34" charset="0"/>
                        </a:rPr>
                        <a:t>0.01</a:t>
                      </a:r>
                      <a:endParaRPr kumimoji="1" lang="ja-JP" altLang="en-US" sz="14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xmlns="" val="10002"/>
                  </a:ext>
                </a:extLst>
              </a:tr>
            </a:tbl>
          </a:graphicData>
        </a:graphic>
      </p:graphicFrame>
      <p:sp>
        <p:nvSpPr>
          <p:cNvPr id="8" name="テキスト ボックス 7"/>
          <p:cNvSpPr txBox="1"/>
          <p:nvPr/>
        </p:nvSpPr>
        <p:spPr>
          <a:xfrm>
            <a:off x="179512" y="769928"/>
            <a:ext cx="8712968" cy="2062103"/>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buFont typeface="Wingdings" panose="05000000000000000000" pitchFamily="2" charset="2"/>
              <a:buChar char="l"/>
            </a:pPr>
            <a:r>
              <a:rPr lang="en-US" altLang="ja-JP" sz="1600" dirty="0">
                <a:latin typeface="Arial" panose="020B0604020202020204" pitchFamily="34" charset="0"/>
                <a:cs typeface="Arial" panose="020B0604020202020204" pitchFamily="34" charset="0"/>
              </a:rPr>
              <a:t>In Japan, with the short-term control of 1994, PM regulations were introduced for diesel vehicles. </a:t>
            </a:r>
            <a:endParaRPr lang="ja-JP" altLang="ja-JP" sz="16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l"/>
            </a:pPr>
            <a:r>
              <a:rPr lang="en-US" altLang="ja-JP" sz="1600" dirty="0">
                <a:latin typeface="Arial" panose="020B0604020202020204" pitchFamily="34" charset="0"/>
                <a:cs typeface="Arial" panose="020B0604020202020204" pitchFamily="34" charset="0"/>
              </a:rPr>
              <a:t>After that, in the case of lean-burn direct injection vehicles (those equipped with cylinder </a:t>
            </a:r>
            <a:r>
              <a:rPr lang="en-US" altLang="ja-JP" sz="1600" dirty="0">
                <a:solidFill>
                  <a:schemeClr val="tx1"/>
                </a:solidFill>
                <a:latin typeface="Arial" panose="020B0604020202020204" pitchFamily="34" charset="0"/>
                <a:cs typeface="Arial" panose="020B0604020202020204" pitchFamily="34" charset="0"/>
              </a:rPr>
              <a:t>direct-injection internal combustion engines with occlusion type NOx reduction catalysts on board), considering the fact that there were vehicles emitting particulate matter above the level for diesel vehicles equipped </a:t>
            </a:r>
            <a:r>
              <a:rPr lang="en-US" altLang="ja-JP" sz="1600" dirty="0">
                <a:latin typeface="Arial" panose="020B0604020202020204" pitchFamily="34" charset="0"/>
                <a:cs typeface="Arial" panose="020B0604020202020204" pitchFamily="34" charset="0"/>
              </a:rPr>
              <a:t>with diesel particulate filters (DPF), in the post-2009 new long-term regulations, the same control as those for diesel vehicles were introduced for lean-burn vehicles.</a:t>
            </a:r>
          </a:p>
        </p:txBody>
      </p:sp>
    </p:spTree>
    <p:extLst>
      <p:ext uri="{BB962C8B-B14F-4D97-AF65-F5344CB8AC3E}">
        <p14:creationId xmlns:p14="http://schemas.microsoft.com/office/powerpoint/2010/main" val="3680500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テキスト ボックス 3"/>
          <p:cNvSpPr txBox="1">
            <a:spLocks noChangeArrowheads="1"/>
          </p:cNvSpPr>
          <p:nvPr/>
        </p:nvSpPr>
        <p:spPr bwMode="auto">
          <a:xfrm>
            <a:off x="-14289" y="0"/>
            <a:ext cx="9050785"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Calibri" pitchFamily="34" charset="0"/>
                <a:ea typeface="ＭＳ Ｐゴシック" pitchFamily="50" charset="-128"/>
              </a:defRPr>
            </a:lvl1pPr>
            <a:lvl2pPr marL="742950" indent="-285750" eaLnBrk="0" hangingPunct="0">
              <a:defRPr kumimoji="1">
                <a:solidFill>
                  <a:schemeClr val="tx1"/>
                </a:solidFill>
                <a:latin typeface="Calibri" pitchFamily="34" charset="0"/>
                <a:ea typeface="ＭＳ Ｐゴシック" pitchFamily="50" charset="-128"/>
              </a:defRPr>
            </a:lvl2pPr>
            <a:lvl3pPr marL="1143000" indent="-228600" eaLnBrk="0" hangingPunct="0">
              <a:defRPr kumimoji="1">
                <a:solidFill>
                  <a:schemeClr val="tx1"/>
                </a:solidFill>
                <a:latin typeface="Calibri" pitchFamily="34" charset="0"/>
                <a:ea typeface="ＭＳ Ｐゴシック" pitchFamily="50" charset="-128"/>
              </a:defRPr>
            </a:lvl3pPr>
            <a:lvl4pPr marL="1600200" indent="-228600" eaLnBrk="0" hangingPunct="0">
              <a:defRPr kumimoji="1">
                <a:solidFill>
                  <a:schemeClr val="tx1"/>
                </a:solidFill>
                <a:latin typeface="Calibri" pitchFamily="34" charset="0"/>
                <a:ea typeface="ＭＳ Ｐゴシック" pitchFamily="50" charset="-128"/>
              </a:defRPr>
            </a:lvl4pPr>
            <a:lvl5pPr marL="2057400" indent="-228600" eaLnBrk="0" hangingPunct="0">
              <a:defRPr kumimoji="1">
                <a:solidFill>
                  <a:schemeClr val="tx1"/>
                </a:solidFill>
                <a:latin typeface="Calibri"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9pPr>
          </a:lstStyle>
          <a:p>
            <a:pPr eaLnBrk="1" hangingPunct="1"/>
            <a:r>
              <a:rPr lang="de-DE" altLang="ja-JP" sz="1500" spc="-50" dirty="0">
                <a:latin typeface="Arial" panose="020B0604020202020204" pitchFamily="34" charset="0"/>
                <a:cs typeface="Arial" panose="020B0604020202020204" pitchFamily="34" charset="0"/>
              </a:rPr>
              <a:t>II</a:t>
            </a:r>
            <a:r>
              <a:rPr lang="ja-JP" altLang="ja-JP" sz="1500" spc="-50" dirty="0">
                <a:latin typeface="Arial" panose="020B0604020202020204" pitchFamily="34" charset="0"/>
                <a:cs typeface="Arial" panose="020B0604020202020204" pitchFamily="34" charset="0"/>
              </a:rPr>
              <a:t>　</a:t>
            </a:r>
            <a:r>
              <a:rPr lang="en-US" altLang="ja-JP" sz="1500" spc="-50" dirty="0">
                <a:latin typeface="Arial" panose="020B0604020202020204" pitchFamily="34" charset="0"/>
                <a:cs typeface="Arial" panose="020B0604020202020204" pitchFamily="34" charset="0"/>
              </a:rPr>
              <a:t>PM Measures for Gasoline Direct Injection Vehicles</a:t>
            </a:r>
            <a:r>
              <a:rPr lang="ja-JP" altLang="ja-JP" sz="1500" spc="-50" dirty="0">
                <a:latin typeface="Arial" panose="020B0604020202020204" pitchFamily="34" charset="0"/>
                <a:cs typeface="Arial" panose="020B0604020202020204" pitchFamily="34" charset="0"/>
              </a:rPr>
              <a:t>　</a:t>
            </a:r>
            <a:r>
              <a:rPr lang="ja-JP" altLang="en-US" sz="1500" spc="-50" dirty="0">
                <a:latin typeface="Arial" panose="020B0604020202020204" pitchFamily="34" charset="0"/>
                <a:cs typeface="Arial" panose="020B0604020202020204" pitchFamily="34" charset="0"/>
                <a:sym typeface="Wingdings" panose="05000000000000000000" pitchFamily="2" charset="2"/>
              </a:rPr>
              <a:t></a:t>
            </a:r>
            <a:r>
              <a:rPr lang="en-US" altLang="ja-JP" sz="1500" spc="-50" dirty="0">
                <a:latin typeface="Arial" panose="020B0604020202020204" pitchFamily="34" charset="0"/>
                <a:cs typeface="Arial" panose="020B0604020202020204" pitchFamily="34" charset="0"/>
              </a:rPr>
              <a:t> Emissions from Stoichiometric Direct Injection Vehicles</a:t>
            </a:r>
            <a:endParaRPr lang="ja-JP" altLang="en-US" sz="1500" spc="-50" dirty="0">
              <a:latin typeface="Arial" panose="020B0604020202020204" pitchFamily="34" charset="0"/>
              <a:ea typeface="ＤＨＰ特太ゴシック体" pitchFamily="50" charset="-128"/>
              <a:cs typeface="Arial" panose="020B0604020202020204" pitchFamily="34" charset="0"/>
            </a:endParaRPr>
          </a:p>
        </p:txBody>
      </p:sp>
      <p:sp>
        <p:nvSpPr>
          <p:cNvPr id="2" name="スライド番号プレースホルダー 1"/>
          <p:cNvSpPr>
            <a:spLocks noGrp="1"/>
          </p:cNvSpPr>
          <p:nvPr>
            <p:ph type="sldNum" sz="quarter" idx="12"/>
          </p:nvPr>
        </p:nvSpPr>
        <p:spPr>
          <a:xfrm>
            <a:off x="7010400" y="6491288"/>
            <a:ext cx="2133600" cy="365125"/>
          </a:xfrm>
        </p:spPr>
        <p:txBody>
          <a:bodyPr/>
          <a:lstStyle/>
          <a:p>
            <a:pPr>
              <a:defRPr/>
            </a:pPr>
            <a:fld id="{85929ABE-0113-44A3-811B-72EB3898A103}" type="slidenum">
              <a:rPr lang="ja-JP" altLang="en-US" smtClean="0">
                <a:latin typeface="Arial" panose="020B0604020202020204" pitchFamily="34" charset="0"/>
                <a:cs typeface="Arial" panose="020B0604020202020204" pitchFamily="34" charset="0"/>
              </a:rPr>
              <a:pPr>
                <a:defRPr/>
              </a:pPr>
              <a:t>9</a:t>
            </a:fld>
            <a:endParaRPr lang="ja-JP" altLang="en-US" dirty="0">
              <a:latin typeface="Arial" panose="020B0604020202020204" pitchFamily="34" charset="0"/>
              <a:cs typeface="Arial" panose="020B0604020202020204" pitchFamily="34" charset="0"/>
            </a:endParaRPr>
          </a:p>
        </p:txBody>
      </p:sp>
      <p:pic>
        <p:nvPicPr>
          <p:cNvPr id="21" name="図 20"/>
          <p:cNvPicPr>
            <a:picLocks noChangeAspect="1"/>
          </p:cNvPicPr>
          <p:nvPr/>
        </p:nvPicPr>
        <p:blipFill>
          <a:blip r:embed="rId3"/>
          <a:stretch>
            <a:fillRect/>
          </a:stretch>
        </p:blipFill>
        <p:spPr>
          <a:xfrm>
            <a:off x="611560" y="957464"/>
            <a:ext cx="7272808" cy="5279848"/>
          </a:xfrm>
          <a:prstGeom prst="rect">
            <a:avLst/>
          </a:prstGeom>
        </p:spPr>
      </p:pic>
      <p:sp>
        <p:nvSpPr>
          <p:cNvPr id="22" name="正方形/長方形 21"/>
          <p:cNvSpPr/>
          <p:nvPr/>
        </p:nvSpPr>
        <p:spPr>
          <a:xfrm>
            <a:off x="3347864" y="4365104"/>
            <a:ext cx="587035" cy="898047"/>
          </a:xfrm>
          <a:prstGeom prst="rect">
            <a:avLst/>
          </a:prstGeom>
          <a:noFill/>
          <a:ln>
            <a:solidFill>
              <a:srgbClr val="00B05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Arial" panose="020B0604020202020204" pitchFamily="34" charset="0"/>
              <a:cs typeface="Arial" panose="020B0604020202020204" pitchFamily="34" charset="0"/>
            </a:endParaRPr>
          </a:p>
        </p:txBody>
      </p:sp>
      <p:sp>
        <p:nvSpPr>
          <p:cNvPr id="23" name="正方形/長方形 22"/>
          <p:cNvSpPr/>
          <p:nvPr/>
        </p:nvSpPr>
        <p:spPr>
          <a:xfrm>
            <a:off x="6948264" y="4437112"/>
            <a:ext cx="645739" cy="910460"/>
          </a:xfrm>
          <a:prstGeom prst="rect">
            <a:avLst/>
          </a:prstGeom>
          <a:noFill/>
          <a:ln>
            <a:solidFill>
              <a:srgbClr val="00B05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Arial" panose="020B0604020202020204" pitchFamily="34" charset="0"/>
              <a:cs typeface="Arial" panose="020B0604020202020204" pitchFamily="34" charset="0"/>
            </a:endParaRPr>
          </a:p>
        </p:txBody>
      </p:sp>
      <p:sp>
        <p:nvSpPr>
          <p:cNvPr id="24" name="テキスト ボックス 23"/>
          <p:cNvSpPr txBox="1"/>
          <p:nvPr/>
        </p:nvSpPr>
        <p:spPr>
          <a:xfrm>
            <a:off x="2843808" y="5241900"/>
            <a:ext cx="1584176" cy="307777"/>
          </a:xfrm>
          <a:prstGeom prst="rect">
            <a:avLst/>
          </a:prstGeom>
          <a:noFill/>
        </p:spPr>
        <p:txBody>
          <a:bodyPr wrap="square" rtlCol="0">
            <a:spAutoFit/>
          </a:bodyPr>
          <a:lstStyle/>
          <a:p>
            <a:pPr algn="ctr"/>
            <a:r>
              <a:rPr lang="en-US" altLang="ja-JP" sz="1400" dirty="0">
                <a:solidFill>
                  <a:srgbClr val="00B050"/>
                </a:solidFill>
                <a:latin typeface="Arial" panose="020B0604020202020204" pitchFamily="34" charset="0"/>
                <a:cs typeface="Arial" panose="020B0604020202020204" pitchFamily="34" charset="0"/>
              </a:rPr>
              <a:t>Diesel vehicles</a:t>
            </a:r>
            <a:endParaRPr kumimoji="1" lang="ja-JP" altLang="en-US" sz="1400" dirty="0">
              <a:solidFill>
                <a:srgbClr val="00B050"/>
              </a:solidFill>
              <a:latin typeface="Arial" panose="020B0604020202020204" pitchFamily="34" charset="0"/>
              <a:cs typeface="Arial" panose="020B0604020202020204" pitchFamily="34" charset="0"/>
            </a:endParaRPr>
          </a:p>
        </p:txBody>
      </p:sp>
      <p:sp>
        <p:nvSpPr>
          <p:cNvPr id="25" name="テキスト ボックス 24"/>
          <p:cNvSpPr txBox="1"/>
          <p:nvPr/>
        </p:nvSpPr>
        <p:spPr>
          <a:xfrm>
            <a:off x="6444208" y="5313908"/>
            <a:ext cx="1584176" cy="307777"/>
          </a:xfrm>
          <a:prstGeom prst="rect">
            <a:avLst/>
          </a:prstGeom>
          <a:noFill/>
        </p:spPr>
        <p:txBody>
          <a:bodyPr wrap="square" rtlCol="0">
            <a:spAutoFit/>
          </a:bodyPr>
          <a:lstStyle/>
          <a:p>
            <a:pPr algn="ctr"/>
            <a:r>
              <a:rPr lang="en-US" altLang="ja-JP" sz="1400" dirty="0">
                <a:solidFill>
                  <a:srgbClr val="00B050"/>
                </a:solidFill>
                <a:latin typeface="Arial" panose="020B0604020202020204" pitchFamily="34" charset="0"/>
                <a:cs typeface="Arial" panose="020B0604020202020204" pitchFamily="34" charset="0"/>
              </a:rPr>
              <a:t>Diesel vehicles</a:t>
            </a:r>
            <a:endParaRPr kumimoji="1" lang="ja-JP" altLang="en-US" sz="1400" dirty="0">
              <a:solidFill>
                <a:srgbClr val="00B050"/>
              </a:solidFill>
              <a:latin typeface="Arial" panose="020B0604020202020204" pitchFamily="34" charset="0"/>
              <a:cs typeface="Arial" panose="020B0604020202020204" pitchFamily="34" charset="0"/>
            </a:endParaRPr>
          </a:p>
        </p:txBody>
      </p:sp>
      <p:sp>
        <p:nvSpPr>
          <p:cNvPr id="26" name="テキスト ボックス 25"/>
          <p:cNvSpPr txBox="1"/>
          <p:nvPr/>
        </p:nvSpPr>
        <p:spPr>
          <a:xfrm>
            <a:off x="5940152" y="1604406"/>
            <a:ext cx="3096344" cy="1384995"/>
          </a:xfrm>
          <a:prstGeom prst="rect">
            <a:avLst/>
          </a:prstGeom>
          <a:noFill/>
        </p:spPr>
        <p:txBody>
          <a:bodyPr wrap="square" rtlCol="0">
            <a:spAutoFit/>
          </a:bodyPr>
          <a:lstStyle/>
          <a:p>
            <a:r>
              <a:rPr lang="en-US" altLang="ja-JP" sz="1200" dirty="0">
                <a:latin typeface="Arial" panose="020B0604020202020204" pitchFamily="34" charset="0"/>
                <a:cs typeface="Arial" panose="020B0604020202020204" pitchFamily="34" charset="0"/>
              </a:rPr>
              <a:t>Greater emissions from WLTP with high cold ratio. </a:t>
            </a:r>
          </a:p>
          <a:p>
            <a:endParaRPr lang="ja-JP" altLang="ja-JP" sz="1200" dirty="0">
              <a:latin typeface="Arial" panose="020B0604020202020204" pitchFamily="34" charset="0"/>
              <a:cs typeface="Arial" panose="020B0604020202020204" pitchFamily="34" charset="0"/>
            </a:endParaRPr>
          </a:p>
          <a:p>
            <a:r>
              <a:rPr lang="en-US" altLang="ja-JP" sz="1200" dirty="0">
                <a:latin typeface="Arial" panose="020B0604020202020204" pitchFamily="34" charset="0"/>
                <a:cs typeface="Arial" panose="020B0604020202020204" pitchFamily="34" charset="0"/>
              </a:rPr>
              <a:t>Emissions are minimal because diesel particulate filter (DPF) technology has been established for diesel vehicles that  already have had regulations introduced.</a:t>
            </a:r>
            <a:endParaRPr kumimoji="1" lang="ja-JP" altLang="en-US" sz="1200" dirty="0">
              <a:latin typeface="Arial" panose="020B0604020202020204" pitchFamily="34" charset="0"/>
              <a:cs typeface="Arial" panose="020B0604020202020204" pitchFamily="34" charset="0"/>
            </a:endParaRPr>
          </a:p>
        </p:txBody>
      </p:sp>
      <p:sp>
        <p:nvSpPr>
          <p:cNvPr id="27" name="テキスト ボックス 26"/>
          <p:cNvSpPr txBox="1"/>
          <p:nvPr/>
        </p:nvSpPr>
        <p:spPr>
          <a:xfrm>
            <a:off x="7092280" y="3548622"/>
            <a:ext cx="1944216" cy="338554"/>
          </a:xfrm>
          <a:prstGeom prst="rect">
            <a:avLst/>
          </a:prstGeom>
          <a:noFill/>
        </p:spPr>
        <p:txBody>
          <a:bodyPr wrap="square" rtlCol="0">
            <a:spAutoFit/>
          </a:bodyPr>
          <a:lstStyle/>
          <a:p>
            <a:r>
              <a:rPr kumimoji="1" lang="en-US" altLang="ja-JP" sz="1600" dirty="0">
                <a:solidFill>
                  <a:schemeClr val="accent1"/>
                </a:solidFill>
                <a:latin typeface="Arial" panose="020B0604020202020204" pitchFamily="34" charset="0"/>
                <a:cs typeface="Arial" panose="020B0604020202020204" pitchFamily="34" charset="0"/>
              </a:rPr>
              <a:t>Not implemented</a:t>
            </a:r>
            <a:endParaRPr kumimoji="1" lang="ja-JP" altLang="en-US" sz="1600" dirty="0">
              <a:solidFill>
                <a:schemeClr val="accent1"/>
              </a:solidFill>
              <a:latin typeface="Arial" panose="020B0604020202020204" pitchFamily="34" charset="0"/>
              <a:cs typeface="Arial" panose="020B0604020202020204" pitchFamily="34" charset="0"/>
            </a:endParaRPr>
          </a:p>
        </p:txBody>
      </p:sp>
      <p:cxnSp>
        <p:nvCxnSpPr>
          <p:cNvPr id="28" name="直線矢印コネクタ 27"/>
          <p:cNvCxnSpPr>
            <a:cxnSpLocks/>
            <a:stCxn id="27" idx="1"/>
          </p:cNvCxnSpPr>
          <p:nvPr/>
        </p:nvCxnSpPr>
        <p:spPr>
          <a:xfrm flipH="1">
            <a:off x="6588224" y="3717899"/>
            <a:ext cx="504056" cy="5508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直線矢印コネクタ 28"/>
          <p:cNvCxnSpPr/>
          <p:nvPr/>
        </p:nvCxnSpPr>
        <p:spPr>
          <a:xfrm flipH="1">
            <a:off x="7380312" y="3836654"/>
            <a:ext cx="72008" cy="4320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p:nvCxnSpPr>
        <p:spPr>
          <a:xfrm>
            <a:off x="1415880" y="1468812"/>
            <a:ext cx="2447011"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31" name="テキスト ボックス 30"/>
          <p:cNvSpPr txBox="1"/>
          <p:nvPr/>
        </p:nvSpPr>
        <p:spPr>
          <a:xfrm>
            <a:off x="95622" y="974566"/>
            <a:ext cx="3839277" cy="400110"/>
          </a:xfrm>
          <a:prstGeom prst="rect">
            <a:avLst/>
          </a:prstGeom>
          <a:noFill/>
        </p:spPr>
        <p:txBody>
          <a:bodyPr wrap="square" rtlCol="0">
            <a:spAutoFit/>
          </a:bodyPr>
          <a:lstStyle/>
          <a:p>
            <a:r>
              <a:rPr lang="en-US" altLang="ja-JP" sz="1000" dirty="0">
                <a:solidFill>
                  <a:srgbClr val="FF0000"/>
                </a:solidFill>
                <a:latin typeface="Arial" panose="020B0604020202020204" pitchFamily="34" charset="0"/>
                <a:cs typeface="Arial" panose="020B0604020202020204" pitchFamily="34" charset="0"/>
              </a:rPr>
              <a:t>Control values (average values) for diesel vehicles and lean-burn direct injection vehicles</a:t>
            </a:r>
            <a:endParaRPr kumimoji="1" lang="ja-JP" altLang="en-US" sz="1000" dirty="0">
              <a:solidFill>
                <a:srgbClr val="FF0000"/>
              </a:solidFill>
              <a:latin typeface="Arial" panose="020B0604020202020204" pitchFamily="34" charset="0"/>
              <a:cs typeface="Arial" panose="020B0604020202020204" pitchFamily="34" charset="0"/>
            </a:endParaRPr>
          </a:p>
        </p:txBody>
      </p:sp>
      <p:cxnSp>
        <p:nvCxnSpPr>
          <p:cNvPr id="32" name="直線コネクタ 31"/>
          <p:cNvCxnSpPr/>
          <p:nvPr/>
        </p:nvCxnSpPr>
        <p:spPr>
          <a:xfrm>
            <a:off x="4860032" y="1468812"/>
            <a:ext cx="2447011"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33" name="テキスト ボックス 32"/>
          <p:cNvSpPr txBox="1"/>
          <p:nvPr/>
        </p:nvSpPr>
        <p:spPr>
          <a:xfrm>
            <a:off x="1763688" y="606716"/>
            <a:ext cx="7416825" cy="415498"/>
          </a:xfrm>
          <a:prstGeom prst="rect">
            <a:avLst/>
          </a:prstGeom>
          <a:noFill/>
        </p:spPr>
        <p:txBody>
          <a:bodyPr wrap="square" rtlCol="0">
            <a:spAutoFit/>
          </a:bodyPr>
          <a:lstStyle/>
          <a:p>
            <a:pPr algn="r"/>
            <a:r>
              <a:rPr lang="en-US" altLang="ja-JP" sz="1050" dirty="0">
                <a:latin typeface="Arial" panose="020B0604020202020204" pitchFamily="34" charset="0"/>
                <a:cs typeface="Arial" panose="020B0604020202020204" pitchFamily="34" charset="0"/>
              </a:rPr>
              <a:t>2015 Ministry of the Environment Study (Implementing body: National Traffic Safety and Environment Laboratory (IAA) [currently: National Agency for Automobiles and Land Transport Technology (IAA)])</a:t>
            </a:r>
            <a:endParaRPr kumimoji="1" lang="ja-JP" altLang="en-US" sz="1050" dirty="0">
              <a:latin typeface="Arial" panose="020B0604020202020204" pitchFamily="34" charset="0"/>
              <a:cs typeface="Arial" panose="020B0604020202020204" pitchFamily="34" charset="0"/>
            </a:endParaRPr>
          </a:p>
        </p:txBody>
      </p:sp>
      <p:sp>
        <p:nvSpPr>
          <p:cNvPr id="34" name="テキスト ボックス 33"/>
          <p:cNvSpPr txBox="1"/>
          <p:nvPr/>
        </p:nvSpPr>
        <p:spPr>
          <a:xfrm>
            <a:off x="2339752" y="1115452"/>
            <a:ext cx="1008112" cy="307777"/>
          </a:xfrm>
          <a:prstGeom prst="rect">
            <a:avLst/>
          </a:prstGeom>
          <a:noFill/>
        </p:spPr>
        <p:txBody>
          <a:bodyPr wrap="square" rtlCol="0">
            <a:spAutoFit/>
          </a:bodyPr>
          <a:lstStyle/>
          <a:p>
            <a:r>
              <a:rPr kumimoji="1" lang="en-US" altLang="ja-JP" sz="1400" dirty="0">
                <a:latin typeface="Arial" panose="020B0604020202020204" pitchFamily="34" charset="0"/>
                <a:cs typeface="Arial" panose="020B0604020202020204" pitchFamily="34" charset="0"/>
              </a:rPr>
              <a:t>JC08</a:t>
            </a:r>
            <a:endParaRPr kumimoji="1" lang="ja-JP" altLang="en-US" sz="1400" dirty="0">
              <a:latin typeface="Arial" panose="020B0604020202020204" pitchFamily="34" charset="0"/>
              <a:cs typeface="Arial" panose="020B0604020202020204" pitchFamily="34" charset="0"/>
            </a:endParaRPr>
          </a:p>
        </p:txBody>
      </p:sp>
      <p:sp>
        <p:nvSpPr>
          <p:cNvPr id="35" name="テキスト ボックス 34"/>
          <p:cNvSpPr txBox="1"/>
          <p:nvPr/>
        </p:nvSpPr>
        <p:spPr>
          <a:xfrm>
            <a:off x="5796136" y="1107106"/>
            <a:ext cx="1008112" cy="307777"/>
          </a:xfrm>
          <a:prstGeom prst="rect">
            <a:avLst/>
          </a:prstGeom>
          <a:noFill/>
        </p:spPr>
        <p:txBody>
          <a:bodyPr wrap="square" rtlCol="0">
            <a:spAutoFit/>
          </a:bodyPr>
          <a:lstStyle/>
          <a:p>
            <a:r>
              <a:rPr lang="en-US" altLang="ja-JP" sz="1400" dirty="0">
                <a:latin typeface="Arial" panose="020B0604020202020204" pitchFamily="34" charset="0"/>
                <a:cs typeface="Arial" panose="020B0604020202020204" pitchFamily="34" charset="0"/>
              </a:rPr>
              <a:t>WLTP</a:t>
            </a:r>
            <a:endParaRPr kumimoji="1" lang="ja-JP" altLang="en-US" sz="1400" dirty="0">
              <a:latin typeface="Arial" panose="020B0604020202020204" pitchFamily="34" charset="0"/>
              <a:cs typeface="Arial" panose="020B0604020202020204" pitchFamily="34" charset="0"/>
            </a:endParaRPr>
          </a:p>
        </p:txBody>
      </p:sp>
      <p:sp>
        <p:nvSpPr>
          <p:cNvPr id="5" name="テキスト ボックス 4"/>
          <p:cNvSpPr txBox="1"/>
          <p:nvPr/>
        </p:nvSpPr>
        <p:spPr>
          <a:xfrm>
            <a:off x="0" y="5558055"/>
            <a:ext cx="9144000" cy="1154162"/>
          </a:xfrm>
          <a:prstGeom prst="rect">
            <a:avLst/>
          </a:prstGeom>
          <a:noFill/>
        </p:spPr>
        <p:txBody>
          <a:bodyPr wrap="square" rtlCol="0">
            <a:spAutoFit/>
          </a:bodyPr>
          <a:lstStyle/>
          <a:p>
            <a:r>
              <a:rPr lang="en-US" altLang="ja-JP" sz="1150" dirty="0">
                <a:latin typeface="Arial" panose="020B0604020202020204" pitchFamily="34" charset="0"/>
                <a:cs typeface="Arial" panose="020B0604020202020204" pitchFamily="34" charset="0"/>
              </a:rPr>
              <a:t>Reference: Basic approach to selecting vehicles</a:t>
            </a:r>
            <a:endParaRPr lang="ja-JP" altLang="ja-JP" sz="1150" dirty="0">
              <a:latin typeface="Arial" panose="020B0604020202020204" pitchFamily="34" charset="0"/>
              <a:cs typeface="Arial" panose="020B0604020202020204" pitchFamily="34" charset="0"/>
            </a:endParaRPr>
          </a:p>
          <a:p>
            <a:pPr marL="914400" indent="-158750" defTabSz="939800"/>
            <a:r>
              <a:rPr lang="ja-JP" altLang="en-US" sz="1150" spc="-20" dirty="0">
                <a:latin typeface="Arial" panose="020B0604020202020204" pitchFamily="34" charset="0"/>
                <a:cs typeface="Arial" panose="020B0604020202020204" pitchFamily="34" charset="0"/>
                <a:sym typeface="Wingdings" panose="05000000000000000000" pitchFamily="2" charset="2"/>
              </a:rPr>
              <a:t></a:t>
            </a:r>
            <a:r>
              <a:rPr lang="en-US" altLang="ja-JP" sz="1150" spc="-20" dirty="0">
                <a:latin typeface="Arial" panose="020B0604020202020204" pitchFamily="34" charset="0"/>
                <a:cs typeface="Arial" panose="020B0604020202020204" pitchFamily="34" charset="0"/>
              </a:rPr>
              <a:t>	</a:t>
            </a:r>
            <a:r>
              <a:rPr lang="en-US" altLang="ja-JP" sz="1150" spc="-40" dirty="0">
                <a:latin typeface="Arial" panose="020B0604020202020204" pitchFamily="34" charset="0"/>
                <a:cs typeface="Arial" panose="020B0604020202020204" pitchFamily="34" charset="0"/>
              </a:rPr>
              <a:t>Put to use the PM emission data for stoichiometric direct injection vehicles implemented by the Ministry of the Environment up to now.</a:t>
            </a:r>
            <a:endParaRPr lang="ja-JP" altLang="ja-JP" sz="1150" spc="-40" dirty="0">
              <a:latin typeface="Arial" panose="020B0604020202020204" pitchFamily="34" charset="0"/>
              <a:cs typeface="Arial" panose="020B0604020202020204" pitchFamily="34" charset="0"/>
            </a:endParaRPr>
          </a:p>
          <a:p>
            <a:pPr marL="914400" indent="-158750" defTabSz="939800"/>
            <a:r>
              <a:rPr lang="ja-JP" altLang="en-US" sz="1150" dirty="0">
                <a:latin typeface="Arial" panose="020B0604020202020204" pitchFamily="34" charset="0"/>
                <a:cs typeface="Arial" panose="020B0604020202020204" pitchFamily="34" charset="0"/>
                <a:sym typeface="Wingdings" panose="05000000000000000000" pitchFamily="2" charset="2"/>
              </a:rPr>
              <a:t></a:t>
            </a:r>
            <a:r>
              <a:rPr lang="en-US" altLang="ja-JP" sz="1150" dirty="0">
                <a:latin typeface="Arial" panose="020B0604020202020204" pitchFamily="34" charset="0"/>
                <a:cs typeface="Arial" panose="020B0604020202020204" pitchFamily="34" charset="0"/>
                <a:sym typeface="Wingdings" panose="05000000000000000000" pitchFamily="2" charset="2"/>
              </a:rPr>
              <a:t>	</a:t>
            </a:r>
            <a:r>
              <a:rPr lang="en-US" altLang="ja-JP" sz="1150" dirty="0">
                <a:latin typeface="Arial" panose="020B0604020202020204" pitchFamily="34" charset="0"/>
                <a:cs typeface="Arial" panose="020B0604020202020204" pitchFamily="34" charset="0"/>
              </a:rPr>
              <a:t>Regarding vehicles from automakers producing stoichiometric direct injection vehicles, tests are being implemented on at least one vehicle of each model in popular demand from each maker. </a:t>
            </a:r>
            <a:endParaRPr lang="ja-JP" altLang="ja-JP" sz="1150" dirty="0">
              <a:latin typeface="Arial" panose="020B0604020202020204" pitchFamily="34" charset="0"/>
              <a:cs typeface="Arial" panose="020B0604020202020204" pitchFamily="34" charset="0"/>
            </a:endParaRPr>
          </a:p>
          <a:p>
            <a:pPr marL="914400" indent="-158750" defTabSz="939800"/>
            <a:r>
              <a:rPr lang="en-US" altLang="ja-JP" sz="1150" dirty="0">
                <a:latin typeface="Arial" panose="020B0604020202020204" pitchFamily="34" charset="0"/>
                <a:cs typeface="Arial" panose="020B0604020202020204" pitchFamily="34" charset="0"/>
                <a:sym typeface="Wingdings" panose="05000000000000000000" pitchFamily="2" charset="2"/>
              </a:rPr>
              <a:t>	</a:t>
            </a:r>
            <a:r>
              <a:rPr lang="en-US" altLang="ja-JP" sz="1150" dirty="0">
                <a:latin typeface="Arial" panose="020B0604020202020204" pitchFamily="34" charset="0"/>
                <a:cs typeface="Arial" panose="020B0604020202020204" pitchFamily="34" charset="0"/>
              </a:rPr>
              <a:t>In addition to the tests in item </a:t>
            </a:r>
            <a:r>
              <a:rPr lang="en-US" altLang="ja-JP" sz="1150" dirty="0">
                <a:latin typeface="Arial" panose="020B0604020202020204" pitchFamily="34" charset="0"/>
                <a:cs typeface="Arial" panose="020B0604020202020204" pitchFamily="34" charset="0"/>
                <a:sym typeface="Wingdings" panose="05000000000000000000" pitchFamily="2" charset="2"/>
              </a:rPr>
              <a:t></a:t>
            </a:r>
            <a:r>
              <a:rPr lang="en-US" altLang="ja-JP" sz="1150" dirty="0">
                <a:latin typeface="Arial" panose="020B0604020202020204" pitchFamily="34" charset="0"/>
                <a:cs typeface="Arial" panose="020B0604020202020204" pitchFamily="34" charset="0"/>
              </a:rPr>
              <a:t> above, the number of vehicles studied is being expanded in accordance with market sales ratios of each maker, including emission data provided by the Association of the Automotive Industry.</a:t>
            </a:r>
            <a:endParaRPr kumimoji="1" lang="ja-JP" altLang="en-US" sz="1150" dirty="0">
              <a:latin typeface="Arial" panose="020B0604020202020204" pitchFamily="34" charset="0"/>
              <a:cs typeface="Arial" panose="020B0604020202020204" pitchFamily="34" charset="0"/>
            </a:endParaRPr>
          </a:p>
        </p:txBody>
      </p:sp>
      <p:cxnSp>
        <p:nvCxnSpPr>
          <p:cNvPr id="36" name="直線矢印コネクタ 35"/>
          <p:cNvCxnSpPr/>
          <p:nvPr/>
        </p:nvCxnSpPr>
        <p:spPr>
          <a:xfrm>
            <a:off x="2051720" y="1268760"/>
            <a:ext cx="71553" cy="19344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996327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9953</TotalTime>
  <Words>3741</Words>
  <Application>Microsoft Office PowerPoint</Application>
  <PresentationFormat>On-screen Show (4:3)</PresentationFormat>
  <Paragraphs>450</Paragraphs>
  <Slides>20</Slides>
  <Notes>20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​​テーマ</vt:lpstr>
      <vt:lpstr>Future Policy for Motor Vehicle Emission Reduction  (Thirteenth Report) (31 May 2017 Central Environment Council) Overview</vt:lpstr>
      <vt:lpstr>PowerPoint Presentation</vt:lpstr>
      <vt:lpstr>I Measures to Reduce Fuel Evaporative Emissions  II PM Measures for Gasoline Direct Injection Vehicles  III Measures to Reduce Two-Wheeled Vehicle Emission  IV Future Issues for Discussion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Work Toward Domestic Introduction of Regulations for PM Particle Number (PN)</vt:lpstr>
      <vt:lpstr>PowerPoint Presentation</vt:lpstr>
      <vt:lpstr>PowerPoint Presentation</vt:lpstr>
    </vt:vector>
  </TitlesOfParts>
  <Company>環境省</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二輪車の国際基準に関する動向について （経過報告）</dc:title>
  <dc:creator>鈴木 大輔</dc:creator>
  <cp:lastModifiedBy>United Nations</cp:lastModifiedBy>
  <cp:revision>665</cp:revision>
  <cp:lastPrinted>2017-05-23T01:19:37Z</cp:lastPrinted>
  <dcterms:created xsi:type="dcterms:W3CDTF">2016-03-07T02:38:47Z</dcterms:created>
  <dcterms:modified xsi:type="dcterms:W3CDTF">2017-06-06T10:35:00Z</dcterms:modified>
</cp:coreProperties>
</file>