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87" r:id="rId2"/>
  </p:sldIdLst>
  <p:sldSz cx="9906000" cy="6858000" type="A4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9" autoAdjust="0"/>
    <p:restoredTop sz="94581" autoAdjust="0"/>
  </p:normalViewPr>
  <p:slideViewPr>
    <p:cSldViewPr>
      <p:cViewPr>
        <p:scale>
          <a:sx n="114" d="100"/>
          <a:sy n="114" d="100"/>
        </p:scale>
        <p:origin x="-1272" y="4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56" y="-96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717" cy="4805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2775" y="0"/>
            <a:ext cx="3170717" cy="4805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E143CF-C05C-4899-A90B-0EF0DB90A256}" type="datetimeFigureOut">
              <a:rPr lang="en-US" smtClean="0"/>
              <a:pPr/>
              <a:t>5/29/2017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068"/>
            <a:ext cx="3170717" cy="4805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2775" y="9119068"/>
            <a:ext cx="3170717" cy="4805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15768F-C471-4493-AADC-36862818B8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507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1FE176-7828-4E25-A303-EFB7A6EB15F0}" type="datetimeFigureOut">
              <a:rPr lang="en-GB" smtClean="0"/>
              <a:pPr/>
              <a:t>29/05/2017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57275" y="720725"/>
            <a:ext cx="520065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560570"/>
            <a:ext cx="5852160" cy="43205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3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3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8FC0D7-00BE-487F-A0DC-9FF156A82E8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642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484784"/>
            <a:ext cx="9906000" cy="5373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GB" sz="4000" b="1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3" name="Text Placeholder 22"/>
          <p:cNvSpPr>
            <a:spLocks noGrp="1"/>
          </p:cNvSpPr>
          <p:nvPr>
            <p:ph idx="1" hasCustomPrompt="1"/>
          </p:nvPr>
        </p:nvSpPr>
        <p:spPr>
          <a:xfrm>
            <a:off x="0" y="3573017"/>
            <a:ext cx="9906000" cy="2664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400"/>
            </a:lvl1pPr>
          </a:lstStyle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0588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9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131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885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3488468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2035651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504" y="1772816"/>
            <a:ext cx="3259006" cy="1162050"/>
          </a:xfrm>
        </p:spPr>
        <p:txBody>
          <a:bodyPr anchor="b"/>
          <a:lstStyle>
            <a:lvl1pPr algn="l">
              <a:defRPr sz="2000" b="1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132856"/>
            <a:ext cx="5537729" cy="3993308"/>
          </a:xfrm>
        </p:spPr>
        <p:txBody>
          <a:bodyPr/>
          <a:lstStyle>
            <a:lvl1pPr>
              <a:defRPr sz="32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8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2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3212976"/>
            <a:ext cx="3259006" cy="2913188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  <a:endParaRPr lang="en-GB" sz="4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29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4000" b="1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idx="1"/>
          </p:nvPr>
        </p:nvSpPr>
        <p:spPr>
          <a:xfrm>
            <a:off x="0" y="3573016"/>
            <a:ext cx="9906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484784"/>
            <a:ext cx="9906000" cy="5373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687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7" r:id="rId7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tx2">
              <a:lumMod val="60000"/>
              <a:lumOff val="40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ece.org/fileadmin/DAM/trans/doc/2017/wp29/ECE-TRANS-WP29-1129e.pdf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4608" y="418577"/>
            <a:ext cx="8280920" cy="1210146"/>
          </a:xfrm>
        </p:spPr>
        <p:txBody>
          <a:bodyPr>
            <a:noAutofit/>
          </a:bodyPr>
          <a:lstStyle/>
          <a:p>
            <a:pPr algn="l"/>
            <a:r>
              <a:rPr lang="en-GB" sz="2400" dirty="0" smtClean="0">
                <a:solidFill>
                  <a:schemeClr val="bg1"/>
                </a:solidFill>
              </a:rPr>
              <a:t>Working Party on Pollution and Energy (GRPE)</a:t>
            </a:r>
            <a:br>
              <a:rPr lang="en-GB" sz="2400" dirty="0" smtClean="0">
                <a:solidFill>
                  <a:schemeClr val="bg1"/>
                </a:solidFill>
              </a:rPr>
            </a:br>
            <a:r>
              <a:rPr lang="en-GB" sz="1800" dirty="0" smtClean="0">
                <a:solidFill>
                  <a:schemeClr val="bg1"/>
                </a:solidFill>
              </a:rPr>
              <a:t>Highlights of the March 2017 session of WP.29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4" name="Textfeld 12"/>
          <p:cNvSpPr txBox="1">
            <a:spLocks noChangeArrowheads="1"/>
          </p:cNvSpPr>
          <p:nvPr/>
        </p:nvSpPr>
        <p:spPr bwMode="auto">
          <a:xfrm>
            <a:off x="6543675" y="62508"/>
            <a:ext cx="3362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GRPE-75-05</a:t>
            </a:r>
            <a:endParaRPr lang="de-DE" sz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75</a:t>
            </a:r>
            <a:r>
              <a:rPr lang="en-US" sz="1200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GRPE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6–9 June 2017</a:t>
            </a:r>
            <a:endParaRPr lang="en-US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hangingPunct="1"/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item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2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feld 39"/>
          <p:cNvSpPr txBox="1">
            <a:spLocks noChangeArrowheads="1"/>
          </p:cNvSpPr>
          <p:nvPr/>
        </p:nvSpPr>
        <p:spPr bwMode="auto">
          <a:xfrm>
            <a:off x="1424608" y="29822"/>
            <a:ext cx="2819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Note 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by the 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secretariat 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28464" y="1556792"/>
            <a:ext cx="9649072" cy="5301208"/>
          </a:xfrm>
        </p:spPr>
        <p:txBody>
          <a:bodyPr>
            <a:normAutofit/>
          </a:bodyPr>
          <a:lstStyle/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dirty="0" smtClean="0"/>
              <a:t>WP.29 adopted </a:t>
            </a:r>
            <a:r>
              <a:rPr lang="en-GB" sz="1400" dirty="0"/>
              <a:t>transitional provisions in Regulations Nos. 83 and 101 to specify that Contracting Parties applying Regulations Nos. 83 and 101 which would also apply WLTP as defined in </a:t>
            </a:r>
            <a:r>
              <a:rPr lang="en-GB" sz="1400" dirty="0" err="1"/>
              <a:t>gtr</a:t>
            </a:r>
            <a:r>
              <a:rPr lang="en-GB" sz="1400" dirty="0"/>
              <a:t> No. 15 (such as EU) would have no obligation to accept type-approvals granted on the basis of test cycles other </a:t>
            </a:r>
            <a:r>
              <a:rPr lang="en-GB" sz="1400"/>
              <a:t>than </a:t>
            </a:r>
            <a:r>
              <a:rPr lang="en-GB" sz="1400" smtClean="0"/>
              <a:t>WLTP:</a:t>
            </a:r>
            <a:endParaRPr lang="en-GB" sz="1400" dirty="0" smtClean="0"/>
          </a:p>
          <a:p>
            <a:pPr>
              <a:spcBef>
                <a:spcPts val="0"/>
              </a:spcBef>
            </a:pPr>
            <a:endParaRPr lang="en-GB" sz="1400" dirty="0" smtClean="0"/>
          </a:p>
          <a:p>
            <a:pPr>
              <a:spcBef>
                <a:spcPts val="0"/>
              </a:spcBef>
            </a:pPr>
            <a:endParaRPr lang="en-GB" sz="1400" dirty="0"/>
          </a:p>
          <a:p>
            <a:pPr>
              <a:spcBef>
                <a:spcPts val="0"/>
              </a:spcBef>
            </a:pPr>
            <a:r>
              <a:rPr lang="en-GB" sz="1400" dirty="0" smtClean="0"/>
              <a:t>   Supplement </a:t>
            </a:r>
            <a:r>
              <a:rPr lang="en-GB" sz="1400" dirty="0"/>
              <a:t>9</a:t>
            </a:r>
            <a:r>
              <a:rPr lang="en-GB" sz="1400" dirty="0" smtClean="0"/>
              <a:t> </a:t>
            </a:r>
            <a:r>
              <a:rPr lang="en-GB" sz="1400" dirty="0"/>
              <a:t>to the </a:t>
            </a:r>
            <a:r>
              <a:rPr lang="en-GB" sz="1400" dirty="0" smtClean="0"/>
              <a:t>06 </a:t>
            </a:r>
            <a:r>
              <a:rPr lang="en-GB" sz="1400" dirty="0"/>
              <a:t>series of amendments to Regulation No. </a:t>
            </a:r>
            <a:r>
              <a:rPr lang="en-GB" sz="1400" dirty="0" smtClean="0"/>
              <a:t>83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>
              <a:spcBef>
                <a:spcPts val="0"/>
              </a:spcBef>
            </a:pPr>
            <a:r>
              <a:rPr lang="en-GB" sz="1400" dirty="0" smtClean="0"/>
              <a:t>   Supplement </a:t>
            </a:r>
            <a:r>
              <a:rPr lang="en-GB" sz="1400" dirty="0"/>
              <a:t>5</a:t>
            </a:r>
            <a:r>
              <a:rPr lang="en-GB" sz="1400" dirty="0" smtClean="0"/>
              <a:t> </a:t>
            </a:r>
            <a:r>
              <a:rPr lang="en-GB" sz="1400" dirty="0"/>
              <a:t>to the </a:t>
            </a:r>
            <a:r>
              <a:rPr lang="en-GB" sz="1400" dirty="0" smtClean="0"/>
              <a:t>07 </a:t>
            </a:r>
            <a:r>
              <a:rPr lang="en-GB" sz="1400" dirty="0"/>
              <a:t>series of amendments to Regulation No. </a:t>
            </a:r>
            <a:r>
              <a:rPr lang="en-GB" sz="1400" dirty="0" smtClean="0"/>
              <a:t>83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>
              <a:spcBef>
                <a:spcPts val="0"/>
              </a:spcBef>
            </a:pPr>
            <a:r>
              <a:rPr lang="en-GB" sz="1400" dirty="0" smtClean="0"/>
              <a:t>   Supplement 7 </a:t>
            </a:r>
            <a:r>
              <a:rPr lang="en-GB" sz="1400" dirty="0"/>
              <a:t>to the </a:t>
            </a:r>
            <a:r>
              <a:rPr lang="en-GB" sz="1400" dirty="0" smtClean="0"/>
              <a:t>01 </a:t>
            </a:r>
            <a:r>
              <a:rPr lang="en-GB" sz="1400" dirty="0"/>
              <a:t>series of amendments </a:t>
            </a:r>
            <a:r>
              <a:rPr lang="en-GB" sz="1400" dirty="0" smtClean="0"/>
              <a:t>to Regulation </a:t>
            </a:r>
            <a:r>
              <a:rPr lang="en-GB" sz="1400" dirty="0"/>
              <a:t>No. </a:t>
            </a:r>
            <a:r>
              <a:rPr lang="en-GB" sz="1400" dirty="0" smtClean="0"/>
              <a:t>101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400" dirty="0"/>
          </a:p>
          <a:p>
            <a:pPr>
              <a:spcBef>
                <a:spcPts val="0"/>
              </a:spcBef>
            </a:pPr>
            <a:endParaRPr lang="en-GB" sz="1400" dirty="0" smtClean="0"/>
          </a:p>
          <a:p>
            <a:pPr>
              <a:spcBef>
                <a:spcPts val="0"/>
              </a:spcBef>
            </a:pPr>
            <a:endParaRPr lang="en-GB" sz="1400" dirty="0"/>
          </a:p>
          <a:p>
            <a:pPr>
              <a:spcBef>
                <a:spcPts val="0"/>
              </a:spcBef>
            </a:pPr>
            <a:endParaRPr lang="en-GB" sz="1400" dirty="0" smtClean="0"/>
          </a:p>
          <a:p>
            <a:pPr>
              <a:spcBef>
                <a:spcPts val="0"/>
              </a:spcBef>
            </a:pPr>
            <a:endParaRPr lang="en-GB" sz="1400" dirty="0" smtClean="0"/>
          </a:p>
          <a:p>
            <a:pPr>
              <a:spcBef>
                <a:spcPts val="0"/>
              </a:spcBef>
            </a:pPr>
            <a:r>
              <a:rPr lang="en-GB" sz="1400" dirty="0" smtClean="0"/>
              <a:t>For </a:t>
            </a:r>
            <a:r>
              <a:rPr lang="en-GB" sz="1400" dirty="0"/>
              <a:t>more details see</a:t>
            </a:r>
            <a:r>
              <a:rPr lang="en-GB" sz="1400" dirty="0" smtClean="0"/>
              <a:t>: </a:t>
            </a:r>
            <a:r>
              <a:rPr lang="en-GB" sz="1400" dirty="0" smtClean="0">
                <a:hlinkClick r:id="rId2"/>
              </a:rPr>
              <a:t>ECE/TRANS/WP.29/1129</a:t>
            </a:r>
            <a:endParaRPr lang="en-GB" sz="1400" dirty="0" smtClean="0"/>
          </a:p>
        </p:txBody>
      </p:sp>
    </p:spTree>
    <p:extLst>
      <p:ext uri="{BB962C8B-B14F-4D97-AF65-F5344CB8AC3E}">
        <p14:creationId xmlns:p14="http://schemas.microsoft.com/office/powerpoint/2010/main" val="225651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4C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1994</TotalTime>
  <Words>131</Words>
  <Application>Microsoft Office PowerPoint</Application>
  <PresentationFormat>A4 Paper (210x297 mm)</PresentationFormat>
  <Paragraphs>21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Working Party on Pollution and Energy (GRPE) Highlights of the March 2017 session of WP.29</vt:lpstr>
    </vt:vector>
  </TitlesOfParts>
  <Company>ECE-ISU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Yves Clopt</dc:creator>
  <cp:lastModifiedBy>United Nations</cp:lastModifiedBy>
  <cp:revision>162</cp:revision>
  <cp:lastPrinted>2017-05-29T09:13:01Z</cp:lastPrinted>
  <dcterms:created xsi:type="dcterms:W3CDTF">2014-05-01T14:51:01Z</dcterms:created>
  <dcterms:modified xsi:type="dcterms:W3CDTF">2017-05-29T09:14:05Z</dcterms:modified>
</cp:coreProperties>
</file>