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2" r:id="rId2"/>
    <p:sldMasterId id="2147483664" r:id="rId3"/>
    <p:sldMasterId id="2147483687" r:id="rId4"/>
  </p:sldMasterIdLst>
  <p:notesMasterIdLst>
    <p:notesMasterId r:id="rId8"/>
  </p:notesMasterIdLst>
  <p:sldIdLst>
    <p:sldId id="258" r:id="rId5"/>
    <p:sldId id="264" r:id="rId6"/>
    <p:sldId id="265" r:id="rId7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6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-151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9ACBED-645F-41CC-A98D-FD8B8FAA1252}" type="datetimeFigureOut">
              <a:rPr lang="en-US" smtClean="0"/>
              <a:t>1/12/2017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F7DE1B-1FA9-46AC-818A-D91ED5A044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0967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88BDF5-4678-4264-A22D-914A3D2D164C}" type="slidenum">
              <a:rPr lang="nl-BE" smtClean="0">
                <a:solidFill>
                  <a:prstClr val="black"/>
                </a:solidFill>
              </a:rPr>
              <a:pPr/>
              <a:t>1</a:t>
            </a:fld>
            <a:endParaRPr lang="nl-B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51614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 -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8"/>
          <p:cNvSpPr>
            <a:spLocks noGrp="1"/>
          </p:cNvSpPr>
          <p:nvPr>
            <p:ph type="title" hasCustomPrompt="1"/>
          </p:nvPr>
        </p:nvSpPr>
        <p:spPr>
          <a:xfrm>
            <a:off x="0" y="2286000"/>
            <a:ext cx="9144000" cy="1143000"/>
          </a:xfrm>
          <a:prstGeom prst="rect">
            <a:avLst/>
          </a:prstGeom>
        </p:spPr>
        <p:txBody>
          <a:bodyPr vert="horz" lIns="360000" tIns="45720" rIns="360000" bIns="45720" rtlCol="0" anchor="ctr">
            <a:normAutofit/>
          </a:bodyPr>
          <a:lstStyle>
            <a:lvl1pPr>
              <a:defRPr spc="0"/>
            </a:lvl1pPr>
          </a:lstStyle>
          <a:p>
            <a:r>
              <a:rPr lang="en-US" dirty="0" smtClean="0"/>
              <a:t>CLICK TO EDIT MASTER TITLE STYLE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42853412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 - 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8"/>
          <p:cNvSpPr>
            <a:spLocks noGrp="1"/>
          </p:cNvSpPr>
          <p:nvPr>
            <p:ph type="title" hasCustomPrompt="1"/>
          </p:nvPr>
        </p:nvSpPr>
        <p:spPr>
          <a:xfrm>
            <a:off x="0" y="2286000"/>
            <a:ext cx="9144000" cy="1143000"/>
          </a:xfrm>
          <a:prstGeom prst="rect">
            <a:avLst/>
          </a:prstGeom>
        </p:spPr>
        <p:txBody>
          <a:bodyPr vert="horz" lIns="360000" tIns="45720" rIns="360000" bIns="45720" rtlCol="0" anchor="ctr">
            <a:normAutofit/>
          </a:bodyPr>
          <a:lstStyle>
            <a:lvl1pPr>
              <a:defRPr spc="0"/>
            </a:lvl1pPr>
          </a:lstStyle>
          <a:p>
            <a:r>
              <a:rPr lang="en-US" dirty="0" smtClean="0"/>
              <a:t>CLICK TO EDIT MASTER TITLE STYLE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6621500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6995120" cy="5687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pc="0"/>
            </a:lvl1pPr>
          </a:lstStyle>
          <a:p>
            <a:r>
              <a:rPr lang="en-US" dirty="0" smtClean="0"/>
              <a:t>Click to edit Master title style</a:t>
            </a:r>
            <a:endParaRPr lang="nl-BE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0"/>
          </p:nvPr>
        </p:nvSpPr>
        <p:spPr>
          <a:xfrm>
            <a:off x="468313" y="1196975"/>
            <a:ext cx="8280400" cy="4824413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94112" y="6400800"/>
            <a:ext cx="1905000" cy="457200"/>
          </a:xfrm>
          <a:prstGeom prst="rect">
            <a:avLst/>
          </a:prstGeom>
        </p:spPr>
        <p:txBody>
          <a:bodyPr/>
          <a:lstStyle>
            <a:lvl1pPr algn="r">
              <a:spcBef>
                <a:spcPct val="20000"/>
              </a:spcBef>
              <a:buFontTx/>
              <a:buChar char="–"/>
              <a:defRPr b="1">
                <a:solidFill>
                  <a:schemeClr val="bg1"/>
                </a:solidFill>
                <a:ea typeface="MS PGothic" pitchFamily="34" charset="-128"/>
              </a:defRPr>
            </a:lvl1pPr>
          </a:lstStyle>
          <a:p>
            <a:pPr>
              <a:buFontTx/>
              <a:buNone/>
              <a:defRPr/>
            </a:pPr>
            <a:r>
              <a:rPr lang="en-GB" dirty="0" smtClean="0">
                <a:solidFill>
                  <a:prstClr val="white"/>
                </a:solidFill>
              </a:rPr>
              <a:t>(#)</a:t>
            </a:r>
          </a:p>
        </p:txBody>
      </p:sp>
    </p:spTree>
    <p:extLst>
      <p:ext uri="{BB962C8B-B14F-4D97-AF65-F5344CB8AC3E}">
        <p14:creationId xmlns:p14="http://schemas.microsoft.com/office/powerpoint/2010/main" val="38171070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94112" y="6400800"/>
            <a:ext cx="1905000" cy="457200"/>
          </a:xfrm>
          <a:prstGeom prst="rect">
            <a:avLst/>
          </a:prstGeom>
        </p:spPr>
        <p:txBody>
          <a:bodyPr/>
          <a:lstStyle>
            <a:lvl1pPr algn="r">
              <a:spcBef>
                <a:spcPct val="20000"/>
              </a:spcBef>
              <a:buFontTx/>
              <a:buChar char="–"/>
              <a:defRPr b="1">
                <a:solidFill>
                  <a:schemeClr val="bg1"/>
                </a:solidFill>
                <a:ea typeface="MS PGothic" pitchFamily="34" charset="-128"/>
              </a:defRPr>
            </a:lvl1pPr>
          </a:lstStyle>
          <a:p>
            <a:pPr>
              <a:buFontTx/>
              <a:buNone/>
              <a:defRPr/>
            </a:pPr>
            <a:r>
              <a:rPr lang="en-GB" dirty="0" smtClean="0">
                <a:solidFill>
                  <a:prstClr val="white"/>
                </a:solidFill>
              </a:rPr>
              <a:t>(#)</a:t>
            </a:r>
          </a:p>
        </p:txBody>
      </p:sp>
    </p:spTree>
    <p:extLst>
      <p:ext uri="{BB962C8B-B14F-4D97-AF65-F5344CB8AC3E}">
        <p14:creationId xmlns:p14="http://schemas.microsoft.com/office/powerpoint/2010/main" val="40396847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 - 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8"/>
          <p:cNvSpPr>
            <a:spLocks noGrp="1"/>
          </p:cNvSpPr>
          <p:nvPr>
            <p:ph type="title" hasCustomPrompt="1"/>
          </p:nvPr>
        </p:nvSpPr>
        <p:spPr>
          <a:xfrm>
            <a:off x="0" y="2286000"/>
            <a:ext cx="9144000" cy="1143000"/>
          </a:xfrm>
          <a:prstGeom prst="rect">
            <a:avLst/>
          </a:prstGeom>
        </p:spPr>
        <p:txBody>
          <a:bodyPr vert="horz" lIns="360000" tIns="45720" rIns="360000" bIns="45720" rtlCol="0" anchor="ctr">
            <a:normAutofit/>
          </a:bodyPr>
          <a:lstStyle>
            <a:lvl1pPr>
              <a:defRPr spc="0"/>
            </a:lvl1pPr>
          </a:lstStyle>
          <a:p>
            <a:r>
              <a:rPr lang="en-US" dirty="0" smtClean="0"/>
              <a:t>CLICK TO EDIT MASTER TITLE STYLE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42322648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4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>
          <a:gsLst>
            <a:gs pos="70000">
              <a:srgbClr val="006699">
                <a:lumMod val="70000"/>
              </a:srgbClr>
            </a:gs>
            <a:gs pos="10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11539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0" y="2286000"/>
            <a:ext cx="9144000" cy="1143000"/>
          </a:xfrm>
          <a:prstGeom prst="rect">
            <a:avLst/>
          </a:prstGeom>
        </p:spPr>
        <p:txBody>
          <a:bodyPr vert="horz" lIns="360000" tIns="45720" rIns="36000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nl-BE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-315416"/>
            <a:ext cx="3963173" cy="260052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5" y="3585078"/>
            <a:ext cx="1221127" cy="732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0284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2800" b="1" kern="1200" spc="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>
          <a:gsLst>
            <a:gs pos="70000">
              <a:srgbClr val="006699">
                <a:lumMod val="70000"/>
              </a:srgbClr>
            </a:gs>
            <a:gs pos="10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>
            <a:glow rad="127000">
              <a:schemeClr val="accent1">
                <a:alpha val="0"/>
              </a:schemeClr>
            </a:glow>
          </a:effectLst>
        </p:spPr>
      </p:pic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0" y="2286000"/>
            <a:ext cx="9144000" cy="1143000"/>
          </a:xfrm>
          <a:prstGeom prst="rect">
            <a:avLst/>
          </a:prstGeom>
        </p:spPr>
        <p:txBody>
          <a:bodyPr vert="horz" lIns="360000" tIns="45720" rIns="36000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nl-BE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-315416"/>
            <a:ext cx="3963173" cy="2600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2993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2800" b="1" kern="1200" spc="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565" r="57543" b="27063"/>
          <a:stretch/>
        </p:blipFill>
        <p:spPr>
          <a:xfrm>
            <a:off x="7596336" y="116632"/>
            <a:ext cx="1368152" cy="726777"/>
          </a:xfrm>
          <a:prstGeom prst="rect">
            <a:avLst/>
          </a:prstGeom>
        </p:spPr>
      </p:pic>
      <p:sp>
        <p:nvSpPr>
          <p:cNvPr id="8" name="Title Placeholder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6995120" cy="5687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nl-BE" dirty="0"/>
          </a:p>
        </p:txBody>
      </p:sp>
      <p:sp>
        <p:nvSpPr>
          <p:cNvPr id="10" name="Rectangle 9"/>
          <p:cNvSpPr/>
          <p:nvPr/>
        </p:nvSpPr>
        <p:spPr>
          <a:xfrm>
            <a:off x="0" y="6381328"/>
            <a:ext cx="9144000" cy="476672"/>
          </a:xfrm>
          <a:prstGeom prst="rect">
            <a:avLst/>
          </a:prstGeom>
          <a:solidFill>
            <a:srgbClr val="00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>
              <a:solidFill>
                <a:prstClr val="white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7544" y="6488859"/>
            <a:ext cx="820891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nl-BE" sz="105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Copyright © </a:t>
            </a:r>
            <a:r>
              <a:rPr lang="nl-BE" sz="105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2017 </a:t>
            </a:r>
            <a:r>
              <a:rPr lang="nl-BE" sz="105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CLEPA. All rights reserved. </a:t>
            </a:r>
            <a:r>
              <a:rPr lang="nl-BE" sz="105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www.clepa.eu</a:t>
            </a:r>
            <a:endParaRPr lang="nl-BE" sz="105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094112" y="6400800"/>
            <a:ext cx="1905000" cy="457200"/>
          </a:xfrm>
          <a:prstGeom prst="rect">
            <a:avLst/>
          </a:prstGeom>
        </p:spPr>
        <p:txBody>
          <a:bodyPr/>
          <a:lstStyle>
            <a:lvl1pPr algn="r">
              <a:spcBef>
                <a:spcPct val="20000"/>
              </a:spcBef>
              <a:buFontTx/>
              <a:buChar char="–"/>
              <a:defRPr b="1">
                <a:solidFill>
                  <a:schemeClr val="bg1"/>
                </a:solidFill>
                <a:ea typeface="MS PGothic" pitchFamily="34" charset="-128"/>
              </a:defRPr>
            </a:lvl1pPr>
          </a:lstStyle>
          <a:p>
            <a:pPr>
              <a:buFontTx/>
              <a:buNone/>
              <a:defRPr/>
            </a:pPr>
            <a:r>
              <a:rPr lang="en-GB" dirty="0" smtClean="0">
                <a:solidFill>
                  <a:prstClr val="white"/>
                </a:solidFill>
              </a:rPr>
              <a:t>(#)</a:t>
            </a:r>
          </a:p>
        </p:txBody>
      </p:sp>
    </p:spTree>
    <p:extLst>
      <p:ext uri="{BB962C8B-B14F-4D97-AF65-F5344CB8AC3E}">
        <p14:creationId xmlns:p14="http://schemas.microsoft.com/office/powerpoint/2010/main" val="3463924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2800" kern="1200" spc="0">
          <a:solidFill>
            <a:srgbClr val="006699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rgbClr val="67737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rgbClr val="67737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rgbClr val="67737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rgbClr val="67737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rgbClr val="67737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>
          <a:gsLst>
            <a:gs pos="70000">
              <a:srgbClr val="006699">
                <a:lumMod val="70000"/>
              </a:srgbClr>
            </a:gs>
            <a:gs pos="10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>
            <a:glow rad="127000">
              <a:schemeClr val="accent1">
                <a:alpha val="0"/>
              </a:schemeClr>
            </a:glow>
          </a:effectLst>
        </p:spPr>
      </p:pic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0" y="2286000"/>
            <a:ext cx="9144000" cy="1143000"/>
          </a:xfrm>
          <a:prstGeom prst="rect">
            <a:avLst/>
          </a:prstGeom>
        </p:spPr>
        <p:txBody>
          <a:bodyPr vert="horz" lIns="360000" tIns="45720" rIns="36000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nl-BE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9" y="-315416"/>
            <a:ext cx="3963173" cy="2600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78395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685800" rtl="0" eaLnBrk="1" latinLnBrk="0" hangingPunct="1">
        <a:spcBef>
          <a:spcPct val="0"/>
        </a:spcBef>
        <a:buNone/>
        <a:defRPr sz="2100" b="1" kern="1200" spc="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591909" y="6590581"/>
            <a:ext cx="3274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200" dirty="0" smtClean="0"/>
              <a:t>1</a:t>
            </a:r>
            <a:endParaRPr lang="fr-BE" sz="1200" dirty="0"/>
          </a:p>
        </p:txBody>
      </p:sp>
      <p:sp>
        <p:nvSpPr>
          <p:cNvPr id="4" name="Title 5"/>
          <p:cNvSpPr>
            <a:spLocks noGrp="1"/>
          </p:cNvSpPr>
          <p:nvPr>
            <p:ph type="title"/>
          </p:nvPr>
        </p:nvSpPr>
        <p:spPr>
          <a:xfrm>
            <a:off x="482836" y="2000888"/>
            <a:ext cx="8259511" cy="2169460"/>
          </a:xfrm>
        </p:spPr>
        <p:txBody>
          <a:bodyPr>
            <a:normAutofit/>
          </a:bodyPr>
          <a:lstStyle/>
          <a:p>
            <a:r>
              <a:rPr lang="fr-BE" dirty="0" err="1" smtClean="0"/>
              <a:t>Approval</a:t>
            </a:r>
            <a:r>
              <a:rPr lang="fr-BE" dirty="0" smtClean="0"/>
              <a:t> of replacement pollution </a:t>
            </a:r>
            <a:r>
              <a:rPr lang="fr-BE" dirty="0" err="1" smtClean="0"/>
              <a:t>devices</a:t>
            </a:r>
            <a:r>
              <a:rPr lang="fr-BE" dirty="0" smtClean="0"/>
              <a:t/>
            </a:r>
            <a:br>
              <a:rPr lang="fr-BE" dirty="0" smtClean="0"/>
            </a:br>
            <a:r>
              <a:rPr lang="fr-BE" dirty="0" smtClean="0"/>
              <a:t/>
            </a:r>
            <a:br>
              <a:rPr lang="fr-BE" dirty="0" smtClean="0"/>
            </a:br>
            <a:r>
              <a:rPr lang="fr-BE" dirty="0" err="1" smtClean="0"/>
              <a:t>within</a:t>
            </a:r>
            <a:r>
              <a:rPr lang="fr-BE" dirty="0" smtClean="0"/>
              <a:t> R49</a:t>
            </a:r>
            <a:endParaRPr lang="fr-BE" dirty="0"/>
          </a:p>
        </p:txBody>
      </p:sp>
      <p:sp>
        <p:nvSpPr>
          <p:cNvPr id="5" name="Textfeld 12"/>
          <p:cNvSpPr txBox="1">
            <a:spLocks noChangeArrowheads="1"/>
          </p:cNvSpPr>
          <p:nvPr/>
        </p:nvSpPr>
        <p:spPr bwMode="auto">
          <a:xfrm>
            <a:off x="5304534" y="216332"/>
            <a:ext cx="33623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1" hangingPunct="1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Informal </a:t>
            </a:r>
            <a:r>
              <a:rPr lang="en-US" sz="12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document </a:t>
            </a:r>
            <a:r>
              <a:rPr lang="en-US" sz="12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GRPE-74-23</a:t>
            </a:r>
            <a:endParaRPr lang="de-DE" sz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74</a:t>
            </a:r>
            <a:r>
              <a:rPr lang="en-US" sz="1200" baseline="30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GRPE</a:t>
            </a:r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9–13 January 2017</a:t>
            </a:r>
            <a:endParaRPr lang="en-US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 eaLnBrk="1" hangingPunct="1"/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Agenda </a:t>
            </a:r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item</a:t>
            </a:r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4(a)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0715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652294" y="6452558"/>
            <a:ext cx="3274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2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2</a:t>
            </a:r>
            <a:endParaRPr lang="fr-BE" sz="12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Reg 49-06 </a:t>
            </a:r>
            <a:r>
              <a:rPr lang="fr-BE" dirty="0" err="1" smtClean="0"/>
              <a:t>Annex</a:t>
            </a:r>
            <a:r>
              <a:rPr lang="fr-BE" dirty="0" smtClean="0"/>
              <a:t> 13</a:t>
            </a:r>
            <a:endParaRPr lang="fr-BE" dirty="0"/>
          </a:p>
        </p:txBody>
      </p:sp>
      <p:sp>
        <p:nvSpPr>
          <p:cNvPr id="4" name="Rectangle 3"/>
          <p:cNvSpPr/>
          <p:nvPr/>
        </p:nvSpPr>
        <p:spPr>
          <a:xfrm>
            <a:off x="350378" y="1075905"/>
            <a:ext cx="8460336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Annex 13 of ECE Regulation No. 49-06 was created for the </a:t>
            </a:r>
            <a:r>
              <a:rPr lang="en-US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 approval 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replacement pollution control devices for </a:t>
            </a:r>
            <a:r>
              <a:rPr lang="en-US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EURO VI 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engines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Today the 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lack of “specific testing requirements” does not permit the certification with </a:t>
            </a:r>
            <a:r>
              <a:rPr lang="en-US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Annex 13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Replacement 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pollution control devices for commercial vehicles are demanded by the </a:t>
            </a:r>
            <a:r>
              <a:rPr lang="en-US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market also for “older” vehicles</a:t>
            </a:r>
            <a:endParaRPr lang="en-US" sz="2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Inefficient (not type-approved) Replacement pollution control devices may be sold without any certification 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Fair competition is not </a:t>
            </a:r>
            <a:r>
              <a:rPr lang="en-US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possible:</a:t>
            </a:r>
          </a:p>
          <a:p>
            <a:pPr marL="800100" lvl="1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towards 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vehicle manufacturers because only original replacements are </a:t>
            </a:r>
            <a:r>
              <a:rPr lang="en-US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allowed, 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nor </a:t>
            </a:r>
            <a:endParaRPr lang="en-US" sz="200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towards 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after-market “inefficient” (not type-approved) replacements because they are not </a:t>
            </a:r>
            <a:r>
              <a:rPr lang="en-US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certified</a:t>
            </a:r>
            <a:endParaRPr lang="en-US" sz="2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6571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652294" y="6452558"/>
            <a:ext cx="3274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2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2</a:t>
            </a:r>
            <a:endParaRPr lang="fr-BE" sz="12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Reg 49-05 new </a:t>
            </a:r>
            <a:r>
              <a:rPr lang="fr-BE" dirty="0" err="1" smtClean="0"/>
              <a:t>Annex</a:t>
            </a:r>
            <a:endParaRPr lang="fr-BE" dirty="0"/>
          </a:p>
        </p:txBody>
      </p:sp>
      <p:sp>
        <p:nvSpPr>
          <p:cNvPr id="7" name="Rectangle 6"/>
          <p:cNvSpPr/>
          <p:nvPr/>
        </p:nvSpPr>
        <p:spPr>
          <a:xfrm>
            <a:off x="350378" y="1075905"/>
            <a:ext cx="8460336" cy="43242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balanced and efficient certification procedure for approval of replacement pollution control device as a “separate technical unit” is needed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200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R.49-06 can be amended in line with EU Reg. 2016/1718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200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R.49-05 can be amended with a new annex that “</a:t>
            </a:r>
            <a:r>
              <a:rPr lang="en-US" sz="2000" i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enables the engine and vehicle to comply with the rules with which it was originally in compliance</a:t>
            </a:r>
            <a:r>
              <a:rPr lang="en-US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 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2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CLEPA is willing to propose a dedicated procedure</a:t>
            </a:r>
            <a:endParaRPr lang="en-US" sz="2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600"/>
              </a:spcAft>
            </a:pPr>
            <a:endParaRPr lang="fr-BE" sz="2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0369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hapter Slide - Phot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hapter Slide - Dar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Default Slide">
  <a:themeElements>
    <a:clrScheme name="CLEPA Colors">
      <a:dk1>
        <a:srgbClr val="67737A"/>
      </a:dk1>
      <a:lt1>
        <a:sysClr val="window" lastClr="FFFFFF"/>
      </a:lt1>
      <a:dk2>
        <a:srgbClr val="67737A"/>
      </a:dk2>
      <a:lt2>
        <a:srgbClr val="EEECE1"/>
      </a:lt2>
      <a:accent1>
        <a:srgbClr val="DBE5F1"/>
      </a:accent1>
      <a:accent2>
        <a:srgbClr val="B8CCE4"/>
      </a:accent2>
      <a:accent3>
        <a:srgbClr val="95B3D7"/>
      </a:accent3>
      <a:accent4>
        <a:srgbClr val="366092"/>
      </a:accent4>
      <a:accent5>
        <a:srgbClr val="244061"/>
      </a:accent5>
      <a:accent6>
        <a:srgbClr val="002060"/>
      </a:accent6>
      <a:hlink>
        <a:srgbClr val="00578E"/>
      </a:hlink>
      <a:folHlink>
        <a:srgbClr val="0057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Chapter Slide - Dar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702</TotalTime>
  <Words>204</Words>
  <Application>Microsoft Office PowerPoint</Application>
  <PresentationFormat>On-screen Show (4:3)</PresentationFormat>
  <Paragraphs>24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Chapter Slide - Photo</vt:lpstr>
      <vt:lpstr>Chapter Slide - Dark</vt:lpstr>
      <vt:lpstr>Default Slide</vt:lpstr>
      <vt:lpstr>1_Chapter Slide - Dark</vt:lpstr>
      <vt:lpstr>Approval of replacement pollution devices  within R49</vt:lpstr>
      <vt:lpstr>Reg 49-06 Annex 13</vt:lpstr>
      <vt:lpstr>Reg 49-05 new Annex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Driving Innovation for Sustainable Mobility</dc:title>
  <dc:creator>Nathalie Gminder</dc:creator>
  <cp:lastModifiedBy>United Nations</cp:lastModifiedBy>
  <cp:revision>77</cp:revision>
  <cp:lastPrinted>2015-06-17T07:43:49Z</cp:lastPrinted>
  <dcterms:created xsi:type="dcterms:W3CDTF">2015-04-17T11:09:03Z</dcterms:created>
  <dcterms:modified xsi:type="dcterms:W3CDTF">2017-01-12T12:16:10Z</dcterms:modified>
</cp:coreProperties>
</file>