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handoutMasterIdLst>
    <p:handoutMasterId r:id="rId11"/>
  </p:handoutMasterIdLst>
  <p:sldIdLst>
    <p:sldId id="273" r:id="rId3"/>
    <p:sldId id="307" r:id="rId4"/>
    <p:sldId id="311" r:id="rId5"/>
    <p:sldId id="308" r:id="rId6"/>
    <p:sldId id="312" r:id="rId7"/>
    <p:sldId id="313" r:id="rId8"/>
    <p:sldId id="309" r:id="rId9"/>
  </p:sldIdLst>
  <p:sldSz cx="9144000" cy="6858000" type="screen4x3"/>
  <p:notesSz cx="6797675" cy="992822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24" autoAdjust="0"/>
    <p:restoredTop sz="95262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057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pPr>
              <a:defRPr/>
            </a:pPr>
            <a:fld id="{3786A770-4289-4022-952F-97B42A176CCD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057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pPr>
              <a:defRPr/>
            </a:pPr>
            <a:fld id="{AB85800C-3147-4291-84D8-00F7DEB73EF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8396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643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r">
              <a:defRPr sz="1200"/>
            </a:lvl1pPr>
          </a:lstStyle>
          <a:p>
            <a:pPr>
              <a:defRPr/>
            </a:pPr>
            <a:fld id="{8B01F613-DB3D-41D2-9E03-DFF74FB7DC82}" type="datetimeFigureOut">
              <a:rPr lang="de-DE"/>
              <a:pPr>
                <a:defRPr/>
              </a:pPr>
              <a:t>11.01.2017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7" tIns="45653" rIns="91307" bIns="45653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085" y="4715946"/>
            <a:ext cx="5437506" cy="4466988"/>
          </a:xfrm>
          <a:prstGeom prst="rect">
            <a:avLst/>
          </a:prstGeom>
        </p:spPr>
        <p:txBody>
          <a:bodyPr vert="horz" lIns="91307" tIns="45653" rIns="91307" bIns="45653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643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r">
              <a:defRPr sz="1200"/>
            </a:lvl1pPr>
          </a:lstStyle>
          <a:p>
            <a:pPr>
              <a:defRPr/>
            </a:pPr>
            <a:fld id="{0CC67DA6-082D-407E-8BF3-0211806DC9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80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49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959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06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B3214-0B2B-4466-9A4B-20C2E5018C2C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702C0-B5B6-4566-A7DE-B573443C971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F5DC-E78D-481E-9826-75E986E007BC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9F4C7-413E-4150-8FED-17270369639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0AC86-611F-474E-AF80-4E44B9B78426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6249D-6B03-4298-ACCF-81F0E20B813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1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12700"/>
            <a:ext cx="2133600" cy="476250"/>
          </a:xfrm>
        </p:spPr>
        <p:txBody>
          <a:bodyPr/>
          <a:lstStyle>
            <a:lvl1pPr>
              <a:defRPr sz="1800" b="1"/>
            </a:lvl1pPr>
          </a:lstStyle>
          <a:p>
            <a:fld id="{CF8BEEED-67CB-42A0-AF6E-6209CE1CE00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6101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6DD25-CFA7-4546-B411-7C8BF563E76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5124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FE27-56A3-477E-9A78-E23B3BA4A959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438C-73E0-4FC3-9731-4703D09D2F8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C82D7-BF90-4C7A-9C92-54B58F7A9CC3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95610-80CE-4AA1-B285-1CACFE498CD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546DE-6756-475A-9371-A79D041C6C43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A4351-29C7-4521-88D3-AD6B6BC5E1F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C6CB-B696-4C7A-A962-7765DDE762DC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7F930-A811-410A-B2FC-A8DC6A26FDC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C6FC-124C-44B1-A9E3-DDB8FF33F5DD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7BA18-60B7-4B28-A024-E8F05AE111D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773F-2817-4715-9EB0-38D8EFFCC51E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30504-06CC-490D-8E47-FC3E1AB3A0E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34D3-F333-4871-8AC4-8207829BD2B5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6535-0724-426F-8C65-FE248A97DFC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DD72A-A4D7-42BC-88B2-27C24F066F1E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E45AB-DA4C-4908-AC19-4B6BC83A958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AA1825-F440-4D93-97E5-267A6DD4B957}" type="datetimeFigureOut">
              <a:rPr lang="ja-JP" altLang="en-US"/>
              <a:pPr>
                <a:defRPr/>
              </a:pPr>
              <a:t>2017/1/11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5D4729-1240-4B90-ADF9-CF7A0A7DAB1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8676118" y="64886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A659953-1965-4E60-977A-87D46398FB2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334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8FB6692-F467-4912-80FE-C95156BF4856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8676118" y="64886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A659953-1965-4E60-977A-87D46398FB2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398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3" name="Textfeld 2"/>
          <p:cNvSpPr txBox="1">
            <a:spLocks noChangeArrowheads="1"/>
          </p:cNvSpPr>
          <p:nvPr/>
        </p:nvSpPr>
        <p:spPr bwMode="auto">
          <a:xfrm>
            <a:off x="971550" y="404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992125"/>
            <a:ext cx="849008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Status </a:t>
            </a:r>
            <a:r>
              <a:rPr lang="de-DE" sz="40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report</a:t>
            </a:r>
            <a:r>
              <a:rPr lang="de-DE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  <a:p>
            <a:r>
              <a:rPr lang="de-DE" sz="40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</a:t>
            </a:r>
            <a:r>
              <a:rPr lang="de-DE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de-DE" sz="40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</a:t>
            </a:r>
            <a:r>
              <a:rPr lang="de-DE" sz="4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  <a:p>
            <a:r>
              <a:rPr lang="de-DE" sz="4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WLTP Informal Working Group</a:t>
            </a:r>
          </a:p>
          <a:p>
            <a:endParaRPr lang="de-DE" sz="4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de-DE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Report to the 74th GRPE session</a:t>
            </a:r>
          </a:p>
          <a:p>
            <a:r>
              <a:rPr lang="de-DE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r>
              <a:rPr lang="de-DE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y WLTP IWG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3968" y="190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5pPr>
            <a:lvl6pPr marL="22860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6pPr>
            <a:lvl7pPr marL="27432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7pPr>
            <a:lvl8pPr marL="32004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8pPr>
            <a:lvl9pPr marL="36576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9pPr>
          </a:lstStyle>
          <a:p>
            <a:pPr marL="47625" lvl="0" algn="r" latinLnBrk="0"/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Informal document </a:t>
            </a:r>
            <a:r>
              <a:rPr kumimoji="0" lang="pt-BR" altLang="ja-JP" b="1" dirty="0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GRPE-74-11</a:t>
            </a:r>
            <a:endParaRPr kumimoji="0" lang="pt-BR" altLang="ja-JP" b="1" dirty="0">
              <a:solidFill>
                <a:srgbClr val="FF0000"/>
              </a:solidFill>
              <a:latin typeface="Arial" charset="0"/>
              <a:ea typeface="ＭＳ 明朝" charset="-128"/>
              <a:cs typeface="Arial" charset="0"/>
            </a:endParaRPr>
          </a:p>
          <a:p>
            <a:pPr marL="47625" lvl="0" algn="r" latinLnBrk="0"/>
            <a:r>
              <a:rPr kumimoji="0" lang="pt-BR" altLang="ja-JP" dirty="0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74th  </a:t>
            </a: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GRPE, </a:t>
            </a: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9</a:t>
            </a:r>
            <a:r>
              <a:rPr kumimoji="0" lang="pt-BR" altLang="ja-JP" dirty="0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-13 </a:t>
            </a:r>
            <a:r>
              <a:rPr kumimoji="0" lang="pt-BR" altLang="ja-JP" dirty="0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Jan 2017,</a:t>
            </a: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/>
            </a:r>
            <a:b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</a:b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agenda item </a:t>
            </a:r>
            <a:r>
              <a:rPr kumimoji="0" lang="pt-BR" altLang="ja-JP" dirty="0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3(b)</a:t>
            </a:r>
            <a:endParaRPr kumimoji="0" lang="pt-BR" altLang="ja-JP" dirty="0">
              <a:solidFill>
                <a:schemeClr val="tx1"/>
              </a:solidFill>
              <a:latin typeface="Arial" charset="0"/>
              <a:ea typeface="ＭＳ 明朝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1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293086" y="4567983"/>
            <a:ext cx="1122564" cy="13580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5438434" y="4753024"/>
            <a:ext cx="3142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ECE/TRANS/WP.29/2016/68</a:t>
            </a:r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5490518" y="5372013"/>
            <a:ext cx="3142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ECE/TRANS/WP.29/2016/69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96926" y="4725682"/>
            <a:ext cx="1494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gtr</a:t>
            </a:r>
          </a:p>
          <a:p>
            <a:pPr algn="ctr"/>
            <a:endParaRPr kumimoji="1" lang="en-US" altLang="ja-JP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Technical Report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42282" y="4625895"/>
            <a:ext cx="3873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b="1" dirty="0" smtClean="0"/>
              <a:t>ECE/TRANS/WP.29/2014/27</a:t>
            </a:r>
          </a:p>
          <a:p>
            <a:pPr algn="r"/>
            <a:r>
              <a:rPr lang="en-US" altLang="ja-JP" b="1" dirty="0" smtClean="0"/>
              <a:t>ECE/TRANS/WP.29/2014/27/Corr.1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070291" y="5423694"/>
            <a:ext cx="3142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ECE/TRANS/WP.29/2014/28</a:t>
            </a:r>
            <a:endParaRPr lang="ja-JP" altLang="en-US" dirty="0"/>
          </a:p>
        </p:txBody>
      </p:sp>
      <p:sp>
        <p:nvSpPr>
          <p:cNvPr id="7" name="Textfeld 4"/>
          <p:cNvSpPr txBox="1"/>
          <p:nvPr/>
        </p:nvSpPr>
        <p:spPr>
          <a:xfrm>
            <a:off x="498883" y="318165"/>
            <a:ext cx="70826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 WLTP Overall Schedule</a:t>
            </a:r>
            <a:endParaRPr lang="de-DE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ホームベース 8"/>
          <p:cNvSpPr/>
          <p:nvPr/>
        </p:nvSpPr>
        <p:spPr>
          <a:xfrm>
            <a:off x="5884988" y="1549014"/>
            <a:ext cx="3079500" cy="2592288"/>
          </a:xfrm>
          <a:prstGeom prst="homePlate">
            <a:avLst>
              <a:gd name="adj" fmla="val 20760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Phase2b</a:t>
            </a:r>
          </a:p>
          <a:p>
            <a:pPr marL="1260475" indent="-173038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Low temp.</a:t>
            </a:r>
          </a:p>
          <a:p>
            <a:pPr marL="1260475" indent="-98425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Auxiliary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  <a:p>
            <a:pPr marL="1162050"/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devices</a:t>
            </a:r>
            <a:endParaRPr kumimoji="1" lang="en-US" altLang="ja-JP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433513" indent="-87313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Durability</a:t>
            </a:r>
          </a:p>
          <a:p>
            <a:pPr marL="1260475" indent="-98425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OBD</a:t>
            </a:r>
          </a:p>
          <a:p>
            <a:pPr marL="1260475" indent="-173038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ISC</a:t>
            </a:r>
          </a:p>
          <a:p>
            <a:pPr marL="1260475" indent="-271463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E-lab.</a:t>
            </a:r>
          </a:p>
          <a:p>
            <a:pPr marL="1260475" indent="-173038">
              <a:buFont typeface="Wingdings" panose="05000000000000000000" pitchFamily="2" charset="2"/>
              <a:buChar char="ü"/>
            </a:pP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ホームベース 9"/>
          <p:cNvSpPr/>
          <p:nvPr/>
        </p:nvSpPr>
        <p:spPr>
          <a:xfrm>
            <a:off x="4300812" y="1549014"/>
            <a:ext cx="2935484" cy="2592288"/>
          </a:xfrm>
          <a:prstGeom prst="homePlate">
            <a:avLst>
              <a:gd name="adj" fmla="val 26131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Phase2a </a:t>
            </a:r>
          </a:p>
          <a:p>
            <a:r>
              <a:rPr lang="ja-JP" altLang="en-US" sz="2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focus on</a:t>
            </a: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evaporative</a:t>
            </a: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 test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 procedure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ホームベース 10"/>
          <p:cNvSpPr/>
          <p:nvPr/>
        </p:nvSpPr>
        <p:spPr>
          <a:xfrm>
            <a:off x="2860652" y="1549014"/>
            <a:ext cx="2617728" cy="2592288"/>
          </a:xfrm>
          <a:prstGeom prst="homePlate">
            <a:avLst>
              <a:gd name="adj" fmla="val 2751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Phase1b</a:t>
            </a: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handle</a:t>
            </a: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remaining</a:t>
            </a: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items                       </a:t>
            </a: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from </a:t>
            </a: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Phase1a </a:t>
            </a:r>
          </a:p>
          <a:p>
            <a:endParaRPr lang="en-US" altLang="ja-JP" sz="2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ホームベース 11"/>
          <p:cNvSpPr/>
          <p:nvPr/>
        </p:nvSpPr>
        <p:spPr>
          <a:xfrm>
            <a:off x="739127" y="1549014"/>
            <a:ext cx="2952372" cy="2592288"/>
          </a:xfrm>
          <a:prstGeom prst="homePlate">
            <a:avLst>
              <a:gd name="adj" fmla="val 27948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Phase1a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World-wide harmonized test cycles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procedure of pollutants and CO2/FC/EC/Range under 23C condition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23528" y="1105475"/>
            <a:ext cx="986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/>
              <a:t>2008</a:t>
            </a:r>
            <a:endParaRPr lang="ja-JP" altLang="en-US" sz="2800" dirty="0"/>
          </a:p>
        </p:txBody>
      </p:sp>
      <p:sp>
        <p:nvSpPr>
          <p:cNvPr id="14" name="正方形/長方形 13"/>
          <p:cNvSpPr/>
          <p:nvPr/>
        </p:nvSpPr>
        <p:spPr>
          <a:xfrm>
            <a:off x="2416338" y="1105475"/>
            <a:ext cx="986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/>
              <a:t>2013</a:t>
            </a:r>
            <a:endParaRPr lang="ja-JP" altLang="en-US" sz="2800" dirty="0"/>
          </a:p>
        </p:txBody>
      </p:sp>
      <p:sp>
        <p:nvSpPr>
          <p:cNvPr id="15" name="正方形/長方形 14"/>
          <p:cNvSpPr/>
          <p:nvPr/>
        </p:nvSpPr>
        <p:spPr>
          <a:xfrm>
            <a:off x="4056053" y="1105475"/>
            <a:ext cx="1196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/>
              <a:t>~2015</a:t>
            </a:r>
            <a:endParaRPr lang="ja-JP" altLang="en-US" sz="2800" dirty="0"/>
          </a:p>
        </p:txBody>
      </p:sp>
      <p:sp>
        <p:nvSpPr>
          <p:cNvPr id="16" name="正方形/長方形 15"/>
          <p:cNvSpPr/>
          <p:nvPr/>
        </p:nvSpPr>
        <p:spPr>
          <a:xfrm>
            <a:off x="5788940" y="1105475"/>
            <a:ext cx="1196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/>
              <a:t>~2016</a:t>
            </a:r>
            <a:endParaRPr lang="ja-JP" altLang="en-US" sz="2800" dirty="0"/>
          </a:p>
        </p:txBody>
      </p:sp>
      <p:sp>
        <p:nvSpPr>
          <p:cNvPr id="17" name="正方形/長方形 16"/>
          <p:cNvSpPr/>
          <p:nvPr/>
        </p:nvSpPr>
        <p:spPr>
          <a:xfrm>
            <a:off x="7685999" y="1105475"/>
            <a:ext cx="1196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/>
              <a:t>~2018</a:t>
            </a:r>
            <a:endParaRPr lang="ja-JP" altLang="en-US" sz="2800" dirty="0"/>
          </a:p>
        </p:txBody>
      </p:sp>
      <p:cxnSp>
        <p:nvCxnSpPr>
          <p:cNvPr id="19" name="直線矢印コネクタ 18"/>
          <p:cNvCxnSpPr>
            <a:stCxn id="12" idx="3"/>
          </p:cNvCxnSpPr>
          <p:nvPr/>
        </p:nvCxnSpPr>
        <p:spPr>
          <a:xfrm>
            <a:off x="3691499" y="2845158"/>
            <a:ext cx="0" cy="17228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1" idx="3"/>
          </p:cNvCxnSpPr>
          <p:nvPr/>
        </p:nvCxnSpPr>
        <p:spPr>
          <a:xfrm flipH="1">
            <a:off x="5459797" y="2845158"/>
            <a:ext cx="18583" cy="17228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317568" y="4576467"/>
            <a:ext cx="8482458" cy="13664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2" name="直線コネクタ 21"/>
          <p:cNvCxnSpPr/>
          <p:nvPr/>
        </p:nvCxnSpPr>
        <p:spPr>
          <a:xfrm>
            <a:off x="317568" y="5259673"/>
            <a:ext cx="84824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4293086" y="4576467"/>
            <a:ext cx="0" cy="136641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415650" y="4574726"/>
            <a:ext cx="0" cy="136641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ホームベース 25"/>
          <p:cNvSpPr/>
          <p:nvPr/>
        </p:nvSpPr>
        <p:spPr>
          <a:xfrm>
            <a:off x="4844293" y="6103518"/>
            <a:ext cx="4037867" cy="504057"/>
          </a:xfrm>
          <a:prstGeom prst="homePlate">
            <a:avLst>
              <a:gd name="adj" fmla="val 67338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Transposition to UNR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>
            <a:off x="4280710" y="5257931"/>
            <a:ext cx="11577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5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498883" y="318165"/>
            <a:ext cx="79020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 Request for Approval</a:t>
            </a:r>
          </a:p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de-DE" sz="4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         at 74th GRPE</a:t>
            </a:r>
            <a:endParaRPr lang="de-DE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618404"/>
              </p:ext>
            </p:extLst>
          </p:nvPr>
        </p:nvGraphicFramePr>
        <p:xfrm>
          <a:off x="395536" y="1916832"/>
          <a:ext cx="8540314" cy="3631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425"/>
                <a:gridCol w="3371111"/>
                <a:gridCol w="3715778"/>
              </a:tblGrid>
              <a:tr h="94188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Working</a:t>
                      </a:r>
                    </a:p>
                    <a:p>
                      <a:pPr algn="ctr"/>
                      <a:r>
                        <a:rPr kumimoji="1" lang="en-US" altLang="ja-JP" sz="2400" dirty="0" smtClean="0"/>
                        <a:t>Items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Documentations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Key Notes</a:t>
                      </a:r>
                      <a:endParaRPr kumimoji="1" lang="ja-JP" altLang="en-US" sz="2400" dirty="0" smtClean="0"/>
                    </a:p>
                  </a:txBody>
                  <a:tcPr anchor="ctr"/>
                </a:tc>
              </a:tr>
              <a:tr h="1500607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GTR #15</a:t>
                      </a:r>
                    </a:p>
                    <a:p>
                      <a:r>
                        <a:rPr lang="en-US" altLang="ja-JP" sz="1800" dirty="0" smtClean="0"/>
                        <a:t>Amendment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/>
                        <a:t>ECE/TRANS/WP.29/GRPE/2017/7</a:t>
                      </a:r>
                    </a:p>
                    <a:p>
                      <a:pPr algn="ctr"/>
                      <a:r>
                        <a:rPr lang="en-US" altLang="ja-JP" dirty="0" smtClean="0"/>
                        <a:t>(technical report : </a:t>
                      </a:r>
                      <a:r>
                        <a:rPr kumimoji="1" lang="en-US" altLang="ja-JP" dirty="0" smtClean="0"/>
                        <a:t>GRPE-74-05)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update gear shift calculation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clarification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/addition for 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road load determination process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post processing for electrified vehicles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41885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New GTR for Evaporative Emission</a:t>
                      </a:r>
                      <a:endParaRPr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1" dirty="0" smtClean="0"/>
                        <a:t>ECE/TRANS/WP.29/GRPE/2017/3</a:t>
                      </a:r>
                    </a:p>
                    <a:p>
                      <a:pPr algn="ctr"/>
                      <a:r>
                        <a:rPr lang="en-US" altLang="ja-JP" dirty="0" smtClean="0"/>
                        <a:t>(technical report : GRPE-74-04)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major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items modified from R83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extend DBL (24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48hours)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inclusion of permeation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factor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adoption of WLTP test cycle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536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490461"/>
              </p:ext>
            </p:extLst>
          </p:nvPr>
        </p:nvGraphicFramePr>
        <p:xfrm>
          <a:off x="327312" y="1052736"/>
          <a:ext cx="8483497" cy="5645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8"/>
                <a:gridCol w="936104"/>
                <a:gridCol w="4248472"/>
                <a:gridCol w="1574513"/>
              </a:tblGrid>
              <a:tr h="9183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Lead by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Key Notes</a:t>
                      </a:r>
                      <a:endParaRPr kumimoji="1" lang="ja-JP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Expected completion timing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119379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Transposition to UNR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basic concept was approved by GRPE/WP.29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will start active work after 74</a:t>
                      </a:r>
                      <a:r>
                        <a:rPr kumimoji="1" lang="en-US" altLang="ja-JP" baseline="30000" dirty="0" smtClean="0"/>
                        <a:t>th</a:t>
                      </a:r>
                      <a:r>
                        <a:rPr kumimoji="1" lang="en-US" altLang="ja-JP" dirty="0" smtClean="0"/>
                        <a:t> GRPE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tbd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18305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GTR</a:t>
                      </a:r>
                    </a:p>
                    <a:p>
                      <a:r>
                        <a:rPr lang="en-US" altLang="ja-JP" sz="1800" dirty="0" smtClean="0"/>
                        <a:t>amendment</a:t>
                      </a:r>
                      <a:endParaRPr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EU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according to each TF progress and/or</a:t>
                      </a:r>
                      <a:r>
                        <a:rPr kumimoji="1" lang="en-US" altLang="ja-JP" baseline="0" dirty="0" smtClean="0"/>
                        <a:t> input from IWG member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when necessary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11460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Test Cycles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HEV system power for cycle classification (collaborate</a:t>
                      </a:r>
                      <a:r>
                        <a:rPr kumimoji="1" lang="en-US" altLang="ja-JP" baseline="0" dirty="0" smtClean="0"/>
                        <a:t> with EVE-IWG)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 smtClean="0"/>
                        <a:t>make clear for cycle modification process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 of</a:t>
                      </a:r>
                      <a:r>
                        <a:rPr kumimoji="1" lang="en-US" altLang="ja-JP" baseline="0" dirty="0" smtClean="0"/>
                        <a:t> 2018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completed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Cycle traceability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“Normalization” doesn’t work for OVC-HEV and PEV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consider “drive trace indexes”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end of 2017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239163" y="275139"/>
            <a:ext cx="7447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de-DE" sz="40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Key Notes of each TF_1 </a:t>
            </a:r>
            <a:endParaRPr lang="de-DE" sz="2400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205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600938"/>
              </p:ext>
            </p:extLst>
          </p:nvPr>
        </p:nvGraphicFramePr>
        <p:xfrm>
          <a:off x="327312" y="1092842"/>
          <a:ext cx="8483497" cy="5264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8"/>
                <a:gridCol w="936104"/>
                <a:gridCol w="4248472"/>
                <a:gridCol w="1574513"/>
              </a:tblGrid>
              <a:tr h="9183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Lead by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Key Notes</a:t>
                      </a:r>
                      <a:endParaRPr kumimoji="1" lang="ja-JP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Expected completion timing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119379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Annex 2</a:t>
                      </a:r>
                    </a:p>
                    <a:p>
                      <a:r>
                        <a:rPr kumimoji="1" lang="en-US" altLang="ja-JP" sz="1600" dirty="0" smtClean="0"/>
                        <a:t>(gear shift method)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agreed how to define minimum engine speed (keep</a:t>
                      </a:r>
                      <a:r>
                        <a:rPr kumimoji="1" lang="en-US" altLang="ja-JP" baseline="0" dirty="0" smtClean="0"/>
                        <a:t> current method)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 smtClean="0"/>
                        <a:t>under the discussion for down shift scenario during deceleration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completed</a:t>
                      </a:r>
                    </a:p>
                    <a:p>
                      <a:pPr algn="ctr"/>
                      <a:endParaRPr kumimoji="1" lang="en-US" altLang="ja-JP" dirty="0" smtClean="0"/>
                    </a:p>
                    <a:p>
                      <a:pPr algn="ctr"/>
                      <a:endParaRPr kumimoji="1" lang="en-US" altLang="ja-JP" dirty="0" smtClean="0"/>
                    </a:p>
                    <a:p>
                      <a:pPr algn="ctr"/>
                      <a:r>
                        <a:rPr kumimoji="1" lang="en-US" altLang="ja-JP" dirty="0" smtClean="0"/>
                        <a:t>end of 2017</a:t>
                      </a:r>
                    </a:p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91830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Annex</a:t>
                      </a:r>
                      <a:r>
                        <a:rPr kumimoji="1" lang="en-US" altLang="ja-JP" baseline="0" dirty="0" smtClean="0"/>
                        <a:t> 4</a:t>
                      </a:r>
                    </a:p>
                    <a:p>
                      <a:r>
                        <a:rPr kumimoji="1" lang="en-US" altLang="ja-JP" sz="1600" baseline="0" dirty="0" smtClean="0"/>
                        <a:t>(road load determination)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several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improvements (WLTP-17-15e) were established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dual-axis dyno. requirement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completed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 of 2018</a:t>
                      </a:r>
                    </a:p>
                  </a:txBody>
                  <a:tcPr anchor="ctr"/>
                </a:tc>
              </a:tr>
              <a:tr h="11460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Supplemental Tests</a:t>
                      </a:r>
                    </a:p>
                    <a:p>
                      <a:r>
                        <a:rPr kumimoji="1" lang="en-US" altLang="ja-JP" dirty="0" smtClean="0"/>
                        <a:t>(low temp.)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gathered</a:t>
                      </a:r>
                      <a:r>
                        <a:rPr kumimoji="1" lang="en-US" altLang="ja-JP" baseline="0" dirty="0" smtClean="0"/>
                        <a:t> CPs’ needs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 smtClean="0"/>
                        <a:t>challenge to seek harmonized temperature and to develop effective procedure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 of</a:t>
                      </a:r>
                      <a:r>
                        <a:rPr kumimoji="1" lang="en-US" altLang="ja-JP" baseline="0" dirty="0" smtClean="0"/>
                        <a:t> 2018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77616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Durability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finalized Mandate and ToR and concrete </a:t>
                      </a:r>
                      <a:r>
                        <a:rPr kumimoji="1" lang="en-US" altLang="ja-JP" dirty="0" err="1" smtClean="0"/>
                        <a:t>workplan</a:t>
                      </a:r>
                      <a:r>
                        <a:rPr kumimoji="1" lang="en-US" altLang="ja-JP" dirty="0" smtClean="0"/>
                        <a:t> was developed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 of 2018 or later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239163" y="275139"/>
            <a:ext cx="7447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de-DE" sz="40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Key Notes of each TF_2 </a:t>
            </a:r>
            <a:endParaRPr lang="de-DE" sz="2400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291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452149"/>
              </p:ext>
            </p:extLst>
          </p:nvPr>
        </p:nvGraphicFramePr>
        <p:xfrm>
          <a:off x="327312" y="1052736"/>
          <a:ext cx="8483497" cy="5753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8"/>
                <a:gridCol w="936104"/>
                <a:gridCol w="4248472"/>
                <a:gridCol w="1574513"/>
              </a:tblGrid>
              <a:tr h="9183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Lead by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Key Notes</a:t>
                      </a:r>
                      <a:endParaRPr kumimoji="1" lang="ja-JP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Expected completion timing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119379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Evaporative Tests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submitted working document to GRPE for approval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keep discussion on sealed tank system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consider other elements commented </a:t>
                      </a:r>
                      <a:r>
                        <a:rPr kumimoji="1" lang="en-US" altLang="ja-JP" baseline="0" dirty="0" smtClean="0"/>
                        <a:t>by </a:t>
                      </a:r>
                      <a:r>
                        <a:rPr kumimoji="1" lang="en-US" altLang="ja-JP" dirty="0" smtClean="0"/>
                        <a:t>US/Canada/China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completed</a:t>
                      </a:r>
                    </a:p>
                    <a:p>
                      <a:pPr algn="ctr"/>
                      <a:endParaRPr kumimoji="1" lang="en-US" altLang="ja-JP" dirty="0" smtClean="0"/>
                    </a:p>
                    <a:p>
                      <a:pPr algn="ctr"/>
                      <a:r>
                        <a:rPr kumimoji="1" lang="en-US" altLang="ja-JP" dirty="0" smtClean="0"/>
                        <a:t>mid of 2017</a:t>
                      </a:r>
                    </a:p>
                    <a:p>
                      <a:pPr algn="ctr"/>
                      <a:endParaRPr kumimoji="1" lang="en-US" altLang="ja-JP" dirty="0" smtClean="0"/>
                    </a:p>
                    <a:p>
                      <a:pPr algn="ctr"/>
                      <a:r>
                        <a:rPr kumimoji="1" lang="en-US" altLang="ja-JP" dirty="0" smtClean="0"/>
                        <a:t>tbd</a:t>
                      </a:r>
                    </a:p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OBD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baseline reg. is R83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 of</a:t>
                      </a:r>
                      <a:r>
                        <a:rPr kumimoji="1" lang="en-US" altLang="ja-JP" baseline="0" dirty="0" smtClean="0"/>
                        <a:t> 2018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 service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 smtClean="0"/>
                        <a:t>will start active work after 74</a:t>
                      </a:r>
                      <a:r>
                        <a:rPr kumimoji="1" lang="en-US" altLang="ja-JP" baseline="30000" dirty="0" smtClean="0"/>
                        <a:t>th</a:t>
                      </a:r>
                      <a:r>
                        <a:rPr kumimoji="1" lang="en-US" altLang="ja-JP" dirty="0" smtClean="0"/>
                        <a:t> GRPE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tbd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880864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SG EV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EU</a:t>
                      </a:r>
                    </a:p>
                    <a:p>
                      <a:pPr algn="ctr"/>
                      <a:r>
                        <a:rPr lang="en-US" altLang="ja-JP" dirty="0" smtClean="0"/>
                        <a:t>JAPAN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 smtClean="0"/>
                        <a:t>new procedure for OVC-FCHV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baseline="0" dirty="0" smtClean="0"/>
                        <a:t>collaborate with EVE-IWG for H</a:t>
                      </a:r>
                      <a:r>
                        <a:rPr kumimoji="1" lang="en-US" altLang="ja-JP" dirty="0" smtClean="0"/>
                        <a:t>EV system power and battery</a:t>
                      </a:r>
                      <a:r>
                        <a:rPr kumimoji="1" lang="en-US" altLang="ja-JP" baseline="0" dirty="0" smtClean="0"/>
                        <a:t> durability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 smtClean="0"/>
                        <a:t>collaborate with other TFs for unique EV related issues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 of 2017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 of 2018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mid</a:t>
                      </a:r>
                      <a:r>
                        <a:rPr kumimoji="1" lang="en-US" altLang="ja-JP" baseline="0" dirty="0" smtClean="0"/>
                        <a:t> of 2018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239163" y="275139"/>
            <a:ext cx="7447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de-DE" sz="40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Key Notes of each TF_3 </a:t>
            </a:r>
            <a:endParaRPr lang="de-DE" sz="2400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478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251520" y="188640"/>
            <a:ext cx="84145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 Expected Actions </a:t>
            </a:r>
          </a:p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de-DE" sz="40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                      at 75th GRPE</a:t>
            </a:r>
            <a:endParaRPr lang="de-DE" sz="2400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699761"/>
              </p:ext>
            </p:extLst>
          </p:nvPr>
        </p:nvGraphicFramePr>
        <p:xfrm>
          <a:off x="326049" y="1700808"/>
          <a:ext cx="8494423" cy="4291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815"/>
                <a:gridCol w="6083608"/>
              </a:tblGrid>
              <a:tr h="9339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Working</a:t>
                      </a:r>
                    </a:p>
                    <a:p>
                      <a:pPr algn="ctr"/>
                      <a:r>
                        <a:rPr kumimoji="1" lang="en-US" altLang="ja-JP" sz="2400" dirty="0" smtClean="0"/>
                        <a:t>Categories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Expected Actions</a:t>
                      </a:r>
                      <a:endParaRPr kumimoji="1" lang="ja-JP" altLang="en-US" sz="2400" dirty="0" smtClean="0"/>
                    </a:p>
                  </a:txBody>
                  <a:tcPr anchor="ctr"/>
                </a:tc>
              </a:tr>
              <a:tr h="1214171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Transposition to UNR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2400" dirty="0" smtClean="0"/>
                        <a:t>report concrete road map and ask guidance for any</a:t>
                      </a:r>
                      <a:r>
                        <a:rPr kumimoji="1" lang="en-US" altLang="ja-JP" sz="2400" baseline="0" dirty="0" smtClean="0"/>
                        <a:t> improvement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933978">
                <a:tc>
                  <a:txBody>
                    <a:bodyPr/>
                    <a:lstStyle/>
                    <a:p>
                      <a:r>
                        <a:rPr lang="en-US" altLang="ja-JP" sz="2400" dirty="0" smtClean="0"/>
                        <a:t>GTR</a:t>
                      </a:r>
                    </a:p>
                    <a:p>
                      <a:r>
                        <a:rPr lang="en-US" altLang="ja-JP" sz="2400" dirty="0" smtClean="0"/>
                        <a:t>amendment</a:t>
                      </a:r>
                      <a:endParaRPr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2400" dirty="0" smtClean="0"/>
                        <a:t>request for approval (test cycle selection when applying</a:t>
                      </a:r>
                      <a:r>
                        <a:rPr kumimoji="1" lang="en-US" altLang="ja-JP" sz="2400" baseline="0" dirty="0" smtClean="0"/>
                        <a:t> interpolation method, others)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1209008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Evaporative Emission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2400" dirty="0" smtClean="0"/>
                        <a:t>report </a:t>
                      </a:r>
                      <a:r>
                        <a:rPr kumimoji="1" lang="en-US" altLang="ja-JP" sz="2400" baseline="0" dirty="0" smtClean="0"/>
                        <a:t>sealed tank system procedure and ask guidance for possibility to include working document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111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日本語フォーマットMEIRY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7_日本語フォーマットMEIRYO">
      <a:majorFont>
        <a:latin typeface="Meiryo UI"/>
        <a:ea typeface="Meiryo UI"/>
        <a:cs typeface="Meiryo UI"/>
      </a:majorFont>
      <a:minorFont>
        <a:latin typeface="Meiryo UI"/>
        <a:ea typeface="Meiryo UI"/>
        <a:cs typeface="Meiryo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2846</TotalTime>
  <Words>534</Words>
  <Application>Microsoft Office PowerPoint</Application>
  <PresentationFormat>On-screen Show (4:3)</PresentationFormat>
  <Paragraphs>179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テーマ</vt:lpstr>
      <vt:lpstr>7_日本語フォーマットMEIRYO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国土交通省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WLTP-05-03 - Organization Phase 1B</dc:title>
  <dc:creator>行政情報化推進課</dc:creator>
  <cp:lastModifiedBy>United Nations</cp:lastModifiedBy>
  <cp:revision>457</cp:revision>
  <cp:lastPrinted>2016-01-13T17:07:07Z</cp:lastPrinted>
  <dcterms:created xsi:type="dcterms:W3CDTF">2014-06-05T19:26:02Z</dcterms:created>
  <dcterms:modified xsi:type="dcterms:W3CDTF">2017-01-11T11:20:36Z</dcterms:modified>
</cp:coreProperties>
</file>