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87" r:id="rId2"/>
    <p:sldId id="288" r:id="rId3"/>
  </p:sldIdLst>
  <p:sldSz cx="9906000" cy="6858000" type="A4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59" autoAdjust="0"/>
    <p:restoredTop sz="94581" autoAdjust="0"/>
  </p:normalViewPr>
  <p:slideViewPr>
    <p:cSldViewPr>
      <p:cViewPr>
        <p:scale>
          <a:sx n="114" d="100"/>
          <a:sy n="114" d="100"/>
        </p:scale>
        <p:origin x="-1272" y="-13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3" d="100"/>
          <a:sy n="83" d="100"/>
        </p:scale>
        <p:origin x="-3156" y="-96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E143CF-C05C-4899-A90B-0EF0DB90A256}" type="datetimeFigureOut">
              <a:rPr lang="en-US" smtClean="0"/>
              <a:pPr/>
              <a:t>1/5/2017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215768F-C471-4493-AADC-36862818B83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65070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1FE176-7828-4E25-A303-EFB7A6EB15F0}" type="datetimeFigureOut">
              <a:rPr lang="en-GB" smtClean="0"/>
              <a:pPr/>
              <a:t>05/01/2017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1200" y="744538"/>
            <a:ext cx="537527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C8FC0D7-00BE-487F-A0DC-9FF156A82E82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76422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1484784"/>
            <a:ext cx="9906000" cy="5373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Placeholder 21"/>
          <p:cNvSpPr>
            <a:spLocks noGrp="1"/>
          </p:cNvSpPr>
          <p:nvPr>
            <p:ph type="title"/>
          </p:nvPr>
        </p:nvSpPr>
        <p:spPr>
          <a:xfrm>
            <a:off x="3577" y="2276872"/>
            <a:ext cx="9906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GB" sz="4000" b="1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</a:t>
            </a:r>
          </a:p>
        </p:txBody>
      </p:sp>
      <p:sp>
        <p:nvSpPr>
          <p:cNvPr id="3" name="Text Placeholder 22"/>
          <p:cNvSpPr>
            <a:spLocks noGrp="1"/>
          </p:cNvSpPr>
          <p:nvPr>
            <p:ph idx="1" hasCustomPrompt="1"/>
          </p:nvPr>
        </p:nvSpPr>
        <p:spPr>
          <a:xfrm>
            <a:off x="0" y="3573017"/>
            <a:ext cx="9906000" cy="26642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>
              <a:defRPr sz="2400"/>
            </a:lvl1pPr>
          </a:lstStyle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Subtitle</a:t>
            </a: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Author</a:t>
            </a:r>
            <a:endParaRPr lang="es-AR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Her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/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his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title</a:t>
            </a:r>
            <a:endParaRPr lang="en-US" sz="1800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Location</a:t>
            </a:r>
            <a:endParaRPr lang="es-AR" sz="2400" b="1" dirty="0" smtClean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24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Date</a:t>
            </a:r>
            <a:endParaRPr lang="en-GB" sz="2400" b="1" dirty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510588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594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113176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98854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2348880"/>
            <a:ext cx="4375150" cy="3777284"/>
          </a:xfrm>
        </p:spPr>
        <p:txBody>
          <a:bodyPr/>
          <a:lstStyle>
            <a:lvl1pPr>
              <a:defRPr lang="en-US" sz="2000" b="1" kern="1200" baseline="0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400">
                <a:solidFill>
                  <a:schemeClr val="accent6">
                    <a:lumMod val="50000"/>
                  </a:schemeClr>
                </a:solidFill>
              </a:defRPr>
            </a:lvl2pPr>
            <a:lvl3pPr>
              <a:defRPr sz="2000">
                <a:solidFill>
                  <a:schemeClr val="accent6">
                    <a:lumMod val="50000"/>
                  </a:schemeClr>
                </a:solidFill>
              </a:defRPr>
            </a:lvl3pPr>
            <a:lvl4pPr>
              <a:defRPr sz="1800">
                <a:solidFill>
                  <a:schemeClr val="accent6">
                    <a:lumMod val="50000"/>
                  </a:schemeClr>
                </a:solidFill>
              </a:defRPr>
            </a:lvl4pPr>
            <a:lvl5pPr>
              <a:defRPr sz="1800">
                <a:solidFill>
                  <a:schemeClr val="accent6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35550" y="2348880"/>
            <a:ext cx="4375150" cy="3777284"/>
          </a:xfrm>
        </p:spPr>
        <p:txBody>
          <a:bodyPr/>
          <a:lstStyle>
            <a:lvl1pPr>
              <a:defRPr lang="en-US" sz="2000" b="1" kern="1200" baseline="0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400">
                <a:solidFill>
                  <a:schemeClr val="accent6">
                    <a:lumMod val="50000"/>
                  </a:schemeClr>
                </a:solidFill>
              </a:defRPr>
            </a:lvl2pPr>
            <a:lvl3pPr>
              <a:defRPr sz="2000">
                <a:solidFill>
                  <a:schemeClr val="accent6">
                    <a:lumMod val="50000"/>
                  </a:schemeClr>
                </a:solidFill>
              </a:defRPr>
            </a:lvl3pPr>
            <a:lvl4pPr>
              <a:defRPr sz="1800">
                <a:solidFill>
                  <a:schemeClr val="accent6">
                    <a:lumMod val="50000"/>
                  </a:schemeClr>
                </a:solidFill>
              </a:defRPr>
            </a:lvl4pPr>
            <a:lvl5pPr>
              <a:defRPr sz="1800">
                <a:solidFill>
                  <a:schemeClr val="accent6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9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</p:spTree>
    <p:extLst>
      <p:ext uri="{BB962C8B-B14F-4D97-AF65-F5344CB8AC3E}">
        <p14:creationId xmlns:p14="http://schemas.microsoft.com/office/powerpoint/2010/main" val="34884689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</p:spTree>
    <p:extLst>
      <p:ext uri="{BB962C8B-B14F-4D97-AF65-F5344CB8AC3E}">
        <p14:creationId xmlns:p14="http://schemas.microsoft.com/office/powerpoint/2010/main" val="20356510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8504" y="1772816"/>
            <a:ext cx="3259006" cy="1162050"/>
          </a:xfrm>
        </p:spPr>
        <p:txBody>
          <a:bodyPr anchor="b"/>
          <a:lstStyle>
            <a:lvl1pPr algn="l">
              <a:defRPr sz="2000" b="1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2971" y="2132856"/>
            <a:ext cx="5537729" cy="3993308"/>
          </a:xfrm>
        </p:spPr>
        <p:txBody>
          <a:bodyPr/>
          <a:lstStyle>
            <a:lvl1pPr>
              <a:defRPr sz="32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8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 sz="24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 sz="20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 sz="20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3212976"/>
            <a:ext cx="3259006" cy="2913188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8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  <a:endParaRPr lang="en-GB" sz="4000" b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0299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9">
            <a:lum/>
          </a:blip>
          <a:srcRect/>
          <a:stretch>
            <a:fillRect t="-2000" b="-2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3577" y="2276872"/>
            <a:ext cx="9906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z="4000" b="1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</a:t>
            </a:r>
          </a:p>
        </p:txBody>
      </p:sp>
      <p:sp>
        <p:nvSpPr>
          <p:cNvPr id="23" name="Text Placeholder 22"/>
          <p:cNvSpPr>
            <a:spLocks noGrp="1"/>
          </p:cNvSpPr>
          <p:nvPr>
            <p:ph type="body" idx="1"/>
          </p:nvPr>
        </p:nvSpPr>
        <p:spPr>
          <a:xfrm>
            <a:off x="0" y="3573016"/>
            <a:ext cx="99060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Subtitle</a:t>
            </a: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Author</a:t>
            </a:r>
            <a:endParaRPr lang="es-AR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Her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/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his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title</a:t>
            </a:r>
            <a:endParaRPr lang="en-US" sz="1800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Location</a:t>
            </a:r>
            <a:endParaRPr lang="es-AR" sz="2400" b="1" dirty="0" smtClean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24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Date</a:t>
            </a:r>
            <a:endParaRPr lang="en-GB" sz="2400" b="1" dirty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1484784"/>
            <a:ext cx="9906000" cy="5373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46872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49" r:id="rId2"/>
    <p:sldLayoutId id="2147483651" r:id="rId3"/>
    <p:sldLayoutId id="2147483652" r:id="rId4"/>
    <p:sldLayoutId id="2147483653" r:id="rId5"/>
    <p:sldLayoutId id="2147483654" r:id="rId6"/>
    <p:sldLayoutId id="2147483657" r:id="rId7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 baseline="0">
          <a:solidFill>
            <a:schemeClr val="tx2">
              <a:lumMod val="60000"/>
              <a:lumOff val="40000"/>
            </a:schemeClr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buFont typeface="Arial" pitchFamily="34" charset="0"/>
        <a:buNone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nece.org/fileadmin/DAM/trans/doc/2016/wp29/ECE-TRANS-WP29-1123e.pdf" TargetMode="External"/><Relationship Id="rId2" Type="http://schemas.openxmlformats.org/officeDocument/2006/relationships/hyperlink" Target="http://www.unece.org/fileadmin/DAM/trans/doc/2016/wp29/ECE-TRANS-WP29-AC3-44e.pdf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nece.org/fileadmin/DAM/trans/doc/2017/wp29/ECE-TRANS-WP29-2017-043e.pdf" TargetMode="External"/><Relationship Id="rId7" Type="http://schemas.openxmlformats.org/officeDocument/2006/relationships/hyperlink" Target="http://www.unece.org/fileadmin/DAM/trans/doc/2016/wp29/ECE-TRANS-WP29-1126e.pdf" TargetMode="External"/><Relationship Id="rId2" Type="http://schemas.openxmlformats.org/officeDocument/2006/relationships/hyperlink" Target="http://www.unece.org/fileadmin/DAM/trans/doc/2017/wp29/ECE-TRANS-WP29-2017-042e.pdf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http://www.unece.org/fileadmin/DAM/trans/doc/2016/wp29/WP29-170-25e.pdf" TargetMode="External"/><Relationship Id="rId5" Type="http://schemas.openxmlformats.org/officeDocument/2006/relationships/hyperlink" Target="http://www.unece.org/fileadmin/DAM/trans/doc/2017/wp29/ECE-TRANS-WP29-AC3-46e.pdf" TargetMode="External"/><Relationship Id="rId4" Type="http://schemas.openxmlformats.org/officeDocument/2006/relationships/hyperlink" Target="http://www.unece.org/fileadmin/DAM/trans/doc/2017/wp29/ECE-TRANS-WP29-2017-044e.pdf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4608" y="418577"/>
            <a:ext cx="8280920" cy="1210146"/>
          </a:xfrm>
        </p:spPr>
        <p:txBody>
          <a:bodyPr>
            <a:noAutofit/>
          </a:bodyPr>
          <a:lstStyle/>
          <a:p>
            <a:pPr algn="l"/>
            <a:r>
              <a:rPr lang="en-GB" sz="2400" dirty="0" smtClean="0">
                <a:solidFill>
                  <a:schemeClr val="bg1"/>
                </a:solidFill>
              </a:rPr>
              <a:t>Working Party on Pollution and Energy (GRPE)</a:t>
            </a:r>
            <a:br>
              <a:rPr lang="en-GB" sz="2400" dirty="0" smtClean="0">
                <a:solidFill>
                  <a:schemeClr val="bg1"/>
                </a:solidFill>
              </a:rPr>
            </a:br>
            <a:r>
              <a:rPr lang="en-GB" sz="1800" dirty="0" smtClean="0">
                <a:solidFill>
                  <a:schemeClr val="bg1"/>
                </a:solidFill>
              </a:rPr>
              <a:t>Highlights of the June 2016 and November 2016 sessions of WP.29</a:t>
            </a:r>
            <a:endParaRPr lang="en-GB" sz="1800" b="1" dirty="0">
              <a:solidFill>
                <a:schemeClr val="bg1"/>
              </a:solidFill>
            </a:endParaRPr>
          </a:p>
        </p:txBody>
      </p:sp>
      <p:sp>
        <p:nvSpPr>
          <p:cNvPr id="4" name="Textfeld 12"/>
          <p:cNvSpPr txBox="1">
            <a:spLocks noChangeArrowheads="1"/>
          </p:cNvSpPr>
          <p:nvPr/>
        </p:nvSpPr>
        <p:spPr bwMode="auto">
          <a:xfrm>
            <a:off x="6543675" y="62508"/>
            <a:ext cx="3362325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eaLnBrk="1" hangingPunct="1"/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Informal document </a:t>
            </a:r>
            <a:r>
              <a:rPr lang="en-US" sz="12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GRPE-74-07</a:t>
            </a:r>
            <a:endParaRPr lang="de-DE" sz="1200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74</a:t>
            </a:r>
            <a:r>
              <a:rPr lang="en-US" sz="1200" baseline="300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th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GRPE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,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9–13 January 2017</a:t>
            </a:r>
            <a:endParaRPr lang="en-US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Agenda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item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2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feld 39"/>
          <p:cNvSpPr txBox="1">
            <a:spLocks noChangeArrowheads="1"/>
          </p:cNvSpPr>
          <p:nvPr/>
        </p:nvSpPr>
        <p:spPr bwMode="auto">
          <a:xfrm>
            <a:off x="1424608" y="29822"/>
            <a:ext cx="2819400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Note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by the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secretariat 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128464" y="1556792"/>
            <a:ext cx="9649072" cy="5301208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en-GB" sz="1400" dirty="0">
                <a:solidFill>
                  <a:srgbClr val="0070C0"/>
                </a:solidFill>
              </a:rPr>
              <a:t>June </a:t>
            </a:r>
            <a:r>
              <a:rPr lang="en-GB" sz="1400" dirty="0" smtClean="0">
                <a:solidFill>
                  <a:srgbClr val="0070C0"/>
                </a:solidFill>
              </a:rPr>
              <a:t>2016 </a:t>
            </a:r>
            <a:r>
              <a:rPr lang="en-GB" sz="1400" dirty="0">
                <a:solidFill>
                  <a:srgbClr val="0070C0"/>
                </a:solidFill>
              </a:rPr>
              <a:t>session of </a:t>
            </a:r>
            <a:r>
              <a:rPr lang="en-GB" sz="1400" dirty="0" smtClean="0">
                <a:solidFill>
                  <a:srgbClr val="0070C0"/>
                </a:solidFill>
              </a:rPr>
              <a:t>WP.29</a:t>
            </a:r>
            <a:endParaRPr lang="en-GB" sz="1400" dirty="0" smtClean="0"/>
          </a:p>
          <a:p>
            <a:pPr>
              <a:spcBef>
                <a:spcPts val="0"/>
              </a:spcBef>
            </a:pPr>
            <a:endParaRPr lang="en-GB" sz="1400" dirty="0"/>
          </a:p>
          <a:p>
            <a:pPr>
              <a:spcBef>
                <a:spcPts val="0"/>
              </a:spcBef>
            </a:pPr>
            <a:r>
              <a:rPr lang="en-GB" sz="1400" dirty="0" smtClean="0"/>
              <a:t>-Main </a:t>
            </a:r>
            <a:r>
              <a:rPr lang="en-GB" sz="1400" dirty="0"/>
              <a:t>general </a:t>
            </a:r>
            <a:r>
              <a:rPr lang="en-GB" sz="1400" dirty="0" smtClean="0"/>
              <a:t>subjects:</a:t>
            </a:r>
          </a:p>
          <a:p>
            <a:pPr>
              <a:spcBef>
                <a:spcPts val="0"/>
              </a:spcBef>
            </a:pPr>
            <a:endParaRPr lang="en-GB" sz="14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 smtClean="0"/>
              <a:t>WP.29 </a:t>
            </a:r>
            <a:r>
              <a:rPr lang="en-GB" sz="1400" dirty="0"/>
              <a:t>agreed to introduce transitional provisions in </a:t>
            </a:r>
            <a:r>
              <a:rPr lang="en-GB" sz="1400" dirty="0" smtClean="0"/>
              <a:t>Regulations </a:t>
            </a:r>
            <a:r>
              <a:rPr lang="en-GB" sz="1400" dirty="0"/>
              <a:t>Nos. 83 and 101 to specify that Contracting Parties </a:t>
            </a:r>
            <a:r>
              <a:rPr lang="en-GB" sz="1400" dirty="0" smtClean="0"/>
              <a:t>applying </a:t>
            </a:r>
            <a:r>
              <a:rPr lang="en-GB" sz="1400" dirty="0"/>
              <a:t>Regulations Nos. 83 and 101 which would also apply WLTP as defined in </a:t>
            </a:r>
            <a:r>
              <a:rPr lang="en-GB" sz="1400" dirty="0" err="1" smtClean="0"/>
              <a:t>gtr</a:t>
            </a:r>
            <a:r>
              <a:rPr lang="en-GB" sz="1400" dirty="0" smtClean="0"/>
              <a:t> No</a:t>
            </a:r>
            <a:r>
              <a:rPr lang="en-GB" sz="1400" dirty="0"/>
              <a:t>. 15 (such as EU) would have no obligation to accept type-approvals granted on the basis of test cycles other than WLTP as of September </a:t>
            </a:r>
            <a:r>
              <a:rPr lang="en-GB" sz="1400" dirty="0" smtClean="0"/>
              <a:t>2017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 smtClean="0"/>
              <a:t>WLTP</a:t>
            </a:r>
            <a:r>
              <a:rPr lang="en-GB" sz="1400" dirty="0"/>
              <a:t>: AC.3 </a:t>
            </a:r>
            <a:r>
              <a:rPr lang="en-GB" sz="1400" dirty="0" smtClean="0"/>
              <a:t>adopted the authorization to develop Phase 2 of GTR No. 15 (</a:t>
            </a:r>
            <a:r>
              <a:rPr lang="en-US" sz="1400" dirty="0">
                <a:hlinkClick r:id="rId2"/>
              </a:rPr>
              <a:t>ECE/TRANS/WP.29/AC.3/44</a:t>
            </a:r>
            <a:r>
              <a:rPr lang="en-GB" sz="1400" dirty="0" smtClean="0"/>
              <a:t>)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/>
          </a:p>
          <a:p>
            <a:pPr>
              <a:spcBef>
                <a:spcPts val="0"/>
              </a:spcBef>
            </a:pPr>
            <a:endParaRPr lang="en-GB" sz="1400" dirty="0" smtClean="0"/>
          </a:p>
          <a:p>
            <a:pPr>
              <a:spcBef>
                <a:spcPts val="0"/>
              </a:spcBef>
            </a:pPr>
            <a:r>
              <a:rPr lang="en-GB" sz="1400" dirty="0" smtClean="0"/>
              <a:t>-Adoption of:</a:t>
            </a:r>
          </a:p>
          <a:p>
            <a:pPr>
              <a:spcBef>
                <a:spcPts val="0"/>
              </a:spcBef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8</a:t>
            </a:r>
            <a:r>
              <a:rPr lang="en-GB" sz="1400" dirty="0" smtClean="0"/>
              <a:t> </a:t>
            </a:r>
            <a:r>
              <a:rPr lang="en-GB" sz="1400" dirty="0"/>
              <a:t>to the </a:t>
            </a:r>
            <a:r>
              <a:rPr lang="en-GB" sz="1400" dirty="0" smtClean="0"/>
              <a:t>05 </a:t>
            </a:r>
            <a:r>
              <a:rPr lang="en-GB" sz="1400" dirty="0"/>
              <a:t>series of amendments to Regulation No. </a:t>
            </a:r>
            <a:r>
              <a:rPr lang="en-GB" sz="1400" dirty="0" smtClean="0"/>
              <a:t>49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</a:t>
            </a:r>
            <a:r>
              <a:rPr lang="en-GB" sz="1400" dirty="0" smtClean="0"/>
              <a:t>4 </a:t>
            </a:r>
            <a:r>
              <a:rPr lang="en-GB" sz="1400" dirty="0"/>
              <a:t>to the </a:t>
            </a:r>
            <a:r>
              <a:rPr lang="en-GB" sz="1400" dirty="0" smtClean="0"/>
              <a:t>06 </a:t>
            </a:r>
            <a:r>
              <a:rPr lang="en-GB" sz="1400" dirty="0"/>
              <a:t>series of amendments to Regulation No. </a:t>
            </a:r>
            <a:r>
              <a:rPr lang="en-GB" sz="1400" dirty="0" smtClean="0"/>
              <a:t>49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</a:t>
            </a:r>
            <a:r>
              <a:rPr lang="en-GB" sz="1400" dirty="0" smtClean="0"/>
              <a:t>7 </a:t>
            </a:r>
            <a:r>
              <a:rPr lang="en-GB" sz="1400" dirty="0"/>
              <a:t>to the </a:t>
            </a:r>
            <a:r>
              <a:rPr lang="en-GB" sz="1400" dirty="0" smtClean="0"/>
              <a:t>06 </a:t>
            </a:r>
            <a:r>
              <a:rPr lang="en-GB" sz="1400" dirty="0"/>
              <a:t>series of amendments to Regulation No. </a:t>
            </a:r>
            <a:r>
              <a:rPr lang="en-GB" sz="1400" dirty="0" smtClean="0"/>
              <a:t>83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</a:t>
            </a:r>
            <a:r>
              <a:rPr lang="en-GB" sz="1400" dirty="0" smtClean="0"/>
              <a:t>3 </a:t>
            </a:r>
            <a:r>
              <a:rPr lang="en-GB" sz="1400" dirty="0"/>
              <a:t>to the </a:t>
            </a:r>
            <a:r>
              <a:rPr lang="en-GB" sz="1400" dirty="0" smtClean="0"/>
              <a:t>07 </a:t>
            </a:r>
            <a:r>
              <a:rPr lang="en-GB" sz="1400" dirty="0"/>
              <a:t>series of amendments to Regulation No. </a:t>
            </a:r>
            <a:r>
              <a:rPr lang="en-GB" sz="1400" dirty="0" smtClean="0"/>
              <a:t>83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</a:t>
            </a:r>
            <a:r>
              <a:rPr lang="en-GB" sz="1400" dirty="0" smtClean="0"/>
              <a:t>7 </a:t>
            </a:r>
            <a:r>
              <a:rPr lang="en-GB" sz="1400" dirty="0"/>
              <a:t>to the </a:t>
            </a:r>
            <a:r>
              <a:rPr lang="en-GB" sz="1400" dirty="0" smtClean="0"/>
              <a:t>original version of </a:t>
            </a:r>
            <a:r>
              <a:rPr lang="en-GB" sz="1400" dirty="0"/>
              <a:t>Regulation No. </a:t>
            </a:r>
            <a:r>
              <a:rPr lang="en-GB" sz="1400" dirty="0" smtClean="0"/>
              <a:t>115</a:t>
            </a:r>
            <a:endParaRPr lang="en-GB" sz="1400" dirty="0"/>
          </a:p>
          <a:p>
            <a:pPr>
              <a:spcBef>
                <a:spcPts val="0"/>
              </a:spcBef>
            </a:pPr>
            <a:endParaRPr lang="en-GB" sz="1400" dirty="0" smtClean="0"/>
          </a:p>
          <a:p>
            <a:pPr>
              <a:spcBef>
                <a:spcPts val="0"/>
              </a:spcBef>
            </a:pPr>
            <a:r>
              <a:rPr lang="en-GB" sz="1400" dirty="0" smtClean="0"/>
              <a:t>For </a:t>
            </a:r>
            <a:r>
              <a:rPr lang="en-GB" sz="1400" dirty="0"/>
              <a:t>more details see</a:t>
            </a:r>
            <a:r>
              <a:rPr lang="en-GB" sz="1400" dirty="0" smtClean="0"/>
              <a:t>: </a:t>
            </a:r>
            <a:r>
              <a:rPr lang="en-GB" sz="1400" dirty="0" smtClean="0">
                <a:hlinkClick r:id="rId3"/>
              </a:rPr>
              <a:t>ECE/TRANS/WP.29/1123</a:t>
            </a:r>
            <a:endParaRPr lang="en-GB" sz="1400" dirty="0" smtClean="0"/>
          </a:p>
        </p:txBody>
      </p:sp>
    </p:spTree>
    <p:extLst>
      <p:ext uri="{BB962C8B-B14F-4D97-AF65-F5344CB8AC3E}">
        <p14:creationId xmlns:p14="http://schemas.microsoft.com/office/powerpoint/2010/main" val="22565159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4608" y="418577"/>
            <a:ext cx="8280920" cy="1210146"/>
          </a:xfrm>
        </p:spPr>
        <p:txBody>
          <a:bodyPr>
            <a:noAutofit/>
          </a:bodyPr>
          <a:lstStyle/>
          <a:p>
            <a:pPr algn="l"/>
            <a:r>
              <a:rPr lang="en-GB" sz="2400" dirty="0" smtClean="0">
                <a:solidFill>
                  <a:schemeClr val="bg1"/>
                </a:solidFill>
              </a:rPr>
              <a:t>Working Party on Pollution and Energy (GRPE)</a:t>
            </a:r>
            <a:br>
              <a:rPr lang="en-GB" sz="2400" dirty="0" smtClean="0">
                <a:solidFill>
                  <a:schemeClr val="bg1"/>
                </a:solidFill>
              </a:rPr>
            </a:br>
            <a:r>
              <a:rPr lang="en-GB" sz="1800" dirty="0" smtClean="0">
                <a:solidFill>
                  <a:schemeClr val="bg1"/>
                </a:solidFill>
              </a:rPr>
              <a:t>Highlights of the June 2016 and November 2016 sessions of WP.29</a:t>
            </a:r>
            <a:endParaRPr lang="en-GB" sz="1800" b="1" dirty="0">
              <a:solidFill>
                <a:schemeClr val="bg1"/>
              </a:solidFill>
            </a:endParaRPr>
          </a:p>
        </p:txBody>
      </p:sp>
      <p:sp>
        <p:nvSpPr>
          <p:cNvPr id="4" name="Textfeld 12"/>
          <p:cNvSpPr txBox="1">
            <a:spLocks noChangeArrowheads="1"/>
          </p:cNvSpPr>
          <p:nvPr/>
        </p:nvSpPr>
        <p:spPr bwMode="auto">
          <a:xfrm>
            <a:off x="6543675" y="62508"/>
            <a:ext cx="3362325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eaLnBrk="1" hangingPunct="1"/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Informal document </a:t>
            </a:r>
            <a:r>
              <a:rPr lang="en-US" sz="12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GRPE-74-07</a:t>
            </a:r>
            <a:endParaRPr lang="de-DE" sz="1200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74</a:t>
            </a:r>
            <a:r>
              <a:rPr lang="en-US" sz="1200" baseline="300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th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GRPE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,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9–13 January 2017</a:t>
            </a:r>
            <a:endParaRPr lang="en-US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Agenda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item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2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feld 39"/>
          <p:cNvSpPr txBox="1">
            <a:spLocks noChangeArrowheads="1"/>
          </p:cNvSpPr>
          <p:nvPr/>
        </p:nvSpPr>
        <p:spPr bwMode="auto">
          <a:xfrm>
            <a:off x="1424608" y="29822"/>
            <a:ext cx="2819400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Note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by the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secretariat 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128464" y="1556792"/>
            <a:ext cx="9649072" cy="5328592"/>
          </a:xfrm>
        </p:spPr>
        <p:txBody>
          <a:bodyPr>
            <a:normAutofit fontScale="77500" lnSpcReduction="20000"/>
          </a:bodyPr>
          <a:lstStyle/>
          <a:p>
            <a:pPr>
              <a:spcBef>
                <a:spcPts val="0"/>
              </a:spcBef>
            </a:pPr>
            <a:r>
              <a:rPr lang="en-GB" sz="1800" dirty="0" smtClean="0">
                <a:solidFill>
                  <a:srgbClr val="0070C0"/>
                </a:solidFill>
              </a:rPr>
              <a:t>November 2016 </a:t>
            </a:r>
            <a:r>
              <a:rPr lang="en-GB" sz="1800" dirty="0">
                <a:solidFill>
                  <a:srgbClr val="0070C0"/>
                </a:solidFill>
              </a:rPr>
              <a:t>session of </a:t>
            </a:r>
            <a:r>
              <a:rPr lang="en-GB" sz="1800" dirty="0" smtClean="0">
                <a:solidFill>
                  <a:srgbClr val="0070C0"/>
                </a:solidFill>
              </a:rPr>
              <a:t>WP.29</a:t>
            </a:r>
          </a:p>
          <a:p>
            <a:pPr>
              <a:spcBef>
                <a:spcPts val="0"/>
              </a:spcBef>
            </a:pPr>
            <a:endParaRPr lang="en-GB" sz="1400" dirty="0" smtClean="0"/>
          </a:p>
          <a:p>
            <a:pPr>
              <a:spcBef>
                <a:spcPts val="0"/>
              </a:spcBef>
            </a:pPr>
            <a:r>
              <a:rPr lang="en-GB" sz="1800" dirty="0" smtClean="0"/>
              <a:t>-Main </a:t>
            </a:r>
            <a:r>
              <a:rPr lang="en-GB" sz="1800" dirty="0"/>
              <a:t>general </a:t>
            </a:r>
            <a:r>
              <a:rPr lang="en-GB" sz="1800" dirty="0" smtClean="0"/>
              <a:t>subjects:</a:t>
            </a:r>
          </a:p>
          <a:p>
            <a:pPr>
              <a:spcBef>
                <a:spcPts val="0"/>
              </a:spcBef>
            </a:pPr>
            <a:endParaRPr lang="en-GB" sz="18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800" dirty="0" smtClean="0"/>
              <a:t>WP.29 noted WP.29-170-05 on transitional </a:t>
            </a:r>
            <a:r>
              <a:rPr lang="en-GB" sz="1800" dirty="0"/>
              <a:t>provisions in </a:t>
            </a:r>
            <a:r>
              <a:rPr lang="en-GB" sz="1800" dirty="0" smtClean="0"/>
              <a:t>Regulations </a:t>
            </a:r>
            <a:r>
              <a:rPr lang="en-GB" sz="1800" dirty="0"/>
              <a:t>Nos. 83 and 101 </a:t>
            </a:r>
            <a:r>
              <a:rPr lang="en-GB" sz="1800" dirty="0" smtClean="0"/>
              <a:t>and requested the secretariat </a:t>
            </a:r>
            <a:r>
              <a:rPr lang="en-GB" sz="1800" dirty="0"/>
              <a:t>to issue it as an official document for the next session in March </a:t>
            </a:r>
            <a:r>
              <a:rPr lang="en-GB" sz="1800" dirty="0" smtClean="0"/>
              <a:t>2017, subject to </a:t>
            </a:r>
            <a:r>
              <a:rPr lang="en-GB" sz="1800" dirty="0"/>
              <a:t>the endorsement by GRPE in January 2017 (</a:t>
            </a:r>
            <a:r>
              <a:rPr lang="en-US" sz="1800" dirty="0" smtClean="0">
                <a:hlinkClick r:id="rId2"/>
              </a:rPr>
              <a:t>ECE/TRANS/WP.29/2017/42</a:t>
            </a:r>
            <a:r>
              <a:rPr lang="en-US" sz="1800" dirty="0" smtClean="0"/>
              <a:t>, </a:t>
            </a:r>
            <a:r>
              <a:rPr lang="en-US" sz="1800" dirty="0" smtClean="0">
                <a:hlinkClick r:id="rId3"/>
              </a:rPr>
              <a:t>ECE/TRANS/WP.29/2017/43</a:t>
            </a:r>
            <a:r>
              <a:rPr lang="en-US" sz="1800" dirty="0" smtClean="0"/>
              <a:t> and </a:t>
            </a:r>
            <a:r>
              <a:rPr lang="en-US" sz="1800" dirty="0" smtClean="0">
                <a:hlinkClick r:id="rId4"/>
              </a:rPr>
              <a:t>ECE/TRANS/WP.29/2017/44</a:t>
            </a:r>
            <a:r>
              <a:rPr lang="en-GB" sz="1800" dirty="0" smtClean="0"/>
              <a:t>)</a:t>
            </a:r>
            <a:endParaRPr lang="en-GB" sz="1800" dirty="0"/>
          </a:p>
          <a:p>
            <a:pPr>
              <a:spcBef>
                <a:spcPts val="0"/>
              </a:spcBef>
            </a:pPr>
            <a:endParaRPr lang="en-GB" sz="18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800" dirty="0" smtClean="0"/>
              <a:t>EVE: </a:t>
            </a:r>
            <a:r>
              <a:rPr lang="en-GB" sz="1800" dirty="0"/>
              <a:t>AC.3 </a:t>
            </a:r>
            <a:r>
              <a:rPr lang="en-GB" sz="1800" dirty="0" smtClean="0"/>
              <a:t>adopted the </a:t>
            </a:r>
            <a:r>
              <a:rPr lang="en-GB" sz="1800" dirty="0"/>
              <a:t>authorization </a:t>
            </a:r>
            <a:r>
              <a:rPr lang="en-GB" sz="1800" dirty="0" smtClean="0"/>
              <a:t>for part B of the EVE IWG mandate to </a:t>
            </a:r>
            <a:r>
              <a:rPr lang="en-GB" sz="1800" dirty="0"/>
              <a:t>develop amendments to UN GTR No. 15 and continue certain research items on environmental requirements for electric </a:t>
            </a:r>
            <a:r>
              <a:rPr lang="en-GB" sz="1800" dirty="0" smtClean="0"/>
              <a:t>vehicles (</a:t>
            </a:r>
            <a:r>
              <a:rPr lang="en-US" sz="1800" dirty="0" smtClean="0">
                <a:hlinkClick r:id="rId5"/>
              </a:rPr>
              <a:t>ECE/TRANS/WP.29/AC.3/46</a:t>
            </a:r>
            <a:r>
              <a:rPr lang="en-GB" sz="1800" dirty="0" smtClean="0"/>
              <a:t>)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8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800" dirty="0"/>
              <a:t>WP.29 agreed to </a:t>
            </a:r>
            <a:r>
              <a:rPr lang="en-GB" sz="1800" dirty="0" smtClean="0"/>
              <a:t>identify “A-Points</a:t>
            </a:r>
            <a:r>
              <a:rPr lang="en-GB" sz="1800" dirty="0"/>
              <a:t>” </a:t>
            </a:r>
            <a:r>
              <a:rPr lang="en-GB" sz="1800" dirty="0" smtClean="0"/>
              <a:t>in </a:t>
            </a:r>
            <a:r>
              <a:rPr lang="en-GB" sz="1800" dirty="0"/>
              <a:t>the list of proposals submitted by GRs </a:t>
            </a:r>
            <a:r>
              <a:rPr lang="en-GB" sz="1800" dirty="0" smtClean="0"/>
              <a:t>(</a:t>
            </a:r>
            <a:r>
              <a:rPr lang="en-GB" sz="1800" dirty="0"/>
              <a:t>“A-Points” </a:t>
            </a:r>
            <a:r>
              <a:rPr lang="en-GB" sz="1800" dirty="0" smtClean="0"/>
              <a:t>directly </a:t>
            </a:r>
            <a:r>
              <a:rPr lang="en-GB" sz="1800" dirty="0"/>
              <a:t>transferred to AC.1 for </a:t>
            </a:r>
            <a:r>
              <a:rPr lang="en-GB" sz="1800" dirty="0" smtClean="0"/>
              <a:t>voting, others to be introduced by the GR Chair). Classification </a:t>
            </a:r>
            <a:r>
              <a:rPr lang="en-GB" sz="1800" dirty="0"/>
              <a:t>by the </a:t>
            </a:r>
            <a:r>
              <a:rPr lang="en-GB" sz="1800" dirty="0" smtClean="0"/>
              <a:t>GR Chair/Secretariat </a:t>
            </a:r>
            <a:r>
              <a:rPr lang="en-GB" sz="1800" dirty="0"/>
              <a:t>according to the guidelines </a:t>
            </a:r>
            <a:r>
              <a:rPr lang="en-GB" sz="1800" dirty="0" smtClean="0"/>
              <a:t>in </a:t>
            </a:r>
            <a:r>
              <a:rPr lang="en-GB" sz="1800" dirty="0">
                <a:hlinkClick r:id="rId6"/>
              </a:rPr>
              <a:t>WP.29-170-25</a:t>
            </a:r>
            <a:endParaRPr lang="en-GB" sz="1800" dirty="0"/>
          </a:p>
          <a:p>
            <a:pPr>
              <a:spcBef>
                <a:spcPts val="0"/>
              </a:spcBef>
            </a:pPr>
            <a:endParaRPr lang="en-GB" sz="1800" dirty="0" smtClean="0"/>
          </a:p>
          <a:p>
            <a:pPr>
              <a:spcBef>
                <a:spcPts val="0"/>
              </a:spcBef>
            </a:pPr>
            <a:r>
              <a:rPr lang="en-GB" sz="1800" dirty="0" smtClean="0"/>
              <a:t>-Adoption of:</a:t>
            </a:r>
          </a:p>
          <a:p>
            <a:pPr>
              <a:spcBef>
                <a:spcPts val="0"/>
              </a:spcBef>
            </a:pPr>
            <a:endParaRPr lang="en-GB" sz="18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800" dirty="0" smtClean="0"/>
              <a:t>Supplement </a:t>
            </a:r>
            <a:r>
              <a:rPr lang="en-GB" sz="1800" dirty="0"/>
              <a:t>8</a:t>
            </a:r>
            <a:r>
              <a:rPr lang="en-GB" sz="1800" dirty="0" smtClean="0"/>
              <a:t> </a:t>
            </a:r>
            <a:r>
              <a:rPr lang="en-GB" sz="1800" dirty="0"/>
              <a:t>to the </a:t>
            </a:r>
            <a:r>
              <a:rPr lang="en-GB" sz="1800" dirty="0" smtClean="0"/>
              <a:t>06 </a:t>
            </a:r>
            <a:r>
              <a:rPr lang="en-GB" sz="1800" dirty="0"/>
              <a:t>series of amendments to Regulation No. </a:t>
            </a:r>
            <a:r>
              <a:rPr lang="en-GB" sz="1800" dirty="0" smtClean="0"/>
              <a:t>83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8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800" dirty="0"/>
              <a:t>Supplement 4</a:t>
            </a:r>
            <a:r>
              <a:rPr lang="en-GB" sz="1800" dirty="0" smtClean="0"/>
              <a:t> </a:t>
            </a:r>
            <a:r>
              <a:rPr lang="en-GB" sz="1800" dirty="0"/>
              <a:t>to the </a:t>
            </a:r>
            <a:r>
              <a:rPr lang="en-GB" sz="1800" dirty="0" smtClean="0"/>
              <a:t>07 </a:t>
            </a:r>
            <a:r>
              <a:rPr lang="en-GB" sz="1800" dirty="0"/>
              <a:t>series of amendments to Regulation No. </a:t>
            </a:r>
            <a:r>
              <a:rPr lang="en-GB" sz="1800" dirty="0" smtClean="0"/>
              <a:t>83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8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800" dirty="0" smtClean="0"/>
              <a:t>New Regulation on </a:t>
            </a:r>
            <a:r>
              <a:rPr lang="en-GB" sz="1800" dirty="0"/>
              <a:t>Heavy Duty Dual-Fuel Engine Retrofit Systems (HDDF-ERS)</a:t>
            </a:r>
            <a:endParaRPr lang="en-GB" sz="18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8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800" dirty="0" smtClean="0"/>
              <a:t>New </a:t>
            </a:r>
            <a:r>
              <a:rPr lang="en-GB" sz="1800" dirty="0" err="1" smtClean="0"/>
              <a:t>gtr</a:t>
            </a:r>
            <a:r>
              <a:rPr lang="en-GB" sz="1800" dirty="0" smtClean="0"/>
              <a:t> </a:t>
            </a:r>
            <a:r>
              <a:rPr lang="en-GB" sz="1800" dirty="0"/>
              <a:t>on crankcase and evaporative emissions from two- or three-wheeled motor </a:t>
            </a:r>
            <a:r>
              <a:rPr lang="en-GB" sz="1800" dirty="0" smtClean="0"/>
              <a:t>vehicles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8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800" dirty="0"/>
              <a:t>New </a:t>
            </a:r>
            <a:r>
              <a:rPr lang="en-GB" sz="1800" dirty="0" err="1"/>
              <a:t>gtr</a:t>
            </a:r>
            <a:r>
              <a:rPr lang="en-GB" sz="1800" dirty="0"/>
              <a:t> on </a:t>
            </a:r>
            <a:r>
              <a:rPr lang="en-GB" sz="1800" dirty="0" smtClean="0"/>
              <a:t>OBD for </a:t>
            </a:r>
            <a:r>
              <a:rPr lang="en-GB" sz="1800" dirty="0"/>
              <a:t>two- or three-wheeled motor </a:t>
            </a:r>
            <a:r>
              <a:rPr lang="en-GB" sz="1800" dirty="0" smtClean="0"/>
              <a:t>vehicles</a:t>
            </a:r>
          </a:p>
          <a:p>
            <a:pPr>
              <a:spcBef>
                <a:spcPts val="0"/>
              </a:spcBef>
            </a:pPr>
            <a:endParaRPr lang="en-GB" sz="18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800" dirty="0" smtClean="0"/>
              <a:t>Amendment 1 to </a:t>
            </a:r>
            <a:r>
              <a:rPr lang="en-GB" sz="1800" dirty="0" err="1" smtClean="0"/>
              <a:t>gtr</a:t>
            </a:r>
            <a:r>
              <a:rPr lang="en-GB" sz="1800" dirty="0" smtClean="0"/>
              <a:t> No. 15 on WLTP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800" dirty="0"/>
          </a:p>
          <a:p>
            <a:pPr>
              <a:spcBef>
                <a:spcPts val="0"/>
              </a:spcBef>
            </a:pPr>
            <a:endParaRPr lang="en-GB" sz="1800" dirty="0" smtClean="0"/>
          </a:p>
          <a:p>
            <a:pPr>
              <a:spcBef>
                <a:spcPts val="0"/>
              </a:spcBef>
            </a:pPr>
            <a:r>
              <a:rPr lang="en-GB" sz="1800" dirty="0" smtClean="0"/>
              <a:t>For </a:t>
            </a:r>
            <a:r>
              <a:rPr lang="en-GB" sz="1800" dirty="0"/>
              <a:t>more details see</a:t>
            </a:r>
            <a:r>
              <a:rPr lang="en-GB" sz="1800" dirty="0" smtClean="0"/>
              <a:t>: </a:t>
            </a:r>
            <a:r>
              <a:rPr lang="en-GB" sz="1800" dirty="0" smtClean="0">
                <a:hlinkClick r:id="rId7"/>
              </a:rPr>
              <a:t>ECE/TRANS/WP.29/1126</a:t>
            </a:r>
            <a:endParaRPr lang="en-GB" sz="1800" dirty="0" smtClean="0"/>
          </a:p>
        </p:txBody>
      </p:sp>
    </p:spTree>
    <p:extLst>
      <p:ext uri="{BB962C8B-B14F-4D97-AF65-F5344CB8AC3E}">
        <p14:creationId xmlns:p14="http://schemas.microsoft.com/office/powerpoint/2010/main" val="18948107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4C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1916</TotalTime>
  <Words>434</Words>
  <Application>Microsoft Office PowerPoint</Application>
  <PresentationFormat>A4 Paper (210x297 mm)</PresentationFormat>
  <Paragraphs>58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Working Party on Pollution and Energy (GRPE) Highlights of the June 2016 and November 2016 sessions of WP.29</vt:lpstr>
      <vt:lpstr>Working Party on Pollution and Energy (GRPE) Highlights of the June 2016 and November 2016 sessions of WP.29</vt:lpstr>
    </vt:vector>
  </TitlesOfParts>
  <Company>ECE-ISU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Yves Clopt</dc:creator>
  <cp:lastModifiedBy>United Nations</cp:lastModifiedBy>
  <cp:revision>155</cp:revision>
  <cp:lastPrinted>2014-03-30T15:01:41Z</cp:lastPrinted>
  <dcterms:created xsi:type="dcterms:W3CDTF">2014-05-01T14:51:01Z</dcterms:created>
  <dcterms:modified xsi:type="dcterms:W3CDTF">2017-01-05T11:38:30Z</dcterms:modified>
</cp:coreProperties>
</file>

<file path=docProps/thumbnail.jpeg>
</file>