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84" r:id="rId2"/>
  </p:sldMasterIdLst>
  <p:notesMasterIdLst>
    <p:notesMasterId r:id="rId10"/>
  </p:notesMasterIdLst>
  <p:handoutMasterIdLst>
    <p:handoutMasterId r:id="rId11"/>
  </p:handoutMasterIdLst>
  <p:sldIdLst>
    <p:sldId id="367" r:id="rId3"/>
    <p:sldId id="690" r:id="rId4"/>
    <p:sldId id="726" r:id="rId5"/>
    <p:sldId id="710" r:id="rId6"/>
    <p:sldId id="711" r:id="rId7"/>
    <p:sldId id="727" r:id="rId8"/>
    <p:sldId id="719" r:id="rId9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F5494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F5494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F5494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F5494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F54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F54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F54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F54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F5494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E2"/>
    <a:srgbClr val="FF0000"/>
    <a:srgbClr val="2314EC"/>
    <a:srgbClr val="232CDD"/>
    <a:srgbClr val="9BA703"/>
    <a:srgbClr val="2D5EC1"/>
    <a:srgbClr val="3166CF"/>
    <a:srgbClr val="3E6FD2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defTabSz="906279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000" y="0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algn="r" defTabSz="906279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defTabSz="906279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algn="r" defTabSz="906279">
              <a:defRPr sz="1200">
                <a:solidFill>
                  <a:schemeClr val="tx1"/>
                </a:solidFill>
              </a:defRPr>
            </a:lvl1pPr>
          </a:lstStyle>
          <a:p>
            <a:fld id="{71C6C190-9536-4B76-9528-D860CA85608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552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defTabSz="906279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000" y="0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algn="r" defTabSz="906279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0733" y="4680591"/>
            <a:ext cx="5376834" cy="443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defTabSz="906279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algn="r" defTabSz="906279">
              <a:defRPr sz="1200">
                <a:solidFill>
                  <a:schemeClr val="tx1"/>
                </a:solidFill>
              </a:defRPr>
            </a:lvl1pPr>
          </a:lstStyle>
          <a:p>
            <a:fld id="{73E86311-2732-483C-8C25-78673CF1971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670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06" tIns="45304" rIns="90606" bIns="45304" anchor="b"/>
          <a:lstStyle>
            <a:lvl1pPr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6F53A3B4-E4AA-4446-932A-B6B2A8B99889}" type="slidenum">
              <a:rPr lang="en-GB" sz="1200">
                <a:solidFill>
                  <a:schemeClr val="tx1"/>
                </a:solidFill>
              </a:rPr>
              <a:pPr algn="r" eaLnBrk="1" hangingPunct="1"/>
              <a:t>2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00" y="4680591"/>
            <a:ext cx="4925500" cy="44351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06" tIns="45304" rIns="90606" bIns="45304" anchor="b"/>
          <a:lstStyle>
            <a:lvl1pPr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6F53A3B4-E4AA-4446-932A-B6B2A8B99889}" type="slidenum">
              <a:rPr lang="en-GB" sz="1200">
                <a:solidFill>
                  <a:schemeClr val="tx1"/>
                </a:solidFill>
              </a:rPr>
              <a:pPr algn="r" eaLnBrk="1" hangingPunct="1"/>
              <a:t>3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00" y="4680591"/>
            <a:ext cx="4925500" cy="44351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06" tIns="45304" rIns="90606" bIns="45304" anchor="b"/>
          <a:lstStyle>
            <a:lvl1pPr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6F53A3B4-E4AA-4446-932A-B6B2A8B99889}" type="slidenum">
              <a:rPr lang="en-GB" sz="1200">
                <a:solidFill>
                  <a:schemeClr val="tx1"/>
                </a:solidFill>
              </a:rPr>
              <a:pPr algn="r" eaLnBrk="1" hangingPunct="1"/>
              <a:t>4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00" y="4680591"/>
            <a:ext cx="4925500" cy="44351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06" tIns="45304" rIns="90606" bIns="45304" anchor="b"/>
          <a:lstStyle>
            <a:lvl1pPr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6F53A3B4-E4AA-4446-932A-B6B2A8B99889}" type="slidenum">
              <a:rPr lang="en-GB" sz="1200">
                <a:solidFill>
                  <a:schemeClr val="tx1"/>
                </a:solidFill>
              </a:rPr>
              <a:pPr algn="r" eaLnBrk="1" hangingPunct="1"/>
              <a:t>5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00" y="4680591"/>
            <a:ext cx="4925500" cy="44351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05000" y="9359609"/>
            <a:ext cx="2911733" cy="49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06" tIns="45304" rIns="90606" bIns="45304" anchor="b"/>
          <a:lstStyle>
            <a:lvl1pPr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defTabSz="915988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6F53A3B4-E4AA-4446-932A-B6B2A8B99889}" type="slidenum">
              <a:rPr lang="en-GB" sz="1200">
                <a:solidFill>
                  <a:schemeClr val="tx1"/>
                </a:solidFill>
              </a:rPr>
              <a:pPr algn="r" eaLnBrk="1" hangingPunct="1"/>
              <a:t>6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400" y="4680591"/>
            <a:ext cx="4925500" cy="4435154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59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26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BD87761-1A8E-45D4-9414-F2F6765691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49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DDD52-4F34-4FCB-A640-C9C436161D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06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5113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5113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5BAA3-CC7A-405C-845D-18309D449E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760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marL="0"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00" y="298800"/>
            <a:ext cx="1869733" cy="1441358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4138128" y="6414427"/>
            <a:ext cx="867744" cy="830997"/>
            <a:chOff x="4136304" y="6377685"/>
            <a:chExt cx="867744" cy="830997"/>
          </a:xfrm>
        </p:grpSpPr>
        <p:sp>
          <p:nvSpPr>
            <p:cNvPr id="13" name="Rectangle 12"/>
            <p:cNvSpPr/>
            <p:nvPr userDrawn="1"/>
          </p:nvSpPr>
          <p:spPr>
            <a:xfrm>
              <a:off x="4216555" y="6385585"/>
              <a:ext cx="708622" cy="472415"/>
            </a:xfrm>
            <a:prstGeom prst="rect">
              <a:avLst/>
            </a:prstGeom>
            <a:solidFill>
              <a:srgbClr val="667F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6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600" b="0" i="1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6"/>
            <p:cNvSpPr txBox="1"/>
            <p:nvPr userDrawn="1"/>
          </p:nvSpPr>
          <p:spPr>
            <a:xfrm>
              <a:off x="4136304" y="6377685"/>
              <a:ext cx="8677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7600" b="1" kern="1200">
                  <a:solidFill>
                    <a:srgbClr val="FFD624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600" b="0" i="1" dirty="0" smtClean="0">
                  <a:solidFill>
                    <a:srgbClr val="FFFFFF"/>
                  </a:solidFill>
                </a:rPr>
                <a:t>Internal market, </a:t>
              </a:r>
              <a:r>
                <a:rPr lang="cs-CZ" sz="600" b="0" i="1" dirty="0" smtClean="0">
                  <a:solidFill>
                    <a:srgbClr val="FFFFFF"/>
                  </a:solidFill>
                </a:rPr>
                <a:t/>
              </a:r>
              <a:br>
                <a:rPr lang="cs-CZ" sz="600" b="0" i="1" dirty="0" smtClean="0">
                  <a:solidFill>
                    <a:srgbClr val="FFFFFF"/>
                  </a:solidFill>
                </a:rPr>
              </a:br>
              <a:r>
                <a:rPr lang="en-GB" sz="600" b="0" i="1" dirty="0" smtClean="0">
                  <a:solidFill>
                    <a:srgbClr val="FFFFFF"/>
                  </a:solidFill>
                </a:rPr>
                <a:t>Industry, </a:t>
              </a:r>
              <a:r>
                <a:rPr lang="cs-CZ" sz="600" b="0" i="1" dirty="0" smtClean="0">
                  <a:solidFill>
                    <a:srgbClr val="FFFFFF"/>
                  </a:solidFill>
                </a:rPr>
                <a:t/>
              </a:r>
              <a:br>
                <a:rPr lang="cs-CZ" sz="600" b="0" i="1" dirty="0" smtClean="0">
                  <a:solidFill>
                    <a:srgbClr val="FFFFFF"/>
                  </a:solidFill>
                </a:rPr>
              </a:br>
              <a:r>
                <a:rPr lang="en-GB" sz="600" b="0" i="1" dirty="0" smtClean="0">
                  <a:solidFill>
                    <a:srgbClr val="FFFFFF"/>
                  </a:solidFill>
                </a:rPr>
                <a:t>Entrepreneurship</a:t>
              </a:r>
              <a:r>
                <a:rPr lang="cs-CZ" sz="600" b="0" i="1" dirty="0" smtClean="0">
                  <a:solidFill>
                    <a:srgbClr val="FFFFFF"/>
                  </a:solidFill>
                </a:rPr>
                <a:t/>
              </a:r>
              <a:br>
                <a:rPr lang="cs-CZ" sz="600" b="0" i="1" dirty="0" smtClean="0">
                  <a:solidFill>
                    <a:srgbClr val="FFFFFF"/>
                  </a:solidFill>
                </a:rPr>
              </a:br>
              <a:r>
                <a:rPr lang="en-GB" sz="600" b="0" i="1" dirty="0" smtClean="0">
                  <a:solidFill>
                    <a:srgbClr val="FFFFFF"/>
                  </a:solidFill>
                </a:rPr>
                <a:t>and SMEs</a:t>
              </a:r>
            </a:p>
            <a:p>
              <a:endParaRPr lang="en-GB" sz="2400" b="0" dirty="0" err="1" smtClean="0">
                <a:solidFill>
                  <a:srgbClr val="0F549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5373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>
            <a:lvl1pPr marL="0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i="0">
                <a:solidFill>
                  <a:schemeClr val="tx1"/>
                </a:solidFill>
              </a:defRPr>
            </a:lvl1pPr>
            <a:lvl2pPr marL="742950" indent="-285750"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914400" indent="0">
              <a:buClrTx/>
              <a:buFont typeface="Arial" pitchFamily="34" charset="0"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32" y="6071760"/>
            <a:ext cx="227766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0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4" r="22668"/>
          <a:stretch/>
        </p:blipFill>
        <p:spPr>
          <a:xfrm>
            <a:off x="4571999" y="0"/>
            <a:ext cx="457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4031679" cy="936625"/>
          </a:xfrm>
        </p:spPr>
        <p:txBody>
          <a:bodyPr/>
          <a:lstStyle>
            <a:lvl1pPr marL="0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88224" y="116632"/>
            <a:ext cx="2133600" cy="476250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4042792" cy="3633788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sz="2000" i="0">
                <a:solidFill>
                  <a:schemeClr val="tx1"/>
                </a:solidFill>
              </a:defRPr>
            </a:lvl1pPr>
            <a:lvl2pPr marL="742950" indent="-285750">
              <a:buClrTx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914400" indent="0">
              <a:buClrTx/>
              <a:buFont typeface="Arial" pitchFamily="34" charset="0"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32" y="6073200"/>
            <a:ext cx="2277666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3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44927" y="980728"/>
            <a:ext cx="4031679" cy="936625"/>
          </a:xfrm>
        </p:spPr>
        <p:txBody>
          <a:bodyPr/>
          <a:lstStyle>
            <a:lvl1pPr marL="0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32240" y="6297439"/>
            <a:ext cx="21336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33814" y="2276872"/>
            <a:ext cx="4042792" cy="3633788"/>
          </a:xfrm>
        </p:spPr>
        <p:txBody>
          <a:bodyPr/>
          <a:lstStyle>
            <a:lvl1pPr marL="342900" indent="-342900">
              <a:buClrTx/>
              <a:buFont typeface="Arial" pitchFamily="34" charset="0"/>
              <a:buChar char="•"/>
              <a:defRPr sz="2000" i="0">
                <a:solidFill>
                  <a:schemeClr val="tx1"/>
                </a:solidFill>
              </a:defRPr>
            </a:lvl1pPr>
            <a:lvl2pPr marL="742950" indent="-285750">
              <a:buClrTx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914400" indent="0">
              <a:buClrTx/>
              <a:buFont typeface="Arial" pitchFamily="34" charset="0"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3" r="29489"/>
          <a:stretch/>
        </p:blipFill>
        <p:spPr>
          <a:xfrm>
            <a:off x="-127000" y="0"/>
            <a:ext cx="4699000" cy="6858000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116632"/>
            <a:ext cx="2133600" cy="476250"/>
          </a:xfrm>
        </p:spPr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73200"/>
            <a:ext cx="2277666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2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5B67A-7BCB-4618-8D5C-D188CF0AA5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99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0B026-F0A1-4B76-B213-81F522C152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328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4B137-B28E-48E2-A7E6-B2AA3B6597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326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78554-EEEE-4E07-852C-BBDE4673CF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55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0236E-D943-439A-B550-E780146CF8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52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41A6A-4384-468A-A26E-AE5639DAE9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05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EDC83-D5F5-437F-8D56-E1574FDB45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67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3D904-2437-49E1-9433-D1D707FE08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45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524625"/>
            <a:ext cx="38163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/>
              <a:t>Working Group on “Motorcycles” (MCWG)  - </a:t>
            </a:r>
            <a:r>
              <a:rPr lang="en-GB" dirty="0" smtClean="0"/>
              <a:t>15 December 2015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A279E7-AF8C-4F92-9DCC-0FC03608F2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032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9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bienkowska" TargetMode="External"/><Relationship Id="rId13" Type="http://schemas.openxmlformats.org/officeDocument/2006/relationships/image" Target="../media/image15.emf"/><Relationship Id="rId18" Type="http://schemas.openxmlformats.org/officeDocument/2006/relationships/image" Target="../media/image18.emf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hyperlink" Target="http://www.twitter.com/EU_Growth" TargetMode="External"/><Relationship Id="rId17" Type="http://schemas.openxmlformats.org/officeDocument/2006/relationships/image" Target="../media/image17.emf"/><Relationship Id="rId2" Type="http://schemas.openxmlformats.org/officeDocument/2006/relationships/image" Target="../media/image8.png"/><Relationship Id="rId16" Type="http://schemas.openxmlformats.org/officeDocument/2006/relationships/hyperlink" Target="http://www.youtube.com/c/EUGrowth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4.emf"/><Relationship Id="rId5" Type="http://schemas.openxmlformats.org/officeDocument/2006/relationships/image" Target="../media/image10.png"/><Relationship Id="rId15" Type="http://schemas.openxmlformats.org/officeDocument/2006/relationships/image" Target="../media/image16.emf"/><Relationship Id="rId10" Type="http://schemas.openxmlformats.org/officeDocument/2006/relationships/hyperlink" Target="http://www.facebook.com/EU.Growth" TargetMode="External"/><Relationship Id="rId4" Type="http://schemas.openxmlformats.org/officeDocument/2006/relationships/hyperlink" Target="http://www.facebook.com/MrSmeForEurope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://ec.europa.eu/growth/index_en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eaLnBrk="1" hangingPunct="1"/>
            <a:fld id="{0A62D41B-7961-46E6-BC6D-86948A652C8E}" type="slidenum">
              <a:rPr lang="en-GB" sz="1400" smtClean="0">
                <a:solidFill>
                  <a:schemeClr val="bg1"/>
                </a:solidFill>
                <a:latin typeface="Verdana" pitchFamily="34" charset="0"/>
              </a:rPr>
              <a:pPr eaLnBrk="1" hangingPunct="1"/>
              <a:t>1</a:t>
            </a:fld>
            <a:endParaRPr lang="en-GB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276475"/>
            <a:ext cx="8496300" cy="1079500"/>
          </a:xfrm>
        </p:spPr>
        <p:txBody>
          <a:bodyPr/>
          <a:lstStyle/>
          <a:p>
            <a:pPr indent="0" algn="ctr" eaLnBrk="1" hangingPunct="1"/>
            <a:r>
              <a:rPr lang="en-GB" sz="2800" dirty="0" smtClean="0"/>
              <a:t>66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GRB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363"/>
            <a:ext cx="9144000" cy="19446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GB" sz="3600" dirty="0" smtClean="0"/>
              <a:t>EU Regulation </a:t>
            </a:r>
            <a:r>
              <a:rPr lang="en-GB" sz="3600" dirty="0"/>
              <a:t>on </a:t>
            </a:r>
            <a:r>
              <a:rPr lang="en-GB" sz="3600" dirty="0" smtClean="0"/>
              <a:t>AVAS requirements</a:t>
            </a:r>
          </a:p>
          <a:p>
            <a:r>
              <a:rPr lang="en-GB" sz="3600" b="0" i="0" dirty="0" smtClean="0"/>
              <a:t> </a:t>
            </a:r>
            <a:r>
              <a:rPr lang="en-GB" sz="2800" dirty="0"/>
              <a:t>Presentation by the European Commission expert </a:t>
            </a:r>
            <a:endParaRPr lang="en-GB" sz="3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654" y="245826"/>
            <a:ext cx="42293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TT" altLang="zh-CN" sz="1200" dirty="0" smtClean="0">
                <a:effectLst/>
              </a:rPr>
              <a:t>Transmitted by the expert </a:t>
            </a:r>
            <a:r>
              <a:rPr lang="en-TT" altLang="zh-CN" sz="1200" dirty="0" smtClean="0"/>
              <a:t>from the European Commission</a:t>
            </a:r>
            <a:endParaRPr lang="en-US" altLang="zh-CN" sz="1200" dirty="0">
              <a:effectLst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65898" y="182088"/>
            <a:ext cx="25234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TT" altLang="de-DE" sz="1200" u="sng" dirty="0">
                <a:latin typeface="Arial" panose="020B0604020202020204" pitchFamily="34" charset="0"/>
                <a:cs typeface="Arial" panose="020B0604020202020204" pitchFamily="34" charset="0"/>
              </a:rPr>
              <a:t>Informal document</a:t>
            </a:r>
            <a:r>
              <a:rPr lang="en-TT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TT" alt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GRB-</a:t>
            </a:r>
            <a:r>
              <a:rPr lang="en-TT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en-TT" alt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-16</a:t>
            </a:r>
            <a:endParaRPr lang="en-US" altLang="zh-CN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TT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TT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66th GRB</a:t>
            </a:r>
            <a:r>
              <a:rPr lang="en-TT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TT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4-6 </a:t>
            </a:r>
            <a:r>
              <a:rPr lang="en-TT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September </a:t>
            </a:r>
            <a:r>
              <a:rPr lang="en-TT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2017,</a:t>
            </a:r>
            <a:endParaRPr lang="en-TT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TT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agenda </a:t>
            </a:r>
            <a:r>
              <a:rPr lang="en-TT" altLang="zh-CN" sz="1200"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  <a:r>
              <a:rPr lang="en-TT" altLang="zh-CN" sz="1200" smtClean="0">
                <a:latin typeface="Arial" panose="020B0604020202020204" pitchFamily="34" charset="0"/>
                <a:cs typeface="Arial" panose="020B0604020202020204" pitchFamily="34" charset="0"/>
              </a:rPr>
              <a:t>7)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8E64B799-311B-4ABA-A9C4-29EC7F4B40BA}" type="slidenum">
              <a:rPr lang="en-GB" sz="1000">
                <a:solidFill>
                  <a:schemeClr val="tx1"/>
                </a:solidFill>
              </a:rPr>
              <a:pPr algn="r" eaLnBrk="1" hangingPunct="1"/>
              <a:t>2</a:t>
            </a:fld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700213"/>
            <a:ext cx="9108504" cy="3889027"/>
          </a:xfrm>
        </p:spPr>
        <p:txBody>
          <a:bodyPr/>
          <a:lstStyle/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b="0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b="0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401341"/>
            <a:ext cx="8569077" cy="371475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GB" dirty="0" smtClean="0"/>
              <a:t>State of play</a:t>
            </a:r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504" y="2348880"/>
            <a:ext cx="8928992" cy="417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2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/>
              <a:t>Adoption by EC</a:t>
            </a:r>
            <a:r>
              <a:rPr lang="en-GB" b="1" dirty="0"/>
              <a:t>	</a:t>
            </a:r>
            <a:r>
              <a:rPr lang="en-GB" dirty="0"/>
              <a:t>		</a:t>
            </a:r>
            <a:r>
              <a:rPr lang="en-GB" b="1" dirty="0" smtClean="0"/>
              <a:t>26 June 2017</a:t>
            </a:r>
          </a:p>
          <a:p>
            <a:pPr marL="342900" lvl="2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/>
              <a:t>Approval by co-legislators		final non-objection expected</a:t>
            </a:r>
          </a:p>
          <a:p>
            <a:pPr marL="342900" lvl="2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/>
              <a:t>EU OJ publication			estimated October 2017</a:t>
            </a:r>
          </a:p>
          <a:p>
            <a:pPr marL="342900" lvl="2" indent="-342900" algn="just">
              <a:lnSpc>
                <a:spcPts val="192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Amendments to include</a:t>
            </a:r>
          </a:p>
          <a:p>
            <a:pPr marL="0" lvl="2" indent="0" algn="just">
              <a:lnSpc>
                <a:spcPts val="192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b="1" dirty="0"/>
              <a:t>      latest UN R138 requirements</a:t>
            </a:r>
            <a:r>
              <a:rPr lang="en-GB" b="1" dirty="0" smtClean="0"/>
              <a:t>		procedure start after such 							</a:t>
            </a:r>
            <a:r>
              <a:rPr lang="en-GB" b="1" dirty="0"/>
              <a:t>requirements enter into </a:t>
            </a:r>
            <a:r>
              <a:rPr lang="en-GB" b="1" dirty="0" smtClean="0"/>
              <a:t>force &amp; 						are published in EU OJ</a:t>
            </a:r>
          </a:p>
          <a:p>
            <a:pPr marL="0" lvl="2" indent="0" algn="just">
              <a:lnSpc>
                <a:spcPts val="192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GB" b="1" dirty="0" smtClean="0"/>
          </a:p>
          <a:p>
            <a:pPr marL="342900" lvl="2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b="1" dirty="0"/>
          </a:p>
          <a:p>
            <a:pPr marL="628650" lvl="1" indent="0" eaLnBrk="1" hangingPunct="1">
              <a:buNone/>
              <a:tabLst>
                <a:tab pos="628650" algn="l"/>
                <a:tab pos="7800975" algn="l"/>
              </a:tabLst>
            </a:pPr>
            <a:endParaRPr lang="en-GB" b="0" dirty="0" smtClean="0"/>
          </a:p>
          <a:p>
            <a:pPr marL="330200" lvl="1" indent="0" eaLnBrk="1" hangingPunct="1">
              <a:buNone/>
              <a:tabLst>
                <a:tab pos="5651500" algn="l"/>
                <a:tab pos="7437438" algn="l"/>
              </a:tabLst>
            </a:pPr>
            <a:endParaRPr lang="en-GB" b="0" dirty="0" smtClean="0"/>
          </a:p>
        </p:txBody>
      </p:sp>
    </p:spTree>
    <p:extLst>
      <p:ext uri="{BB962C8B-B14F-4D97-AF65-F5344CB8AC3E}">
        <p14:creationId xmlns:p14="http://schemas.microsoft.com/office/powerpoint/2010/main" val="2090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8E64B799-311B-4ABA-A9C4-29EC7F4B40BA}" type="slidenum">
              <a:rPr lang="en-GB" sz="1000">
                <a:solidFill>
                  <a:schemeClr val="tx1"/>
                </a:solidFill>
              </a:rPr>
              <a:pPr algn="r" eaLnBrk="1" hangingPunct="1"/>
              <a:t>3</a:t>
            </a:fld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700213"/>
            <a:ext cx="9108504" cy="3889027"/>
          </a:xfrm>
        </p:spPr>
        <p:txBody>
          <a:bodyPr/>
          <a:lstStyle/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b="0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b="0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401341"/>
            <a:ext cx="8569077" cy="37147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dirty="0" smtClean="0"/>
              <a:t>Detailing requirements of Acoustic Vehicle Alerting System (AVAS)</a:t>
            </a:r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504" y="2348880"/>
            <a:ext cx="8928992" cy="417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15950" lvl="1" eaLnBrk="1" hangingPunct="1">
              <a:tabLst>
                <a:tab pos="5651500" algn="l"/>
                <a:tab pos="7800975" algn="l"/>
              </a:tabLst>
            </a:pPr>
            <a:r>
              <a:rPr lang="en-GB" dirty="0"/>
              <a:t>Commission </a:t>
            </a:r>
            <a:r>
              <a:rPr lang="en-GB" dirty="0" smtClean="0"/>
              <a:t>empowered to detail by 1/7/2017 AVAS requirements that are already in Annex VIII to Reg. (EU) No 540/2014</a:t>
            </a:r>
            <a:endParaRPr lang="en-GB" dirty="0" smtClean="0">
              <a:solidFill>
                <a:srgbClr val="FF0000"/>
              </a:solidFill>
            </a:endParaRPr>
          </a:p>
          <a:p>
            <a:pPr marL="285750" lvl="1" indent="0" eaLnBrk="1" hangingPunct="1">
              <a:buNone/>
              <a:tabLst>
                <a:tab pos="628650" algn="l"/>
              </a:tabLst>
            </a:pPr>
            <a:endParaRPr lang="en-GB" dirty="0" smtClean="0"/>
          </a:p>
          <a:p>
            <a:pPr marL="628650" lvl="1" indent="-342900" eaLnBrk="1" hangingPunct="1">
              <a:tabLst>
                <a:tab pos="628650" algn="l"/>
              </a:tabLst>
            </a:pPr>
            <a:r>
              <a:rPr lang="en-GB" dirty="0"/>
              <a:t>Commission Delegated Regulation taking into account the UNECE </a:t>
            </a:r>
            <a:r>
              <a:rPr lang="en-GB" dirty="0" smtClean="0"/>
              <a:t>relevant work </a:t>
            </a:r>
          </a:p>
          <a:p>
            <a:pPr marL="628650" lvl="1" indent="-342900" eaLnBrk="1" hangingPunct="1">
              <a:tabLst>
                <a:tab pos="628650" algn="l"/>
              </a:tabLst>
            </a:pPr>
            <a:endParaRPr lang="en-GB" dirty="0"/>
          </a:p>
          <a:p>
            <a:pPr marL="628650" lvl="1" indent="-342900" eaLnBrk="1" hangingPunct="1">
              <a:tabLst>
                <a:tab pos="628650" algn="l"/>
              </a:tabLst>
            </a:pPr>
            <a:r>
              <a:rPr lang="en-GB" dirty="0" smtClean="0"/>
              <a:t>Result of current UNECE work: </a:t>
            </a:r>
          </a:p>
          <a:p>
            <a:pPr marL="628650" lvl="1" indent="-342900" eaLnBrk="1" hangingPunct="1">
              <a:buFontTx/>
              <a:buChar char="-"/>
              <a:tabLst>
                <a:tab pos="628650" algn="l"/>
              </a:tabLst>
            </a:pPr>
            <a:r>
              <a:rPr lang="en-GB" dirty="0" smtClean="0"/>
              <a:t>UNECE Regulation No 138 on QRTV adopted in the 168</a:t>
            </a:r>
            <a:r>
              <a:rPr lang="en-GB" baseline="30000" dirty="0" smtClean="0"/>
              <a:t>th</a:t>
            </a:r>
            <a:r>
              <a:rPr lang="en-GB" dirty="0" smtClean="0"/>
              <a:t> WP29 (March 2016)</a:t>
            </a:r>
          </a:p>
          <a:p>
            <a:pPr marL="628650" lvl="1" indent="-342900" eaLnBrk="1" hangingPunct="1">
              <a:buFontTx/>
              <a:buChar char="-"/>
              <a:tabLst>
                <a:tab pos="628650" algn="l"/>
              </a:tabLst>
            </a:pPr>
            <a:r>
              <a:rPr lang="en-GB" dirty="0" smtClean="0"/>
              <a:t>UNECE R138 amendment 01 for AVAS pause switch in the 171</a:t>
            </a:r>
            <a:r>
              <a:rPr lang="en-GB" baseline="30000" dirty="0" smtClean="0"/>
              <a:t>st</a:t>
            </a:r>
            <a:r>
              <a:rPr lang="en-GB" dirty="0" smtClean="0"/>
              <a:t> WP29 (march 2017)</a:t>
            </a:r>
            <a:endParaRPr lang="en-GB" b="0" dirty="0" smtClean="0"/>
          </a:p>
          <a:p>
            <a:pPr marL="330200" lvl="1" indent="0" eaLnBrk="1" hangingPunct="1">
              <a:buNone/>
              <a:tabLst>
                <a:tab pos="5651500" algn="l"/>
                <a:tab pos="7437438" algn="l"/>
              </a:tabLst>
            </a:pPr>
            <a:endParaRPr lang="en-GB" b="0" dirty="0" smtClean="0"/>
          </a:p>
        </p:txBody>
      </p:sp>
    </p:spTree>
    <p:extLst>
      <p:ext uri="{BB962C8B-B14F-4D97-AF65-F5344CB8AC3E}">
        <p14:creationId xmlns:p14="http://schemas.microsoft.com/office/powerpoint/2010/main" val="8906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8E64B799-311B-4ABA-A9C4-29EC7F4B40BA}" type="slidenum">
              <a:rPr lang="en-GB" sz="1000">
                <a:solidFill>
                  <a:schemeClr val="tx1"/>
                </a:solidFill>
              </a:rPr>
              <a:pPr algn="r" eaLnBrk="1" hangingPunct="1"/>
              <a:t>4</a:t>
            </a:fld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700213"/>
            <a:ext cx="9108504" cy="3889027"/>
          </a:xfrm>
        </p:spPr>
        <p:txBody>
          <a:bodyPr/>
          <a:lstStyle/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kern="1200" dirty="0">
              <a:latin typeface="Arial" charset="0"/>
            </a:endParaRPr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b="0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b="0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628800"/>
            <a:ext cx="8928992" cy="1656184"/>
          </a:xfrm>
          <a:noFill/>
        </p:spPr>
        <p:txBody>
          <a:bodyPr/>
          <a:lstStyle/>
          <a:p>
            <a:pPr indent="0" algn="ctr" eaLnBrk="1" hangingPunct="1"/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Regulation on AVAS requirements: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Commission Delegated Regulation amending Regulation </a:t>
            </a:r>
            <a:r>
              <a:rPr lang="en-GB" dirty="0"/>
              <a:t>(EU) No 540/2014 of the European Parliament and of the Council as regards the Acoustic Vehicle Alerting System requirements for vehicle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EU type-approval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1176" y="3356992"/>
            <a:ext cx="850728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b="1" i="1" dirty="0" smtClean="0">
                <a:solidFill>
                  <a:schemeClr val="tx1"/>
                </a:solidFill>
              </a:rPr>
              <a:t>Legal obligations: 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b="1" i="1" dirty="0" smtClean="0">
                <a:solidFill>
                  <a:schemeClr val="tx1"/>
                </a:solidFill>
              </a:rPr>
              <a:t>to detail the requirements in Annex VIII by completing them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b="1" i="1" dirty="0">
                <a:solidFill>
                  <a:schemeClr val="tx1"/>
                </a:solidFill>
              </a:rPr>
              <a:t>t</a:t>
            </a:r>
            <a:r>
              <a:rPr lang="en-GB" b="1" i="1" dirty="0" smtClean="0">
                <a:solidFill>
                  <a:schemeClr val="tx1"/>
                </a:solidFill>
              </a:rPr>
              <a:t>o have the AVAS on all new EV and HEV types by 1/7/2019 and all new EV and HEV by 1/7/2021 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Articles</a:t>
            </a:r>
            <a:endParaRPr lang="en-GB" b="1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Amendment of Annexes I and VIII to Reg. 540/2014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Entry into force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endParaRPr lang="en-GB" b="1" dirty="0" smtClean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endParaRPr lang="en-GB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8E64B799-311B-4ABA-A9C4-29EC7F4B40BA}" type="slidenum">
              <a:rPr lang="en-GB" sz="1000">
                <a:solidFill>
                  <a:schemeClr val="tx1"/>
                </a:solidFill>
              </a:rPr>
              <a:pPr algn="r" eaLnBrk="1" hangingPunct="1"/>
              <a:t>5</a:t>
            </a:fld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700213"/>
            <a:ext cx="9108504" cy="3889027"/>
          </a:xfrm>
        </p:spPr>
        <p:txBody>
          <a:bodyPr/>
          <a:lstStyle/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b="0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b="0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324" y="1268760"/>
            <a:ext cx="8928992" cy="371475"/>
          </a:xfrm>
          <a:noFill/>
        </p:spPr>
        <p:txBody>
          <a:bodyPr/>
          <a:lstStyle/>
          <a:p>
            <a:pPr indent="0" algn="ctr" eaLnBrk="1" hangingPunct="1"/>
            <a:r>
              <a:rPr lang="en-GB" dirty="0"/>
              <a:t/>
            </a:r>
            <a:br>
              <a:rPr lang="en-GB" dirty="0"/>
            </a:br>
            <a:r>
              <a:rPr lang="en-GB" dirty="0"/>
              <a:t>Regulation on AVAS requirements</a:t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7308" y="1556792"/>
            <a:ext cx="892899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b="1" dirty="0" smtClean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GB" b="1" dirty="0" smtClean="0">
                <a:solidFill>
                  <a:schemeClr val="tx1"/>
                </a:solidFill>
              </a:rPr>
              <a:t>Requirements</a:t>
            </a:r>
            <a:endParaRPr lang="en-GB" b="1" dirty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Based on the technical requirements drafting in </a:t>
            </a:r>
            <a:r>
              <a:rPr lang="en-GB" dirty="0">
                <a:solidFill>
                  <a:schemeClr val="tx1"/>
                </a:solidFill>
              </a:rPr>
              <a:t>Annex VIII, Reg. 540/2014 </a:t>
            </a:r>
            <a:endParaRPr lang="en-GB" dirty="0" smtClean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</a:rPr>
              <a:t>Completing the </a:t>
            </a:r>
            <a:r>
              <a:rPr lang="en-GB" i="1" dirty="0" smtClean="0">
                <a:solidFill>
                  <a:schemeClr val="tx1"/>
                </a:solidFill>
              </a:rPr>
              <a:t>technical</a:t>
            </a:r>
            <a:r>
              <a:rPr lang="en-GB" dirty="0" smtClean="0">
                <a:solidFill>
                  <a:schemeClr val="tx1"/>
                </a:solidFill>
              </a:rPr>
              <a:t> requirements of Annex VIII, Reg. 540/2014 by </a:t>
            </a:r>
            <a:r>
              <a:rPr lang="en-GB" i="1" dirty="0" smtClean="0">
                <a:solidFill>
                  <a:schemeClr val="tx1"/>
                </a:solidFill>
              </a:rPr>
              <a:t>referring</a:t>
            </a:r>
            <a:r>
              <a:rPr lang="en-GB" dirty="0" smtClean="0">
                <a:solidFill>
                  <a:schemeClr val="tx1"/>
                </a:solidFill>
              </a:rPr>
              <a:t> to requirements of UN R138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i="1" dirty="0" smtClean="0">
                <a:solidFill>
                  <a:schemeClr val="tx1"/>
                </a:solidFill>
              </a:rPr>
              <a:t>Accepting</a:t>
            </a:r>
            <a:r>
              <a:rPr lang="en-GB" dirty="0" smtClean="0">
                <a:solidFill>
                  <a:schemeClr val="tx1"/>
                </a:solidFill>
              </a:rPr>
              <a:t> the necessary </a:t>
            </a:r>
            <a:r>
              <a:rPr lang="en-GB" i="1" dirty="0" smtClean="0">
                <a:solidFill>
                  <a:schemeClr val="tx1"/>
                </a:solidFill>
              </a:rPr>
              <a:t>admin</a:t>
            </a:r>
            <a:r>
              <a:rPr lang="en-GB" dirty="0" smtClean="0">
                <a:solidFill>
                  <a:schemeClr val="tx1"/>
                </a:solidFill>
              </a:rPr>
              <a:t> requirements from </a:t>
            </a:r>
            <a:r>
              <a:rPr lang="en-GB" dirty="0">
                <a:solidFill>
                  <a:schemeClr val="tx1"/>
                </a:solidFill>
              </a:rPr>
              <a:t>UN </a:t>
            </a:r>
            <a:r>
              <a:rPr lang="en-GB" dirty="0" smtClean="0">
                <a:solidFill>
                  <a:schemeClr val="tx1"/>
                </a:solidFill>
              </a:rPr>
              <a:t>R138 alternatively to corresponding admin requirements of the EU </a:t>
            </a:r>
            <a:r>
              <a:rPr lang="en-GB" dirty="0">
                <a:solidFill>
                  <a:schemeClr val="tx1"/>
                </a:solidFill>
              </a:rPr>
              <a:t>legislation (Annex </a:t>
            </a:r>
            <a:r>
              <a:rPr lang="en-GB" dirty="0" smtClean="0">
                <a:solidFill>
                  <a:schemeClr val="tx1"/>
                </a:solid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, Reg. </a:t>
            </a:r>
            <a:r>
              <a:rPr lang="en-GB" dirty="0" smtClean="0">
                <a:solidFill>
                  <a:schemeClr val="tx1"/>
                </a:solidFill>
              </a:rPr>
              <a:t>540/2014)</a:t>
            </a: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GB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553200" y="6524625"/>
            <a:ext cx="21336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F5494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0F5494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0F54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5494"/>
                </a:solidFill>
                <a:latin typeface="Arial" charset="0"/>
              </a:defRPr>
            </a:lvl9pPr>
          </a:lstStyle>
          <a:p>
            <a:pPr algn="r" eaLnBrk="1" hangingPunct="1"/>
            <a:fld id="{8E64B799-311B-4ABA-A9C4-29EC7F4B40BA}" type="slidenum">
              <a:rPr lang="en-GB" sz="1000">
                <a:solidFill>
                  <a:schemeClr val="tx1"/>
                </a:solidFill>
              </a:rPr>
              <a:pPr algn="r" eaLnBrk="1" hangingPunct="1"/>
              <a:t>6</a:t>
            </a:fld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2276872"/>
            <a:ext cx="9108504" cy="388902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tabLst>
                <a:tab pos="2606675" algn="l"/>
                <a:tab pos="6632575" algn="l"/>
              </a:tabLst>
            </a:pPr>
            <a:r>
              <a:rPr lang="en-GB" dirty="0" smtClean="0"/>
              <a:t>Current technical requirements in AVAS delegated act in accordance with:</a:t>
            </a:r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r>
              <a:rPr lang="en-GB" dirty="0" smtClean="0"/>
              <a:t>a) Annex VIII to Regulation (EU) No 540/2014  - legal obligation in Article 8 of that Regulation</a:t>
            </a:r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r>
              <a:rPr lang="en-GB" dirty="0" smtClean="0"/>
              <a:t>b) UN R138.00 after 1 July 2019 (new types) or after 1 July 2021 (new vehicles)</a:t>
            </a:r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r>
              <a:rPr lang="en-GB" dirty="0" smtClean="0"/>
              <a:t>c) UN R138.00 voluntarily before the dates in b)</a:t>
            </a:r>
            <a:endParaRPr lang="en-GB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dirty="0" smtClean="0"/>
          </a:p>
          <a:p>
            <a:pPr marL="177800" indent="-177800" eaLnBrk="1" hangingPunct="1">
              <a:tabLst>
                <a:tab pos="2606675" algn="l"/>
                <a:tab pos="6632575" algn="l"/>
              </a:tabLst>
            </a:pPr>
            <a:endParaRPr lang="en-GB" b="0" dirty="0"/>
          </a:p>
          <a:p>
            <a:pPr marL="0" indent="0" eaLnBrk="1" hangingPunct="1">
              <a:buNone/>
              <a:tabLst>
                <a:tab pos="2606675" algn="l"/>
                <a:tab pos="6632575" algn="l"/>
              </a:tabLst>
            </a:pPr>
            <a:endParaRPr lang="en-GB" b="0" dirty="0" smtClean="0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84784"/>
            <a:ext cx="8928992" cy="371475"/>
          </a:xfrm>
          <a:noFill/>
        </p:spPr>
        <p:txBody>
          <a:bodyPr/>
          <a:lstStyle/>
          <a:p>
            <a:pPr indent="0" algn="ctr" eaLnBrk="1" hangingPunct="1"/>
            <a:r>
              <a:rPr lang="en-GB" dirty="0"/>
              <a:t/>
            </a:r>
            <a:br>
              <a:rPr lang="en-GB" dirty="0"/>
            </a:br>
            <a:r>
              <a:rPr lang="en-GB" dirty="0"/>
              <a:t>Regulation on AVAS requirements</a:t>
            </a:r>
            <a:br>
              <a:rPr lang="en-GB" dirty="0"/>
            </a:br>
            <a:endParaRPr lang="en-GB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1556792"/>
            <a:ext cx="8856984" cy="509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 algn="just">
              <a:spcBef>
                <a:spcPts val="600"/>
              </a:spcBef>
              <a:spcAft>
                <a:spcPts val="1200"/>
              </a:spcAft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2204864"/>
            <a:ext cx="4968552" cy="2016224"/>
          </a:xfrm>
        </p:spPr>
        <p:txBody>
          <a:bodyPr/>
          <a:lstStyle/>
          <a:p>
            <a:r>
              <a:rPr lang="en-GB" sz="2800" dirty="0" smtClean="0">
                <a:ea typeface="ＭＳ Ｐゴシック" pitchFamily="34" charset="-128"/>
              </a:rPr>
              <a:t>Thank you for your attention</a:t>
            </a:r>
            <a:br>
              <a:rPr lang="en-GB" sz="2800" dirty="0" smtClean="0">
                <a:ea typeface="ＭＳ Ｐゴシック" pitchFamily="34" charset="-128"/>
              </a:rPr>
            </a:br>
            <a:r>
              <a:rPr lang="es-ES" sz="2800" dirty="0" smtClean="0">
                <a:ea typeface="ＭＳ Ｐゴシック" pitchFamily="34" charset="-128"/>
              </a:rPr>
              <a:t/>
            </a:r>
            <a:br>
              <a:rPr lang="es-ES" sz="2800" dirty="0" smtClean="0">
                <a:ea typeface="ＭＳ Ｐゴシック" pitchFamily="34" charset="-128"/>
              </a:rPr>
            </a:br>
            <a:r>
              <a:rPr lang="es-ES" sz="2800" dirty="0" smtClean="0">
                <a:ea typeface="ＭＳ Ｐゴシック" pitchFamily="34" charset="-128"/>
              </a:rPr>
              <a:t>DG GROW – </a:t>
            </a:r>
            <a:r>
              <a:rPr lang="es-ES" sz="2800" dirty="0" err="1" smtClean="0">
                <a:ea typeface="ＭＳ Ｐゴシック" pitchFamily="34" charset="-128"/>
              </a:rPr>
              <a:t>Unit</a:t>
            </a:r>
            <a:r>
              <a:rPr lang="es-ES" sz="2800" dirty="0" smtClean="0">
                <a:ea typeface="ＭＳ Ｐゴシック" pitchFamily="34" charset="-128"/>
              </a:rPr>
              <a:t> C4</a:t>
            </a:r>
            <a:endParaRPr lang="es-ES" sz="2800" dirty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4581128"/>
            <a:ext cx="7102927" cy="187220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GB" sz="2400" dirty="0"/>
              <a:t>Further information:</a:t>
            </a:r>
          </a:p>
          <a:p>
            <a:pPr algn="ctr" eaLnBrk="1" hangingPunct="1">
              <a:lnSpc>
                <a:spcPct val="80000"/>
              </a:lnSpc>
            </a:pP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http://ec.europa.eu/growth/sectors/automotive/index_en.htm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852" y="5825819"/>
            <a:ext cx="292744" cy="28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789" y="5824766"/>
            <a:ext cx="285283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30" y="6023108"/>
            <a:ext cx="1116546" cy="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956" y="5693525"/>
            <a:ext cx="871043" cy="1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415" y="6120033"/>
            <a:ext cx="458584" cy="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3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5736" y="6295733"/>
            <a:ext cx="1642998" cy="1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79787"/>
            <a:ext cx="928440" cy="14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596" y="5995597"/>
            <a:ext cx="506039" cy="13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25" y="6199228"/>
            <a:ext cx="797361" cy="15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73" y="5910119"/>
            <a:ext cx="926926" cy="11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19" y="5901258"/>
            <a:ext cx="377949" cy="15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1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7834</TotalTime>
  <Words>310</Words>
  <Application>Microsoft Office PowerPoint</Application>
  <PresentationFormat>On-screen Show (4:3)</PresentationFormat>
  <Paragraphs>86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Slide_Master</vt:lpstr>
      <vt:lpstr>Default Design</vt:lpstr>
      <vt:lpstr>66th GRB</vt:lpstr>
      <vt:lpstr>State of play</vt:lpstr>
      <vt:lpstr>Detailing requirements of Acoustic Vehicle Alerting System (AVAS)</vt:lpstr>
      <vt:lpstr> Regulation on AVAS requirements:  Commission Delegated Regulation amending Regulation (EU) No 540/2014 of the European Parliament and of the Council as regards the Acoustic Vehicle Alerting System requirements for vehicle  EU type-approval  </vt:lpstr>
      <vt:lpstr> Regulation on AVAS requirements </vt:lpstr>
      <vt:lpstr> Regulation on AVAS requirements </vt:lpstr>
      <vt:lpstr>Thank you for your attention  DG GROW – Unit C4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Group on “Motorcycles” (MCWG) 15 Dec 15</dc:title>
  <dc:creator>DG GROW C4</dc:creator>
  <cp:lastModifiedBy>Konstantin Glukhenkiy</cp:lastModifiedBy>
  <cp:revision>796</cp:revision>
  <cp:lastPrinted>2013-12-19T07:14:03Z</cp:lastPrinted>
  <dcterms:created xsi:type="dcterms:W3CDTF">2011-10-28T10:25:18Z</dcterms:created>
  <dcterms:modified xsi:type="dcterms:W3CDTF">2017-09-04T06:47:50Z</dcterms:modified>
</cp:coreProperties>
</file>