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15" r:id="rId2"/>
    <p:sldId id="522" r:id="rId3"/>
    <p:sldId id="519" r:id="rId4"/>
    <p:sldId id="521" r:id="rId5"/>
    <p:sldId id="520" r:id="rId6"/>
    <p:sldId id="517" r:id="rId7"/>
    <p:sldId id="518" r:id="rId8"/>
    <p:sldId id="501" r:id="rId9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교통안전공단" initials="KOTSA" lastIdx="1" clrIdx="0">
    <p:extLst>
      <p:ext uri="{19B8F6BF-5375-455C-9EA6-DF929625EA0E}">
        <p15:presenceInfo xmlns:p15="http://schemas.microsoft.com/office/powerpoint/2012/main" xmlns="" userId="교통안전공단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76161"/>
    <a:srgbClr val="FF9900"/>
    <a:srgbClr val="FF0000"/>
    <a:srgbClr val="FF6600"/>
    <a:srgbClr val="438146"/>
    <a:srgbClr val="808080"/>
    <a:srgbClr val="C0BCBC"/>
    <a:srgbClr val="77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891" autoAdjust="0"/>
  </p:normalViewPr>
  <p:slideViewPr>
    <p:cSldViewPr>
      <p:cViewPr>
        <p:scale>
          <a:sx n="93" d="100"/>
          <a:sy n="93" d="100"/>
        </p:scale>
        <p:origin x="-1766" y="-34"/>
      </p:cViewPr>
      <p:guideLst>
        <p:guide orient="horz" pos="845"/>
        <p:guide orient="horz" pos="1253"/>
        <p:guide pos="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452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53685;&#54633;%20&#47928;&#49436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1%20Work\&#44397;&#51228;&#51312;&#54868;\1%20&#47928;&#49436;%20&#48143;%20&#52636;&#51109;\2017\1%202&#50900;%20GRB\&#48156;&#54364;\&#51088;&#47308;\&#53685;&#54633;%20&#47928;&#49436;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ound\Desktop\&#53685;&#54633;%20&#47928;&#49436;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ound\Desktop\&#53685;&#54633;%20&#47928;&#49436;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&#53685;&#54633;%20&#47928;&#49436;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1%20Work\&#44397;&#51228;&#51312;&#54868;\1%20&#47928;&#49436;%20&#48143;%20&#52636;&#51109;\2017\1%202&#50900;%20GRB\&#48156;&#54364;\&#51088;&#47308;\&#53685;&#54633;%20&#47928;&#49436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US" altLang="ko-KR" dirty="0" smtClean="0">
                <a:latin typeface="Arial Rounded MT Bold" panose="020F0704030504030204" pitchFamily="34" charset="0"/>
              </a:rPr>
              <a:t>Age</a:t>
            </a:r>
            <a:endParaRPr lang="ko-KR" dirty="0">
              <a:latin typeface="Arial Rounded MT Bold" panose="020F07040305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0D-44C0-A48F-90BD3E2080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0D-44C0-A48F-90BD3E2080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Sheet1!$A$6:$A$7</c:f>
              <c:strCache>
                <c:ptCount val="2"/>
                <c:pt idx="0">
                  <c:v>65 years or older</c:v>
                </c:pt>
                <c:pt idx="1">
                  <c:v>under 65 years old</c:v>
                </c:pt>
              </c:strCache>
            </c:strRef>
          </c:cat>
          <c:val>
            <c:numRef>
              <c:f>Sheet1!$B$6:$B$7</c:f>
              <c:numCache>
                <c:formatCode>0.0%</c:formatCode>
                <c:ptCount val="2"/>
                <c:pt idx="0">
                  <c:v>0.74399999999999999</c:v>
                </c:pt>
                <c:pt idx="1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0D-44C0-A48F-90BD3E20801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US" dirty="0" smtClean="0"/>
              <a:t>fatalities</a:t>
            </a:r>
            <a:endParaRPr lang="ko-K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7A-487C-BA48-C6CBD1D195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7A-487C-BA48-C6CBD1D195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Sheet1!$B$1:$C$1</c:f>
              <c:strCache>
                <c:ptCount val="2"/>
                <c:pt idx="0">
                  <c:v>Pedestrian</c:v>
                </c:pt>
                <c:pt idx="1">
                  <c:v>Vehicle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 formatCode="0.0%">
                  <c:v>0.78700000000000003</c:v>
                </c:pt>
                <c:pt idx="1">
                  <c:v>0.21299999999999999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7A-487C-BA48-C6CBD1D195D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 Rounded MT Bold" panose="020F07040305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US" altLang="ko-KR" dirty="0" smtClean="0">
                <a:latin typeface="Arial Rounded MT Bold" panose="020F0704030504030204" pitchFamily="34" charset="0"/>
              </a:rPr>
              <a:t>Fatalities in all traffic</a:t>
            </a:r>
            <a:r>
              <a:rPr lang="en-US" altLang="ko-KR" baseline="0" dirty="0" smtClean="0">
                <a:latin typeface="Arial Rounded MT Bold" panose="020F0704030504030204" pitchFamily="34" charset="0"/>
              </a:rPr>
              <a:t> accident</a:t>
            </a:r>
            <a:endParaRPr lang="ko-KR" dirty="0">
              <a:latin typeface="Arial Rounded MT Bold" panose="020F07040305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98-4DC5-8730-9375770C0B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98-4DC5-8730-9375770C0B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98-4DC5-8730-9375770C0B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98-4DC5-8730-9375770C0B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Sheet1!$A$28:$A$31</c:f>
              <c:strCache>
                <c:ptCount val="4"/>
                <c:pt idx="0">
                  <c:v>M1</c:v>
                </c:pt>
                <c:pt idx="1">
                  <c:v>N</c:v>
                </c:pt>
                <c:pt idx="2">
                  <c:v>M2&amp;3</c:v>
                </c:pt>
                <c:pt idx="3">
                  <c:v>others</c:v>
                </c:pt>
              </c:strCache>
            </c:strRef>
          </c:cat>
          <c:val>
            <c:numRef>
              <c:f>Sheet1!$B$28:$B$31</c:f>
              <c:numCache>
                <c:formatCode>0.0%</c:formatCode>
                <c:ptCount val="4"/>
                <c:pt idx="0">
                  <c:v>0.5</c:v>
                </c:pt>
                <c:pt idx="1">
                  <c:v>0.22</c:v>
                </c:pt>
                <c:pt idx="2">
                  <c:v>0.08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98-4DC5-8730-9375770C0B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US" altLang="ko-KR" dirty="0" smtClean="0">
                <a:latin typeface="Arial Rounded MT Bold" panose="020F0704030504030204" pitchFamily="34" charset="0"/>
              </a:rPr>
              <a:t>Fatalities</a:t>
            </a:r>
            <a:r>
              <a:rPr lang="en-US" altLang="ko-KR" baseline="0" dirty="0" smtClean="0">
                <a:latin typeface="Arial Rounded MT Bold" panose="020F0704030504030204" pitchFamily="34" charset="0"/>
              </a:rPr>
              <a:t> by </a:t>
            </a:r>
            <a:r>
              <a:rPr lang="en-US" altLang="ko-KR" dirty="0" smtClean="0">
                <a:latin typeface="Arial Rounded MT Bold" panose="020F0704030504030204" pitchFamily="34" charset="0"/>
              </a:rPr>
              <a:t>reversing</a:t>
            </a:r>
            <a:endParaRPr lang="ko-KR" dirty="0">
              <a:latin typeface="Arial Rounded MT Bold" panose="020F0704030504030204" pitchFamily="34" charset="0"/>
            </a:endParaRPr>
          </a:p>
        </c:rich>
      </c:tx>
      <c:layout>
        <c:manualLayout>
          <c:xMode val="edge"/>
          <c:yMode val="edge"/>
          <c:x val="0.169016975206045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99-4740-BF38-45CCAC4297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99-4740-BF38-45CCAC4297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99-4740-BF38-45CCAC4297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99-4740-BF38-45CCAC4297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Sheet1!$A$40:$A$43</c:f>
              <c:strCache>
                <c:ptCount val="4"/>
                <c:pt idx="0">
                  <c:v>M1</c:v>
                </c:pt>
                <c:pt idx="1">
                  <c:v>N</c:v>
                </c:pt>
                <c:pt idx="2">
                  <c:v>M2&amp;M3</c:v>
                </c:pt>
                <c:pt idx="3">
                  <c:v>others</c:v>
                </c:pt>
              </c:strCache>
            </c:strRef>
          </c:cat>
          <c:val>
            <c:numRef>
              <c:f>Sheet1!$B$40:$B$43</c:f>
              <c:numCache>
                <c:formatCode>0.0%</c:formatCode>
                <c:ptCount val="4"/>
                <c:pt idx="0">
                  <c:v>0.3</c:v>
                </c:pt>
                <c:pt idx="1">
                  <c:v>0.56000000000000005</c:v>
                </c:pt>
                <c:pt idx="2">
                  <c:v>0.06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99-4740-BF38-45CCAC42975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96669225236769"/>
          <c:y val="0.91168020021584917"/>
          <c:w val="0.70406661549526461"/>
          <c:h val="6.9423089894773596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Accident subject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US" altLang="ko-KR" dirty="0" smtClean="0">
                <a:latin typeface="Arial Rounded MT Bold" panose="020F0704030504030204" pitchFamily="34" charset="0"/>
              </a:rPr>
              <a:t>Place of accident caused by</a:t>
            </a:r>
            <a:r>
              <a:rPr lang="en-US" altLang="ko-KR" baseline="0" dirty="0" smtClean="0">
                <a:latin typeface="Arial Rounded MT Bold" panose="020F0704030504030204" pitchFamily="34" charset="0"/>
              </a:rPr>
              <a:t> reversing</a:t>
            </a:r>
            <a:endParaRPr lang="ko-KR" altLang="en-US" dirty="0">
              <a:latin typeface="Arial Rounded MT Bold" panose="020F07040305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0F-4C96-B1D2-3A1A40FBC8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0F-4C96-B1D2-3A1A40FBC8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0F-4C96-B1D2-3A1A40FBC8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0F-4C96-B1D2-3A1A40FBC8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Sheet1!$A$33:$A$36</c:f>
              <c:strCache>
                <c:ptCount val="4"/>
                <c:pt idx="0">
                  <c:v>Residential area</c:v>
                </c:pt>
                <c:pt idx="1">
                  <c:v>shared road</c:v>
                </c:pt>
                <c:pt idx="2">
                  <c:v>Backward moving</c:v>
                </c:pt>
                <c:pt idx="3">
                  <c:v>Others</c:v>
                </c:pt>
              </c:strCache>
            </c:strRef>
          </c:cat>
          <c:val>
            <c:numRef>
              <c:f>Sheet1!$B$33:$B$36</c:f>
              <c:numCache>
                <c:formatCode>0.0%</c:formatCode>
                <c:ptCount val="4"/>
                <c:pt idx="0">
                  <c:v>0.24099999999999999</c:v>
                </c:pt>
                <c:pt idx="1">
                  <c:v>0.24099999999999999</c:v>
                </c:pt>
                <c:pt idx="2">
                  <c:v>0.10299999999999999</c:v>
                </c:pt>
                <c:pt idx="3">
                  <c:v>0.41499999999999998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0F-4C96-B1D2-3A1A40FBC8D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46399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6" tIns="45692" rIns="91386" bIns="45692" numCol="1" anchor="t" anchorCtr="0" compatLnSpc="1">
            <a:prstTxWarp prst="textNoShape">
              <a:avLst/>
            </a:prstTxWarp>
          </a:bodyPr>
          <a:lstStyle>
            <a:lvl1pPr defTabSz="91380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 bwMode="auto">
          <a:xfrm>
            <a:off x="3849690" y="0"/>
            <a:ext cx="2946399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6" tIns="45692" rIns="91386" bIns="45692" numCol="1" anchor="t" anchorCtr="0" compatLnSpc="1">
            <a:prstTxWarp prst="textNoShape">
              <a:avLst/>
            </a:prstTxWarp>
          </a:bodyPr>
          <a:lstStyle>
            <a:lvl1pPr algn="r" defTabSz="913801">
              <a:defRPr sz="1200"/>
            </a:lvl1pPr>
          </a:lstStyle>
          <a:p>
            <a:pPr>
              <a:defRPr/>
            </a:pPr>
            <a:fld id="{B37F45ED-8BA0-4267-8E07-8C5E6C180D25}" type="datetimeFigureOut">
              <a:rPr lang="ko-KR" altLang="en-US"/>
              <a:pPr>
                <a:defRPr/>
              </a:pPr>
              <a:t>2017-02-10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 bwMode="auto">
          <a:xfrm>
            <a:off x="2" y="9428243"/>
            <a:ext cx="2946399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6" tIns="45692" rIns="91386" bIns="45692" numCol="1" anchor="b" anchorCtr="0" compatLnSpc="1">
            <a:prstTxWarp prst="textNoShape">
              <a:avLst/>
            </a:prstTxWarp>
          </a:bodyPr>
          <a:lstStyle>
            <a:lvl1pPr defTabSz="91380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 bwMode="auto">
          <a:xfrm>
            <a:off x="3849690" y="9428243"/>
            <a:ext cx="2946399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6" tIns="45692" rIns="91386" bIns="45692" numCol="1" anchor="b" anchorCtr="0" compatLnSpc="1">
            <a:prstTxWarp prst="textNoShape">
              <a:avLst/>
            </a:prstTxWarp>
          </a:bodyPr>
          <a:lstStyle>
            <a:lvl1pPr algn="r" defTabSz="913801">
              <a:defRPr sz="1200"/>
            </a:lvl1pPr>
          </a:lstStyle>
          <a:p>
            <a:pPr>
              <a:defRPr/>
            </a:pPr>
            <a:fld id="{71821962-CBAC-4A57-B512-4D14FACD1F0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72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46399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6" tIns="45692" rIns="91386" bIns="45692" numCol="1" anchor="t" anchorCtr="0" compatLnSpc="1">
            <a:prstTxWarp prst="textNoShape">
              <a:avLst/>
            </a:prstTxWarp>
          </a:bodyPr>
          <a:lstStyle>
            <a:lvl1pPr defTabSz="913801">
              <a:defRPr kumimoji="0" sz="1200"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 bwMode="auto">
          <a:xfrm>
            <a:off x="3849690" y="0"/>
            <a:ext cx="2946399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6" tIns="45692" rIns="91386" bIns="45692" numCol="1" anchor="t" anchorCtr="0" compatLnSpc="1">
            <a:prstTxWarp prst="textNoShape">
              <a:avLst/>
            </a:prstTxWarp>
          </a:bodyPr>
          <a:lstStyle>
            <a:lvl1pPr algn="r" defTabSz="913801">
              <a:defRPr kumimoji="0" sz="1200">
                <a:ea typeface="맑은 고딕" pitchFamily="50" charset="-127"/>
              </a:defRPr>
            </a:lvl1pPr>
          </a:lstStyle>
          <a:p>
            <a:pPr>
              <a:defRPr/>
            </a:pPr>
            <a:fld id="{CAE48D42-FED2-4C48-9050-77528A26EA0A}" type="datetimeFigureOut">
              <a:rPr lang="ko-KR" altLang="en-US"/>
              <a:pPr>
                <a:defRPr/>
              </a:pPr>
              <a:t>2017-02-10</a:t>
            </a:fld>
            <a:endParaRPr lang="en-US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 bwMode="auto">
          <a:xfrm>
            <a:off x="679451" y="4715711"/>
            <a:ext cx="5438775" cy="44665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6" tIns="45692" rIns="91386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 bwMode="auto">
          <a:xfrm>
            <a:off x="2" y="9428243"/>
            <a:ext cx="2946399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6" tIns="45692" rIns="91386" bIns="45692" numCol="1" anchor="b" anchorCtr="0" compatLnSpc="1">
            <a:prstTxWarp prst="textNoShape">
              <a:avLst/>
            </a:prstTxWarp>
          </a:bodyPr>
          <a:lstStyle>
            <a:lvl1pPr defTabSz="913801">
              <a:defRPr kumimoji="0" sz="1200"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xfrm>
            <a:off x="3849690" y="9428243"/>
            <a:ext cx="2946399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6" tIns="45692" rIns="91386" bIns="45692" numCol="1" anchor="b" anchorCtr="0" compatLnSpc="1">
            <a:prstTxWarp prst="textNoShape">
              <a:avLst/>
            </a:prstTxWarp>
          </a:bodyPr>
          <a:lstStyle>
            <a:lvl1pPr algn="r" defTabSz="913801">
              <a:defRPr kumimoji="0" sz="1200">
                <a:ea typeface="맑은 고딕" pitchFamily="50" charset="-127"/>
              </a:defRPr>
            </a:lvl1pPr>
          </a:lstStyle>
          <a:p>
            <a:pPr>
              <a:defRPr/>
            </a:pPr>
            <a:fld id="{8B77B2DF-302A-4EB2-9039-FEC15F70ECE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7835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32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883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450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344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76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790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665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749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96863"/>
            <a:ext cx="56324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9" descr="Signature - 1.jpg"/>
          <p:cNvPicPr>
            <a:picLocks noChangeAspect="1"/>
          </p:cNvPicPr>
          <p:nvPr userDrawn="1"/>
        </p:nvPicPr>
        <p:blipFill>
          <a:blip r:embed="rId4" cstate="print"/>
          <a:srcRect t="33345" r="61610" b="42422"/>
          <a:stretch>
            <a:fillRect/>
          </a:stretch>
        </p:blipFill>
        <p:spPr bwMode="auto">
          <a:xfrm>
            <a:off x="0" y="6134100"/>
            <a:ext cx="17637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246688"/>
            <a:ext cx="3059112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675" y="188913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BCB3-0736-40EB-B215-C4A10DBDCD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0AA2-E0EE-4C1B-BAB0-55D1D6310FB9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EB70-93FA-4F5D-92C9-14DE4D71FE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D3B3-D3A0-48A8-84D2-1053A4605147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FE68-F2FB-4293-98EB-1D79A10D18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E41817E6-B00D-4AE9-9C99-C8845AEC7BA8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CB97700C-3B21-4D31-AD44-DE5F13742374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E96D675-2B2D-4298-BEE8-B285121CB82D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7150F35E-0149-42F2-94A2-8AC322BAA369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75543D27-A45C-49C2-9436-05EF0EB87587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CF48A460-12EA-43F2-B8C6-1F8B46CBECFF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9D077BC5-A73F-451A-B927-9F9BAA0EE0BF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8DDADAC5-556B-446A-9503-BDC8436CBA4B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4110557E-3169-40CB-BF1B-BB48D9061DCA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43F71F2-B323-41D9-B9A9-F9C4A96D811F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809406C9-4969-44F2-A017-ECAE6716385B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2F8C9A2-AD3C-4245-B13A-3CF37506BA6E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3969193B-5B37-477E-9E9A-47EE3CAA582C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26283CE-997D-4AFF-B4BB-6883A73D8879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63857CA0-FF31-45D6-A739-267DA4BC5FDD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BFFC09D-26F4-4AA5-AB04-3909E24E46E3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763" y="333375"/>
            <a:ext cx="1646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35 엠블럼"/>
          <p:cNvPicPr>
            <a:picLocks noChangeAspect="1" noChangeArrowheads="1"/>
          </p:cNvPicPr>
          <p:nvPr userDrawn="1"/>
        </p:nvPicPr>
        <p:blipFill>
          <a:blip r:embed="rId4" cstate="print"/>
          <a:srcRect l="19960" t="28291" r="49475" b="52905"/>
          <a:stretch>
            <a:fillRect/>
          </a:stretch>
        </p:blipFill>
        <p:spPr bwMode="auto">
          <a:xfrm>
            <a:off x="207963" y="398463"/>
            <a:ext cx="8683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" y="5949950"/>
            <a:ext cx="8955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0D0B-3BCC-4F1C-AA5C-B3DF948F205F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3059113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3A2D-0B55-4F58-B6C7-06D2032687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990C184F-F893-49DB-8659-6CD56BE4B438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46685B47-313A-45C2-BA3C-0D62523F4ECD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4B7C508C-997E-40FA-AAEB-476ACF250B4C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29CF2023-E7D7-46E7-9351-8CD08B7939F0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979C47B6-6DD6-4FE3-B0A1-FF14270CDB53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F8324DCC-3450-45B1-9B82-1AC03512301C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6A4E11BA-3C40-4C72-B2ED-B6E2345FDB33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CCAE1631-653B-466E-BD10-8A0370B6A5DB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56384888" descr="EMB000003f42229"/>
          <p:cNvPicPr>
            <a:picLocks noChangeAspect="1" noChangeArrowheads="1"/>
          </p:cNvPicPr>
          <p:nvPr userDrawn="1"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8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7652B557-74D6-4B8F-912A-3DDB4CDB08AB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63A31849-83A2-44FD-A7E3-2C393F8A5153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5CC86AE-7300-4056-80EF-7B1724C27932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76E389DB-1422-466F-9051-6E2198BCB0C6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F76D7450-7B23-40FC-BA6D-DDF1095737AD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8"/>
          <p:cNvSpPr>
            <a:spLocks noChangeArrowheads="1"/>
          </p:cNvSpPr>
          <p:nvPr/>
        </p:nvSpPr>
        <p:spPr bwMode="auto">
          <a:xfrm>
            <a:off x="0" y="1905000"/>
            <a:ext cx="91440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2400" y="6521450"/>
            <a:ext cx="4921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ko-KR" altLang="de-DE" sz="10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_x56384888" descr="EMB000003f42229"/>
          <p:cNvPicPr>
            <a:picLocks noChangeAspect="1" noChangeArrowheads="1"/>
          </p:cNvPicPr>
          <p:nvPr userDrawn="1"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5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6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8" name="Text Box 27"/>
          <p:cNvSpPr txBox="1">
            <a:spLocks noChangeArrowheads="1"/>
          </p:cNvSpPr>
          <p:nvPr userDrawn="1"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F51A14D6-A8F2-4B9F-A9B2-EFD58317B79F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56324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3C04-8469-4620-B619-33A851BCB1F9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3AED-8E8C-496E-A57B-C1119C134F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A317-0C87-4EF9-BF6B-F1D55063187A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1127-C247-4C03-B4BF-C8E7FC76E6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BA91-94B9-4E1A-9484-17A69839AFF2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C100-FE42-4EDA-A205-F0240208EF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87A0-9C1B-423D-86FB-8700EAEC4B04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8837-83C7-4B8F-BF58-F58CEE55A5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2A74-0E07-4EC7-B553-55D67558ACF7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1189-1AF0-47E0-99AB-91F571B63F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DDE3-7F52-4F68-876D-D73FD1800D0C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B790-3965-45FC-8831-9EC2788BA0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9605C8-9FCD-4DB0-9BC2-AAEE4CBCF9CB}" type="datetime1">
              <a:rPr lang="ko-KR" altLang="en-US" smtClean="0"/>
              <a:pPr>
                <a:defRPr/>
              </a:pPr>
              <a:t>2017-02-10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35AE86-F61C-4137-9352-D9879A8843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9525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35 엠블럼"/>
          <p:cNvPicPr>
            <a:picLocks noChangeAspect="1" noChangeArrowheads="1"/>
          </p:cNvPicPr>
          <p:nvPr userDrawn="1"/>
        </p:nvPicPr>
        <p:blipFill>
          <a:blip r:embed="rId30" cstate="print"/>
          <a:srcRect l="19960" t="28291" r="49475" b="52905"/>
          <a:stretch>
            <a:fillRect/>
          </a:stretch>
        </p:blipFill>
        <p:spPr bwMode="auto">
          <a:xfrm>
            <a:off x="207963" y="398463"/>
            <a:ext cx="8683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  <p:sldLayoutId id="2147485156" r:id="rId12"/>
    <p:sldLayoutId id="2147485157" r:id="rId13"/>
    <p:sldLayoutId id="2147485158" r:id="rId14"/>
    <p:sldLayoutId id="2147485159" r:id="rId15"/>
    <p:sldLayoutId id="2147485160" r:id="rId16"/>
    <p:sldLayoutId id="2147485161" r:id="rId17"/>
    <p:sldLayoutId id="2147485162" r:id="rId18"/>
    <p:sldLayoutId id="2147485163" r:id="rId19"/>
    <p:sldLayoutId id="2147485164" r:id="rId20"/>
    <p:sldLayoutId id="2147485165" r:id="rId21"/>
    <p:sldLayoutId id="2147485166" r:id="rId22"/>
    <p:sldLayoutId id="2147485167" r:id="rId23"/>
    <p:sldLayoutId id="2147485168" r:id="rId24"/>
    <p:sldLayoutId id="2147485169" r:id="rId25"/>
    <p:sldLayoutId id="2147485170" r:id="rId26"/>
    <p:sldLayoutId id="2147485171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4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8" descr="제목 없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3529" y="2696726"/>
            <a:ext cx="8820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40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Reversing Alarm</a:t>
            </a:r>
            <a:endParaRPr kumimoji="0" lang="ko-KR" altLang="en-US" sz="4000" b="1" dirty="0">
              <a:solidFill>
                <a:srgbClr val="003366"/>
              </a:solidFill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899592" y="5517232"/>
            <a:ext cx="7827963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altLang="ko-KR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KOTSA (Korea Transportation Safety Authority)</a:t>
            </a:r>
            <a:endParaRPr kumimoji="0" lang="en-US" altLang="ko-KR" sz="1800" b="1" dirty="0" smtClean="0">
              <a:solidFill>
                <a:srgbClr val="003366"/>
              </a:solidFill>
              <a:latin typeface="Verdana" pitchFamily="34" charset="0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8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KATRI (Korea </a:t>
            </a:r>
            <a:r>
              <a:rPr kumimoji="0" lang="en-US" altLang="ko-KR" sz="1800" b="1" dirty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Automobile Testing &amp; Research </a:t>
            </a:r>
            <a:r>
              <a:rPr kumimoji="0" lang="en-US" altLang="ko-KR" sz="18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Institute)</a:t>
            </a:r>
            <a:endParaRPr kumimoji="0" lang="en-US" altLang="ko-KR" sz="1800" b="1" dirty="0">
              <a:solidFill>
                <a:srgbClr val="003366"/>
              </a:solidFill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1643042" y="4357694"/>
            <a:ext cx="6040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ko-KR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Park </a:t>
            </a:r>
            <a:r>
              <a:rPr kumimoji="0" lang="en-US" altLang="ko-KR" sz="1800" b="1" dirty="0" err="1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Jinwoo</a:t>
            </a:r>
            <a:r>
              <a:rPr kumimoji="0" lang="en-US" altLang="ko-KR" sz="18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,  Chief Researcher</a:t>
            </a:r>
          </a:p>
          <a:p>
            <a:pPr algn="ctr">
              <a:lnSpc>
                <a:spcPct val="150000"/>
              </a:lnSpc>
            </a:pPr>
            <a:r>
              <a:rPr kumimoji="0" lang="en-US" altLang="ko-KR" sz="18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(truehelp@ts2020.kr)</a:t>
            </a:r>
            <a:endParaRPr kumimoji="0" lang="en-US" altLang="ko-KR" sz="1800" b="1" dirty="0">
              <a:solidFill>
                <a:srgbClr val="003366"/>
              </a:solidFill>
              <a:latin typeface="Verdana" pitchFamily="34" charset="0"/>
              <a:ea typeface="HY헤드라인M" pitchFamily="18" charset="-127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75" y="711335"/>
            <a:ext cx="1800200" cy="130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5" y="116632"/>
            <a:ext cx="3995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zh-CN" sz="1200" dirty="0" smtClean="0">
                <a:effectLst/>
              </a:rPr>
              <a:t>Transmitted by the expert from the </a:t>
            </a:r>
            <a:r>
              <a:rPr lang="en-TT" altLang="zh-CN" sz="1200" dirty="0" smtClean="0">
                <a:effectLst/>
              </a:rPr>
              <a:t>Republic </a:t>
            </a:r>
            <a:r>
              <a:rPr lang="en-TT" altLang="zh-CN" sz="1200" smtClean="0">
                <a:effectLst/>
              </a:rPr>
              <a:t>of Korea </a:t>
            </a:r>
            <a:r>
              <a:rPr lang="en-US" altLang="zh-CN" sz="1200" dirty="0" smtClean="0">
                <a:effectLst/>
              </a:rPr>
              <a:t> </a:t>
            </a:r>
            <a:endParaRPr lang="en-US" altLang="zh-CN" sz="1200" dirty="0"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48064" y="53826"/>
            <a:ext cx="3230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u="sng" dirty="0">
                <a:effectLst/>
              </a:rPr>
              <a:t>Informal document </a:t>
            </a:r>
            <a:r>
              <a:rPr lang="en-US" altLang="zh-CN" sz="1200" b="1" dirty="0" smtClean="0">
                <a:effectLst/>
              </a:rPr>
              <a:t>GRB-65-19</a:t>
            </a:r>
            <a:endParaRPr lang="en-US" altLang="zh-CN" sz="1200" b="1" dirty="0">
              <a:effectLst/>
            </a:endParaRPr>
          </a:p>
          <a:p>
            <a:pPr algn="l"/>
            <a:r>
              <a:rPr lang="en-US" altLang="zh-CN" sz="1200" dirty="0">
                <a:effectLst/>
              </a:rPr>
              <a:t>(</a:t>
            </a:r>
            <a:r>
              <a:rPr lang="en-US" altLang="zh-CN" sz="1200" dirty="0" smtClean="0">
                <a:effectLst/>
              </a:rPr>
              <a:t>65th </a:t>
            </a:r>
            <a:r>
              <a:rPr lang="en-US" altLang="zh-CN" sz="1200" dirty="0">
                <a:effectLst/>
              </a:rPr>
              <a:t>GRB, </a:t>
            </a:r>
            <a:r>
              <a:rPr lang="en-US" altLang="zh-CN" sz="1200" dirty="0" smtClean="0">
                <a:effectLst/>
              </a:rPr>
              <a:t>15-17 February 2017,</a:t>
            </a:r>
            <a:endParaRPr lang="en-US" altLang="zh-CN" sz="1200" dirty="0">
              <a:effectLst/>
            </a:endParaRPr>
          </a:p>
          <a:p>
            <a:pPr algn="l"/>
            <a:r>
              <a:rPr lang="en-US" altLang="zh-CN" sz="1200" dirty="0">
                <a:effectLst/>
              </a:rPr>
              <a:t>agenda </a:t>
            </a:r>
            <a:r>
              <a:rPr lang="en-US" altLang="zh-CN" sz="1200" dirty="0" smtClean="0">
                <a:effectLst/>
              </a:rPr>
              <a:t>item </a:t>
            </a:r>
            <a:r>
              <a:rPr lang="en-US" altLang="zh-CN" sz="1200" dirty="0" smtClean="0">
                <a:effectLst/>
              </a:rPr>
              <a:t>2)</a:t>
            </a:r>
            <a:endParaRPr lang="en-US" altLang="zh-CN" sz="1200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77001" y="550909"/>
            <a:ext cx="7937946" cy="55086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Accidents due to reversing</a:t>
            </a:r>
            <a:endParaRPr kumimoji="0" lang="ko-KR" altLang="en-US" sz="2000" dirty="0">
              <a:latin typeface="Arial Rounded MT Bold" panose="020F0704030504030204" pitchFamily="34" charset="0"/>
              <a:ea typeface="Arial Unicode MS" panose="020B0604020202020204" pitchFamily="50" charset="-127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2248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Accident video</a:t>
            </a:r>
            <a:endParaRPr lang="ko-KR" altLang="en-US" sz="24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sever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0122" y="2492896"/>
            <a:ext cx="3102719" cy="2305012"/>
          </a:xfrm>
          <a:prstGeom prst="rect">
            <a:avLst/>
          </a:prstGeom>
        </p:spPr>
      </p:pic>
      <p:pic>
        <p:nvPicPr>
          <p:cNvPr id="6" name="child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8024" y="2492896"/>
            <a:ext cx="3204846" cy="23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77001" y="550909"/>
            <a:ext cx="7937946" cy="55086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Accidents due to reversing 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kumimoji="0"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10~2012)</a:t>
            </a:r>
            <a:endParaRPr kumimoji="0" lang="ko-KR" altLang="en-US" sz="2000" dirty="0">
              <a:latin typeface="Arial Rounded MT Bold" panose="020F0704030504030204" pitchFamily="34" charset="0"/>
              <a:ea typeface="Arial Unicode MS" panose="020B0604020202020204" pitchFamily="50" charset="-127"/>
              <a:cs typeface="Verdana" panose="020B0604030504040204" pitchFamily="34" charset="0"/>
            </a:endParaRPr>
          </a:p>
        </p:txBody>
      </p:sp>
      <p:graphicFrame>
        <p:nvGraphicFramePr>
          <p:cNvPr id="21" name="차트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093796"/>
              </p:ext>
            </p:extLst>
          </p:nvPr>
        </p:nvGraphicFramePr>
        <p:xfrm>
          <a:off x="4860032" y="2204864"/>
          <a:ext cx="40324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104744"/>
              </p:ext>
            </p:extLst>
          </p:nvPr>
        </p:nvGraphicFramePr>
        <p:xfrm>
          <a:off x="395537" y="2204864"/>
          <a:ext cx="41764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4716016" y="2065933"/>
            <a:ext cx="0" cy="4027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552" y="142248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Who was involved in the accident and dead?</a:t>
            </a:r>
            <a:endParaRPr lang="ko-KR" altLang="en-US" sz="24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142248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Which vehicles involved in accidents</a:t>
            </a:r>
            <a:endParaRPr lang="ko-KR" altLang="en-US" sz="24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177001" y="550909"/>
            <a:ext cx="7937946" cy="55086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Accidents due to reversing 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kumimoji="0"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10~2012)</a:t>
            </a:r>
            <a:endParaRPr kumimoji="0" lang="ko-KR" altLang="en-US" sz="2000" dirty="0">
              <a:latin typeface="Arial Rounded MT Bold" panose="020F0704030504030204" pitchFamily="34" charset="0"/>
              <a:ea typeface="Arial Unicode MS" panose="020B0604020202020204" pitchFamily="50" charset="-127"/>
              <a:cs typeface="Verdana" panose="020B0604030504040204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716016" y="2065933"/>
            <a:ext cx="0" cy="4027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565787"/>
              </p:ext>
            </p:extLst>
          </p:nvPr>
        </p:nvGraphicFramePr>
        <p:xfrm>
          <a:off x="467544" y="2204864"/>
          <a:ext cx="405961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136685"/>
              </p:ext>
            </p:extLst>
          </p:nvPr>
        </p:nvGraphicFramePr>
        <p:xfrm>
          <a:off x="4921512" y="2204864"/>
          <a:ext cx="39709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001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142248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Place of accident due to reversing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차트 14"/>
          <p:cNvGraphicFramePr>
            <a:graphicFrameLocks/>
          </p:cNvGraphicFramePr>
          <p:nvPr/>
        </p:nvGraphicFramePr>
        <p:xfrm>
          <a:off x="539553" y="2564905"/>
          <a:ext cx="4032448" cy="291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372385"/>
              </p:ext>
            </p:extLst>
          </p:nvPr>
        </p:nvGraphicFramePr>
        <p:xfrm>
          <a:off x="755576" y="1911565"/>
          <a:ext cx="6912767" cy="357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77001" y="550909"/>
            <a:ext cx="7937946" cy="55086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Accidents due to reversing 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kumimoji="0"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10~2012)</a:t>
            </a:r>
            <a:endParaRPr kumimoji="0" lang="ko-KR" altLang="en-US" sz="2000" dirty="0">
              <a:latin typeface="Arial Rounded MT Bold" panose="020F0704030504030204" pitchFamily="34" charset="0"/>
              <a:ea typeface="Arial Unicode MS" panose="020B0604020202020204" pitchFamily="50" charset="-127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59" y="563552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General fatal accidents occurred mainly in the evening but the deaths by reversing accidents occurred mainly during daytime rather than night time.</a:t>
            </a:r>
            <a:endParaRPr lang="ko-KR" altLang="en-US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9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8550" y="459864"/>
            <a:ext cx="7937946" cy="55086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Reversing alarm in KMVSS</a:t>
            </a:r>
            <a:endParaRPr kumimoji="0" lang="ko-KR" altLang="en-US" sz="2400" dirty="0">
              <a:latin typeface="Arial Rounded MT Bold" panose="020F0704030504030204" pitchFamily="34" charset="0"/>
              <a:ea typeface="Arial Unicode MS" panose="020B0604020202020204" pitchFamily="50" charset="-127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984611"/>
            <a:ext cx="7984802" cy="12854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vehicles(N3, Van, Box truck, school bus) shall have rear view camera or rear detecting sensor(Alarm signal for driver) or </a:t>
            </a:r>
            <a:r>
              <a:rPr lang="en-US" altLang="ko-KR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reversing alarm device</a:t>
            </a:r>
            <a:r>
              <a:rPr lang="en-US" altLang="ko-KR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when it move to backward.</a:t>
            </a:r>
            <a:endParaRPr lang="ko-KR" altLang="en-US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71699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Reversing alarm regulation in Korea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82" y="5410113"/>
            <a:ext cx="2051919" cy="11930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04" y="5257702"/>
            <a:ext cx="2485527" cy="142030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13799" r="4850" b="35519"/>
          <a:stretch/>
        </p:blipFill>
        <p:spPr>
          <a:xfrm>
            <a:off x="3357219" y="5345576"/>
            <a:ext cx="2304256" cy="132211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19244" r="6114" b="7340"/>
          <a:stretch/>
        </p:blipFill>
        <p:spPr>
          <a:xfrm>
            <a:off x="3420628" y="3998992"/>
            <a:ext cx="2326781" cy="128374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65" y="3998992"/>
            <a:ext cx="2050403" cy="12375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87624" y="3515174"/>
            <a:ext cx="13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N3 &amp; Van</a:t>
            </a:r>
            <a:endParaRPr lang="ko-KR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9943" y="34611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Box type</a:t>
            </a:r>
            <a:endParaRPr lang="ko-KR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7090" y="3446498"/>
            <a:ext cx="170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bus</a:t>
            </a:r>
            <a:endParaRPr lang="ko-KR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3" y="3998992"/>
            <a:ext cx="2142974" cy="12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8550" y="459864"/>
            <a:ext cx="7937946" cy="550862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kumimoji="0" lang="ko-KR" altLang="en-US" sz="2800" dirty="0">
              <a:latin typeface="Arial Rounded MT Bold" panose="020F0704030504030204" pitchFamily="34" charset="0"/>
              <a:ea typeface="Arial Unicode MS" panose="020B0604020202020204" pitchFamily="50" charset="-127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97353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Proposal</a:t>
            </a:r>
            <a:endParaRPr lang="ko-KR" altLang="en-US" sz="24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224" y="1875690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Scope : Include N2, M2, School bus, Box-type truck besides N3 and M3.(If it is possible, include N1 also)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Pause switch : prohibited.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case of school-bus, the vehicle should have both rear view camera and reversing alarm for preventing accident of children.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Microphone height : One point(ex : 1.2m)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Reversing alarm sound is beep sound not continuous sound, so it is not easy to find the maximum 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US" altLang="ko-KR" sz="2000" dirty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 between  0.5m and 1.5m.</a:t>
            </a:r>
          </a:p>
        </p:txBody>
      </p:sp>
    </p:spTree>
    <p:extLst>
      <p:ext uri="{BB962C8B-B14F-4D97-AF65-F5344CB8AC3E}">
        <p14:creationId xmlns:p14="http://schemas.microsoft.com/office/powerpoint/2010/main" val="40859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ChangeArrowheads="1"/>
          </p:cNvSpPr>
          <p:nvPr/>
        </p:nvSpPr>
        <p:spPr bwMode="auto">
          <a:xfrm>
            <a:off x="1871663" y="115888"/>
            <a:ext cx="5400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en-US" altLang="ko-KR" sz="2800" b="1">
                <a:solidFill>
                  <a:srgbClr val="000099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endParaRPr lang="ko-KR" altLang="en-US" sz="2800" b="1">
              <a:solidFill>
                <a:srgbClr val="000099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403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2952750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1841079" y="1700808"/>
            <a:ext cx="5375027" cy="11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48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</a:t>
            </a:r>
            <a:r>
              <a:rPr lang="en-US" altLang="ko-KR" sz="4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you!</a:t>
            </a:r>
            <a:endParaRPr lang="en-US" altLang="ko-KR" sz="48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9077</TotalTime>
  <Words>302</Words>
  <Application>Microsoft Office PowerPoint</Application>
  <PresentationFormat>On-screen Show (4:3)</PresentationFormat>
  <Paragraphs>52</Paragraphs>
  <Slides>8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HPuser</dc:creator>
  <cp:lastModifiedBy>Konstantin Glukhenkiy</cp:lastModifiedBy>
  <cp:revision>1948</cp:revision>
  <cp:lastPrinted>2016-04-20T07:30:09Z</cp:lastPrinted>
  <dcterms:created xsi:type="dcterms:W3CDTF">2011-06-07T06:11:01Z</dcterms:created>
  <dcterms:modified xsi:type="dcterms:W3CDTF">2017-02-10T16:29:30Z</dcterms:modified>
</cp:coreProperties>
</file>