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  <p:sldId id="263" r:id="rId9"/>
    <p:sldId id="265" r:id="rId10"/>
    <p:sldId id="264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4" d="100"/>
          <a:sy n="114" d="100"/>
        </p:scale>
        <p:origin x="-1470" y="-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40D041-9139-45A5-840C-B8BB4A089F81}" type="datetimeFigureOut">
              <a:rPr lang="nl-NL" smtClean="0"/>
              <a:t>10-11-2017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D87E63F-42C1-45A5-B8A8-1115DC755BC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919257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87E63F-42C1-45A5-B8A8-1115DC755BCB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75703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47399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23543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85842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65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10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5096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994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09829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467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45936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195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764C90-11EF-4B24-B85E-C8FD22A19AAD}" type="datetimeFigureOut">
              <a:rPr lang="en-US" smtClean="0"/>
              <a:t>11/10/2017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A0E0C8-88C9-4269-967A-8DD6A46544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5312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416175"/>
            <a:ext cx="7772400" cy="1470025"/>
          </a:xfrm>
        </p:spPr>
        <p:txBody>
          <a:bodyPr/>
          <a:lstStyle/>
          <a:p>
            <a:r>
              <a:rPr lang="en-US" dirty="0" smtClean="0"/>
              <a:t>Status DETA</a:t>
            </a:r>
            <a:br>
              <a:rPr lang="en-US" dirty="0" smtClean="0"/>
            </a:br>
            <a:r>
              <a:rPr lang="en-US" dirty="0" smtClean="0"/>
              <a:t>Ways forward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November 2017</a:t>
            </a:r>
            <a:endParaRPr lang="en-US" dirty="0"/>
          </a:p>
        </p:txBody>
      </p:sp>
      <p:sp>
        <p:nvSpPr>
          <p:cNvPr id="5" name="Tekstvak 4"/>
          <p:cNvSpPr txBox="1"/>
          <p:nvPr/>
        </p:nvSpPr>
        <p:spPr>
          <a:xfrm>
            <a:off x="5562600" y="1600200"/>
            <a:ext cx="3352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nl-NL" b="1" dirty="0" err="1" smtClean="0"/>
              <a:t>Working</a:t>
            </a:r>
            <a:r>
              <a:rPr lang="nl-NL" b="1" dirty="0" smtClean="0"/>
              <a:t> paper </a:t>
            </a:r>
            <a:r>
              <a:rPr lang="nl-NL" u="sng" dirty="0" smtClean="0"/>
              <a:t>DETA-30-09</a:t>
            </a:r>
            <a:endParaRPr lang="nl-NL" dirty="0" smtClean="0"/>
          </a:p>
          <a:p>
            <a:pPr algn="r"/>
            <a:r>
              <a:rPr lang="nl-NL" dirty="0" smtClean="0"/>
              <a:t>30th </a:t>
            </a:r>
            <a:r>
              <a:rPr lang="nl-NL" dirty="0" err="1" smtClean="0"/>
              <a:t>session</a:t>
            </a:r>
            <a:r>
              <a:rPr lang="nl-NL" dirty="0" smtClean="0"/>
              <a:t> of the IWG on DETA</a:t>
            </a:r>
            <a:endParaRPr lang="nl-NL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457200"/>
            <a:ext cx="31481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CH" dirty="0" err="1" smtClean="0"/>
              <a:t>Submitted</a:t>
            </a:r>
            <a:r>
              <a:rPr lang="fr-CH" dirty="0" smtClean="0"/>
              <a:t> by the IWG on DETA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446169" y="255864"/>
            <a:ext cx="358566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CH" u="sng" dirty="0" smtClean="0"/>
              <a:t>Informal document</a:t>
            </a:r>
            <a:r>
              <a:rPr lang="fr-CH" dirty="0" smtClean="0"/>
              <a:t> </a:t>
            </a:r>
            <a:r>
              <a:rPr lang="fr-CH" b="1" dirty="0" smtClean="0"/>
              <a:t>WP.29-173-15</a:t>
            </a:r>
          </a:p>
          <a:p>
            <a:r>
              <a:rPr lang="fr-CH" dirty="0" smtClean="0"/>
              <a:t>173rd WP.29, 14-17 </a:t>
            </a:r>
            <a:r>
              <a:rPr lang="fr-CH" dirty="0" err="1" smtClean="0"/>
              <a:t>November</a:t>
            </a:r>
            <a:r>
              <a:rPr lang="fr-CH" dirty="0" smtClean="0"/>
              <a:t> 2017</a:t>
            </a:r>
          </a:p>
          <a:p>
            <a:r>
              <a:rPr lang="fr-CH" dirty="0" smtClean="0"/>
              <a:t>Agenda item 4.5.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6212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Decision of WP.29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57800" y="1524000"/>
            <a:ext cx="3657600" cy="4525963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smtClean="0"/>
              <a:t>Scenario 1 </a:t>
            </a:r>
            <a:r>
              <a:rPr lang="en-US" dirty="0" smtClean="0">
                <a:sym typeface="Symbol"/>
              </a:rPr>
              <a:t></a:t>
            </a:r>
          </a:p>
          <a:p>
            <a:pPr marL="457200" lvl="1" indent="0">
              <a:buNone/>
            </a:pPr>
            <a:r>
              <a:rPr lang="en-US" dirty="0" smtClean="0">
                <a:sym typeface="Symbol"/>
              </a:rPr>
              <a:t>+ best solution</a:t>
            </a:r>
            <a:endParaRPr lang="en-US" dirty="0" smtClean="0"/>
          </a:p>
          <a:p>
            <a:pPr marL="457200" lvl="1" indent="0">
              <a:buNone/>
            </a:pPr>
            <a:r>
              <a:rPr lang="en-US" dirty="0" smtClean="0"/>
              <a:t>- expensive</a:t>
            </a:r>
          </a:p>
          <a:p>
            <a:pPr marL="0" indent="0">
              <a:buNone/>
            </a:pPr>
            <a:r>
              <a:rPr lang="en-US" dirty="0" smtClean="0"/>
              <a:t>Scenario 2 </a:t>
            </a: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Symbol"/>
              </a:rPr>
              <a:t></a:t>
            </a:r>
            <a:endParaRPr lang="en-US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lvl="1" indent="0">
              <a:buNone/>
            </a:pPr>
            <a:r>
              <a:rPr lang="en-US" dirty="0" smtClean="0"/>
              <a:t>+ good solution</a:t>
            </a:r>
          </a:p>
          <a:p>
            <a:pPr marL="457200" lvl="1" indent="0">
              <a:buNone/>
            </a:pPr>
            <a:r>
              <a:rPr lang="en-US" dirty="0" smtClean="0"/>
              <a:t>+ feasible</a:t>
            </a:r>
          </a:p>
          <a:p>
            <a:pPr marL="0" indent="0">
              <a:buNone/>
            </a:pPr>
            <a:r>
              <a:rPr lang="en-US" dirty="0" smtClean="0"/>
              <a:t>Scenario 3 </a:t>
            </a:r>
            <a:r>
              <a:rPr lang="en-US" dirty="0" smtClean="0">
                <a:sym typeface="Symbol"/>
              </a:rPr>
              <a:t></a:t>
            </a:r>
          </a:p>
          <a:p>
            <a:pPr marL="457200" lvl="1" indent="0">
              <a:buNone/>
            </a:pPr>
            <a:r>
              <a:rPr lang="en-US" dirty="0" smtClean="0">
                <a:sym typeface="Symbol"/>
              </a:rPr>
              <a:t>+ fastest solution</a:t>
            </a:r>
          </a:p>
          <a:p>
            <a:pPr marL="457200" lvl="1" indent="0">
              <a:buNone/>
            </a:pPr>
            <a:r>
              <a:rPr lang="en-US" dirty="0" smtClean="0">
                <a:sym typeface="Symbol"/>
              </a:rPr>
              <a:t>+ “catalyst” </a:t>
            </a:r>
          </a:p>
          <a:p>
            <a:pPr marL="457200" lvl="1" indent="0">
              <a:buNone/>
            </a:pPr>
            <a:r>
              <a:rPr lang="en-US" dirty="0" smtClean="0">
                <a:sym typeface="Symbol"/>
              </a:rPr>
              <a:t>+ good fall back solution</a:t>
            </a:r>
          </a:p>
          <a:p>
            <a:pPr marL="457200" lvl="1" indent="0">
              <a:buNone/>
            </a:pPr>
            <a:r>
              <a:rPr lang="en-US" dirty="0" smtClean="0">
                <a:sym typeface="Symbol"/>
              </a:rPr>
              <a:t>- Uncertain migration</a:t>
            </a:r>
            <a:endParaRPr lang="en-US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609600" y="1524000"/>
            <a:ext cx="4724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2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The IWG on DETA is requesting WP.29 to decide on one scenario until March 2018</a:t>
            </a:r>
          </a:p>
          <a:p>
            <a:endParaRPr lang="en-US" dirty="0" smtClean="0"/>
          </a:p>
          <a:p>
            <a:r>
              <a:rPr lang="en-US" dirty="0" smtClean="0">
                <a:solidFill>
                  <a:srgbClr val="FF0000"/>
                </a:solidFill>
              </a:rPr>
              <a:t>A </a:t>
            </a:r>
            <a:r>
              <a:rPr lang="en-US" smtClean="0">
                <a:solidFill>
                  <a:srgbClr val="FF0000"/>
                </a:solidFill>
              </a:rPr>
              <a:t>decision “engages” </a:t>
            </a:r>
            <a:r>
              <a:rPr lang="en-US" dirty="0" smtClean="0">
                <a:solidFill>
                  <a:srgbClr val="FF0000"/>
                </a:solidFill>
              </a:rPr>
              <a:t>the CP </a:t>
            </a:r>
            <a:r>
              <a:rPr lang="en-US" smtClean="0">
                <a:solidFill>
                  <a:srgbClr val="FF0000"/>
                </a:solidFill>
              </a:rPr>
              <a:t>in terms of donation pledge 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IWG is recommending Scenario 2 (with 3 as fall back)</a:t>
            </a:r>
          </a:p>
          <a:p>
            <a:pPr marL="0" indent="0">
              <a:buNone/>
            </a:pPr>
            <a:r>
              <a:rPr lang="en-US" dirty="0" smtClean="0"/>
              <a:t>	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9442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DETA?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smtClean="0"/>
              <a:t>Definition</a:t>
            </a:r>
          </a:p>
          <a:p>
            <a:pPr lvl="1"/>
            <a:r>
              <a:rPr lang="en-US" dirty="0" smtClean="0"/>
              <a:t>Database for the Exchange of Type Approval documentation and information</a:t>
            </a:r>
          </a:p>
          <a:p>
            <a:pPr lvl="1"/>
            <a:r>
              <a:rPr lang="en-US" dirty="0" smtClean="0"/>
              <a:t>Supports mutual recognition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Different evolutions</a:t>
            </a:r>
            <a:endParaRPr lang="en-US" dirty="0"/>
          </a:p>
          <a:p>
            <a:pPr lvl="1"/>
            <a:r>
              <a:rPr lang="en-US" dirty="0" smtClean="0"/>
              <a:t>V0: existing test version based on ETAES* (exchange of Approval &amp; Compliance Documents) currently managed by KBA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V1: is V0 in productive phase with basic functionalities, only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V2: include Unique Identifier (UI)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V3: include DOC</a:t>
            </a:r>
          </a:p>
          <a:p>
            <a:pPr lvl="1"/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*European Type Approval Exchange System (ETAES) used in EU </a:t>
            </a:r>
          </a:p>
          <a:p>
            <a:endParaRPr lang="en-US" dirty="0"/>
          </a:p>
          <a:p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7816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DETA and WP.29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82000" cy="4525963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DETA is introduced by Revision 3 to the 1958 Agreement Schedule 5 through outlining </a:t>
            </a:r>
            <a:r>
              <a:rPr lang="en-US" dirty="0"/>
              <a:t>in its </a:t>
            </a:r>
            <a:r>
              <a:rPr lang="en-US" dirty="0" smtClean="0"/>
              <a:t>Schedule </a:t>
            </a:r>
            <a:r>
              <a:rPr lang="en-US" dirty="0"/>
              <a:t>5 the provisions for </a:t>
            </a:r>
            <a:r>
              <a:rPr lang="en-US" i="1" dirty="0"/>
              <a:t>“…utilizing the secure internet database established by the United Nations Economic Commission for Europe</a:t>
            </a:r>
            <a:r>
              <a:rPr lang="en-US" i="1" dirty="0" smtClean="0"/>
              <a:t>…</a:t>
            </a:r>
            <a:r>
              <a:rPr lang="en-US" dirty="0" smtClean="0"/>
              <a:t>”.</a:t>
            </a:r>
          </a:p>
          <a:p>
            <a:r>
              <a:rPr lang="en-US" dirty="0"/>
              <a:t>The Unique Identifier (UI) is introduced by Revision 3 to the 1958 Agreement </a:t>
            </a:r>
            <a:r>
              <a:rPr lang="en-US" dirty="0" smtClean="0"/>
              <a:t>Schedule </a:t>
            </a:r>
            <a:r>
              <a:rPr lang="en-US" dirty="0"/>
              <a:t>5.</a:t>
            </a:r>
            <a:endParaRPr lang="en-US" dirty="0" smtClean="0"/>
          </a:p>
          <a:p>
            <a:r>
              <a:rPr lang="en-US" dirty="0"/>
              <a:t>The Declaration of Conformance (</a:t>
            </a:r>
            <a:r>
              <a:rPr lang="en-US" dirty="0" err="1"/>
              <a:t>DoC</a:t>
            </a:r>
            <a:r>
              <a:rPr lang="en-US" dirty="0"/>
              <a:t>) is introduced by Regulation No. 0 (IWVTA</a:t>
            </a:r>
            <a:r>
              <a:rPr lang="nl-NL" dirty="0" smtClean="0"/>
              <a:t>).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769343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Expected benefits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58200" cy="4525963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/>
              <a:t>Direct</a:t>
            </a:r>
          </a:p>
          <a:p>
            <a:pPr lvl="1"/>
            <a:r>
              <a:rPr lang="en-US" dirty="0" smtClean="0"/>
              <a:t>Reduction of administrative burden</a:t>
            </a:r>
          </a:p>
          <a:p>
            <a:pPr lvl="1"/>
            <a:r>
              <a:rPr lang="en-US" dirty="0" smtClean="0"/>
              <a:t>Faster processes</a:t>
            </a:r>
          </a:p>
          <a:p>
            <a:pPr lvl="1"/>
            <a:r>
              <a:rPr lang="en-US" dirty="0" smtClean="0"/>
              <a:t>Crucial for the simplification of the GRE Regulations (UI)</a:t>
            </a:r>
          </a:p>
          <a:p>
            <a:pPr lvl="1"/>
            <a:r>
              <a:rPr lang="en-US" dirty="0" smtClean="0"/>
              <a:t>Accommodate new needs regarding certification marking</a:t>
            </a:r>
          </a:p>
          <a:p>
            <a:pPr lvl="1"/>
            <a:r>
              <a:rPr lang="en-US" dirty="0" smtClean="0"/>
              <a:t>Access (without request) to compliance documentation</a:t>
            </a:r>
          </a:p>
          <a:p>
            <a:pPr lvl="2"/>
            <a:r>
              <a:rPr lang="en-US" dirty="0" smtClean="0"/>
              <a:t>Important for market surveillance</a:t>
            </a:r>
          </a:p>
          <a:p>
            <a:pPr lvl="2"/>
            <a:r>
              <a:rPr lang="en-US" dirty="0" smtClean="0"/>
              <a:t>Check certification withdrawn (e.g. COP non compliance)</a:t>
            </a:r>
          </a:p>
          <a:p>
            <a:pPr lvl="2"/>
            <a:endParaRPr lang="en-US" dirty="0" smtClean="0"/>
          </a:p>
          <a:p>
            <a:r>
              <a:rPr lang="en-US" dirty="0" smtClean="0"/>
              <a:t>Indirect</a:t>
            </a:r>
          </a:p>
          <a:p>
            <a:pPr lvl="1"/>
            <a:r>
              <a:rPr lang="en-US" dirty="0" smtClean="0"/>
              <a:t>Important for authorities to verify the validity of certificates</a:t>
            </a:r>
          </a:p>
          <a:p>
            <a:pPr lvl="1"/>
            <a:r>
              <a:rPr lang="en-US" dirty="0" smtClean="0"/>
              <a:t>Important for authorities to authenticity (e.g. falsification) of certificates 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5245508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Potential benefits*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endParaRPr lang="en-US" dirty="0" smtClean="0"/>
          </a:p>
          <a:p>
            <a:pPr lvl="1"/>
            <a:r>
              <a:rPr lang="en-US" dirty="0" smtClean="0"/>
              <a:t>Software updates (e.g. Over The Air)</a:t>
            </a:r>
          </a:p>
          <a:p>
            <a:pPr lvl="1"/>
            <a:r>
              <a:rPr lang="en-US" dirty="0" smtClean="0"/>
              <a:t>Storage of software version numbers</a:t>
            </a:r>
          </a:p>
          <a:p>
            <a:pPr lvl="1"/>
            <a:r>
              <a:rPr lang="en-US" dirty="0" smtClean="0"/>
              <a:t>Storage of validation models for Automated Driving</a:t>
            </a:r>
          </a:p>
          <a:p>
            <a:pPr lvl="1"/>
            <a:r>
              <a:rPr lang="en-US" dirty="0" smtClean="0"/>
              <a:t>Available for other compliance certifications e.g. blue ribbons, CCC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sz="1800" dirty="0" smtClean="0"/>
              <a:t>         * To be further elaborated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2647750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Scenario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Stand alone project hosted at UNECE (See letter sent by the secretariat)</a:t>
            </a:r>
          </a:p>
          <a:p>
            <a:r>
              <a:rPr lang="en-US" dirty="0" smtClean="0"/>
              <a:t>Estimated costs: 3.6 Mio USD </a:t>
            </a:r>
          </a:p>
          <a:p>
            <a:pPr lvl="1"/>
            <a:r>
              <a:rPr lang="en-US" dirty="0" smtClean="0"/>
              <a:t>Includes Step 1 to 3, running costs and HR for 5 years</a:t>
            </a:r>
          </a:p>
          <a:p>
            <a:r>
              <a:rPr lang="en-US" dirty="0" smtClean="0"/>
              <a:t>Conditions: </a:t>
            </a:r>
          </a:p>
          <a:p>
            <a:pPr lvl="1"/>
            <a:r>
              <a:rPr lang="en-US" dirty="0" smtClean="0"/>
              <a:t>donation pledge (public or private)</a:t>
            </a:r>
          </a:p>
          <a:p>
            <a:r>
              <a:rPr lang="en-US" dirty="0" smtClean="0"/>
              <a:t>Implementation steps:</a:t>
            </a:r>
          </a:p>
          <a:p>
            <a:pPr lvl="1"/>
            <a:r>
              <a:rPr lang="en-US" dirty="0" smtClean="0"/>
              <a:t>Donation pledge for 3.6 Mio USD (time reference)</a:t>
            </a:r>
          </a:p>
          <a:p>
            <a:pPr lvl="1"/>
            <a:r>
              <a:rPr lang="en-US" dirty="0" smtClean="0"/>
              <a:t>Project adopted by EXCOM (+3 months)</a:t>
            </a:r>
          </a:p>
          <a:p>
            <a:pPr lvl="1"/>
            <a:r>
              <a:rPr lang="en-US" dirty="0" smtClean="0"/>
              <a:t>Purchasing (+4 months) , </a:t>
            </a:r>
          </a:p>
          <a:p>
            <a:pPr lvl="1"/>
            <a:r>
              <a:rPr lang="en-US" dirty="0" smtClean="0"/>
              <a:t>migration / installation (+1 month)</a:t>
            </a:r>
          </a:p>
          <a:p>
            <a:pPr lvl="1"/>
            <a:endParaRPr lang="en-US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5175803" y="6172200"/>
            <a:ext cx="282519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720.000 USD per year </a:t>
            </a:r>
          </a:p>
          <a:p>
            <a:r>
              <a:rPr lang="en-US" dirty="0" smtClean="0"/>
              <a:t>13.500 USD per year per CP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92282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Scenario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867400"/>
          </a:xfrm>
        </p:spPr>
        <p:txBody>
          <a:bodyPr>
            <a:normAutofit fontScale="55000" lnSpcReduction="20000"/>
          </a:bodyPr>
          <a:lstStyle/>
          <a:p>
            <a:r>
              <a:rPr lang="en-US" dirty="0" smtClean="0"/>
              <a:t>Step-by-step installation of DETA at UNECE </a:t>
            </a:r>
          </a:p>
          <a:p>
            <a:r>
              <a:rPr lang="en-US" dirty="0" smtClean="0"/>
              <a:t>3 consecutive projects</a:t>
            </a:r>
          </a:p>
          <a:p>
            <a:r>
              <a:rPr lang="en-US" dirty="0" smtClean="0"/>
              <a:t>Estimated costs: 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Step 1 (DETA V1 License, installation, running costs 1 year) 45.000 EUR*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Step 2 (DETA V2 Unique Identifier): 100.000 EUR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Step 3 (DETA V3 Declaration Of Conformance): 200.000 EUR</a:t>
            </a:r>
          </a:p>
          <a:p>
            <a:r>
              <a:rPr lang="en-US" dirty="0" smtClean="0"/>
              <a:t>Conditions</a:t>
            </a:r>
          </a:p>
          <a:p>
            <a:pPr lvl="1"/>
            <a:r>
              <a:rPr lang="en-US" dirty="0" smtClean="0"/>
              <a:t>Pledge for each Steps </a:t>
            </a:r>
          </a:p>
          <a:p>
            <a:pPr lvl="1"/>
            <a:r>
              <a:rPr lang="en-US" dirty="0" smtClean="0"/>
              <a:t>Pledge for 1 JPO post (Confirmation JPO post) – </a:t>
            </a:r>
            <a:r>
              <a:rPr lang="en-US" b="1" i="1" dirty="0" smtClean="0"/>
              <a:t>important savings vs. scenario 1</a:t>
            </a:r>
          </a:p>
          <a:p>
            <a:r>
              <a:rPr lang="en-US" dirty="0" smtClean="0"/>
              <a:t>Implementation steps</a:t>
            </a:r>
          </a:p>
          <a:p>
            <a:pPr lvl="1"/>
            <a:r>
              <a:rPr lang="en-US" dirty="0" smtClean="0"/>
              <a:t>Step 1</a:t>
            </a:r>
          </a:p>
          <a:p>
            <a:pPr lvl="2"/>
            <a:r>
              <a:rPr lang="en-US" dirty="0" smtClean="0"/>
              <a:t>Donation pledge 45.000 EUR (reference date)</a:t>
            </a:r>
          </a:p>
          <a:p>
            <a:pPr lvl="2"/>
            <a:r>
              <a:rPr lang="en-US" dirty="0" smtClean="0"/>
              <a:t>Project adopted by EXCOM (+3 months)</a:t>
            </a:r>
          </a:p>
          <a:p>
            <a:pPr lvl="2"/>
            <a:r>
              <a:rPr lang="en-US" dirty="0" smtClean="0"/>
              <a:t>Purchasing (+4 months) , </a:t>
            </a:r>
          </a:p>
          <a:p>
            <a:pPr lvl="2"/>
            <a:r>
              <a:rPr lang="en-US" dirty="0" smtClean="0"/>
              <a:t>migration / installation (+1 month)</a:t>
            </a:r>
            <a:endParaRPr lang="en-US" dirty="0"/>
          </a:p>
          <a:p>
            <a:pPr lvl="1"/>
            <a:r>
              <a:rPr lang="en-US" dirty="0" smtClean="0"/>
              <a:t>Step 2 (UI)</a:t>
            </a:r>
          </a:p>
          <a:p>
            <a:pPr lvl="2"/>
            <a:r>
              <a:rPr lang="en-US" dirty="0" smtClean="0"/>
              <a:t>Donation pledge 100.000 EUR (reference date) (public or private) </a:t>
            </a:r>
          </a:p>
          <a:p>
            <a:pPr lvl="2"/>
            <a:r>
              <a:rPr lang="en-US" dirty="0" smtClean="0"/>
              <a:t>Project adopted by EXCOM (+3 months)</a:t>
            </a:r>
          </a:p>
          <a:p>
            <a:pPr lvl="2"/>
            <a:r>
              <a:rPr lang="en-US" dirty="0" smtClean="0"/>
              <a:t>UI (+1 year)  </a:t>
            </a:r>
          </a:p>
          <a:p>
            <a:pPr lvl="1"/>
            <a:r>
              <a:rPr lang="en-US" dirty="0" smtClean="0"/>
              <a:t>Step 3 (DOC)</a:t>
            </a:r>
          </a:p>
          <a:p>
            <a:pPr lvl="2"/>
            <a:r>
              <a:rPr lang="en-US" dirty="0" smtClean="0"/>
              <a:t>Donation pledge 200.000 EUR (reference date) (public or private)</a:t>
            </a:r>
          </a:p>
          <a:p>
            <a:pPr lvl="2"/>
            <a:r>
              <a:rPr lang="en-US" dirty="0" smtClean="0"/>
              <a:t>Project adopted by EXCOM (+3 months)</a:t>
            </a:r>
          </a:p>
          <a:p>
            <a:pPr lvl="2"/>
            <a:r>
              <a:rPr lang="en-US" dirty="0" smtClean="0"/>
              <a:t>DOC (+1 year)</a:t>
            </a:r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marL="457200" lvl="1" indent="0">
              <a:buNone/>
            </a:pPr>
            <a:r>
              <a:rPr lang="en-US" sz="1900" dirty="0" smtClean="0"/>
              <a:t>* Estimation based on the list price from 2007</a:t>
            </a:r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5334000" y="6135469"/>
            <a:ext cx="265527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105.000 USD per year </a:t>
            </a:r>
          </a:p>
          <a:p>
            <a:r>
              <a:rPr lang="en-US" dirty="0" smtClean="0"/>
              <a:t>2.000 USD per CP per year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242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Scenario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Temporary [2 years] hosting in Germany (KBA)</a:t>
            </a:r>
          </a:p>
          <a:p>
            <a:r>
              <a:rPr lang="en-US" dirty="0" smtClean="0"/>
              <a:t>This is only a catalyst to promote DETA</a:t>
            </a:r>
          </a:p>
          <a:p>
            <a:r>
              <a:rPr lang="en-US" dirty="0" smtClean="0"/>
              <a:t>Estimated costs for UNECE: </a:t>
            </a:r>
          </a:p>
          <a:p>
            <a:pPr marL="457200" lvl="1" indent="0">
              <a:buNone/>
            </a:pPr>
            <a:r>
              <a:rPr lang="en-US" dirty="0" smtClean="0"/>
              <a:t> </a:t>
            </a:r>
            <a:r>
              <a:rPr lang="en-US" dirty="0" smtClean="0">
                <a:sym typeface="Wingdings" panose="05000000000000000000" pitchFamily="2" charset="2"/>
              </a:rPr>
              <a:t> </a:t>
            </a:r>
            <a:r>
              <a:rPr lang="en-US" dirty="0" smtClean="0"/>
              <a:t>0 during the temporary hosting</a:t>
            </a:r>
          </a:p>
          <a:p>
            <a:pPr marL="457200" lvl="1" indent="0">
              <a:buNone/>
            </a:pPr>
            <a:r>
              <a:rPr lang="en-US" dirty="0" smtClean="0">
                <a:sym typeface="Wingdings" panose="05000000000000000000" pitchFamily="2" charset="2"/>
              </a:rPr>
              <a:t>  running costs etc. after migration to UNECE to be determined by experience</a:t>
            </a:r>
            <a:endParaRPr lang="en-US" dirty="0" smtClean="0"/>
          </a:p>
          <a:p>
            <a:r>
              <a:rPr lang="en-US" dirty="0" smtClean="0"/>
              <a:t>Minimum conditions:</a:t>
            </a:r>
          </a:p>
          <a:p>
            <a:pPr lvl="1"/>
            <a:r>
              <a:rPr lang="en-US" dirty="0" smtClean="0"/>
              <a:t>UNECE is then hosting DETA</a:t>
            </a:r>
          </a:p>
          <a:p>
            <a:pPr lvl="1"/>
            <a:r>
              <a:rPr lang="en-US" dirty="0" smtClean="0"/>
              <a:t>Pledge from donors [for 300.000 EUR (V2+V3)]</a:t>
            </a:r>
          </a:p>
          <a:p>
            <a:r>
              <a:rPr lang="en-US" dirty="0" smtClean="0"/>
              <a:t>Implementation step:</a:t>
            </a:r>
          </a:p>
          <a:p>
            <a:pPr lvl="1"/>
            <a:r>
              <a:rPr lang="en-US" dirty="0" smtClean="0"/>
              <a:t>Agreement by WP.29</a:t>
            </a:r>
          </a:p>
          <a:p>
            <a:pPr lvl="1"/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27533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Consequence of not deciding…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Jeopardizing the simplification of GRE </a:t>
            </a:r>
            <a:r>
              <a:rPr lang="en-US" dirty="0" err="1" smtClean="0"/>
              <a:t>Regs</a:t>
            </a:r>
            <a:r>
              <a:rPr lang="en-US" dirty="0" smtClean="0"/>
              <a:t>.</a:t>
            </a:r>
          </a:p>
          <a:p>
            <a:r>
              <a:rPr lang="en-US" dirty="0" smtClean="0"/>
              <a:t>Increasing administrative burden for exchange of compliance documents</a:t>
            </a:r>
          </a:p>
          <a:p>
            <a:r>
              <a:rPr lang="en-US" dirty="0" smtClean="0"/>
              <a:t>Jeopardizing mutual recognition of IWVTA certificates (no or difficult or limited access to system type approvals)</a:t>
            </a:r>
          </a:p>
          <a:p>
            <a:r>
              <a:rPr lang="en-US" dirty="0" smtClean="0"/>
              <a:t>Other solutions would need to be found for:</a:t>
            </a:r>
          </a:p>
          <a:p>
            <a:pPr lvl="1"/>
            <a:r>
              <a:rPr lang="en-US" dirty="0" smtClean="0"/>
              <a:t>Software updates (e.g. Over The Air)</a:t>
            </a:r>
          </a:p>
          <a:p>
            <a:pPr lvl="1"/>
            <a:r>
              <a:rPr lang="en-US" dirty="0" smtClean="0"/>
              <a:t>Storage of software version numbers</a:t>
            </a:r>
          </a:p>
          <a:p>
            <a:pPr lvl="1"/>
            <a:r>
              <a:rPr lang="en-US" dirty="0" smtClean="0"/>
              <a:t>Storage of validation models for Automated Driving</a:t>
            </a:r>
          </a:p>
        </p:txBody>
      </p:sp>
    </p:spTree>
    <p:extLst>
      <p:ext uri="{BB962C8B-B14F-4D97-AF65-F5344CB8AC3E}">
        <p14:creationId xmlns:p14="http://schemas.microsoft.com/office/powerpoint/2010/main" val="1821607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312</TotalTime>
  <Words>790</Words>
  <Application>Microsoft Office PowerPoint</Application>
  <PresentationFormat>On-screen Show (4:3)</PresentationFormat>
  <Paragraphs>131</Paragraphs>
  <Slides>10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Status DETA Ways forward</vt:lpstr>
      <vt:lpstr>What is DETA?</vt:lpstr>
      <vt:lpstr>DETA and WP.29</vt:lpstr>
      <vt:lpstr>Expected benefits</vt:lpstr>
      <vt:lpstr>Potential benefits*</vt:lpstr>
      <vt:lpstr>Scenario 1</vt:lpstr>
      <vt:lpstr>Scenario 2</vt:lpstr>
      <vt:lpstr>Scenario 3</vt:lpstr>
      <vt:lpstr>Consequence of not deciding…</vt:lpstr>
      <vt:lpstr>Decision of WP.29</vt:lpstr>
    </vt:vector>
  </TitlesOfParts>
  <Company>DCM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Status DETA Ways forward</dc:title>
  <dc:creator>onu</dc:creator>
  <cp:lastModifiedBy>Francois E. Guichard</cp:lastModifiedBy>
  <cp:revision>26</cp:revision>
  <dcterms:created xsi:type="dcterms:W3CDTF">2017-11-09T12:21:38Z</dcterms:created>
  <dcterms:modified xsi:type="dcterms:W3CDTF">2017-11-10T16:48:00Z</dcterms:modified>
</cp:coreProperties>
</file>

<file path=docProps/thumbnail.jpeg>
</file>