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1" r:id="rId1"/>
    <p:sldMasterId id="2147484057" r:id="rId2"/>
    <p:sldMasterId id="2147484455" r:id="rId3"/>
  </p:sldMasterIdLst>
  <p:notesMasterIdLst>
    <p:notesMasterId r:id="rId21"/>
  </p:notesMasterIdLst>
  <p:handoutMasterIdLst>
    <p:handoutMasterId r:id="rId22"/>
  </p:handoutMasterIdLst>
  <p:sldIdLst>
    <p:sldId id="318" r:id="rId4"/>
    <p:sldId id="319" r:id="rId5"/>
    <p:sldId id="341" r:id="rId6"/>
    <p:sldId id="334" r:id="rId7"/>
    <p:sldId id="343" r:id="rId8"/>
    <p:sldId id="348" r:id="rId9"/>
    <p:sldId id="345" r:id="rId10"/>
    <p:sldId id="349" r:id="rId11"/>
    <p:sldId id="350" r:id="rId12"/>
    <p:sldId id="351" r:id="rId13"/>
    <p:sldId id="358" r:id="rId14"/>
    <p:sldId id="357" r:id="rId15"/>
    <p:sldId id="354" r:id="rId16"/>
    <p:sldId id="359" r:id="rId17"/>
    <p:sldId id="356" r:id="rId18"/>
    <p:sldId id="360" r:id="rId19"/>
    <p:sldId id="352" r:id="rId20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2"/>
        </a:solidFill>
        <a:latin typeface="Book Antiqua" panose="02040602050305030304" pitchFamily="18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2"/>
        </a:solidFill>
        <a:latin typeface="Book Antiqua" panose="02040602050305030304" pitchFamily="18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2"/>
        </a:solidFill>
        <a:latin typeface="Book Antiqua" panose="02040602050305030304" pitchFamily="18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2"/>
        </a:solidFill>
        <a:latin typeface="Book Antiqua" panose="02040602050305030304" pitchFamily="18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2"/>
        </a:solidFill>
        <a:latin typeface="Book Antiqua" panose="0204060205030503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400" kern="1200">
        <a:solidFill>
          <a:schemeClr val="tx2"/>
        </a:solidFill>
        <a:latin typeface="Book Antiqua" panose="0204060205030503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1400" kern="1200">
        <a:solidFill>
          <a:schemeClr val="tx2"/>
        </a:solidFill>
        <a:latin typeface="Book Antiqua" panose="0204060205030503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1400" kern="1200">
        <a:solidFill>
          <a:schemeClr val="tx2"/>
        </a:solidFill>
        <a:latin typeface="Book Antiqua" panose="0204060205030503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1400" kern="1200">
        <a:solidFill>
          <a:schemeClr val="tx2"/>
        </a:solidFill>
        <a:latin typeface="Book Antiqua" panose="0204060205030503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3399FF"/>
    <a:srgbClr val="3366FF"/>
    <a:srgbClr val="6699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6192" autoAdjust="0"/>
  </p:normalViewPr>
  <p:slideViewPr>
    <p:cSldViewPr>
      <p:cViewPr varScale="1">
        <p:scale>
          <a:sx n="85" d="100"/>
          <a:sy n="85" d="100"/>
        </p:scale>
        <p:origin x="-1406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3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057B452-7C38-4EE0-A85C-13392A7A09C3}" type="datetimeFigureOut">
              <a:rPr lang="en-US"/>
              <a:pPr>
                <a:defRPr/>
              </a:pPr>
              <a:t>11/28/2017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5F16AA4-0C68-4029-B89D-323B1D28D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895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C1F2F5B-78E4-41AA-B46B-AB013662E9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76497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1pPr>
            <a:lvl2pPr marL="742950" indent="-28575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2pPr>
            <a:lvl3pPr marL="11430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3pPr>
            <a:lvl4pPr marL="16002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4pPr>
            <a:lvl5pPr marL="20574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9pPr>
          </a:lstStyle>
          <a:p>
            <a:fld id="{B48AD0C0-B28A-47DC-AD79-ABF25F4D8269}" type="slidenum">
              <a:rPr lang="en-US" altLang="en-US" sz="1200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1</a:t>
            </a:fld>
            <a:endParaRPr lang="en-US" altLang="en-US" sz="120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1pPr>
            <a:lvl2pPr marL="742950" indent="-28575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2pPr>
            <a:lvl3pPr marL="11430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3pPr>
            <a:lvl4pPr marL="16002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4pPr>
            <a:lvl5pPr marL="20574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9pPr>
          </a:lstStyle>
          <a:p>
            <a:fld id="{3C4E1243-A1D1-46F8-927C-A1A4BFEC5DFE}" type="slidenum">
              <a:rPr lang="en-US" altLang="en-US" sz="1200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2</a:t>
            </a:fld>
            <a:endParaRPr lang="en-US" altLang="en-US" sz="120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1pPr>
            <a:lvl2pPr marL="742950" indent="-28575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2pPr>
            <a:lvl3pPr marL="11430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3pPr>
            <a:lvl4pPr marL="16002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4pPr>
            <a:lvl5pPr marL="20574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9pPr>
          </a:lstStyle>
          <a:p>
            <a:fld id="{360354DB-6172-4486-B0B2-07617403EEDA}" type="slidenum">
              <a:rPr lang="en-US" altLang="en-US" sz="1200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4</a:t>
            </a:fld>
            <a:endParaRPr lang="en-US" altLang="en-US" sz="120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1pPr>
            <a:lvl2pPr marL="742950" indent="-28575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2pPr>
            <a:lvl3pPr marL="11430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3pPr>
            <a:lvl4pPr marL="16002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4pPr>
            <a:lvl5pPr marL="20574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9pPr>
          </a:lstStyle>
          <a:p>
            <a:fld id="{E79BB090-D47A-4404-BC3D-ED25C3816F6B}" type="slidenum">
              <a:rPr lang="en-US" altLang="en-US" sz="1200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7</a:t>
            </a:fld>
            <a:endParaRPr lang="en-US" altLang="en-US" sz="120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877A0C4-BC52-4BD5-853B-BC7FB6EADDFF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10</a:t>
            </a:fld>
            <a:endParaRPr lang="en-GB" altLang="en-US" smtClean="0">
              <a:latin typeface="Arial" panose="020B0604020202020204" pitchFamily="34" charset="0"/>
            </a:endParaRPr>
          </a:p>
        </p:txBody>
      </p:sp>
      <p:sp>
        <p:nvSpPr>
          <p:cNvPr id="35843" name="Rectangle 7"/>
          <p:cNvSpPr txBox="1">
            <a:spLocks noGrp="1" noChangeArrowheads="1"/>
          </p:cNvSpPr>
          <p:nvPr/>
        </p:nvSpPr>
        <p:spPr bwMode="auto">
          <a:xfrm>
            <a:off x="3819525" y="9455150"/>
            <a:ext cx="2978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C7CAD1-8F47-44CC-B93D-D1090CC197C6}" type="slidenum">
              <a:rPr lang="en-GB" altLang="en-US"/>
              <a:pPr algn="r" eaLnBrk="1" hangingPunct="1">
                <a:spcBef>
                  <a:spcPct val="0"/>
                </a:spcBef>
              </a:pPr>
              <a:t>10</a:t>
            </a:fld>
            <a:endParaRPr lang="en-GB" altLang="en-US"/>
          </a:p>
        </p:txBody>
      </p:sp>
      <p:sp>
        <p:nvSpPr>
          <p:cNvPr id="358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9638" y="763588"/>
            <a:ext cx="4979987" cy="3735387"/>
          </a:xfrm>
          <a:ln/>
        </p:spPr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729163"/>
            <a:ext cx="4965700" cy="4422775"/>
          </a:xfrm>
          <a:noFill/>
        </p:spPr>
        <p:txBody>
          <a:bodyPr/>
          <a:lstStyle/>
          <a:p>
            <a:pPr eaLnBrk="1" hangingPunct="1"/>
            <a:endParaRPr lang="fr-FR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877A0C4-BC52-4BD5-853B-BC7FB6EADDFF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12</a:t>
            </a:fld>
            <a:endParaRPr lang="en-GB" altLang="en-US" smtClean="0">
              <a:latin typeface="Arial" panose="020B0604020202020204" pitchFamily="34" charset="0"/>
            </a:endParaRPr>
          </a:p>
        </p:txBody>
      </p:sp>
      <p:sp>
        <p:nvSpPr>
          <p:cNvPr id="35843" name="Rectangle 7"/>
          <p:cNvSpPr txBox="1">
            <a:spLocks noGrp="1" noChangeArrowheads="1"/>
          </p:cNvSpPr>
          <p:nvPr/>
        </p:nvSpPr>
        <p:spPr bwMode="auto">
          <a:xfrm>
            <a:off x="3819525" y="9455150"/>
            <a:ext cx="2978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C7CAD1-8F47-44CC-B93D-D1090CC197C6}" type="slidenum">
              <a:rPr lang="en-GB" altLang="en-US"/>
              <a:pPr algn="r" eaLnBrk="1" hangingPunct="1">
                <a:spcBef>
                  <a:spcPct val="0"/>
                </a:spcBef>
              </a:pPr>
              <a:t>12</a:t>
            </a:fld>
            <a:endParaRPr lang="en-GB" altLang="en-US"/>
          </a:p>
        </p:txBody>
      </p:sp>
      <p:sp>
        <p:nvSpPr>
          <p:cNvPr id="358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9638" y="763588"/>
            <a:ext cx="4979987" cy="3735387"/>
          </a:xfrm>
          <a:ln/>
        </p:spPr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729163"/>
            <a:ext cx="4965700" cy="4422775"/>
          </a:xfrm>
          <a:noFill/>
        </p:spPr>
        <p:txBody>
          <a:bodyPr/>
          <a:lstStyle/>
          <a:p>
            <a:pPr eaLnBrk="1" hangingPunct="1"/>
            <a:endParaRPr lang="fr-FR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720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877A0C4-BC52-4BD5-853B-BC7FB6EADDFF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14</a:t>
            </a:fld>
            <a:endParaRPr lang="en-GB" altLang="en-US" smtClean="0">
              <a:latin typeface="Arial" panose="020B0604020202020204" pitchFamily="34" charset="0"/>
            </a:endParaRPr>
          </a:p>
        </p:txBody>
      </p:sp>
      <p:sp>
        <p:nvSpPr>
          <p:cNvPr id="35843" name="Rectangle 7"/>
          <p:cNvSpPr txBox="1">
            <a:spLocks noGrp="1" noChangeArrowheads="1"/>
          </p:cNvSpPr>
          <p:nvPr/>
        </p:nvSpPr>
        <p:spPr bwMode="auto">
          <a:xfrm>
            <a:off x="3819525" y="9455150"/>
            <a:ext cx="2978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C7CAD1-8F47-44CC-B93D-D1090CC197C6}" type="slidenum">
              <a:rPr lang="en-GB" altLang="en-US"/>
              <a:pPr algn="r" eaLnBrk="1" hangingPunct="1">
                <a:spcBef>
                  <a:spcPct val="0"/>
                </a:spcBef>
              </a:pPr>
              <a:t>14</a:t>
            </a:fld>
            <a:endParaRPr lang="en-GB" altLang="en-US"/>
          </a:p>
        </p:txBody>
      </p:sp>
      <p:sp>
        <p:nvSpPr>
          <p:cNvPr id="358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9638" y="763588"/>
            <a:ext cx="4979987" cy="3735387"/>
          </a:xfrm>
          <a:ln/>
        </p:spPr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729163"/>
            <a:ext cx="4965700" cy="4422775"/>
          </a:xfrm>
          <a:noFill/>
        </p:spPr>
        <p:txBody>
          <a:bodyPr/>
          <a:lstStyle/>
          <a:p>
            <a:pPr eaLnBrk="1" hangingPunct="1"/>
            <a:endParaRPr lang="fr-FR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8243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1pPr>
            <a:lvl2pPr marL="742950" indent="-28575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2pPr>
            <a:lvl3pPr marL="11430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3pPr>
            <a:lvl4pPr marL="16002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4pPr>
            <a:lvl5pPr marL="20574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9pPr>
          </a:lstStyle>
          <a:p>
            <a:fld id="{90707C6F-8E30-47DA-BBA1-F434A581C85C}" type="slidenum">
              <a:rPr lang="en-US" altLang="en-US" sz="1200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17</a:t>
            </a:fld>
            <a:endParaRPr lang="en-US" altLang="en-US" sz="120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3163" y="219075"/>
            <a:ext cx="14287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3501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13691-0559-4CDB-BDBE-A0CC78BDA01D}" type="datetimeFigureOut">
              <a:rPr lang="en-US"/>
              <a:pPr>
                <a:defRPr/>
              </a:pPr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F39DE-1710-41E8-804D-2F4F2C96A8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55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FDF01-02B3-48A0-9237-66C4FAFC5680}" type="datetimeFigureOut">
              <a:rPr lang="en-US"/>
              <a:pPr>
                <a:defRPr/>
              </a:pPr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8F847-3172-400B-AADC-0B0520048F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3482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022"/>
          <a:stretch>
            <a:fillRect/>
          </a:stretch>
        </p:blipFill>
        <p:spPr bwMode="auto">
          <a:xfrm>
            <a:off x="0" y="5856288"/>
            <a:ext cx="9144000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8C506-5B98-4438-8A75-FE24DEB6119C}" type="datetimeFigureOut">
              <a:rPr lang="en-US"/>
              <a:pPr>
                <a:defRPr/>
              </a:pPr>
              <a:t>11/28/2017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0AA06-6304-4C2A-AB90-2369FBC9D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362690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D7EAE-9214-43B3-BC9B-A234542C1EE1}" type="datetimeFigureOut">
              <a:rPr lang="en-US"/>
              <a:pPr>
                <a:defRPr/>
              </a:pPr>
              <a:t>11/28/2017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9A738-5626-450A-B35F-3F846371A2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460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E2676-E42C-44F6-A8D8-45AC7B954655}" type="datetimeFigureOut">
              <a:rPr lang="en-US"/>
              <a:pPr>
                <a:defRPr/>
              </a:pPr>
              <a:t>11/28/2017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406E4-ECE8-461E-849E-77613CCE70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1350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49673-B62B-438C-A1D7-332621DDC7D1}" type="datetimeFigureOut">
              <a:rPr lang="en-US"/>
              <a:pPr>
                <a:defRPr/>
              </a:pPr>
              <a:t>11/28/2017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88B0B-54A4-4893-8738-306FE9A448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47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3649A-FA84-4DC5-AFCC-7243F9352C4C}" type="datetimeFigureOut">
              <a:rPr lang="en-US"/>
              <a:pPr>
                <a:defRPr/>
              </a:pPr>
              <a:t>11/28/2017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E55F5-0D62-43A4-BAED-C4A7931D5F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1362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8D450-4937-4F5B-9A4F-F98C989F7836}" type="datetimeFigureOut">
              <a:rPr lang="en-US"/>
              <a:pPr>
                <a:defRPr/>
              </a:pPr>
              <a:t>11/28/2017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AD5B6-E516-4396-A79D-6E91ECDD9A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5070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DBD64-37D0-4065-BDC0-6EA23964DC90}" type="datetimeFigureOut">
              <a:rPr lang="en-US"/>
              <a:pPr>
                <a:defRPr/>
              </a:pPr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6C356-9F67-4091-88DA-332E90C5F5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4978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12445-DC43-4AB0-BC78-2F5A8842F932}" type="datetimeFigureOut">
              <a:rPr lang="en-US"/>
              <a:pPr>
                <a:defRPr/>
              </a:pPr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657C9-8900-45E7-8B25-C6DF30B7E3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31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022"/>
          <a:stretch>
            <a:fillRect/>
          </a:stretch>
        </p:blipFill>
        <p:spPr bwMode="auto">
          <a:xfrm>
            <a:off x="0" y="5856288"/>
            <a:ext cx="9144000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 </a:t>
            </a:r>
          </a:p>
        </p:txBody>
      </p:sp>
    </p:spTree>
    <p:extLst>
      <p:ext uri="{BB962C8B-B14F-4D97-AF65-F5344CB8AC3E}">
        <p14:creationId xmlns:p14="http://schemas.microsoft.com/office/powerpoint/2010/main" val="2018940199"/>
      </p:ext>
    </p:extLst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750" y="1268416"/>
            <a:ext cx="7920039" cy="8651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2276478"/>
            <a:ext cx="3886200" cy="3819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2276478"/>
            <a:ext cx="3886200" cy="3819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27825-A7C1-492D-B513-39623C9378B3}" type="datetime4">
              <a:rPr lang="en-US" altLang="en-US"/>
              <a:pPr>
                <a:defRPr/>
              </a:pPr>
              <a:t>November 28, 2017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1526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750" y="1268416"/>
            <a:ext cx="7920039" cy="8651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2276478"/>
            <a:ext cx="3886200" cy="3819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2276478"/>
            <a:ext cx="3886200" cy="3819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27825-A7C1-492D-B513-39623C9378B3}" type="datetime4">
              <a:rPr lang="en-US" altLang="en-US"/>
              <a:pPr>
                <a:defRPr/>
              </a:pPr>
              <a:t>November 28, 2017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3916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022"/>
          <a:stretch>
            <a:fillRect/>
          </a:stretch>
        </p:blipFill>
        <p:spPr bwMode="auto">
          <a:xfrm>
            <a:off x="0" y="5856288"/>
            <a:ext cx="9144000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1"/>
            <a:ext cx="3986784" cy="480060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900"/>
            </a:lvl5pPr>
            <a:lvl6pPr marL="685800" indent="0">
              <a:buNone/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295401"/>
            <a:ext cx="3986784" cy="480060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48303273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7806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3163" y="219075"/>
            <a:ext cx="14287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615219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3163" y="219075"/>
            <a:ext cx="14287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3809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3163" y="219075"/>
            <a:ext cx="14287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3836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D13FD-DB85-486F-8A6C-7C0CD6E237FE}" type="datetimeFigureOut">
              <a:rPr lang="en-US"/>
              <a:pPr>
                <a:defRPr/>
              </a:pPr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6FCA7-353B-4110-A48A-C059B365E3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129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306"/>
          <a:stretch>
            <a:fillRect/>
          </a:stretch>
        </p:blipFill>
        <p:spPr bwMode="auto">
          <a:xfrm>
            <a:off x="1138238" y="6021388"/>
            <a:ext cx="6858000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14" r:id="rId1"/>
    <p:sldLayoutId id="2147484615" r:id="rId2"/>
    <p:sldLayoutId id="2147484616" r:id="rId3"/>
    <p:sldLayoutId id="2147484617" r:id="rId4"/>
    <p:sldLayoutId id="2147484603" r:id="rId5"/>
    <p:sldLayoutId id="2147484618" r:id="rId6"/>
  </p:sldLayoutIdLst>
  <p:timing>
    <p:tnLst>
      <p:par>
        <p:cTn id="1" dur="indefinite" restart="never" nodeType="tmRoot"/>
      </p:par>
    </p:tnLst>
  </p:timing>
  <p:txStyles>
    <p:titleStyle>
      <a:lvl1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2pPr>
      <a:lvl3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3pPr>
      <a:lvl4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4pPr>
      <a:lvl5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5pPr>
      <a:lvl6pPr marL="3429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</a:defRPr>
      </a:lvl6pPr>
      <a:lvl7pPr marL="6858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</a:defRPr>
      </a:lvl7pPr>
      <a:lvl8pPr marL="10287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</a:defRPr>
      </a:lvl8pPr>
      <a:lvl9pPr marL="13716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28588" indent="-128588" algn="l" defTabSz="514350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306"/>
          <a:stretch>
            <a:fillRect/>
          </a:stretch>
        </p:blipFill>
        <p:spPr bwMode="auto">
          <a:xfrm>
            <a:off x="1138238" y="6021388"/>
            <a:ext cx="6858000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19" r:id="rId1"/>
    <p:sldLayoutId id="2147484620" r:id="rId2"/>
  </p:sldLayoutIdLst>
  <p:timing>
    <p:tnLst>
      <p:par>
        <p:cTn id="1" dur="indefinite" restart="never" nodeType="tmRoot"/>
      </p:par>
    </p:tnLst>
  </p:timing>
  <p:txStyles>
    <p:titleStyle>
      <a:lvl1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2pPr>
      <a:lvl3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3pPr>
      <a:lvl4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4pPr>
      <a:lvl5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5pPr>
      <a:lvl6pPr marL="3429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</a:defRPr>
      </a:lvl6pPr>
      <a:lvl7pPr marL="6858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</a:defRPr>
      </a:lvl7pPr>
      <a:lvl8pPr marL="10287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</a:defRPr>
      </a:lvl8pPr>
      <a:lvl9pPr marL="13716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28588" indent="-128588" algn="l" defTabSz="514350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31AB935-238C-46B7-B0D5-BF46F4F49AB6}" type="datetimeFigureOut">
              <a:rPr lang="en-US"/>
              <a:pPr>
                <a:defRPr/>
              </a:pPr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3ECD42F-D35B-4F38-B8AC-6180E9C16E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3079" name="Pictur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306"/>
          <a:stretch>
            <a:fillRect/>
          </a:stretch>
        </p:blipFill>
        <p:spPr bwMode="auto">
          <a:xfrm>
            <a:off x="1138238" y="6021388"/>
            <a:ext cx="6858000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04" r:id="rId1"/>
    <p:sldLayoutId id="2147484605" r:id="rId2"/>
    <p:sldLayoutId id="2147484606" r:id="rId3"/>
    <p:sldLayoutId id="2147484621" r:id="rId4"/>
    <p:sldLayoutId id="2147484607" r:id="rId5"/>
    <p:sldLayoutId id="2147484608" r:id="rId6"/>
    <p:sldLayoutId id="2147484609" r:id="rId7"/>
    <p:sldLayoutId id="2147484610" r:id="rId8"/>
    <p:sldLayoutId id="2147484611" r:id="rId9"/>
    <p:sldLayoutId id="2147484612" r:id="rId10"/>
    <p:sldLayoutId id="2147484613" r:id="rId11"/>
    <p:sldLayoutId id="2147484622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urostat/statistics-explained/index.php/Freight_transported_in_containers_-_statistics_on_unitisation#Context" TargetMode="External"/><Relationship Id="rId2" Type="http://schemas.openxmlformats.org/officeDocument/2006/relationships/hyperlink" Target="http://ec.europa.eu/eurostat/cache/metadata/en/tran_im_esms.htm" TargetMode="Externa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stat.trans@unece.or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.png"/><Relationship Id="rId4" Type="http://schemas.openxmlformats.org/officeDocument/2006/relationships/hyperlink" Target="mailto:Alexander.Blackburn@unece.or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tiny.cc/UNECE-Rail-Stats" TargetMode="Externa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ece.org/trans/transport-and-the-sustainable-development-goals.html" TargetMode="Externa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11.png"/><Relationship Id="rId2" Type="http://schemas.openxmlformats.org/officeDocument/2006/relationships/hyperlink" Target="http://w3.unece.org/PXWeb/en" TargetMode="Externa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hyperlink" Target="https://www.unece.org/trans/resources/publications/transport-statistics.html" TargetMode="External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5" Type="http://schemas.openxmlformats.org/officeDocument/2006/relationships/hyperlink" Target="https://www.unece.org/trans/areas-of-work/transport-statistics/statistics-and-data-online/e-roads/traffic-census-map.html" TargetMode="Externa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3"/>
          <p:cNvSpPr>
            <a:spLocks noGrp="1" noChangeArrowheads="1"/>
          </p:cNvSpPr>
          <p:nvPr>
            <p:ph idx="1"/>
          </p:nvPr>
        </p:nvSpPr>
        <p:spPr>
          <a:xfrm>
            <a:off x="1547813" y="1808163"/>
            <a:ext cx="6859587" cy="2700337"/>
          </a:xfrm>
        </p:spPr>
        <p:txBody>
          <a:bodyPr rtlCol="0">
            <a:noAutofit/>
          </a:bodyPr>
          <a:lstStyle/>
          <a:p>
            <a:pPr marL="0" lvl="4" indent="0" algn="ctr" eaLnBrk="1" fontAlgn="auto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fr-CH" altLang="en-US" sz="1500" b="1" dirty="0">
              <a:solidFill>
                <a:srgbClr val="000099"/>
              </a:solidFill>
            </a:endParaRPr>
          </a:p>
          <a:p>
            <a:pPr marL="0" lvl="4" indent="0" algn="ctr" eaLnBrk="1" fontAlgn="auto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fr-CH" altLang="en-US" sz="1500" b="1" dirty="0">
              <a:solidFill>
                <a:srgbClr val="000099"/>
              </a:solidFill>
            </a:endParaRPr>
          </a:p>
          <a:p>
            <a:pPr marL="0" lvl="4" indent="0" algn="r" eaLnBrk="1" fontAlgn="auto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CH" altLang="en-US" sz="2400" b="1" dirty="0" err="1">
                <a:solidFill>
                  <a:srgbClr val="000099"/>
                </a:solidFill>
              </a:rPr>
              <a:t>UNECE’s</a:t>
            </a:r>
            <a:r>
              <a:rPr lang="fr-CH" altLang="en-US" sz="2400" b="1" dirty="0">
                <a:solidFill>
                  <a:srgbClr val="000099"/>
                </a:solidFill>
              </a:rPr>
              <a:t> </a:t>
            </a:r>
            <a:r>
              <a:rPr lang="fr-CH" altLang="en-US" sz="2400" b="1" dirty="0" smtClean="0">
                <a:solidFill>
                  <a:srgbClr val="000099"/>
                </a:solidFill>
              </a:rPr>
              <a:t>Transport </a:t>
            </a:r>
            <a:r>
              <a:rPr lang="fr-CH" altLang="en-US" sz="2400" b="1" dirty="0">
                <a:solidFill>
                  <a:srgbClr val="000099"/>
                </a:solidFill>
              </a:rPr>
              <a:t>Statistics </a:t>
            </a:r>
            <a:r>
              <a:rPr lang="fr-CH" altLang="en-US" sz="2400" b="1" dirty="0" err="1" smtClean="0">
                <a:solidFill>
                  <a:srgbClr val="000099"/>
                </a:solidFill>
              </a:rPr>
              <a:t>Activities</a:t>
            </a:r>
            <a:endParaRPr lang="fr-CH" altLang="en-US" sz="2400" b="1" dirty="0">
              <a:solidFill>
                <a:srgbClr val="000099"/>
              </a:solidFill>
            </a:endParaRPr>
          </a:p>
          <a:p>
            <a:pPr marL="0" lvl="4" indent="0" algn="ctr" eaLnBrk="1" fontAlgn="auto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fr-CH" altLang="en-US" sz="15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marL="0" indent="0" algn="r" eaLnBrk="1" fontAlgn="auto" hangingPunct="1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altLang="en-US" sz="2400" b="1" dirty="0" smtClean="0">
                <a:solidFill>
                  <a:srgbClr val="000099"/>
                </a:solidFill>
              </a:rPr>
              <a:t>Alexander.Blackburn@unece.org</a:t>
            </a:r>
            <a:endParaRPr lang="en-CA" altLang="en-US" sz="2400" b="1" dirty="0">
              <a:solidFill>
                <a:srgbClr val="000099"/>
              </a:solidFill>
            </a:endParaRPr>
          </a:p>
          <a:p>
            <a:pPr marL="0" lvl="4" indent="0" eaLnBrk="1" fontAlgn="auto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altLang="en-US" b="1" dirty="0">
              <a:solidFill>
                <a:schemeClr val="accent2"/>
              </a:solidFill>
            </a:endParaRPr>
          </a:p>
          <a:p>
            <a:pPr marL="0" indent="0" eaLnBrk="1" fontAlgn="auto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en-US" sz="2400" b="1" dirty="0"/>
          </a:p>
        </p:txBody>
      </p:sp>
      <p:pic>
        <p:nvPicPr>
          <p:cNvPr id="15363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33375"/>
            <a:ext cx="22193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3074988" y="4668838"/>
            <a:ext cx="4959350" cy="5318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15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Presentation to WP.24</a:t>
            </a:r>
            <a:endParaRPr lang="en-US" sz="15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1" indent="0"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15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Geneva, 23-24 November </a:t>
            </a:r>
            <a:r>
              <a:rPr lang="en-US" sz="15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2017</a:t>
            </a:r>
            <a:endParaRPr lang="en-US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1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6"/>
          <p:cNvSpPr txBox="1">
            <a:spLocks noGrp="1"/>
          </p:cNvSpPr>
          <p:nvPr/>
        </p:nvSpPr>
        <p:spPr bwMode="auto">
          <a:xfrm>
            <a:off x="6057900" y="5543550"/>
            <a:ext cx="14287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9056" tIns="34529" rIns="69056" bIns="34529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fr-FR" altLang="en-US" sz="1050">
              <a:latin typeface="Times New Roman" panose="02020603050405020304" pitchFamily="18" charset="0"/>
            </a:endParaRPr>
          </a:p>
        </p:txBody>
      </p:sp>
      <p:sp>
        <p:nvSpPr>
          <p:cNvPr id="34819" name="Rectangle 2"/>
          <p:cNvSpPr txBox="1">
            <a:spLocks noChangeArrowheads="1"/>
          </p:cNvSpPr>
          <p:nvPr/>
        </p:nvSpPr>
        <p:spPr bwMode="auto">
          <a:xfrm>
            <a:off x="2995613" y="363538"/>
            <a:ext cx="59404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3000">
                <a:solidFill>
                  <a:schemeClr val="bg1"/>
                </a:solidFill>
                <a:latin typeface="Arial" panose="020B0604020202020204" pitchFamily="34" charset="0"/>
              </a:rPr>
              <a:t>Glossary revision process</a:t>
            </a:r>
            <a:endParaRPr lang="ar-EG" altLang="en-US" sz="3000">
              <a:solidFill>
                <a:schemeClr val="bg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820" name="Rectangle 5"/>
          <p:cNvSpPr>
            <a:spLocks noChangeArrowheads="1"/>
          </p:cNvSpPr>
          <p:nvPr/>
        </p:nvSpPr>
        <p:spPr bwMode="auto">
          <a:xfrm>
            <a:off x="-8722" y="1011238"/>
            <a:ext cx="848518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en-US" altLang="en-US" sz="2400" dirty="0">
                <a:latin typeface="Garamond" panose="02020404030301010803" pitchFamily="18" charset="0"/>
              </a:rPr>
              <a:t>Informal Group of Experts established under WP.6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en-US" altLang="en-US" sz="2400" dirty="0">
                <a:latin typeface="Garamond" panose="02020404030301010803" pitchFamily="18" charset="0"/>
              </a:rPr>
              <a:t>Experts from 13 countries, covering most modes (not pipeline), and many intl. </a:t>
            </a:r>
            <a:r>
              <a:rPr lang="en-US" altLang="en-US" sz="2400" dirty="0" err="1" smtClean="0">
                <a:latin typeface="Garamond" panose="02020404030301010803" pitchFamily="18" charset="0"/>
              </a:rPr>
              <a:t>organisations</a:t>
            </a:r>
            <a:r>
              <a:rPr lang="en-US" altLang="en-US" sz="2400" dirty="0" smtClean="0">
                <a:latin typeface="Garamond" panose="02020404030301010803" pitchFamily="18" charset="0"/>
              </a:rPr>
              <a:t> (including ERA)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en-US" altLang="en-US" sz="2400" dirty="0" smtClean="0">
                <a:latin typeface="Garamond" panose="02020404030301010803" pitchFamily="18" charset="0"/>
              </a:rPr>
              <a:t>Inputs already received from Switzerland on Intermodal transport</a:t>
            </a:r>
            <a:endParaRPr lang="en-US" altLang="en-US" sz="2400" dirty="0">
              <a:latin typeface="Garamond" panose="02020404030301010803" pitchFamily="18" charset="0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en-US" altLang="en-US" sz="2400" dirty="0">
                <a:latin typeface="Garamond" panose="02020404030301010803" pitchFamily="18" charset="0"/>
              </a:rPr>
              <a:t>Collaboration starting with review of existing definitions and agreeing process, meetings to follow; a long process expected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en-US" altLang="en-US" sz="2400" dirty="0" smtClean="0">
                <a:solidFill>
                  <a:srgbClr val="FF0000"/>
                </a:solidFill>
                <a:latin typeface="Garamond" panose="02020404030301010803" pitchFamily="18" charset="0"/>
              </a:rPr>
              <a:t>Input from </a:t>
            </a:r>
            <a:r>
              <a:rPr lang="en-US" altLang="en-US" sz="2400" dirty="0">
                <a:solidFill>
                  <a:srgbClr val="FF0000"/>
                </a:solidFill>
                <a:latin typeface="Garamond" panose="02020404030301010803" pitchFamily="18" charset="0"/>
              </a:rPr>
              <a:t>countries </a:t>
            </a:r>
            <a:r>
              <a:rPr lang="en-US" altLang="en-US" sz="2400" dirty="0" smtClean="0">
                <a:solidFill>
                  <a:srgbClr val="FF0000"/>
                </a:solidFill>
                <a:latin typeface="Garamond" panose="02020404030301010803" pitchFamily="18" charset="0"/>
              </a:rPr>
              <a:t>needed.</a:t>
            </a:r>
            <a:endParaRPr lang="en-US" altLang="en-US" sz="2400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pic>
        <p:nvPicPr>
          <p:cNvPr id="34821" name="Picture 8" descr="https://www.unece.org/fileadmin/_migrated/pics/stats_glossary_lg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4292600"/>
            <a:ext cx="1644650" cy="233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2" name="Rectangle 2"/>
          <p:cNvSpPr txBox="1">
            <a:spLocks noChangeArrowheads="1"/>
          </p:cNvSpPr>
          <p:nvPr/>
        </p:nvSpPr>
        <p:spPr bwMode="auto">
          <a:xfrm>
            <a:off x="-414338" y="400050"/>
            <a:ext cx="6858001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3200">
                <a:solidFill>
                  <a:schemeClr val="hlink"/>
                </a:solidFill>
                <a:latin typeface="Arial" panose="020B0604020202020204" pitchFamily="34" charset="0"/>
              </a:rPr>
              <a:t>Glossary</a:t>
            </a:r>
            <a:endParaRPr lang="en-US" altLang="en-US" sz="320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01638"/>
            <a:ext cx="2219325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88322"/>
            <a:ext cx="7886700" cy="1325563"/>
          </a:xfrm>
        </p:spPr>
        <p:txBody>
          <a:bodyPr/>
          <a:lstStyle/>
          <a:p>
            <a:r>
              <a:rPr lang="en-US" sz="2800" dirty="0">
                <a:solidFill>
                  <a:schemeClr val="hlink"/>
                </a:solidFill>
                <a:latin typeface="Arial" panose="020B0604020202020204" pitchFamily="34" charset="0"/>
              </a:rPr>
              <a:t>UNECE Intermodal </a:t>
            </a:r>
            <a:r>
              <a:rPr lang="en-US" sz="2800" dirty="0" smtClean="0">
                <a:solidFill>
                  <a:schemeClr val="hlink"/>
                </a:solidFill>
                <a:latin typeface="Arial" panose="020B0604020202020204" pitchFamily="34" charset="0"/>
              </a:rPr>
              <a:t>Feed-in Statistics</a:t>
            </a:r>
            <a:endParaRPr lang="en-US" sz="2800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Total </a:t>
            </a:r>
            <a:r>
              <a:rPr lang="en-US" dirty="0" err="1" smtClean="0"/>
              <a:t>tonnes</a:t>
            </a:r>
            <a:r>
              <a:rPr lang="en-US" dirty="0" smtClean="0"/>
              <a:t> of goods moved: </a:t>
            </a:r>
          </a:p>
          <a:p>
            <a:pPr lvl="1"/>
            <a:r>
              <a:rPr lang="en-US" dirty="0" smtClean="0"/>
              <a:t>ROAD</a:t>
            </a:r>
          </a:p>
          <a:p>
            <a:pPr lvl="1"/>
            <a:r>
              <a:rPr lang="en-US" dirty="0" smtClean="0"/>
              <a:t>RAIL</a:t>
            </a:r>
          </a:p>
          <a:p>
            <a:pPr lvl="1"/>
            <a:r>
              <a:rPr lang="en-US" dirty="0" smtClean="0"/>
              <a:t>IWW</a:t>
            </a:r>
          </a:p>
          <a:p>
            <a:r>
              <a:rPr lang="en-US" dirty="0" err="1" smtClean="0"/>
              <a:t>Tonne</a:t>
            </a:r>
            <a:r>
              <a:rPr lang="en-US" dirty="0" smtClean="0"/>
              <a:t>-km of goods moved: </a:t>
            </a:r>
          </a:p>
          <a:p>
            <a:pPr lvl="1"/>
            <a:r>
              <a:rPr lang="en-US" dirty="0" smtClean="0"/>
              <a:t>ROAD</a:t>
            </a:r>
          </a:p>
          <a:p>
            <a:pPr lvl="1"/>
            <a:r>
              <a:rPr lang="en-US" dirty="0" smtClean="0"/>
              <a:t>RAIL</a:t>
            </a:r>
          </a:p>
          <a:p>
            <a:pPr lvl="1"/>
            <a:r>
              <a:rPr lang="en-US" dirty="0" smtClean="0"/>
              <a:t>IWW</a:t>
            </a:r>
          </a:p>
        </p:txBody>
      </p:sp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98883"/>
            <a:ext cx="2219325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5032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6"/>
          <p:cNvSpPr txBox="1">
            <a:spLocks noGrp="1"/>
          </p:cNvSpPr>
          <p:nvPr/>
        </p:nvSpPr>
        <p:spPr bwMode="auto">
          <a:xfrm>
            <a:off x="6057900" y="5543550"/>
            <a:ext cx="14287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9056" tIns="34529" rIns="69056" bIns="34529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fr-FR" altLang="en-US" sz="1050">
              <a:latin typeface="Times New Roman" panose="02020603050405020304" pitchFamily="18" charset="0"/>
            </a:endParaRPr>
          </a:p>
        </p:txBody>
      </p:sp>
      <p:sp>
        <p:nvSpPr>
          <p:cNvPr id="34819" name="Rectangle 2"/>
          <p:cNvSpPr txBox="1">
            <a:spLocks noChangeArrowheads="1"/>
          </p:cNvSpPr>
          <p:nvPr/>
        </p:nvSpPr>
        <p:spPr bwMode="auto">
          <a:xfrm>
            <a:off x="2995613" y="363538"/>
            <a:ext cx="59404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3000">
                <a:solidFill>
                  <a:schemeClr val="bg1"/>
                </a:solidFill>
                <a:latin typeface="Arial" panose="020B0604020202020204" pitchFamily="34" charset="0"/>
              </a:rPr>
              <a:t>Glossary revision process</a:t>
            </a:r>
            <a:endParaRPr lang="ar-EG" altLang="en-US" sz="3000">
              <a:solidFill>
                <a:schemeClr val="bg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822" name="Rectangle 2"/>
          <p:cNvSpPr txBox="1">
            <a:spLocks noChangeArrowheads="1"/>
          </p:cNvSpPr>
          <p:nvPr/>
        </p:nvSpPr>
        <p:spPr bwMode="auto">
          <a:xfrm>
            <a:off x="-180528" y="348376"/>
            <a:ext cx="714657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dirty="0" smtClean="0">
                <a:solidFill>
                  <a:schemeClr val="hlink"/>
                </a:solidFill>
                <a:latin typeface="Arial" panose="020B0604020202020204" pitchFamily="34" charset="0"/>
              </a:rPr>
              <a:t>Eurostat Work on Intermodal Statistics</a:t>
            </a:r>
            <a:endParaRPr lang="en-US" altLang="en-US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1638"/>
            <a:ext cx="1858740" cy="588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51181" y="1234362"/>
            <a:ext cx="8526090" cy="4786926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en-US" sz="2400" dirty="0" smtClean="0">
                <a:latin typeface="Garamond" panose="02020404030301010803" pitchFamily="18" charset="0"/>
              </a:rPr>
              <a:t>Intermodal statistics available only from existing legal frameworks for each transport mode</a:t>
            </a:r>
          </a:p>
          <a:p>
            <a:pPr algn="just"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en-US" sz="2400" dirty="0" smtClean="0">
                <a:latin typeface="Garamond" panose="02020404030301010803" pitchFamily="18" charset="0"/>
              </a:rPr>
              <a:t>Non-harmonized weight concept (road uses gross weight, </a:t>
            </a:r>
            <a:r>
              <a:rPr lang="en-US" altLang="en-US" sz="2400" dirty="0" err="1" smtClean="0">
                <a:latin typeface="Garamond" panose="02020404030301010803" pitchFamily="18" charset="0"/>
              </a:rPr>
              <a:t>rail+IWW</a:t>
            </a:r>
            <a:r>
              <a:rPr lang="en-US" altLang="en-US" sz="2400" dirty="0" smtClean="0">
                <a:latin typeface="Garamond" panose="02020404030301010803" pitchFamily="18" charset="0"/>
              </a:rPr>
              <a:t> use gross-gross weight, maritime uses estimated gross-gross weight)</a:t>
            </a:r>
          </a:p>
          <a:p>
            <a:pPr algn="just"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en-US" sz="2400" dirty="0" smtClean="0">
                <a:latin typeface="Garamond" panose="02020404030301010803" pitchFamily="18" charset="0"/>
              </a:rPr>
              <a:t>Non-harmonized collection of container data (road: large containers and other containers; </a:t>
            </a:r>
            <a:r>
              <a:rPr lang="en-US" altLang="en-US" sz="2400" dirty="0" err="1" smtClean="0">
                <a:latin typeface="Garamond" panose="02020404030301010803" pitchFamily="18" charset="0"/>
              </a:rPr>
              <a:t>IWW+rail</a:t>
            </a:r>
            <a:r>
              <a:rPr lang="en-US" altLang="en-US" sz="2400" dirty="0" smtClean="0">
                <a:latin typeface="Garamond" panose="02020404030301010803" pitchFamily="18" charset="0"/>
              </a:rPr>
              <a:t>: all containers and swap bodies; maritime only large containers)</a:t>
            </a:r>
          </a:p>
        </p:txBody>
      </p:sp>
    </p:spTree>
    <p:extLst>
      <p:ext uri="{BB962C8B-B14F-4D97-AF65-F5344CB8AC3E}">
        <p14:creationId xmlns:p14="http://schemas.microsoft.com/office/powerpoint/2010/main" val="21779023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938338" y="363538"/>
            <a:ext cx="6858000" cy="4318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sz="2300" dirty="0">
                <a:solidFill>
                  <a:schemeClr val="bg1"/>
                </a:solidFill>
                <a:latin typeface="Trebuchet MS" pitchFamily="34" charset="0"/>
                <a:ea typeface="+mn-ea"/>
                <a:cs typeface="Arial" pitchFamily="34" charset="0"/>
              </a:rPr>
              <a:t>WP.6 in June 2017</a:t>
            </a:r>
            <a:endParaRPr lang="en-US" altLang="en-US" sz="2300" dirty="0">
              <a:solidFill>
                <a:schemeClr val="bg1"/>
              </a:solidFill>
              <a:latin typeface="Trebuchet MS" pitchFamily="34" charset="0"/>
              <a:ea typeface="+mn-ea"/>
              <a:cs typeface="Arial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8928992" cy="662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46368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6"/>
          <p:cNvSpPr txBox="1">
            <a:spLocks noGrp="1"/>
          </p:cNvSpPr>
          <p:nvPr/>
        </p:nvSpPr>
        <p:spPr bwMode="auto">
          <a:xfrm>
            <a:off x="6057900" y="5543550"/>
            <a:ext cx="14287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9056" tIns="34529" rIns="69056" bIns="34529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fr-FR" altLang="en-US" sz="1050">
              <a:latin typeface="Times New Roman" panose="02020603050405020304" pitchFamily="18" charset="0"/>
            </a:endParaRPr>
          </a:p>
        </p:txBody>
      </p:sp>
      <p:sp>
        <p:nvSpPr>
          <p:cNvPr id="34819" name="Rectangle 2"/>
          <p:cNvSpPr txBox="1">
            <a:spLocks noChangeArrowheads="1"/>
          </p:cNvSpPr>
          <p:nvPr/>
        </p:nvSpPr>
        <p:spPr bwMode="auto">
          <a:xfrm>
            <a:off x="2995613" y="363538"/>
            <a:ext cx="59404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3000">
                <a:solidFill>
                  <a:schemeClr val="bg1"/>
                </a:solidFill>
                <a:latin typeface="Arial" panose="020B0604020202020204" pitchFamily="34" charset="0"/>
              </a:rPr>
              <a:t>Glossary revision process</a:t>
            </a:r>
            <a:endParaRPr lang="ar-EG" altLang="en-US" sz="3000">
              <a:solidFill>
                <a:schemeClr val="bg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822" name="Rectangle 2"/>
          <p:cNvSpPr txBox="1">
            <a:spLocks noChangeArrowheads="1"/>
          </p:cNvSpPr>
          <p:nvPr/>
        </p:nvSpPr>
        <p:spPr bwMode="auto">
          <a:xfrm>
            <a:off x="-180528" y="348376"/>
            <a:ext cx="714657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dirty="0" smtClean="0">
                <a:solidFill>
                  <a:schemeClr val="hlink"/>
                </a:solidFill>
                <a:latin typeface="Arial" panose="020B0604020202020204" pitchFamily="34" charset="0"/>
              </a:rPr>
              <a:t>Eurostat Work on Intermodal Statistics</a:t>
            </a:r>
            <a:endParaRPr lang="en-US" altLang="en-US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1638"/>
            <a:ext cx="1858740" cy="588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51181" y="1234362"/>
            <a:ext cx="8526090" cy="2770702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en-US" sz="2400" dirty="0" smtClean="0">
                <a:latin typeface="Garamond" panose="02020404030301010803" pitchFamily="18" charset="0"/>
              </a:rPr>
              <a:t>Currently intermodal statistics produced using </a:t>
            </a:r>
            <a:r>
              <a:rPr lang="en-US" altLang="en-US" sz="2400" dirty="0">
                <a:latin typeface="Garamond" panose="02020404030301010803" pitchFamily="18" charset="0"/>
              </a:rPr>
              <a:t>the “German approach” which means:</a:t>
            </a:r>
          </a:p>
          <a:p>
            <a:pPr lvl="1" algn="just"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en-US" sz="2000" dirty="0">
                <a:latin typeface="Garamond" panose="02020404030301010803" pitchFamily="18" charset="0"/>
              </a:rPr>
              <a:t>Use available statistics from each mode to calculate indicators</a:t>
            </a:r>
          </a:p>
          <a:p>
            <a:pPr lvl="1" algn="just"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en-US" sz="2000" dirty="0">
                <a:latin typeface="Garamond" panose="02020404030301010803" pitchFamily="18" charset="0"/>
              </a:rPr>
              <a:t>Identify for each mode, other relevant variables available at national level</a:t>
            </a:r>
          </a:p>
          <a:p>
            <a:pPr algn="just"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en-US" sz="2400" dirty="0" smtClean="0">
                <a:latin typeface="Garamond" panose="02020404030301010803" pitchFamily="18" charset="0"/>
              </a:rPr>
              <a:t>Use available location data to identify the main intermodal transport corridors</a:t>
            </a:r>
          </a:p>
          <a:p>
            <a:pPr algn="just"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en-US" sz="2400" dirty="0" smtClean="0">
                <a:latin typeface="Garamond" panose="02020404030301010803" pitchFamily="18" charset="0"/>
              </a:rPr>
              <a:t>7 Key Indicators calculated: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6" y="3933056"/>
            <a:ext cx="8999802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3429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938338" y="363538"/>
            <a:ext cx="6858000" cy="4318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sz="2300" dirty="0">
                <a:solidFill>
                  <a:schemeClr val="bg1"/>
                </a:solidFill>
                <a:latin typeface="Trebuchet MS" pitchFamily="34" charset="0"/>
                <a:ea typeface="+mn-ea"/>
                <a:cs typeface="Arial" pitchFamily="34" charset="0"/>
              </a:rPr>
              <a:t>WP.6 in June 2017</a:t>
            </a:r>
            <a:endParaRPr lang="en-US" altLang="en-US" sz="2300" dirty="0">
              <a:solidFill>
                <a:schemeClr val="bg1"/>
              </a:solidFill>
              <a:latin typeface="Trebuchet MS" pitchFamily="34" charset="0"/>
              <a:ea typeface="+mn-ea"/>
              <a:cs typeface="Arial" pitchFamily="34" charset="0"/>
            </a:endParaRPr>
          </a:p>
        </p:txBody>
      </p:sp>
      <p:pic>
        <p:nvPicPr>
          <p:cNvPr id="1026" name="Picture 2" descr="http://ec.europa.eu/eurostat/statistics-explained/images/6/6e/Share_of_containers_in_total_goods_transport_by_mode_of_transport%2C_estimated_EU_totals%2C_2007-20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08720"/>
            <a:ext cx="7418696" cy="577009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07950" y="188913"/>
            <a:ext cx="8568506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dirty="0" smtClean="0">
                <a:solidFill>
                  <a:schemeClr val="hlink"/>
                </a:solidFill>
                <a:latin typeface="Arial" panose="020B0604020202020204" pitchFamily="34" charset="0"/>
              </a:rPr>
              <a:t>Share of containers in total goods transport by mode of transport, estimated EU total % (source: Eurostat)</a:t>
            </a:r>
            <a:endParaRPr lang="en-US" altLang="en-US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88818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886700" cy="1325563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4000" dirty="0">
                <a:latin typeface="Garamond" panose="02020404030301010803" pitchFamily="18" charset="0"/>
                <a:ea typeface="+mn-ea"/>
                <a:cs typeface="Arial" panose="020B0604020202020204" pitchFamily="34" charset="0"/>
              </a:rPr>
              <a:t>Further Reading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825625"/>
            <a:ext cx="8191822" cy="4351338"/>
          </a:xfrm>
        </p:spPr>
        <p:txBody>
          <a:bodyPr/>
          <a:lstStyle/>
          <a:p>
            <a:r>
              <a:rPr lang="en-US" sz="2000" dirty="0">
                <a:latin typeface="Garamond" panose="02020404030301010803" pitchFamily="18" charset="0"/>
                <a:cs typeface="Arial" panose="020B0604020202020204" pitchFamily="34" charset="0"/>
                <a:hlinkClick r:id="rId2"/>
              </a:rPr>
              <a:t>http://ec.europa.eu/eurostat/cache/metadata/en/tran_im_esms.htm</a:t>
            </a:r>
            <a:r>
              <a:rPr lang="en-US" sz="2000" dirty="0">
                <a:latin typeface="Garamond" panose="02020404030301010803" pitchFamily="18" charset="0"/>
                <a:cs typeface="Arial" panose="020B0604020202020204" pitchFamily="34" charset="0"/>
              </a:rPr>
              <a:t> Metadata </a:t>
            </a:r>
            <a:r>
              <a:rPr lang="en-US" sz="2000" dirty="0" smtClean="0">
                <a:latin typeface="Garamond" panose="02020404030301010803" pitchFamily="18" charset="0"/>
                <a:cs typeface="Arial" panose="020B0604020202020204" pitchFamily="34" charset="0"/>
              </a:rPr>
              <a:t>concerning the seven chosen indicators on unitization and modal shift potential (based on % of goods moved &gt;300km done by road)</a:t>
            </a:r>
          </a:p>
          <a:p>
            <a:r>
              <a:rPr lang="en-US" sz="2000" dirty="0">
                <a:latin typeface="Garamond" panose="02020404030301010803" pitchFamily="18" charset="0"/>
                <a:cs typeface="Arial" panose="020B0604020202020204" pitchFamily="34" charset="0"/>
                <a:hlinkClick r:id="rId3"/>
              </a:rPr>
              <a:t>http://ec.europa.eu/eurostat/statistics-explained/index.php/Freight_transported_in_containers_-_</a:t>
            </a:r>
            <a:r>
              <a:rPr lang="en-US" sz="2000" dirty="0" smtClean="0">
                <a:latin typeface="Garamond" panose="02020404030301010803" pitchFamily="18" charset="0"/>
                <a:cs typeface="Arial" panose="020B0604020202020204" pitchFamily="34" charset="0"/>
                <a:hlinkClick r:id="rId3"/>
              </a:rPr>
              <a:t>statistics_on_unitisation#Context</a:t>
            </a:r>
            <a:r>
              <a:rPr lang="en-US" sz="2000" dirty="0" smtClean="0">
                <a:latin typeface="Garamond" panose="02020404030301010803" pitchFamily="18" charset="0"/>
                <a:cs typeface="Arial" panose="020B0604020202020204" pitchFamily="34" charset="0"/>
              </a:rPr>
              <a:t> Statistics explained article on European intermodal transport statistics</a:t>
            </a:r>
            <a:endParaRPr lang="en-US" sz="2000" dirty="0">
              <a:latin typeface="Garamond" panose="02020404030301010803" pitchFamily="18" charset="0"/>
              <a:cs typeface="Arial" panose="020B0604020202020204" pitchFamily="34" charset="0"/>
            </a:endParaRPr>
          </a:p>
        </p:txBody>
      </p:sp>
      <p:pic>
        <p:nvPicPr>
          <p:cNvPr id="4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1638"/>
            <a:ext cx="1858740" cy="588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00668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idx="1"/>
          </p:nvPr>
        </p:nvSpPr>
        <p:spPr>
          <a:xfrm>
            <a:off x="358775" y="1556792"/>
            <a:ext cx="8426450" cy="3894683"/>
          </a:xfrm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 dirty="0" smtClean="0">
                <a:latin typeface="Garamond" panose="02020404030301010803" pitchFamily="18" charset="0"/>
                <a:cs typeface="Arial" panose="020B0604020202020204" pitchFamily="34" charset="0"/>
              </a:rPr>
              <a:t>Suggestions? Demands for more intermodal statistics?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 dirty="0" smtClean="0">
                <a:latin typeface="Garamond" panose="02020404030301010803" pitchFamily="18" charset="0"/>
                <a:cs typeface="Arial" panose="020B0604020202020204" pitchFamily="34" charset="0"/>
              </a:rPr>
              <a:t>We are here to help!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altLang="en-US" b="1" dirty="0" smtClean="0">
              <a:latin typeface="Garamond" panose="02020404030301010803" pitchFamily="18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 b="1" i="1" dirty="0" smtClean="0">
                <a:solidFill>
                  <a:srgbClr val="0066CC"/>
                </a:solidFill>
                <a:latin typeface="Garamond" panose="02020404030301010803" pitchFamily="18" charset="0"/>
                <a:cs typeface="Arial" panose="020B0604020202020204" pitchFamily="34" charset="0"/>
                <a:hlinkClick r:id="rId3"/>
              </a:rPr>
              <a:t>stat.trans@unece.org</a:t>
            </a:r>
            <a:endParaRPr lang="en-US" altLang="en-US" b="1" i="1" dirty="0" smtClean="0">
              <a:solidFill>
                <a:srgbClr val="0066CC"/>
              </a:solidFill>
              <a:latin typeface="Garamond" panose="02020404030301010803" pitchFamily="18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 b="1" i="1" dirty="0" smtClean="0">
                <a:solidFill>
                  <a:srgbClr val="0066CC"/>
                </a:solidFill>
                <a:cs typeface="Arial" panose="020B0604020202020204" pitchFamily="34" charset="0"/>
                <a:hlinkClick r:id="rId4"/>
              </a:rPr>
              <a:t>Alexander.Blackburn@unece.org</a:t>
            </a:r>
            <a:endParaRPr lang="en-US" altLang="en-US" b="1" i="1" dirty="0" smtClean="0">
              <a:solidFill>
                <a:srgbClr val="0066CC"/>
              </a:solidFill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altLang="en-US" b="1" i="1" dirty="0" smtClean="0">
              <a:solidFill>
                <a:srgbClr val="0066CC"/>
              </a:solidFill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altLang="en-US" b="1" i="1" dirty="0" smtClean="0">
              <a:solidFill>
                <a:srgbClr val="0066CC"/>
              </a:solidFill>
              <a:cs typeface="Arial" panose="020B0604020202020204" pitchFamily="34" charset="0"/>
            </a:endParaRPr>
          </a:p>
        </p:txBody>
      </p:sp>
      <p:pic>
        <p:nvPicPr>
          <p:cNvPr id="3686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04813"/>
            <a:ext cx="22193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-107950" y="230188"/>
            <a:ext cx="6858000" cy="4318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altLang="en-US" sz="3000" dirty="0">
                <a:solidFill>
                  <a:schemeClr val="hlink"/>
                </a:solidFill>
                <a:latin typeface="Arial" panose="020B0604020202020204" pitchFamily="34" charset="0"/>
              </a:rPr>
              <a:t/>
            </a:r>
            <a:br>
              <a:rPr lang="en-GB" altLang="en-US" sz="3000" dirty="0">
                <a:solidFill>
                  <a:schemeClr val="hlink"/>
                </a:solidFill>
                <a:latin typeface="Arial" panose="020B0604020202020204" pitchFamily="34" charset="0"/>
              </a:rPr>
            </a:br>
            <a:r>
              <a:rPr lang="en-GB" altLang="en-US" sz="3000" dirty="0">
                <a:solidFill>
                  <a:schemeClr val="hlink"/>
                </a:solidFill>
                <a:latin typeface="Arial" panose="020B0604020202020204" pitchFamily="34" charset="0"/>
              </a:rPr>
              <a:t>Overview</a:t>
            </a:r>
            <a:endParaRPr lang="en-US" altLang="en-US" sz="3000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412875"/>
            <a:ext cx="8066087" cy="3887788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en-US" dirty="0" smtClean="0">
                <a:latin typeface="Garamond" panose="02020404030301010803" pitchFamily="18" charset="0"/>
              </a:rPr>
              <a:t>WP.6 meeting and rail workshop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en-US" dirty="0" smtClean="0">
                <a:latin typeface="Garamond" panose="02020404030301010803" pitchFamily="18" charset="0"/>
              </a:rPr>
              <a:t>Capacity building workshops and the SDGs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en-US" dirty="0" smtClean="0">
                <a:latin typeface="Garamond" panose="02020404030301010803" pitchFamily="18" charset="0"/>
              </a:rPr>
              <a:t>Ongoing data collection and dissemination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en-US" dirty="0" smtClean="0">
                <a:latin typeface="Garamond" panose="02020404030301010803" pitchFamily="18" charset="0"/>
              </a:rPr>
              <a:t>Interactive E-Census traffic map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en-US" dirty="0">
                <a:latin typeface="Garamond" panose="02020404030301010803" pitchFamily="18" charset="0"/>
              </a:rPr>
              <a:t>Glossary revision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en-US" dirty="0" smtClean="0">
                <a:latin typeface="Garamond" panose="02020404030301010803" pitchFamily="18" charset="0"/>
              </a:rPr>
              <a:t>Intermodal </a:t>
            </a:r>
            <a:r>
              <a:rPr lang="en-US" altLang="en-US" dirty="0">
                <a:latin typeface="Garamond" panose="02020404030301010803" pitchFamily="18" charset="0"/>
              </a:rPr>
              <a:t>statistics at UNECE and Eurostat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</a:pPr>
            <a:endParaRPr lang="en-US" altLang="en-US" dirty="0" smtClean="0">
              <a:latin typeface="Garamond" panose="02020404030301010803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</a:pPr>
            <a:endParaRPr lang="en-US" altLang="en-US" dirty="0" smtClean="0">
              <a:latin typeface="Garamond" panose="02020404030301010803" pitchFamily="18" charset="0"/>
            </a:endParaRPr>
          </a:p>
        </p:txBody>
      </p:sp>
      <p:pic>
        <p:nvPicPr>
          <p:cNvPr id="17412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33375"/>
            <a:ext cx="22193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938338" y="363538"/>
            <a:ext cx="6858000" cy="4318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sz="2300" dirty="0">
                <a:solidFill>
                  <a:schemeClr val="bg1"/>
                </a:solidFill>
                <a:latin typeface="Trebuchet MS" pitchFamily="34" charset="0"/>
                <a:ea typeface="+mn-ea"/>
                <a:cs typeface="Arial" pitchFamily="34" charset="0"/>
              </a:rPr>
              <a:t>WP.6 in June 2017</a:t>
            </a:r>
            <a:endParaRPr lang="en-US" altLang="en-US" sz="2300" dirty="0">
              <a:solidFill>
                <a:schemeClr val="bg1"/>
              </a:solidFill>
              <a:latin typeface="Trebuchet MS" pitchFamily="34" charset="0"/>
              <a:ea typeface="+mn-ea"/>
              <a:cs typeface="Arial" pitchFamily="34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6350" y="1124744"/>
            <a:ext cx="6042025" cy="4752181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en-US" sz="2400" dirty="0" smtClean="0">
                <a:latin typeface="Garamond" panose="02020404030301010803" pitchFamily="18" charset="0"/>
              </a:rPr>
              <a:t>Half-day workshop on collecting rail statistics</a:t>
            </a:r>
          </a:p>
          <a:p>
            <a:pPr algn="just"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en-US" sz="2400" dirty="0" smtClean="0">
                <a:latin typeface="Garamond" panose="02020404030301010803" pitchFamily="18" charset="0"/>
              </a:rPr>
              <a:t>Presentations from Canada, UK, Netherlands, Russian Federation, ERA, UIC</a:t>
            </a:r>
          </a:p>
          <a:p>
            <a:pPr algn="just"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en-US" sz="2400" dirty="0" smtClean="0">
                <a:latin typeface="Garamond" panose="02020404030301010803" pitchFamily="18" charset="0"/>
              </a:rPr>
              <a:t>Challenges of data collection due to market liberalization a focus</a:t>
            </a:r>
          </a:p>
          <a:p>
            <a:pPr algn="just"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en-US" sz="2200" dirty="0" smtClean="0">
                <a:latin typeface="Garamond" panose="02020404030301010803" pitchFamily="18" charset="0"/>
              </a:rPr>
              <a:t>Details at </a:t>
            </a:r>
            <a:r>
              <a:rPr lang="en-US" altLang="en-US" sz="2200" dirty="0" smtClean="0">
                <a:latin typeface="Garamond" panose="02020404030301010803" pitchFamily="18" charset="0"/>
                <a:hlinkClick r:id="rId2"/>
              </a:rPr>
              <a:t>http://tiny.cc/UNECE-Rail-Stats</a:t>
            </a:r>
            <a:r>
              <a:rPr lang="en-US" altLang="en-US" sz="2200" dirty="0" smtClean="0">
                <a:latin typeface="Garamond" panose="02020404030301010803" pitchFamily="18" charset="0"/>
              </a:rPr>
              <a:t>  </a:t>
            </a:r>
          </a:p>
          <a:p>
            <a:pPr algn="just"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en-US" sz="2400" dirty="0" smtClean="0">
                <a:latin typeface="Garamond" panose="02020404030301010803" pitchFamily="18" charset="0"/>
              </a:rPr>
              <a:t>Plus decisions and discussions on Glossary revision, monitoring the transport SDGs, Eurostat work on intermodal transport…</a:t>
            </a:r>
          </a:p>
        </p:txBody>
      </p:sp>
      <p:pic>
        <p:nvPicPr>
          <p:cNvPr id="1946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7165" y="1700807"/>
            <a:ext cx="2901423" cy="43428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1" name="Rectangle 2"/>
          <p:cNvSpPr txBox="1">
            <a:spLocks noChangeArrowheads="1"/>
          </p:cNvSpPr>
          <p:nvPr/>
        </p:nvSpPr>
        <p:spPr bwMode="auto">
          <a:xfrm>
            <a:off x="107950" y="188913"/>
            <a:ext cx="59404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3000">
                <a:solidFill>
                  <a:schemeClr val="hlink"/>
                </a:solidFill>
                <a:latin typeface="Arial" panose="020B0604020202020204" pitchFamily="34" charset="0"/>
              </a:rPr>
              <a:t>WP.6 Meeting, June 2017</a:t>
            </a:r>
            <a:endParaRPr lang="en-US" altLang="en-US" sz="300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33375"/>
            <a:ext cx="22193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88913"/>
            <a:ext cx="5940425" cy="647700"/>
          </a:xfrm>
        </p:spPr>
        <p:txBody>
          <a:bodyPr/>
          <a:lstStyle/>
          <a:p>
            <a:pPr algn="ctr" eaLnBrk="1" hangingPunct="1"/>
            <a:r>
              <a:rPr lang="en-GB" altLang="en-US" sz="3000" smtClean="0">
                <a:solidFill>
                  <a:schemeClr val="hlink"/>
                </a:solidFill>
                <a:latin typeface="Arial" panose="020B0604020202020204" pitchFamily="34" charset="0"/>
              </a:rPr>
              <a:t>Capacity Building</a:t>
            </a:r>
            <a:endParaRPr lang="en-US" altLang="en-US" sz="3000" smtClean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0" y="952500"/>
            <a:ext cx="7513638" cy="4492625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</a:pPr>
            <a:r>
              <a:rPr lang="en-US" altLang="en-US" sz="2400" dirty="0" smtClean="0">
                <a:latin typeface="Garamond" panose="02020404030301010803" pitchFamily="18" charset="0"/>
              </a:rPr>
              <a:t>Workshops focused on improving the data situation, sharing country best practices and UNECE’s role in Sustainable Development Goals 3, 9 and 11.</a:t>
            </a:r>
          </a:p>
          <a:p>
            <a:pPr algn="just" eaLnBrk="1" hangingPunct="1">
              <a:lnSpc>
                <a:spcPct val="110000"/>
              </a:lnSpc>
            </a:pPr>
            <a:r>
              <a:rPr lang="en-US" altLang="en-US" sz="2400" dirty="0" smtClean="0">
                <a:latin typeface="Garamond" panose="02020404030301010803" pitchFamily="18" charset="0"/>
              </a:rPr>
              <a:t>Ashgabat 	September 2016 (SPECA countries)</a:t>
            </a:r>
          </a:p>
          <a:p>
            <a:pPr algn="just" eaLnBrk="1" hangingPunct="1">
              <a:lnSpc>
                <a:spcPct val="110000"/>
              </a:lnSpc>
            </a:pPr>
            <a:r>
              <a:rPr lang="en-US" altLang="en-US" sz="2400" dirty="0" smtClean="0">
                <a:latin typeface="Garamond" panose="02020404030301010803" pitchFamily="18" charset="0"/>
              </a:rPr>
              <a:t>Podgorica 	October 2017 (Western Balkans and Moldova)</a:t>
            </a:r>
          </a:p>
          <a:p>
            <a:pPr algn="just" eaLnBrk="1" hangingPunct="1">
              <a:lnSpc>
                <a:spcPct val="110000"/>
              </a:lnSpc>
            </a:pPr>
            <a:r>
              <a:rPr lang="en-US" altLang="en-US" sz="2400" dirty="0" smtClean="0">
                <a:latin typeface="Garamond" panose="02020404030301010803" pitchFamily="18" charset="0"/>
              </a:rPr>
              <a:t>Astana 	October 2017 (SPECA)</a:t>
            </a:r>
          </a:p>
          <a:p>
            <a:pPr algn="just" eaLnBrk="1" hangingPunct="1">
              <a:lnSpc>
                <a:spcPct val="110000"/>
              </a:lnSpc>
            </a:pPr>
            <a:r>
              <a:rPr lang="en-US" altLang="en-US" sz="2400" dirty="0" smtClean="0">
                <a:latin typeface="Garamond" panose="02020404030301010803" pitchFamily="18" charset="0"/>
              </a:rPr>
              <a:t>Ljubljana 	November 2017 (Danube Region)</a:t>
            </a:r>
          </a:p>
          <a:p>
            <a:pPr algn="just" eaLnBrk="1" hangingPunct="1">
              <a:lnSpc>
                <a:spcPct val="110000"/>
              </a:lnSpc>
            </a:pPr>
            <a:r>
              <a:rPr lang="en-US" altLang="en-US" sz="2400" dirty="0" smtClean="0">
                <a:latin typeface="Garamond" panose="02020404030301010803" pitchFamily="18" charset="0"/>
              </a:rPr>
              <a:t>Details at </a:t>
            </a:r>
            <a:r>
              <a:rPr lang="en-US" altLang="en-US" sz="2400" dirty="0" smtClean="0">
                <a:latin typeface="Garamond" panose="02020404030301010803" pitchFamily="18" charset="0"/>
                <a:hlinkClick r:id="rId3"/>
              </a:rPr>
              <a:t>https://www.unece.org/trans/transport-and-the-sustainable-development-goals.html</a:t>
            </a:r>
            <a:r>
              <a:rPr lang="en-US" altLang="en-US" sz="2400" dirty="0" smtClean="0">
                <a:latin typeface="Garamond" panose="02020404030301010803" pitchFamily="18" charset="0"/>
              </a:rPr>
              <a:t> </a:t>
            </a:r>
          </a:p>
        </p:txBody>
      </p:sp>
      <p:pic>
        <p:nvPicPr>
          <p:cNvPr id="20484" name="Picture 2" descr="Good Health and Well-Bei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26" y="1547814"/>
            <a:ext cx="1558925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2" descr="https://sustainabledevelopment.un.org/content/images/sdgsfirst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26" y="55564"/>
            <a:ext cx="155575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26" y="3103564"/>
            <a:ext cx="155575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27" y="4656140"/>
            <a:ext cx="155575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49238" y="382588"/>
            <a:ext cx="6266978" cy="538162"/>
          </a:xfrm>
          <a:prstGeom prst="rect">
            <a:avLst/>
          </a:prstGeom>
          <a:noFill/>
        </p:spPr>
        <p:txBody>
          <a:bodyPr lIns="0" tIns="0" rIns="0" bIns="0"/>
          <a:lstStyle/>
          <a:p>
            <a:pPr>
              <a:lnSpc>
                <a:spcPct val="90000"/>
              </a:lnSpc>
              <a:defRPr/>
            </a:pPr>
            <a:r>
              <a:rPr lang="en-US" sz="3000" dirty="0" smtClean="0">
                <a:solidFill>
                  <a:schemeClr val="hlink"/>
                </a:solidFill>
                <a:latin typeface="Arial" panose="020B0604020202020204" pitchFamily="34" charset="0"/>
                <a:ea typeface="+mj-ea"/>
                <a:cs typeface="+mj-cs"/>
              </a:rPr>
              <a:t>UNECE Database and Publications</a:t>
            </a:r>
            <a:endParaRPr lang="en-US" sz="3000" dirty="0">
              <a:solidFill>
                <a:schemeClr val="hlink"/>
              </a:solidFill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19460" name="TextBox 2"/>
          <p:cNvSpPr txBox="1">
            <a:spLocks noChangeArrowheads="1"/>
          </p:cNvSpPr>
          <p:nvPr/>
        </p:nvSpPr>
        <p:spPr bwMode="auto">
          <a:xfrm>
            <a:off x="1751975" y="1376363"/>
            <a:ext cx="5077457" cy="433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en-US" sz="2000" b="1" dirty="0" smtClean="0">
                <a:latin typeface="Garamond" panose="02020404030301010803" pitchFamily="18" charset="0"/>
              </a:rPr>
              <a:t>Inland Transport Statistics</a:t>
            </a:r>
            <a:r>
              <a:rPr lang="en-US" altLang="en-US" sz="2000" dirty="0" smtClean="0">
                <a:latin typeface="Garamond" panose="02020404030301010803" pitchFamily="18" charset="0"/>
              </a:rPr>
              <a:t> published in June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en-US" sz="2000" b="1" dirty="0" smtClean="0">
                <a:latin typeface="Garamond" panose="02020404030301010803" pitchFamily="18" charset="0"/>
              </a:rPr>
              <a:t>Road Accident Statistics </a:t>
            </a:r>
            <a:r>
              <a:rPr lang="en-US" altLang="en-US" sz="2000" dirty="0" smtClean="0">
                <a:latin typeface="Garamond" panose="02020404030301010803" pitchFamily="18" charset="0"/>
              </a:rPr>
              <a:t>to be</a:t>
            </a:r>
            <a:r>
              <a:rPr lang="en-US" altLang="en-US" sz="2000" b="1" dirty="0" smtClean="0">
                <a:latin typeface="Garamond" panose="02020404030301010803" pitchFamily="18" charset="0"/>
              </a:rPr>
              <a:t> </a:t>
            </a:r>
            <a:r>
              <a:rPr lang="en-US" altLang="en-US" sz="2000" dirty="0" smtClean="0">
                <a:latin typeface="Garamond" panose="02020404030301010803" pitchFamily="18" charset="0"/>
              </a:rPr>
              <a:t>published in November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en-US" sz="2000" b="1" dirty="0" err="1" smtClean="0">
                <a:latin typeface="Garamond" panose="02020404030301010803" pitchFamily="18" charset="0"/>
              </a:rPr>
              <a:t>Infocards</a:t>
            </a:r>
            <a:r>
              <a:rPr lang="en-US" altLang="en-US" sz="2000" dirty="0" smtClean="0">
                <a:latin typeface="Garamond" panose="02020404030301010803" pitchFamily="18" charset="0"/>
              </a:rPr>
              <a:t> published each February</a:t>
            </a:r>
          </a:p>
          <a:p>
            <a:pPr marL="285750" algn="just">
              <a:lnSpc>
                <a:spcPct val="100000"/>
              </a:lnSpc>
              <a:spcBef>
                <a:spcPct val="0"/>
              </a:spcBef>
              <a:defRPr/>
            </a:pPr>
            <a:endParaRPr lang="en-US" altLang="en-US" sz="2000" dirty="0">
              <a:latin typeface="Garamond" panose="02020404030301010803" pitchFamily="18" charset="0"/>
            </a:endParaRPr>
          </a:p>
          <a:p>
            <a:pPr algn="just" eaLnBrk="1" hangingPunct="1">
              <a:spcAft>
                <a:spcPts val="450"/>
              </a:spcAft>
              <a:buNone/>
            </a:pPr>
            <a:r>
              <a:rPr lang="en-US" altLang="en-US" sz="2000" b="1" dirty="0" smtClean="0">
                <a:latin typeface="Garamond" panose="02020404030301010803" pitchFamily="18" charset="0"/>
              </a:rPr>
              <a:t>Database</a:t>
            </a:r>
            <a:r>
              <a:rPr lang="en-US" altLang="en-US" sz="2000" dirty="0" smtClean="0">
                <a:latin typeface="Garamond" panose="02020404030301010803" pitchFamily="18" charset="0"/>
              </a:rPr>
              <a:t> now </a:t>
            </a:r>
            <a:r>
              <a:rPr lang="en-US" altLang="en-US" sz="2000" dirty="0">
                <a:latin typeface="Garamond" panose="02020404030301010803" pitchFamily="18" charset="0"/>
              </a:rPr>
              <a:t>updated ~3 times a year, last update in September 2017. Many more indicators added, and dissemination cubes simplified in August</a:t>
            </a:r>
          </a:p>
          <a:p>
            <a:pPr algn="just" eaLnBrk="1" hangingPunct="1">
              <a:spcAft>
                <a:spcPts val="450"/>
              </a:spcAft>
            </a:pPr>
            <a:r>
              <a:rPr lang="en-US" altLang="en-US" sz="2000" dirty="0" smtClean="0">
                <a:latin typeface="Garamond" panose="02020404030301010803" pitchFamily="18" charset="0"/>
              </a:rPr>
              <a:t>Data </a:t>
            </a:r>
            <a:r>
              <a:rPr lang="en-US" altLang="en-US" sz="2000" dirty="0">
                <a:latin typeface="Garamond" panose="02020404030301010803" pitchFamily="18" charset="0"/>
              </a:rPr>
              <a:t>here: </a:t>
            </a:r>
            <a:r>
              <a:rPr lang="en-US" altLang="en-US" sz="2000" dirty="0">
                <a:latin typeface="Garamond" panose="02020404030301010803" pitchFamily="18" charset="0"/>
                <a:hlinkClick r:id="rId2"/>
              </a:rPr>
              <a:t>http://w3.unece.org/PXWeb/en</a:t>
            </a:r>
            <a:r>
              <a:rPr lang="en-US" altLang="en-US" sz="2000" dirty="0">
                <a:latin typeface="Garamond" panose="02020404030301010803" pitchFamily="18" charset="0"/>
              </a:rPr>
              <a:t> </a:t>
            </a:r>
          </a:p>
          <a:p>
            <a:pPr marL="285750" algn="just">
              <a:lnSpc>
                <a:spcPct val="100000"/>
              </a:lnSpc>
              <a:spcBef>
                <a:spcPct val="0"/>
              </a:spcBef>
              <a:defRPr/>
            </a:pPr>
            <a:endParaRPr lang="en-US" altLang="en-US" sz="2000" dirty="0" smtClean="0">
              <a:latin typeface="Garamond" panose="02020404030301010803" pitchFamily="18" charset="0"/>
            </a:endParaRPr>
          </a:p>
        </p:txBody>
      </p:sp>
      <p:pic>
        <p:nvPicPr>
          <p:cNvPr id="22533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01638"/>
            <a:ext cx="2219325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Rectangle 1"/>
          <p:cNvSpPr>
            <a:spLocks noChangeArrowheads="1"/>
          </p:cNvSpPr>
          <p:nvPr/>
        </p:nvSpPr>
        <p:spPr bwMode="auto">
          <a:xfrm>
            <a:off x="0" y="5891213"/>
            <a:ext cx="795637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chemeClr val="tx2"/>
                </a:solidFill>
                <a:latin typeface="Book Antiqua" panose="02040602050305030304" pitchFamily="18" charset="0"/>
              </a:rPr>
              <a:t>All </a:t>
            </a:r>
            <a:r>
              <a:rPr lang="en-US" altLang="en-US" sz="1200" dirty="0" smtClean="0">
                <a:solidFill>
                  <a:schemeClr val="tx2"/>
                </a:solidFill>
                <a:latin typeface="Book Antiqua" panose="02040602050305030304" pitchFamily="18" charset="0"/>
              </a:rPr>
              <a:t>publications available </a:t>
            </a:r>
            <a:r>
              <a:rPr lang="en-US" altLang="en-US" sz="1200" dirty="0">
                <a:solidFill>
                  <a:schemeClr val="tx2"/>
                </a:solidFill>
                <a:latin typeface="Book Antiqua" panose="02040602050305030304" pitchFamily="18" charset="0"/>
              </a:rPr>
              <a:t>from </a:t>
            </a:r>
            <a:r>
              <a:rPr lang="en-US" altLang="en-US" sz="1200" dirty="0">
                <a:solidFill>
                  <a:schemeClr val="tx2"/>
                </a:solidFill>
                <a:latin typeface="Book Antiqua" panose="02040602050305030304" pitchFamily="18" charset="0"/>
                <a:hlinkClick r:id="rId4"/>
              </a:rPr>
              <a:t>https://www.unece.org/trans/resources/publications/transport-statistics.html</a:t>
            </a:r>
            <a:r>
              <a:rPr lang="en-US" altLang="en-US" sz="1200" dirty="0">
                <a:solidFill>
                  <a:schemeClr val="tx2"/>
                </a:solidFill>
                <a:latin typeface="Book Antiqua" panose="02040602050305030304" pitchFamily="18" charset="0"/>
              </a:rPr>
              <a:t> </a:t>
            </a:r>
          </a:p>
        </p:txBody>
      </p:sp>
      <p:pic>
        <p:nvPicPr>
          <p:cNvPr id="2253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7387" y="1256039"/>
            <a:ext cx="2106613" cy="3005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0066" y="2041530"/>
            <a:ext cx="2023934" cy="29130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34" y="2654325"/>
            <a:ext cx="1636232" cy="23002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34" y="1192211"/>
            <a:ext cx="1597571" cy="14294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0" name="Picture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641" y="2843406"/>
            <a:ext cx="1803359" cy="2529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358775" y="285750"/>
            <a:ext cx="5915025" cy="995363"/>
          </a:xfrm>
        </p:spPr>
        <p:txBody>
          <a:bodyPr/>
          <a:lstStyle/>
          <a:p>
            <a:r>
              <a:rPr lang="en-US" altLang="en-US" sz="3000" smtClean="0">
                <a:solidFill>
                  <a:schemeClr val="hlink"/>
                </a:solidFill>
                <a:latin typeface="Arial" panose="020B0604020202020204" pitchFamily="34" charset="0"/>
              </a:rPr>
              <a:t>Road Traffic: E-Road Census</a:t>
            </a:r>
          </a:p>
        </p:txBody>
      </p:sp>
      <p:pic>
        <p:nvPicPr>
          <p:cNvPr id="27651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488" y="2278063"/>
            <a:ext cx="6181725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Oval 13"/>
          <p:cNvSpPr/>
          <p:nvPr/>
        </p:nvSpPr>
        <p:spPr>
          <a:xfrm>
            <a:off x="5570538" y="4864100"/>
            <a:ext cx="514350" cy="325438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50"/>
          </a:p>
        </p:txBody>
      </p:sp>
      <p:sp>
        <p:nvSpPr>
          <p:cNvPr id="11" name="TextBox 10"/>
          <p:cNvSpPr txBox="1"/>
          <p:nvPr/>
        </p:nvSpPr>
        <p:spPr>
          <a:xfrm>
            <a:off x="5595938" y="1473200"/>
            <a:ext cx="3363912" cy="9540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/>
              <a:t>White thickness indicates HGV %. We can see at a glance where the crucial goods border crossings are, and how much of border crossings is trade</a:t>
            </a:r>
          </a:p>
        </p:txBody>
      </p:sp>
      <p:sp>
        <p:nvSpPr>
          <p:cNvPr id="15" name="Oval 14"/>
          <p:cNvSpPr/>
          <p:nvPr/>
        </p:nvSpPr>
        <p:spPr>
          <a:xfrm>
            <a:off x="2430463" y="4035425"/>
            <a:ext cx="514350" cy="327025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50"/>
          </a:p>
        </p:txBody>
      </p:sp>
      <p:sp>
        <p:nvSpPr>
          <p:cNvPr id="9" name="Oval 8"/>
          <p:cNvSpPr/>
          <p:nvPr/>
        </p:nvSpPr>
        <p:spPr>
          <a:xfrm>
            <a:off x="6678613" y="3946525"/>
            <a:ext cx="514350" cy="325438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50"/>
          </a:p>
        </p:txBody>
      </p:sp>
      <p:pic>
        <p:nvPicPr>
          <p:cNvPr id="27656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01638"/>
            <a:ext cx="2219325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val 12"/>
          <p:cNvSpPr/>
          <p:nvPr/>
        </p:nvSpPr>
        <p:spPr>
          <a:xfrm>
            <a:off x="3316288" y="3070225"/>
            <a:ext cx="514350" cy="325438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5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>
          <a:xfrm>
            <a:off x="-180975" y="419100"/>
            <a:ext cx="6624638" cy="649288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da-DK" altLang="en-US" sz="3000" dirty="0" smtClean="0">
                <a:solidFill>
                  <a:schemeClr val="hlink"/>
                </a:solidFill>
                <a:latin typeface="Arial" panose="020B0604020202020204" pitchFamily="34" charset="0"/>
              </a:rPr>
              <a:t>E-Road Census: Interactive European map</a:t>
            </a:r>
            <a:endParaRPr lang="en-US" altLang="en-US" sz="3000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pic>
        <p:nvPicPr>
          <p:cNvPr id="28675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01638"/>
            <a:ext cx="2219325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2" descr="https://www.unece.org/fileadmin/DAM/trans/main/wp6/census2015/road/_Static_map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314450"/>
            <a:ext cx="7277100" cy="373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Rectangle 2"/>
          <p:cNvSpPr>
            <a:spLocks noChangeArrowheads="1"/>
          </p:cNvSpPr>
          <p:nvPr/>
        </p:nvSpPr>
        <p:spPr bwMode="auto">
          <a:xfrm>
            <a:off x="755650" y="5275263"/>
            <a:ext cx="79073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tx2"/>
                </a:solidFill>
                <a:latin typeface="Book Antiqua" panose="02040602050305030304" pitchFamily="18" charset="0"/>
                <a:hlinkClick r:id="rId5"/>
              </a:rPr>
              <a:t>https://www.unece.org/trans/areas-of-work/transport-statistics/statistics-and-data-online/e-roads/traffic-census-map.html</a:t>
            </a:r>
            <a:endParaRPr lang="en-US" altLang="en-US" sz="1400">
              <a:solidFill>
                <a:schemeClr val="tx2"/>
              </a:solidFill>
              <a:latin typeface="Book Antiqua" panose="0204060205030503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8" descr="MAPA_ZSR_vlaky ND_20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628775"/>
            <a:ext cx="5832475" cy="418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5599113" cy="1325563"/>
          </a:xfrm>
        </p:spPr>
        <p:txBody>
          <a:bodyPr/>
          <a:lstStyle/>
          <a:p>
            <a:r>
              <a:rPr lang="en-US" altLang="en-US" sz="3000" smtClean="0">
                <a:solidFill>
                  <a:schemeClr val="hlink"/>
                </a:solidFill>
                <a:latin typeface="Arial" panose="020B0604020202020204" pitchFamily="34" charset="0"/>
              </a:rPr>
              <a:t>E-Rail</a:t>
            </a:r>
            <a:r>
              <a:rPr lang="en-US" altLang="en-US" smtClean="0"/>
              <a:t> </a:t>
            </a:r>
            <a:r>
              <a:rPr lang="en-US" altLang="en-US" sz="3000" smtClean="0">
                <a:solidFill>
                  <a:schemeClr val="hlink"/>
                </a:solidFill>
                <a:latin typeface="Arial" panose="020B0604020202020204" pitchFamily="34" charset="0"/>
              </a:rPr>
              <a:t>Census</a:t>
            </a:r>
          </a:p>
        </p:txBody>
      </p:sp>
      <p:pic>
        <p:nvPicPr>
          <p:cNvPr id="30724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01638"/>
            <a:ext cx="2219325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MAPA_ZSR_vlaky OD_20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628775"/>
            <a:ext cx="5832475" cy="410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01638"/>
            <a:ext cx="2219325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5599113" cy="1325563"/>
          </a:xfrm>
        </p:spPr>
        <p:txBody>
          <a:bodyPr/>
          <a:lstStyle/>
          <a:p>
            <a:r>
              <a:rPr lang="en-US" altLang="en-US" sz="3000" smtClean="0">
                <a:solidFill>
                  <a:schemeClr val="hlink"/>
                </a:solidFill>
                <a:latin typeface="Arial" panose="020B0604020202020204" pitchFamily="34" charset="0"/>
              </a:rPr>
              <a:t>E-Rail</a:t>
            </a:r>
            <a:r>
              <a:rPr lang="en-US" altLang="en-US" smtClean="0"/>
              <a:t> </a:t>
            </a:r>
            <a:r>
              <a:rPr lang="en-US" altLang="en-US" sz="3000" smtClean="0">
                <a:solidFill>
                  <a:schemeClr val="hlink"/>
                </a:solidFill>
                <a:latin typeface="Arial" panose="020B0604020202020204" pitchFamily="34" charset="0"/>
              </a:rPr>
              <a:t>Census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11167</TotalTime>
  <Words>547</Words>
  <Application>Microsoft Office PowerPoint</Application>
  <PresentationFormat>On-screen Show (4:3)</PresentationFormat>
  <Paragraphs>92</Paragraphs>
  <Slides>17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1_Office Theme</vt:lpstr>
      <vt:lpstr>Office Theme</vt:lpstr>
      <vt:lpstr>2_Office Theme</vt:lpstr>
      <vt:lpstr>PowerPoint Presentation</vt:lpstr>
      <vt:lpstr> Overview</vt:lpstr>
      <vt:lpstr>WP.6 in June 2017</vt:lpstr>
      <vt:lpstr>Capacity Building</vt:lpstr>
      <vt:lpstr>PowerPoint Presentation</vt:lpstr>
      <vt:lpstr>Road Traffic: E-Road Census</vt:lpstr>
      <vt:lpstr>E-Road Census: Interactive European map</vt:lpstr>
      <vt:lpstr>E-Rail Census</vt:lpstr>
      <vt:lpstr>E-Rail Census</vt:lpstr>
      <vt:lpstr>PowerPoint Presentation</vt:lpstr>
      <vt:lpstr>UNECE Intermodal Feed-in Statistics</vt:lpstr>
      <vt:lpstr>PowerPoint Presentation</vt:lpstr>
      <vt:lpstr>WP.6 in June 2017</vt:lpstr>
      <vt:lpstr>PowerPoint Presentation</vt:lpstr>
      <vt:lpstr>WP.6 in June 2017</vt:lpstr>
      <vt:lpstr>Further Reading</vt:lpstr>
      <vt:lpstr>PowerPoint Presentation</vt:lpstr>
    </vt:vector>
  </TitlesOfParts>
  <Company>UNECE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Gardner</dc:creator>
  <cp:lastModifiedBy>brynkina</cp:lastModifiedBy>
  <cp:revision>247</cp:revision>
  <cp:lastPrinted>2017-03-10T09:40:47Z</cp:lastPrinted>
  <dcterms:created xsi:type="dcterms:W3CDTF">2006-08-10T12:43:08Z</dcterms:created>
  <dcterms:modified xsi:type="dcterms:W3CDTF">2017-11-28T16:38:30Z</dcterms:modified>
</cp:coreProperties>
</file>