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97" d="100"/>
          <a:sy n="97" d="100"/>
        </p:scale>
        <p:origin x="-19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65798-8527-4DCE-AD67-3306D4B5C607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D430C-98B5-4DE1-AEC0-4D6FF0982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9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D430C-98B5-4DE1-AEC0-4D6FF0982B9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3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650503"/>
          </a:xfr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rgbClr val="666699"/>
                </a:solidFill>
                <a:latin typeface="Century Gothic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9" y="3359423"/>
            <a:ext cx="7786304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AA64AE-8F6A-452A-B95D-5E1AACCB8607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158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3"/>
            <a:ext cx="8496944" cy="475252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88288" cy="648072"/>
          </a:xfrm>
          <a:noFill/>
          <a:effectLst/>
        </p:spPr>
        <p:txBody>
          <a:bodyPr/>
          <a:lstStyle>
            <a:lvl1pPr>
              <a:defRPr>
                <a:solidFill>
                  <a:srgbClr val="666699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AA64AE-8F6A-452A-B95D-5E1AACCB8607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13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48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100000">
              <a:schemeClr val="bg1"/>
            </a:gs>
          </a:gsLst>
          <a:lin ang="14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23528" y="547417"/>
            <a:ext cx="8488288" cy="648072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6" name="Forme libre 15"/>
          <p:cNvSpPr/>
          <p:nvPr/>
        </p:nvSpPr>
        <p:spPr>
          <a:xfrm>
            <a:off x="0" y="222191"/>
            <a:ext cx="9118363" cy="307648"/>
          </a:xfrm>
          <a:custGeom>
            <a:avLst/>
            <a:gdLst>
              <a:gd name="connsiteX0" fmla="*/ 0 w 9118363"/>
              <a:gd name="connsiteY0" fmla="*/ 307648 h 307648"/>
              <a:gd name="connsiteX1" fmla="*/ 4349809 w 9118363"/>
              <a:gd name="connsiteY1" fmla="*/ 111095 h 307648"/>
              <a:gd name="connsiteX2" fmla="*/ 9118363 w 9118363"/>
              <a:gd name="connsiteY2" fmla="*/ 0 h 30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18363" h="307648">
                <a:moveTo>
                  <a:pt x="0" y="307648"/>
                </a:moveTo>
                <a:lnTo>
                  <a:pt x="4349809" y="111095"/>
                </a:lnTo>
                <a:cubicBezTo>
                  <a:pt x="5869536" y="59820"/>
                  <a:pt x="7493949" y="29910"/>
                  <a:pt x="9118363" y="0"/>
                </a:cubicBezTo>
              </a:path>
            </a:pathLst>
          </a:custGeom>
          <a:ln w="50800">
            <a:solidFill>
              <a:srgbClr val="97BF0D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6371293"/>
            <a:ext cx="9151939" cy="486707"/>
          </a:xfrm>
          <a:custGeom>
            <a:avLst/>
            <a:gdLst>
              <a:gd name="connsiteX0" fmla="*/ 0 w 9144000"/>
              <a:gd name="connsiteY0" fmla="*/ 0 h 216024"/>
              <a:gd name="connsiteX1" fmla="*/ 9144000 w 9144000"/>
              <a:gd name="connsiteY1" fmla="*/ 0 h 216024"/>
              <a:gd name="connsiteX2" fmla="*/ 9144000 w 9144000"/>
              <a:gd name="connsiteY2" fmla="*/ 216024 h 216024"/>
              <a:gd name="connsiteX3" fmla="*/ 0 w 9144000"/>
              <a:gd name="connsiteY3" fmla="*/ 216024 h 216024"/>
              <a:gd name="connsiteX4" fmla="*/ 0 w 9144000"/>
              <a:gd name="connsiteY4" fmla="*/ 0 h 216024"/>
              <a:gd name="connsiteX0" fmla="*/ 0 w 9147175"/>
              <a:gd name="connsiteY0" fmla="*/ 0 h 504949"/>
              <a:gd name="connsiteX1" fmla="*/ 9147175 w 9147175"/>
              <a:gd name="connsiteY1" fmla="*/ 288925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661275 w 9147175"/>
              <a:gd name="connsiteY1" fmla="*/ 288925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558882 w 9147175"/>
              <a:gd name="connsiteY1" fmla="*/ 150812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644607 w 9147175"/>
              <a:gd name="connsiteY1" fmla="*/ 291306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386233"/>
              <a:gd name="connsiteX1" fmla="*/ 7644607 w 7644607"/>
              <a:gd name="connsiteY1" fmla="*/ 172590 h 386233"/>
              <a:gd name="connsiteX2" fmla="*/ 7642225 w 7644607"/>
              <a:gd name="connsiteY2" fmla="*/ 383852 h 386233"/>
              <a:gd name="connsiteX3" fmla="*/ 3175 w 7644607"/>
              <a:gd name="connsiteY3" fmla="*/ 386233 h 386233"/>
              <a:gd name="connsiteX4" fmla="*/ 0 w 7644607"/>
              <a:gd name="connsiteY4" fmla="*/ 0 h 386233"/>
              <a:gd name="connsiteX0" fmla="*/ 0 w 7644607"/>
              <a:gd name="connsiteY0" fmla="*/ 0 h 386233"/>
              <a:gd name="connsiteX1" fmla="*/ 7644607 w 7644607"/>
              <a:gd name="connsiteY1" fmla="*/ 172590 h 386233"/>
              <a:gd name="connsiteX2" fmla="*/ 7642225 w 7644607"/>
              <a:gd name="connsiteY2" fmla="*/ 383852 h 386233"/>
              <a:gd name="connsiteX3" fmla="*/ 3175 w 7644607"/>
              <a:gd name="connsiteY3" fmla="*/ 386233 h 386233"/>
              <a:gd name="connsiteX4" fmla="*/ 0 w 7644607"/>
              <a:gd name="connsiteY4" fmla="*/ 0 h 386233"/>
              <a:gd name="connsiteX0" fmla="*/ 0 w 7644607"/>
              <a:gd name="connsiteY0" fmla="*/ 0 h 347419"/>
              <a:gd name="connsiteX1" fmla="*/ 7644607 w 7644607"/>
              <a:gd name="connsiteY1" fmla="*/ 133776 h 347419"/>
              <a:gd name="connsiteX2" fmla="*/ 7642225 w 7644607"/>
              <a:gd name="connsiteY2" fmla="*/ 345038 h 347419"/>
              <a:gd name="connsiteX3" fmla="*/ 3175 w 7644607"/>
              <a:gd name="connsiteY3" fmla="*/ 347419 h 347419"/>
              <a:gd name="connsiteX4" fmla="*/ 0 w 7644607"/>
              <a:gd name="connsiteY4" fmla="*/ 0 h 347419"/>
              <a:gd name="connsiteX0" fmla="*/ 0 w 7644607"/>
              <a:gd name="connsiteY0" fmla="*/ 0 h 347419"/>
              <a:gd name="connsiteX1" fmla="*/ 7644607 w 7644607"/>
              <a:gd name="connsiteY1" fmla="*/ 133776 h 347419"/>
              <a:gd name="connsiteX2" fmla="*/ 7642225 w 7644607"/>
              <a:gd name="connsiteY2" fmla="*/ 345038 h 347419"/>
              <a:gd name="connsiteX3" fmla="*/ 3175 w 7644607"/>
              <a:gd name="connsiteY3" fmla="*/ 347419 h 347419"/>
              <a:gd name="connsiteX4" fmla="*/ 0 w 7644607"/>
              <a:gd name="connsiteY4" fmla="*/ 0 h 34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44607" h="347419">
                <a:moveTo>
                  <a:pt x="0" y="0"/>
                </a:moveTo>
                <a:cubicBezTo>
                  <a:pt x="2647898" y="110763"/>
                  <a:pt x="5213312" y="131577"/>
                  <a:pt x="7644607" y="133776"/>
                </a:cubicBezTo>
                <a:lnTo>
                  <a:pt x="7642225" y="345038"/>
                </a:lnTo>
                <a:lnTo>
                  <a:pt x="3175" y="347419"/>
                </a:lnTo>
                <a:cubicBezTo>
                  <a:pt x="2117" y="179103"/>
                  <a:pt x="1058" y="168316"/>
                  <a:pt x="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196753"/>
            <a:ext cx="8496944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8" name="Forme libre 17"/>
          <p:cNvSpPr/>
          <p:nvPr/>
        </p:nvSpPr>
        <p:spPr>
          <a:xfrm>
            <a:off x="8634413" y="0"/>
            <a:ext cx="514350" cy="407194"/>
          </a:xfrm>
          <a:custGeom>
            <a:avLst/>
            <a:gdLst>
              <a:gd name="connsiteX0" fmla="*/ 509587 w 509587"/>
              <a:gd name="connsiteY0" fmla="*/ 0 h 407194"/>
              <a:gd name="connsiteX1" fmla="*/ 509587 w 509587"/>
              <a:gd name="connsiteY1" fmla="*/ 407194 h 407194"/>
              <a:gd name="connsiteX2" fmla="*/ 0 w 509587"/>
              <a:gd name="connsiteY2" fmla="*/ 0 h 407194"/>
              <a:gd name="connsiteX3" fmla="*/ 509587 w 509587"/>
              <a:gd name="connsiteY3" fmla="*/ 0 h 40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587" h="407194">
                <a:moveTo>
                  <a:pt x="509587" y="0"/>
                </a:moveTo>
                <a:lnTo>
                  <a:pt x="509587" y="407194"/>
                </a:lnTo>
                <a:lnTo>
                  <a:pt x="0" y="0"/>
                </a:lnTo>
                <a:lnTo>
                  <a:pt x="509587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8474869" y="0"/>
            <a:ext cx="673894" cy="407194"/>
          </a:xfrm>
          <a:custGeom>
            <a:avLst/>
            <a:gdLst>
              <a:gd name="connsiteX0" fmla="*/ 159544 w 673894"/>
              <a:gd name="connsiteY0" fmla="*/ 0 h 407194"/>
              <a:gd name="connsiteX1" fmla="*/ 673894 w 673894"/>
              <a:gd name="connsiteY1" fmla="*/ 407194 h 407194"/>
              <a:gd name="connsiteX2" fmla="*/ 0 w 673894"/>
              <a:gd name="connsiteY2" fmla="*/ 266700 h 407194"/>
              <a:gd name="connsiteX3" fmla="*/ 159544 w 673894"/>
              <a:gd name="connsiteY3" fmla="*/ 0 h 40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894" h="407194">
                <a:moveTo>
                  <a:pt x="159544" y="0"/>
                </a:moveTo>
                <a:lnTo>
                  <a:pt x="673894" y="407194"/>
                </a:lnTo>
                <a:lnTo>
                  <a:pt x="0" y="266700"/>
                </a:lnTo>
                <a:lnTo>
                  <a:pt x="159544" y="0"/>
                </a:lnTo>
                <a:close/>
              </a:path>
            </a:pathLst>
          </a:custGeom>
          <a:solidFill>
            <a:srgbClr val="666699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/>
        </p:nvCxnSpPr>
        <p:spPr>
          <a:xfrm>
            <a:off x="971600" y="6381328"/>
            <a:ext cx="0" cy="4101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AA64AE-8F6A-452A-B95D-5E1AACCB8607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4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pic>
        <p:nvPicPr>
          <p:cNvPr id="1026" name="Picture 2" descr="F:\logo-groupe-blan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949" y="6582244"/>
            <a:ext cx="1533653" cy="23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 rot="18908549">
            <a:off x="6786776" y="6491405"/>
            <a:ext cx="432048" cy="432048"/>
          </a:xfrm>
          <a:custGeom>
            <a:avLst/>
            <a:gdLst>
              <a:gd name="connsiteX0" fmla="*/ 0 w 432048"/>
              <a:gd name="connsiteY0" fmla="*/ 216024 h 432048"/>
              <a:gd name="connsiteX1" fmla="*/ 216024 w 432048"/>
              <a:gd name="connsiteY1" fmla="*/ 0 h 432048"/>
              <a:gd name="connsiteX2" fmla="*/ 432048 w 432048"/>
              <a:gd name="connsiteY2" fmla="*/ 216024 h 432048"/>
              <a:gd name="connsiteX3" fmla="*/ 216024 w 432048"/>
              <a:gd name="connsiteY3" fmla="*/ 432048 h 432048"/>
              <a:gd name="connsiteX4" fmla="*/ 0 w 432048"/>
              <a:gd name="connsiteY4" fmla="*/ 216024 h 432048"/>
              <a:gd name="connsiteX0" fmla="*/ 0 w 432048"/>
              <a:gd name="connsiteY0" fmla="*/ 216024 h 432048"/>
              <a:gd name="connsiteX1" fmla="*/ 216024 w 432048"/>
              <a:gd name="connsiteY1" fmla="*/ 0 h 432048"/>
              <a:gd name="connsiteX2" fmla="*/ 432048 w 432048"/>
              <a:gd name="connsiteY2" fmla="*/ 216024 h 432048"/>
              <a:gd name="connsiteX3" fmla="*/ 216024 w 432048"/>
              <a:gd name="connsiteY3" fmla="*/ 432048 h 432048"/>
              <a:gd name="connsiteX4" fmla="*/ 0 w 432048"/>
              <a:gd name="connsiteY4" fmla="*/ 216024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048" h="432048">
                <a:moveTo>
                  <a:pt x="0" y="216024"/>
                </a:moveTo>
                <a:cubicBezTo>
                  <a:pt x="0" y="96717"/>
                  <a:pt x="96717" y="0"/>
                  <a:pt x="216024" y="0"/>
                </a:cubicBezTo>
                <a:cubicBezTo>
                  <a:pt x="335331" y="0"/>
                  <a:pt x="432048" y="96717"/>
                  <a:pt x="432048" y="216024"/>
                </a:cubicBezTo>
                <a:cubicBezTo>
                  <a:pt x="432048" y="335331"/>
                  <a:pt x="335331" y="432048"/>
                  <a:pt x="216024" y="432048"/>
                </a:cubicBezTo>
                <a:lnTo>
                  <a:pt x="0" y="216024"/>
                </a:lnTo>
                <a:close/>
              </a:path>
            </a:pathLst>
          </a:custGeom>
          <a:solidFill>
            <a:srgbClr val="97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32240" y="6520259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E3E15B3-CCB5-408F-BD83-BA979C18AE22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2" descr="K:\Secteurs\COM\PHOTOTHEQUE et LOGOS\logos\LOGOS GROUPE 2013\LOGOS SIGNATURE GROUPE\logo-utac-group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52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6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666699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GRSP May 2016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ECE R129 Amendments N°1 &amp; 2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773474"/>
              </p:ext>
            </p:extLst>
          </p:nvPr>
        </p:nvGraphicFramePr>
        <p:xfrm>
          <a:off x="2915816" y="620688"/>
          <a:ext cx="5940425" cy="47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0527"/>
                <a:gridCol w="3149898"/>
              </a:tblGrid>
              <a:tr h="479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GB" sz="1000" kern="100" dirty="0">
                          <a:effectLst/>
                        </a:rPr>
                        <a:t>Submitted by expert from </a:t>
                      </a:r>
                      <a:r>
                        <a:rPr lang="en-GB" sz="1000" kern="100" dirty="0" smtClean="0">
                          <a:effectLst/>
                        </a:rPr>
                        <a:t>Japan</a:t>
                      </a:r>
                      <a:r>
                        <a:rPr lang="en-GB" sz="1000" kern="100" dirty="0">
                          <a:effectLst/>
                        </a:rPr>
                        <a:t> </a:t>
                      </a:r>
                      <a:endParaRPr lang="en-GB" sz="1000" kern="100" dirty="0">
                        <a:effectLst/>
                        <a:latin typeface="Century"/>
                        <a:ea typeface="MS Mincho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indent="1101090" algn="just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GB" sz="1000" kern="100" dirty="0">
                          <a:effectLst/>
                        </a:rPr>
                        <a:t>Informal document </a:t>
                      </a:r>
                      <a:r>
                        <a:rPr lang="en-GB" sz="1000" kern="100" dirty="0" smtClean="0">
                          <a:effectLst/>
                        </a:rPr>
                        <a:t>GRSP-59-14</a:t>
                      </a:r>
                      <a:endParaRPr lang="en-GB" sz="1000" kern="100" dirty="0">
                        <a:effectLst/>
                      </a:endParaRPr>
                    </a:p>
                    <a:p>
                      <a:pPr indent="1101090" algn="just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GB" sz="1000" kern="100" dirty="0">
                          <a:effectLst/>
                        </a:rPr>
                        <a:t>(59th GRSP, 9-13 May 2016,</a:t>
                      </a:r>
                    </a:p>
                    <a:p>
                      <a:pPr indent="1101090" algn="just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GB" sz="1000" kern="100" dirty="0">
                          <a:effectLst/>
                        </a:rPr>
                        <a:t>agenda </a:t>
                      </a:r>
                      <a:r>
                        <a:rPr lang="en-GB" sz="1000" kern="100">
                          <a:effectLst/>
                        </a:rPr>
                        <a:t>item </a:t>
                      </a:r>
                      <a:r>
                        <a:rPr lang="en-GB" sz="1000" kern="100" smtClean="0">
                          <a:effectLst/>
                        </a:rPr>
                        <a:t>19)</a:t>
                      </a:r>
                      <a:endParaRPr lang="en-GB" sz="1000" kern="100" dirty="0">
                        <a:effectLst/>
                        <a:latin typeface="Century"/>
                        <a:ea typeface="MS Mincho"/>
                        <a:cs typeface="Times New Roman"/>
                      </a:endParaRPr>
                    </a:p>
                  </a:txBody>
                  <a:tcPr marL="68573" marR="685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29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196753"/>
            <a:ext cx="8856984" cy="475252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ECE/TRANS/WP.29/GRSP/2016/4 - (France) </a:t>
            </a:r>
            <a:r>
              <a:rPr lang="en-GB" dirty="0" smtClean="0"/>
              <a:t>Proposal </a:t>
            </a:r>
            <a:r>
              <a:rPr lang="en-GB" dirty="0"/>
              <a:t>for the 02 series of amendments to Phase 2 of Regulation No. 129 (Enhanced Child Restraint Systems)</a:t>
            </a:r>
          </a:p>
          <a:p>
            <a:r>
              <a:rPr lang="en-GB" b="1" dirty="0"/>
              <a:t>ECE/TRANS/WP.29/GRSP/2016/5 - (CLEPA)</a:t>
            </a:r>
            <a:r>
              <a:rPr lang="en-GB" dirty="0"/>
              <a:t> Proposal for Supplement 05 to Regulation No. 129 (Enhanced Child Restraint </a:t>
            </a:r>
            <a:r>
              <a:rPr lang="en-GB" dirty="0" smtClean="0"/>
              <a:t>Systems</a:t>
            </a:r>
          </a:p>
          <a:p>
            <a:r>
              <a:rPr lang="en-GB" b="1" dirty="0" smtClean="0"/>
              <a:t>ECE/TRANS/WP.29/GRSP/2016/6 </a:t>
            </a:r>
            <a:r>
              <a:rPr lang="en-GB" b="1" dirty="0"/>
              <a:t>- (CLEPA)</a:t>
            </a:r>
            <a:r>
              <a:rPr lang="en-GB" dirty="0"/>
              <a:t> Proposal for the 01 series of amendments to </a:t>
            </a:r>
            <a:r>
              <a:rPr lang="en-GB" dirty="0" smtClean="0"/>
              <a:t>Regulation No</a:t>
            </a:r>
            <a:r>
              <a:rPr lang="en-GB" dirty="0"/>
              <a:t>. 129 (Enhanced Child Restraint Systems</a:t>
            </a:r>
            <a:r>
              <a:rPr lang="en-GB" dirty="0" smtClean="0"/>
              <a:t>)</a:t>
            </a:r>
          </a:p>
          <a:p>
            <a:r>
              <a:rPr lang="en-GB" b="1" dirty="0"/>
              <a:t>ECE/TRANS/WP.29/GRSP/2016/10 - (Russian Federation)</a:t>
            </a:r>
            <a:r>
              <a:rPr lang="en-GB" dirty="0"/>
              <a:t> Proposal for draft Corrigendum 2 (Russian only) to the original version of Regulation No. 129 (Enhanced Child Restraint Systems)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Official </a:t>
            </a:r>
            <a:r>
              <a:rPr lang="en-GB" dirty="0"/>
              <a:t>d</a:t>
            </a:r>
            <a:r>
              <a:rPr lang="en-GB" dirty="0" smtClean="0"/>
              <a:t>ocuments to consider</a:t>
            </a:r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484784"/>
            <a:ext cx="856895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Implementation of phase 2. Supersedes by GRSP-59-08 - (France) 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4172" y="3225169"/>
            <a:ext cx="856895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Flammability and Toxicity . Amended by GRSP-59-04 - (CLEPA)  &amp; GRSP-59-05 </a:t>
            </a:r>
            <a:r>
              <a:rPr lang="en-GB" sz="2400" b="1" dirty="0">
                <a:solidFill>
                  <a:srgbClr val="FF0000"/>
                </a:solidFill>
              </a:rPr>
              <a:t>- </a:t>
            </a:r>
            <a:r>
              <a:rPr lang="en-GB" sz="2400" b="1" dirty="0" smtClean="0">
                <a:solidFill>
                  <a:srgbClr val="FF0000"/>
                </a:solidFill>
              </a:rPr>
              <a:t>(Japan)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6786" y="5157192"/>
            <a:ext cx="86756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Correction of Russian translation of the current Regulation No. 129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5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112567"/>
          </a:xfrm>
        </p:spPr>
        <p:txBody>
          <a:bodyPr>
            <a:noAutofit/>
          </a:bodyPr>
          <a:lstStyle/>
          <a:p>
            <a:r>
              <a:rPr lang="en-GB" sz="2400" b="1" dirty="0"/>
              <a:t>GRSP-59-08 - (France) </a:t>
            </a:r>
            <a:r>
              <a:rPr lang="en-GB" sz="2400" dirty="0"/>
              <a:t>Proposal for the 02 series of amendments to Phase 2 of Regulation No. 129 (Enhanced Child Restraint Systems)</a:t>
            </a:r>
          </a:p>
          <a:p>
            <a:r>
              <a:rPr lang="en-GB" sz="2400" b="1" dirty="0"/>
              <a:t>GRSP-59-05 - (Japan) </a:t>
            </a:r>
            <a:r>
              <a:rPr lang="en-GB" sz="2400" dirty="0"/>
              <a:t>Proposal for collective amendments to Regulation Nos. 44 and 129</a:t>
            </a:r>
          </a:p>
          <a:p>
            <a:r>
              <a:rPr lang="en-GB" sz="2400" b="1" dirty="0"/>
              <a:t>GRSP-59-04 - (CLEPA) </a:t>
            </a:r>
            <a:r>
              <a:rPr lang="en-GB" sz="2400" dirty="0"/>
              <a:t>Collective amendments to working documents ECE/TRANS/WP.29/GRSP/2016/3 (Regulation No. 44), ECE/TRANS/WP.29/GRSP/2016/5 and ECE/TRANS/WP.29/GRSP/2016/6 (Regulation No. </a:t>
            </a:r>
            <a:r>
              <a:rPr lang="en-GB" sz="2400" dirty="0" smtClean="0"/>
              <a:t>129)</a:t>
            </a:r>
          </a:p>
          <a:p>
            <a:r>
              <a:rPr lang="en-GB" sz="2400" b="1" dirty="0" smtClean="0"/>
              <a:t>GRSP-59-03 </a:t>
            </a:r>
            <a:r>
              <a:rPr lang="en-GB" sz="2400" b="1" dirty="0"/>
              <a:t>- (Spain) </a:t>
            </a:r>
            <a:r>
              <a:rPr lang="en-GB" sz="2400" dirty="0"/>
              <a:t>Proposal for Supplement 6 to Regulation No. 129 (Enhanced Child Restraint Systems</a:t>
            </a:r>
            <a:r>
              <a:rPr lang="en-GB" sz="2400" dirty="0" smtClean="0"/>
              <a:t>)</a:t>
            </a:r>
          </a:p>
          <a:p>
            <a:r>
              <a:rPr lang="en-GB" sz="2400" b="1" dirty="0"/>
              <a:t>GRSP-59-03 - (</a:t>
            </a:r>
            <a:r>
              <a:rPr lang="en-GB" sz="2400" b="1" dirty="0" smtClean="0"/>
              <a:t>Hungary)</a:t>
            </a:r>
          </a:p>
          <a:p>
            <a:r>
              <a:rPr lang="fr-FR" sz="2400" b="1" dirty="0" smtClean="0"/>
              <a:t>GRSP-58-21 – (CLEPA)</a:t>
            </a:r>
            <a:endParaRPr lang="en-GB" sz="2400" b="1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Informal documents to consider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196753"/>
            <a:ext cx="8640960" cy="47525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GRSP-59-08 - (France) </a:t>
            </a:r>
            <a:r>
              <a:rPr lang="en-GB" dirty="0"/>
              <a:t>supersedes  ECE/TRANS/WP.29/GRSP/2016/4 - (France</a:t>
            </a:r>
            <a:r>
              <a:rPr lang="en-GB" dirty="0" smtClean="0"/>
              <a:t>).</a:t>
            </a:r>
            <a:br>
              <a:rPr lang="en-GB" dirty="0" smtClean="0"/>
            </a:br>
            <a:r>
              <a:rPr lang="en-GB" dirty="0" smtClean="0"/>
              <a:t>In this documents, all modifications coming from the last 3  IWG ECRS meetings, are included together with the proposal of amendments proposed by the TSG (tbc- </a:t>
            </a:r>
            <a:r>
              <a:rPr lang="en-GB" dirty="0"/>
              <a:t>see GRSP-59-03 - (Spain</a:t>
            </a:r>
            <a:r>
              <a:rPr lang="en-GB" dirty="0" smtClean="0"/>
              <a:t>))</a:t>
            </a:r>
          </a:p>
          <a:p>
            <a:r>
              <a:rPr lang="en-GB" dirty="0" smtClean="0"/>
              <a:t>A consolidated version of the full text of Regulation No. 129 amended is available on the directory of the 58th IWG ECRS (Doc CRS-58-11e)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GRSP 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06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6855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Last commission study shows a potential of better discrimination of abdominal loading only on Q3 dummy by increasing the severity of the pulse and a new Installation procedure for dynamic test.</a:t>
            </a:r>
          </a:p>
          <a:p>
            <a:r>
              <a:rPr lang="en-GB" dirty="0" smtClean="0"/>
              <a:t>Inclusion of Shield Systems as Integral ECRS needs some clarification in the current text of the phase 1</a:t>
            </a:r>
          </a:p>
          <a:p>
            <a:r>
              <a:rPr lang="en-GB" dirty="0" smtClean="0"/>
              <a:t>GRSP agreement on flammability and toxicity requirements </a:t>
            </a:r>
            <a:r>
              <a:rPr lang="en-GB" sz="3000" b="1" dirty="0" smtClean="0">
                <a:solidFill>
                  <a:srgbClr val="00B050"/>
                </a:solidFill>
                <a:latin typeface="Bernard MT Condensed" panose="02050806060905020404" pitchFamily="18" charset="0"/>
              </a:rPr>
              <a:t>√</a:t>
            </a:r>
          </a:p>
          <a:p>
            <a:r>
              <a:rPr lang="en-GB" dirty="0" smtClean="0"/>
              <a:t>ISO final definition of new fixtures</a:t>
            </a:r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Open issues on phases 1 &amp;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55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know that the text could be always improved but Phase 2 must be implemented ASAP if we want that consumers benefit of major improvements yet included in the draft text.</a:t>
            </a:r>
          </a:p>
          <a:p>
            <a:r>
              <a:rPr lang="en-GB" dirty="0" smtClean="0"/>
              <a:t>Amendments of regulation could still be done afterward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Phase </a:t>
            </a:r>
            <a:r>
              <a:rPr lang="en-GB" dirty="0"/>
              <a:t>3 suffers from the delay in phase 2</a:t>
            </a:r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55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U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UTAC</Template>
  <TotalTime>1390</TotalTime>
  <Words>410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UTAC</vt:lpstr>
      <vt:lpstr>GRSP May 2016</vt:lpstr>
      <vt:lpstr>Official documents to consider</vt:lpstr>
      <vt:lpstr>Informal documents to consider</vt:lpstr>
      <vt:lpstr>GRSP May 2016</vt:lpstr>
      <vt:lpstr>Open issues on phases 1 &amp; 2</vt:lpstr>
      <vt:lpstr>Conclusion</vt:lpstr>
    </vt:vector>
  </TitlesOfParts>
  <Company>UTAC 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IWG CRS 19 November 2015</dc:title>
  <dc:creator>Administrateur</dc:creator>
  <cp:lastModifiedBy>Gianotti</cp:lastModifiedBy>
  <cp:revision>43</cp:revision>
  <dcterms:created xsi:type="dcterms:W3CDTF">2015-11-10T10:14:24Z</dcterms:created>
  <dcterms:modified xsi:type="dcterms:W3CDTF">2016-05-10T16:02:51Z</dcterms:modified>
</cp:coreProperties>
</file>