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5" r:id="rId6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1" autoAdjust="0"/>
    <p:restoredTop sz="68393" autoAdjust="0"/>
  </p:normalViewPr>
  <p:slideViewPr>
    <p:cSldViewPr>
      <p:cViewPr varScale="1">
        <p:scale>
          <a:sx n="79" d="100"/>
          <a:sy n="79" d="100"/>
        </p:scale>
        <p:origin x="-25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26" y="6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FC7511E5-25BC-4524-8E38-A99AAB89CB10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54150" y="512763"/>
            <a:ext cx="41576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4362" y="3747167"/>
            <a:ext cx="6485120" cy="6205927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endParaRPr kumimoji="1" lang="ja-JP" altLang="en-US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953095"/>
            <a:ext cx="3076364" cy="281519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953095"/>
            <a:ext cx="3076364" cy="281519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34CCD36D-DC82-4DD0-9548-CF4F26C4E99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12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20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2000" kern="1200" baseline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2000" kern="1200" baseline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20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2000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CD36D-DC82-4DD0-9548-CF4F26C4E99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05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CD36D-DC82-4DD0-9548-CF4F26C4E99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2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6403" indent="-366403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CD36D-DC82-4DD0-9548-CF4F26C4E99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84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CD36D-DC82-4DD0-9548-CF4F26C4E99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94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CD36D-DC82-4DD0-9548-CF4F26C4E99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05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38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4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73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88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6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9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2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3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92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9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8575-A36C-4846-AE4C-589D48109763}" type="datetimeFigureOut">
              <a:rPr kumimoji="1" lang="ja-JP" altLang="en-US" smtClean="0"/>
              <a:pPr/>
              <a:t>2016/10/11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9E55-EB12-4CDA-83F2-1B09C817DA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4960"/>
            <a:ext cx="5688632" cy="1470025"/>
          </a:xfrm>
        </p:spPr>
        <p:txBody>
          <a:bodyPr>
            <a:normAutofit/>
          </a:bodyPr>
          <a:lstStyle/>
          <a:p>
            <a:r>
              <a:rPr lang="en-US" altLang="ja-JP" sz="2800" b="1" dirty="0" smtClean="0"/>
              <a:t>Efforts in Japan for a Barrier-Free Public Transit System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226" y="1445824"/>
            <a:ext cx="4072778" cy="504392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23728" y="650966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https://wwwtb.mlit.go.jp/tohoku/kk/report1-2.pdf</a:t>
            </a:r>
            <a:endParaRPr lang="ja-JP" altLang="en-US" dirty="0"/>
          </a:p>
        </p:txBody>
      </p:sp>
      <p:sp>
        <p:nvSpPr>
          <p:cNvPr id="6" name="正方形/長方形 3"/>
          <p:cNvSpPr/>
          <p:nvPr/>
        </p:nvSpPr>
        <p:spPr>
          <a:xfrm>
            <a:off x="6040436" y="242064"/>
            <a:ext cx="3058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 smtClean="0"/>
              <a:t>Informal document GR</a:t>
            </a:r>
            <a:r>
              <a:rPr lang="en-US" altLang="ja-JP" sz="1400" dirty="0" smtClean="0"/>
              <a:t>SG</a:t>
            </a:r>
            <a:r>
              <a:rPr lang="ja-JP" altLang="en-US" sz="1400" dirty="0" smtClean="0"/>
              <a:t>-</a:t>
            </a:r>
            <a:r>
              <a:rPr lang="en-US" altLang="ja-JP" sz="1400" dirty="0" smtClean="0"/>
              <a:t>111</a:t>
            </a:r>
            <a:r>
              <a:rPr lang="ja-JP" altLang="en-US" sz="1400" dirty="0" smtClean="0"/>
              <a:t>-</a:t>
            </a:r>
            <a:r>
              <a:rPr lang="fr-CH" altLang="ja-JP" sz="1400" dirty="0" smtClean="0"/>
              <a:t>28</a:t>
            </a:r>
            <a:endParaRPr lang="ja-JP" altLang="en-US" sz="1400" dirty="0" smtClean="0">
              <a:solidFill>
                <a:srgbClr val="FF0000"/>
              </a:solidFill>
            </a:endParaRPr>
          </a:p>
          <a:p>
            <a:pPr algn="r"/>
            <a:r>
              <a:rPr lang="fr-CH" altLang="ja-JP" sz="1400" dirty="0" smtClean="0"/>
              <a:t>(111th GRSG, 11-14 </a:t>
            </a:r>
            <a:r>
              <a:rPr lang="fr-CH" altLang="ja-JP" sz="1400" dirty="0" err="1" smtClean="0"/>
              <a:t>October</a:t>
            </a:r>
            <a:r>
              <a:rPr lang="fr-CH" altLang="ja-JP" sz="1400" dirty="0" smtClean="0"/>
              <a:t> 2016, </a:t>
            </a:r>
          </a:p>
          <a:p>
            <a:pPr algn="r"/>
            <a:r>
              <a:rPr lang="ja-JP" altLang="en-US" sz="1400" dirty="0" smtClean="0"/>
              <a:t>Agenda </a:t>
            </a:r>
            <a:r>
              <a:rPr lang="ja-JP" altLang="en-US" sz="1400" dirty="0" smtClean="0"/>
              <a:t>item</a:t>
            </a:r>
            <a:r>
              <a:rPr lang="fr-CH" altLang="ja-JP" sz="1400" dirty="0" smtClean="0"/>
              <a:t> 2)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11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/>
              <a:t>Act for a Barrier-Free Public Transit System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268" y="1844824"/>
            <a:ext cx="8229600" cy="28754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- 2000: The ABFPTS* enacted.</a:t>
            </a:r>
          </a:p>
          <a:p>
            <a:pPr marL="1163638" indent="-1163638">
              <a:buNone/>
            </a:pPr>
            <a:r>
              <a:rPr lang="en-US" altLang="ja-JP" dirty="0" smtClean="0"/>
              <a:t>- 2004: Standard Specification Non-Step Buses established.</a:t>
            </a:r>
          </a:p>
          <a:p>
            <a:pPr marL="0" indent="0">
              <a:buNone/>
            </a:pPr>
            <a:r>
              <a:rPr lang="en-US" altLang="ja-JP" dirty="0" smtClean="0"/>
              <a:t>- 2005: The Procedure revised.</a:t>
            </a:r>
          </a:p>
          <a:p>
            <a:pPr marL="0" indent="0">
              <a:buNone/>
            </a:pPr>
            <a:r>
              <a:rPr lang="en-US" altLang="ja-JP" dirty="0" smtClean="0"/>
              <a:t>- 2015: The </a:t>
            </a:r>
            <a:r>
              <a:rPr lang="en-US" altLang="ja-JP" dirty="0"/>
              <a:t>Procedure revised.</a:t>
            </a:r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Char char="-"/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57200" y="4869160"/>
            <a:ext cx="8564488" cy="819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>
              <a:buNone/>
            </a:pPr>
            <a:r>
              <a:rPr lang="en-US" altLang="ja-JP" sz="2400" dirty="0" smtClean="0"/>
              <a:t>* Officially called </a:t>
            </a:r>
            <a:r>
              <a:rPr lang="en-US" altLang="ja-JP" sz="2400" i="1" dirty="0" smtClean="0">
                <a:solidFill>
                  <a:srgbClr val="00B0F0"/>
                </a:solidFill>
              </a:rPr>
              <a:t>the Act on Facilitation of Mobility of the Elderly, Disabled, and Other Vulnerable People through Public Transit System</a:t>
            </a:r>
            <a:endParaRPr lang="ja-JP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Outline of Standard Specification Non-Step Buses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- Boarding gates</a:t>
            </a:r>
          </a:p>
          <a:p>
            <a:pPr>
              <a:buNone/>
            </a:pPr>
            <a:r>
              <a:rPr lang="en-US" altLang="ja-JP" dirty="0" smtClean="0"/>
              <a:t>- Handrails</a:t>
            </a:r>
          </a:p>
          <a:p>
            <a:pPr>
              <a:buNone/>
            </a:pPr>
            <a:r>
              <a:rPr lang="en-US" altLang="ja-JP" dirty="0" smtClean="0"/>
              <a:t>- Getting-off buttons</a:t>
            </a:r>
          </a:p>
          <a:p>
            <a:pPr>
              <a:buNone/>
            </a:pPr>
            <a:r>
              <a:rPr lang="en-US" altLang="ja-JP" dirty="0" smtClean="0"/>
              <a:t>- Wheelchair friendliness (slopes, spaces)</a:t>
            </a:r>
          </a:p>
          <a:p>
            <a:pPr>
              <a:buNone/>
            </a:pPr>
            <a:r>
              <a:rPr lang="en-US" altLang="ja-JP" dirty="0" smtClean="0"/>
              <a:t>- Priority seating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- Coloring in the cabin</a:t>
            </a:r>
          </a:p>
          <a:p>
            <a:pPr>
              <a:buNone/>
            </a:pPr>
            <a:r>
              <a:rPr lang="en-US" altLang="ja-JP" dirty="0" smtClean="0"/>
              <a:t>  and more…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59228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Coloring in the Cabin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ja-JP" dirty="0" smtClean="0"/>
              <a:t>-  The seats, vertical bars, aisles, and areas of caution must be colored in a way easy to find even for the elderly and visually impaired.</a:t>
            </a:r>
          </a:p>
          <a:p>
            <a:pPr>
              <a:buFontTx/>
              <a:buChar char="-"/>
            </a:pPr>
            <a:r>
              <a:rPr lang="en-US" altLang="ja-JP" dirty="0" smtClean="0"/>
              <a:t>Part of equipment that has to be easily spotted even for the elderly and colorblind, such as vertical bars, getting-off buttons, etc. must be </a:t>
            </a:r>
            <a:r>
              <a:rPr lang="en-US" altLang="ja-JP" u="sng" dirty="0" smtClean="0">
                <a:solidFill>
                  <a:srgbClr val="FF0000"/>
                </a:solidFill>
              </a:rPr>
              <a:t>colored in </a:t>
            </a:r>
            <a:r>
              <a:rPr lang="en-US" altLang="ja-JP" u="sng" dirty="0">
                <a:solidFill>
                  <a:srgbClr val="FF0000"/>
                </a:solidFill>
              </a:rPr>
              <a:t>orange red </a:t>
            </a:r>
            <a:r>
              <a:rPr lang="en-US" altLang="ja-JP" u="sng" dirty="0" smtClean="0">
                <a:solidFill>
                  <a:srgbClr val="FF0000"/>
                </a:solidFill>
              </a:rPr>
              <a:t>or yellow red</a:t>
            </a:r>
            <a:r>
              <a:rPr lang="en-US" altLang="ja-JP" dirty="0" smtClean="0"/>
              <a:t>.</a:t>
            </a:r>
          </a:p>
          <a:p>
            <a:pPr>
              <a:buFontTx/>
              <a:buChar char="-"/>
            </a:pPr>
            <a:r>
              <a:rPr lang="en-US" altLang="ja-JP" dirty="0" smtClean="0"/>
              <a:t>Areas that serve as the background for the seats, vertical bars, aisles, and areas of caution, such as ceiling, floor, walls, etc. must be </a:t>
            </a:r>
            <a:r>
              <a:rPr lang="en-US" altLang="ja-JP" u="sng" dirty="0" smtClean="0">
                <a:solidFill>
                  <a:srgbClr val="FF0000"/>
                </a:solidFill>
              </a:rPr>
              <a:t>colored with sufficient difference in luminosity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12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2520" y="2728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Examples of Coloring in Non-Step Bus Cabins</a:t>
            </a:r>
            <a:endParaRPr kumimoji="1"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" y="1412776"/>
            <a:ext cx="2634376" cy="276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12" y="1391071"/>
            <a:ext cx="2148071" cy="279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7145"/>
            <a:ext cx="3419872" cy="413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5" y="4433782"/>
            <a:ext cx="3384376" cy="2236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8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248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​​テーマ</vt:lpstr>
      <vt:lpstr>Efforts in Japan for a Barrier-Free Public Transit System</vt:lpstr>
      <vt:lpstr>Act for a Barrier-Free Public Transit System</vt:lpstr>
      <vt:lpstr>Outline of Standard Specification Non-Step Buses</vt:lpstr>
      <vt:lpstr>Coloring in the Cabin</vt:lpstr>
      <vt:lpstr>Examples of Coloring in Non-Step Bus Cabins</vt:lpstr>
    </vt:vector>
  </TitlesOfParts>
  <Company>日野自動車株式会社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日本での「交通バリアフリー法」への取り組みについて</dc:title>
  <dc:creator>岡野俊豪</dc:creator>
  <cp:lastModifiedBy>Hubert Romain</cp:lastModifiedBy>
  <cp:revision>136</cp:revision>
  <cp:lastPrinted>2016-10-10T13:00:09Z</cp:lastPrinted>
  <dcterms:created xsi:type="dcterms:W3CDTF">2016-09-28T23:42:56Z</dcterms:created>
  <dcterms:modified xsi:type="dcterms:W3CDTF">2016-10-11T15:48:10Z</dcterms:modified>
</cp:coreProperties>
</file>