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76" r:id="rId4"/>
    <p:sldId id="262" r:id="rId5"/>
    <p:sldId id="277" r:id="rId6"/>
    <p:sldId id="281" r:id="rId7"/>
    <p:sldId id="260" r:id="rId8"/>
    <p:sldId id="261" r:id="rId9"/>
    <p:sldId id="278" r:id="rId10"/>
    <p:sldId id="263" r:id="rId11"/>
    <p:sldId id="264" r:id="rId1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234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336F0-C815-4DE3-9A7F-91D9A679EFB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904AD-A232-462A-B8D0-300D8F2580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31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7194-A351-4204-8130-6CA1DC1B077B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45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F9EC-657E-4A2E-A42A-3AB6D0BC2FDE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53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3426-FF69-4307-BF5A-0EBF2476D818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974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07D6-932A-478D-8AEE-83A2CBE3834C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51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0E39-87C6-4190-B289-BC4BB1AD24C2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3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9FF-7A0F-4ACC-947D-D8D314D6C0E3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8915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54B16-E384-4457-99C1-CD1C683C66BD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417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EF995-C595-484E-B042-DB3A6653A672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47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6EB8-81D1-4C8C-9473-597E77CA6469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6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3EBE-8D03-4F73-A76E-D85ACF03EE6A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7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1D8E-5D21-46EE-9E85-CAD344FF4EC0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7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DE37-5DDF-46D3-8568-B85BB2B82013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61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9BCE-E665-4C88-870E-5388A6CA68D1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3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9AE-0C5A-453B-8695-AA0C74051C10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91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046F2-65CC-4C38-A31E-D005631F673D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4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1B48-FDB9-4374-8CB4-F297393632E0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10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B36-CE33-4856-8EDE-0B798AE29275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3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0ADED7-E956-4624-8A48-CCED1C139370}" type="datetime1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E7291F-8780-4B17-AE9A-CAC008DA73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6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489371" y="122535"/>
            <a:ext cx="45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Informal document GR</a:t>
            </a:r>
            <a:r>
              <a:rPr lang="en-US" altLang="ja-JP" dirty="0" smtClean="0"/>
              <a:t>SG</a:t>
            </a:r>
            <a:r>
              <a:rPr lang="ja-JP" altLang="en-US" dirty="0" smtClean="0"/>
              <a:t>-</a:t>
            </a:r>
            <a:r>
              <a:rPr lang="en-US" altLang="ja-JP" dirty="0" smtClean="0"/>
              <a:t>111</a:t>
            </a:r>
            <a:r>
              <a:rPr lang="ja-JP" altLang="en-US" dirty="0" smtClean="0"/>
              <a:t>-</a:t>
            </a:r>
            <a:r>
              <a:rPr lang="fr-CH" altLang="ja-JP" dirty="0" smtClean="0"/>
              <a:t>22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Agenda item </a:t>
            </a:r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36914" y="1878763"/>
            <a:ext cx="85198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0" dirty="0" smtClean="0">
                <a:latin typeface="+mj-lt"/>
              </a:rPr>
              <a:t>Report </a:t>
            </a:r>
          </a:p>
          <a:p>
            <a:r>
              <a:rPr lang="en-US" altLang="ja-JP" sz="3600" dirty="0" smtClean="0">
                <a:latin typeface="+mj-lt"/>
              </a:rPr>
              <a:t>Task Force UNR46  5th</a:t>
            </a:r>
            <a:r>
              <a:rPr lang="ja-JP" altLang="en-US" sz="3600" dirty="0" smtClean="0">
                <a:latin typeface="+mj-lt"/>
              </a:rPr>
              <a:t> Meeting</a:t>
            </a:r>
            <a:endParaRPr lang="en-US" altLang="ja-JP" sz="3600" dirty="0" smtClean="0">
              <a:latin typeface="+mj-lt"/>
            </a:endParaRPr>
          </a:p>
          <a:p>
            <a:r>
              <a:rPr lang="en-US" altLang="ja-JP" sz="3600" dirty="0" smtClean="0">
                <a:latin typeface="+mj-lt"/>
              </a:rPr>
              <a:t>OICA</a:t>
            </a:r>
            <a:r>
              <a:rPr lang="ja-JP" altLang="en-US" sz="3600" dirty="0" smtClean="0">
                <a:latin typeface="+mj-lt"/>
              </a:rPr>
              <a:t> Paris, 2</a:t>
            </a:r>
            <a:r>
              <a:rPr lang="en-US" altLang="ja-JP" sz="3600" dirty="0" smtClean="0">
                <a:latin typeface="+mj-lt"/>
              </a:rPr>
              <a:t>6-27</a:t>
            </a:r>
            <a:r>
              <a:rPr lang="en-US" altLang="ja-JP" sz="3600" baseline="30000" dirty="0" smtClean="0">
                <a:latin typeface="+mj-lt"/>
              </a:rPr>
              <a:t>th</a:t>
            </a:r>
            <a:r>
              <a:rPr lang="en-US" altLang="ja-JP" sz="3600" dirty="0" smtClean="0">
                <a:latin typeface="+mj-lt"/>
              </a:rPr>
              <a:t> September </a:t>
            </a:r>
            <a:r>
              <a:rPr lang="ja-JP" altLang="en-US" sz="3600" dirty="0" smtClean="0">
                <a:latin typeface="+mj-lt"/>
              </a:rPr>
              <a:t>2016</a:t>
            </a:r>
            <a:endParaRPr lang="ja-JP" altLang="en-US" sz="3600" dirty="0">
              <a:latin typeface="+mj-lt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70912" y="127126"/>
            <a:ext cx="454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Submitted by TF-R46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7714" y="174171"/>
            <a:ext cx="11495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+mj-lt"/>
              </a:rPr>
              <a:t>Next Steps </a:t>
            </a:r>
            <a:r>
              <a:rPr lang="en-US" altLang="ja-JP" sz="2800" dirty="0">
                <a:cs typeface="Arial" panose="020B0604020202020204" pitchFamily="34" charset="0"/>
              </a:rPr>
              <a:t>(earliest scenario) </a:t>
            </a:r>
            <a:endParaRPr kumimoji="1" lang="en-US" altLang="ja-JP" sz="2800" dirty="0" smtClean="0"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7371" y="1514389"/>
            <a:ext cx="11538858" cy="4798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t" anchorCtr="0"/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111th GRSG session, October 2016</a:t>
            </a:r>
          </a:p>
          <a:p>
            <a:pPr>
              <a:defRPr/>
            </a:pPr>
            <a:r>
              <a:rPr lang="en-US" altLang="ja-JP" sz="3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Discussion on draft of amendments to UN R46</a:t>
            </a:r>
          </a:p>
          <a:p>
            <a:pPr>
              <a:defRPr/>
            </a:pPr>
            <a:endParaRPr lang="en-US" altLang="ja-JP" sz="32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112th GRSG session, April 2017</a:t>
            </a:r>
          </a:p>
          <a:p>
            <a:pPr lvl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Submission of working document</a:t>
            </a:r>
          </a:p>
          <a:p>
            <a:pPr>
              <a:defRPr/>
            </a:pPr>
            <a:endParaRPr lang="en-US" altLang="ja-JP" sz="32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173rd WP29 session, November 2017</a:t>
            </a:r>
          </a:p>
          <a:p>
            <a:pPr lvl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en-US" altLang="ja-JP" sz="32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Submission of working document</a:t>
            </a:r>
            <a:endParaRPr lang="ja-JP" altLang="en-US" sz="32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2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30281" y="2750848"/>
            <a:ext cx="8888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Thank you very much for your kind attention</a:t>
            </a:r>
            <a:endParaRPr lang="ja-JP" altLang="en-US" sz="3200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4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914" y="798285"/>
            <a:ext cx="85924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latin typeface="+mj-lt"/>
              </a:rPr>
              <a:t>Summary </a:t>
            </a:r>
          </a:p>
          <a:p>
            <a:endParaRPr kumimoji="1" lang="en-US" altLang="ja-JP" sz="4000" dirty="0" smtClean="0">
              <a:latin typeface="+mj-lt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kumimoji="1" lang="en-US" altLang="ja-JP" sz="4000" dirty="0" smtClean="0">
                <a:latin typeface="+mj-lt"/>
              </a:rPr>
              <a:t>Background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altLang="ja-JP" sz="4000" dirty="0" smtClean="0">
              <a:latin typeface="+mj-lt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ja-JP" sz="4000" dirty="0" smtClean="0">
                <a:latin typeface="+mj-lt"/>
              </a:rPr>
              <a:t>Progress report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altLang="ja-JP" sz="4000" dirty="0" smtClean="0">
              <a:latin typeface="+mj-lt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altLang="ja-JP" sz="4000" dirty="0" smtClean="0">
                <a:latin typeface="+mj-lt"/>
              </a:rPr>
              <a:t>Next Steps</a:t>
            </a:r>
            <a:endParaRPr kumimoji="1" lang="ja-JP" altLang="en-US" sz="4000" dirty="0">
              <a:latin typeface="+mj-lt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911" y="0"/>
            <a:ext cx="11495315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Background</a:t>
            </a: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106th GRSG Session</a:t>
            </a:r>
            <a:r>
              <a:rPr kumimoji="1" lang="ja-JP" altLang="en-US" sz="2800" dirty="0" smtClean="0">
                <a:latin typeface="+mj-lt"/>
              </a:rPr>
              <a:t>（</a:t>
            </a:r>
            <a:r>
              <a:rPr kumimoji="1" lang="en-US" altLang="ja-JP" sz="2800" dirty="0" smtClean="0">
                <a:latin typeface="+mj-lt"/>
              </a:rPr>
              <a:t>May 2014</a:t>
            </a:r>
            <a:r>
              <a:rPr kumimoji="1" lang="ja-JP" altLang="en-US" sz="2800" dirty="0" smtClean="0">
                <a:latin typeface="+mj-lt"/>
              </a:rPr>
              <a:t>）</a:t>
            </a:r>
            <a:endParaRPr kumimoji="1" lang="en-US" altLang="ja-JP" sz="2800" dirty="0" smtClean="0">
              <a:latin typeface="+mj-lt"/>
            </a:endParaRPr>
          </a:p>
          <a:p>
            <a:pPr marL="363538" indent="-363538"/>
            <a:r>
              <a:rPr lang="ja-JP" altLang="en-US" sz="2800" dirty="0" smtClean="0">
                <a:latin typeface="+mj-lt"/>
              </a:rPr>
              <a:t>　</a:t>
            </a:r>
            <a:r>
              <a:rPr lang="en-US" altLang="ja-JP" sz="2600" dirty="0" smtClean="0">
                <a:latin typeface="+mj-lt"/>
              </a:rPr>
              <a:t>Establish the Task Force R46 to improve vehicle’s indirect vision for preventing of pedestrian accidents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altLang="ja-JP" sz="2600" dirty="0" smtClean="0"/>
              <a:t>1st Task Force meeting 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September 2014, Geneva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altLang="ja-JP" sz="2600" dirty="0" smtClean="0"/>
              <a:t>2nd </a:t>
            </a:r>
            <a:r>
              <a:rPr lang="en-US" altLang="ja-JP" sz="2600" dirty="0"/>
              <a:t>Task Force meeting </a:t>
            </a:r>
            <a:r>
              <a:rPr lang="ja-JP" altLang="en-US" sz="2600" dirty="0"/>
              <a:t>（</a:t>
            </a:r>
            <a:r>
              <a:rPr lang="en-US" altLang="ja-JP" sz="2600" dirty="0" smtClean="0"/>
              <a:t> May 2015, </a:t>
            </a:r>
            <a:r>
              <a:rPr lang="en-US" altLang="ja-JP" sz="2600" dirty="0"/>
              <a:t>Geneva 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altLang="ja-JP" sz="2600" dirty="0" smtClean="0"/>
              <a:t>3rd </a:t>
            </a:r>
            <a:r>
              <a:rPr lang="en-US" altLang="ja-JP" sz="2600" dirty="0"/>
              <a:t>Task Force meeting 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 </a:t>
            </a:r>
            <a:r>
              <a:rPr lang="en-US" altLang="ja-JP" sz="2600" dirty="0"/>
              <a:t>September </a:t>
            </a:r>
            <a:r>
              <a:rPr lang="en-US" altLang="ja-JP" sz="2600" dirty="0" smtClean="0"/>
              <a:t>2015, </a:t>
            </a:r>
            <a:r>
              <a:rPr lang="en-US" altLang="ja-JP" sz="2600" dirty="0"/>
              <a:t>Geneva 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altLang="ja-JP" sz="2600" dirty="0" smtClean="0"/>
              <a:t>4th </a:t>
            </a:r>
            <a:r>
              <a:rPr lang="en-US" altLang="ja-JP" sz="2600" dirty="0"/>
              <a:t>Task Force meeting 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 April 2016, </a:t>
            </a:r>
            <a:r>
              <a:rPr lang="en-US" altLang="ja-JP" sz="2600" dirty="0"/>
              <a:t>Geneva 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lvl="1"/>
            <a:endParaRPr lang="en-US" altLang="ja-JP" sz="2600" dirty="0" smtClean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ja-JP" sz="2800" dirty="0" smtClean="0"/>
              <a:t>110th GRSG Session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April 2016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lang="en-US" altLang="ja-JP" sz="2600" dirty="0" smtClean="0"/>
              <a:t>Japan proposed amendments focusing on 360° vision/detection  around the vehicle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altLang="ja-JP" sz="2600" dirty="0" smtClean="0"/>
              <a:t>5th Task Force meeting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September 2016, Paris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457200" lvl="2"/>
            <a:r>
              <a:rPr kumimoji="1" lang="en-US" altLang="ja-JP" sz="2600" dirty="0">
                <a:latin typeface="+mj-lt"/>
              </a:rPr>
              <a:t>	</a:t>
            </a:r>
            <a:r>
              <a:rPr kumimoji="1" lang="en-US" altLang="ja-JP" sz="2600" dirty="0" smtClean="0">
                <a:latin typeface="+mj-lt"/>
              </a:rPr>
              <a:t>Japan proposed new requirements focusing on rear vision. This proposal was discussed in the meeting.</a:t>
            </a:r>
            <a:r>
              <a:rPr lang="en-US" altLang="ja-JP" sz="2600" dirty="0" smtClean="0">
                <a:latin typeface="+mj-lt"/>
              </a:rPr>
              <a:t> </a:t>
            </a:r>
            <a:r>
              <a:rPr kumimoji="1" lang="en-US" altLang="ja-JP" sz="2600" dirty="0" smtClean="0">
                <a:latin typeface="+mj-lt"/>
              </a:rPr>
              <a:t> 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69252" y="5165793"/>
            <a:ext cx="11033727" cy="125895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10363200" y="5753286"/>
            <a:ext cx="1142245" cy="669925"/>
          </a:xfrm>
        </p:spPr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9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4457" y="812800"/>
            <a:ext cx="114953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Attendance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Chair:	Mr. Naono (JASIC, Japan)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Secretary: Mr. Miki (JASIC, Japan)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UTAC, France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MLIT, NTSEL, Japan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OICA </a:t>
            </a:r>
          </a:p>
          <a:p>
            <a:endParaRPr lang="en-US" altLang="ja-JP" sz="2400" dirty="0" smtClean="0"/>
          </a:p>
          <a:p>
            <a:pPr algn="r"/>
            <a:r>
              <a:rPr lang="en-US" altLang="ja-JP" sz="3600" dirty="0" smtClean="0"/>
              <a:t>Total: 13 persons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3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029" y="203201"/>
            <a:ext cx="1207588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Report of discussion</a:t>
            </a:r>
          </a:p>
          <a:p>
            <a:r>
              <a:rPr lang="en-US" altLang="ja-JP" sz="3600" dirty="0" smtClean="0"/>
              <a:t>Items discussed at 5th TF-R46</a:t>
            </a:r>
          </a:p>
          <a:p>
            <a:endParaRPr lang="en-US" altLang="ja-JP" sz="1100" dirty="0" smtClean="0">
              <a:latin typeface="+mj-lt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 smtClean="0">
                <a:latin typeface="+mj-lt"/>
              </a:rPr>
              <a:t>Reversing vehicles accidents data in Japan (Japan)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Proposal for amendments to UN R46 </a:t>
            </a:r>
            <a:r>
              <a:rPr lang="en-US" altLang="ja-JP" sz="2800" dirty="0" smtClean="0"/>
              <a:t>(Japan)</a:t>
            </a:r>
            <a:endParaRPr kumimoji="1" lang="en-US" altLang="ja-JP" sz="2800" dirty="0" smtClean="0">
              <a:latin typeface="+mj-lt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Reversing vehicles accidents data </a:t>
            </a:r>
            <a:r>
              <a:rPr lang="en-US" altLang="ja-JP" sz="2800" dirty="0" smtClean="0"/>
              <a:t>in US(Reference/ Japan)</a:t>
            </a:r>
            <a:endParaRPr kumimoji="1" lang="en-US" altLang="ja-JP" sz="2800" dirty="0" smtClean="0">
              <a:latin typeface="+mj-lt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Comments to Japan’s proposal </a:t>
            </a:r>
            <a:r>
              <a:rPr lang="ja-JP" altLang="en-US" sz="2800" dirty="0" smtClean="0">
                <a:latin typeface="+mj-lt"/>
              </a:rPr>
              <a:t>（</a:t>
            </a:r>
            <a:r>
              <a:rPr lang="en-US" altLang="ja-JP" sz="2800" dirty="0" smtClean="0">
                <a:latin typeface="+mj-lt"/>
              </a:rPr>
              <a:t>OICA</a:t>
            </a:r>
            <a:r>
              <a:rPr lang="ja-JP" altLang="en-US" sz="2800" dirty="0" smtClean="0">
                <a:latin typeface="+mj-lt"/>
              </a:rPr>
              <a:t>）</a:t>
            </a:r>
            <a:endParaRPr kumimoji="1" lang="en-US" altLang="ja-JP" sz="40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89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3731"/>
            <a:ext cx="12192000" cy="645096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</a:rPr>
              <a:t>Roadmap to the Introduction </a:t>
            </a:r>
            <a:r>
              <a:rPr lang="en-US" altLang="ja-JP" sz="2000" b="1" dirty="0">
                <a:solidFill>
                  <a:schemeClr val="tx1"/>
                </a:solidFill>
              </a:rPr>
              <a:t>of Requirements for the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View </a:t>
            </a:r>
            <a:r>
              <a:rPr lang="en-US" altLang="ja-JP" sz="2000" b="1" dirty="0">
                <a:solidFill>
                  <a:schemeClr val="tx1"/>
                </a:solidFill>
              </a:rPr>
              <a:t>of the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Vehicle’s Surroundings </a:t>
            </a:r>
            <a:r>
              <a:rPr lang="en-US" altLang="ja-JP" sz="2000" b="1" dirty="0">
                <a:solidFill>
                  <a:schemeClr val="tx1"/>
                </a:solidFill>
              </a:rPr>
              <a:t>and the V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iew </a:t>
            </a:r>
            <a:r>
              <a:rPr lang="en-US" altLang="ja-JP" sz="2000" b="1" dirty="0">
                <a:solidFill>
                  <a:schemeClr val="tx1"/>
                </a:solidFill>
              </a:rPr>
              <a:t>of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Its Close-Proximity Rear</a:t>
            </a:r>
            <a:endParaRPr lang="ja-JP" altLang="en-US" sz="20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062741"/>
              </p:ext>
            </p:extLst>
          </p:nvPr>
        </p:nvGraphicFramePr>
        <p:xfrm>
          <a:off x="80683" y="753036"/>
          <a:ext cx="11994773" cy="5981954"/>
        </p:xfrm>
        <a:graphic>
          <a:graphicData uri="http://schemas.openxmlformats.org/drawingml/2006/table">
            <a:tbl>
              <a:tblPr/>
              <a:tblGrid>
                <a:gridCol w="211498"/>
                <a:gridCol w="877454"/>
                <a:gridCol w="1587012"/>
                <a:gridCol w="1790342"/>
                <a:gridCol w="2046728"/>
                <a:gridCol w="2046728"/>
                <a:gridCol w="1882115"/>
                <a:gridCol w="1552896"/>
              </a:tblGrid>
              <a:tr h="32791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2016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2017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2018-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404317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39" marR="91439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Requirement for the view of the vehicle’s surroundings and rear was proposed.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　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　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↓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5104">
                <a:tc rowSpan="2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39" marR="91439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PHASE</a:t>
                      </a:r>
                      <a:r>
                        <a:rPr kumimoji="1" lang="ja-JP" alt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1" lang="en-US" altLang="ja-JP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view of the close-proximity rear to be proposed</a:t>
                      </a:r>
                      <a:r>
                        <a:rPr kumimoji="1" lang="ja-JP" alt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　　</a:t>
                      </a:r>
                      <a:endParaRPr kumimoji="1" lang="en-US" altLang="ja-JP" sz="1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3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74294" marR="74294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PHASE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view of the surroundings to be proposed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39" marR="91439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ホームベース 9"/>
          <p:cNvSpPr/>
          <p:nvPr/>
        </p:nvSpPr>
        <p:spPr>
          <a:xfrm>
            <a:off x="2810436" y="1240835"/>
            <a:ext cx="1102659" cy="1104358"/>
          </a:xfrm>
          <a:prstGeom prst="homePlate">
            <a:avLst>
              <a:gd name="adj" fmla="val 18116"/>
            </a:avLst>
          </a:prstGeom>
          <a:solidFill>
            <a:schemeClr val="bg1">
              <a:lumMod val="85000"/>
              <a:lumOff val="1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Discussed at TF &amp; GRSG (110</a:t>
            </a:r>
            <a:r>
              <a:rPr lang="en-US" altLang="ja-JP" sz="1600" b="1" baseline="30000" dirty="0" smtClean="0">
                <a:solidFill>
                  <a:schemeClr val="tx1"/>
                </a:solidFill>
              </a:rPr>
              <a:t>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)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3913095" y="3627882"/>
            <a:ext cx="1920645" cy="1245416"/>
          </a:xfrm>
          <a:prstGeom prst="homePlate">
            <a:avLst>
              <a:gd name="adj" fmla="val 18116"/>
            </a:avLst>
          </a:prstGeom>
          <a:solidFill>
            <a:schemeClr val="bg1">
              <a:lumMod val="85000"/>
              <a:lumOff val="1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600" b="1" dirty="0">
                <a:solidFill>
                  <a:schemeClr val="tx1"/>
                </a:solidFill>
              </a:rPr>
              <a:t>To be discussed at TF; Informal document to be submitted to </a:t>
            </a:r>
          </a:p>
          <a:p>
            <a:pPr>
              <a:defRPr/>
            </a:pPr>
            <a:r>
              <a:rPr lang="en-US" altLang="ja-JP" sz="1600" b="1" dirty="0">
                <a:solidFill>
                  <a:schemeClr val="tx1"/>
                </a:solidFill>
              </a:rPr>
              <a:t>GRSG (111th)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>
          <a:xfrm>
            <a:off x="5934363" y="5109882"/>
            <a:ext cx="6085376" cy="1277471"/>
          </a:xfrm>
          <a:prstGeom prst="homePlate">
            <a:avLst>
              <a:gd name="adj" fmla="val 18116"/>
            </a:avLst>
          </a:prstGeom>
          <a:solidFill>
            <a:schemeClr val="bg1">
              <a:lumMod val="85000"/>
              <a:lumOff val="1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Applicable </a:t>
            </a:r>
            <a:r>
              <a:rPr lang="en-US" altLang="ja-JP" sz="1600" b="1" dirty="0">
                <a:solidFill>
                  <a:schemeClr val="tx1"/>
                </a:solidFill>
              </a:rPr>
              <a:t>vehicle categories, etc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. to be verified;</a:t>
            </a:r>
            <a:br>
              <a:rPr lang="en-US" altLang="ja-JP" sz="1600" b="1" dirty="0" smtClean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To be discussed at TF, as necessary, based on the result of the verification.</a:t>
            </a:r>
            <a:br>
              <a:rPr lang="en-US" altLang="ja-JP" sz="1600" b="1" dirty="0" smtClean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Proposals or presentations will be submitted to GRSG.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3" name="カギ線コネクタ 2"/>
          <p:cNvCxnSpPr/>
          <p:nvPr/>
        </p:nvCxnSpPr>
        <p:spPr>
          <a:xfrm rot="16200000" flipH="1">
            <a:off x="675667" y="3750514"/>
            <a:ext cx="711084" cy="289067"/>
          </a:xfrm>
          <a:prstGeom prst="bentConnector3">
            <a:avLst>
              <a:gd name="adj1" fmla="val 97277"/>
            </a:avLst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/>
          <p:nvPr/>
        </p:nvCxnSpPr>
        <p:spPr>
          <a:xfrm rot="16200000" flipH="1">
            <a:off x="-222263" y="4303659"/>
            <a:ext cx="2130240" cy="601932"/>
          </a:xfrm>
          <a:prstGeom prst="bentConnector3">
            <a:avLst>
              <a:gd name="adj1" fmla="val 99868"/>
            </a:avLst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318102" y="2471697"/>
            <a:ext cx="2384758" cy="100481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1600" dirty="0" smtClean="0">
                <a:solidFill>
                  <a:schemeClr val="tx1"/>
                </a:solidFill>
                <a:latin typeface="Calibri" pitchFamily="34" charset="0"/>
                <a:ea typeface="ＭＳ Ｐゴシック" charset="-128"/>
              </a:rPr>
              <a:t>Requirement divided into:</a:t>
            </a:r>
            <a:br>
              <a:rPr lang="en-US" altLang="ja-JP" sz="1600" dirty="0" smtClean="0">
                <a:solidFill>
                  <a:schemeClr val="tx1"/>
                </a:solidFill>
                <a:latin typeface="Calibri" pitchFamily="34" charset="0"/>
                <a:ea typeface="ＭＳ Ｐゴシック" charset="-128"/>
              </a:rPr>
            </a:br>
            <a:r>
              <a:rPr lang="en-US" altLang="ja-JP" sz="1600" dirty="0" smtClean="0">
                <a:solidFill>
                  <a:schemeClr val="tx1"/>
                </a:solidFill>
                <a:latin typeface="Calibri" pitchFamily="34" charset="0"/>
                <a:ea typeface="ＭＳ Ｐゴシック" charset="-128"/>
              </a:rPr>
              <a:t>the view of the surroundings and the view of the close-proximity rear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0" name="ホームベース 49"/>
          <p:cNvSpPr/>
          <p:nvPr/>
        </p:nvSpPr>
        <p:spPr>
          <a:xfrm>
            <a:off x="5934363" y="3627882"/>
            <a:ext cx="1891825" cy="1280294"/>
          </a:xfrm>
          <a:prstGeom prst="homePlate">
            <a:avLst>
              <a:gd name="adj" fmla="val 18116"/>
            </a:avLst>
          </a:prstGeom>
          <a:solidFill>
            <a:schemeClr val="bg1">
              <a:lumMod val="85000"/>
              <a:lumOff val="1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Working document  </a:t>
            </a:r>
            <a:r>
              <a:rPr lang="en-US" altLang="ja-JP" sz="1600" b="1" dirty="0">
                <a:solidFill>
                  <a:schemeClr val="tx1"/>
                </a:solidFill>
              </a:rPr>
              <a:t>t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o be submitted to </a:t>
            </a:r>
          </a:p>
          <a:p>
            <a:pPr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GRSG (112</a:t>
            </a:r>
            <a:r>
              <a:rPr lang="en-US" altLang="ja-JP" sz="1600" b="1" baseline="30000" dirty="0" smtClean="0">
                <a:solidFill>
                  <a:schemeClr val="tx1"/>
                </a:solidFill>
              </a:rPr>
              <a:t>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)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56"/>
          <p:cNvSpPr txBox="1">
            <a:spLocks noChangeArrowheads="1"/>
          </p:cNvSpPr>
          <p:nvPr/>
        </p:nvSpPr>
        <p:spPr bwMode="auto">
          <a:xfrm>
            <a:off x="9981706" y="1135870"/>
            <a:ext cx="1523739" cy="30777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R46TF-05-10</a:t>
            </a:r>
            <a:endParaRPr lang="ja-JP" altLang="en-US" sz="1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>
          <a:xfrm>
            <a:off x="10961069" y="6102380"/>
            <a:ext cx="1142245" cy="669925"/>
          </a:xfrm>
          <a:noFill/>
        </p:spPr>
        <p:txBody>
          <a:bodyPr/>
          <a:lstStyle/>
          <a:p>
            <a:fld id="{D7E7291F-8780-4B17-AE9A-CAC008DA73FC}" type="slidenum">
              <a:rPr kumimoji="1" lang="ja-JP" altLang="en-US" smtClean="0">
                <a:solidFill>
                  <a:schemeClr val="bg1"/>
                </a:solidFill>
              </a:rPr>
              <a:pPr/>
              <a:t>6</a:t>
            </a:fld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7714" y="174171"/>
            <a:ext cx="11495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ja-JP" sz="2800" dirty="0"/>
              <a:t>Proposal for amendment to R46【GRSG-111-XX】</a:t>
            </a:r>
          </a:p>
          <a:p>
            <a:endParaRPr kumimoji="1" lang="en-US" altLang="ja-JP" sz="2800" dirty="0" smtClean="0">
              <a:latin typeface="+mj-lt"/>
            </a:endParaRPr>
          </a:p>
          <a:p>
            <a:r>
              <a:rPr lang="ja-JP" altLang="en-US" sz="2800" dirty="0" smtClean="0">
                <a:latin typeface="+mj-lt"/>
              </a:rPr>
              <a:t>　</a:t>
            </a:r>
            <a:endParaRPr kumimoji="1" lang="en-US" altLang="ja-JP" sz="4000" dirty="0" smtClean="0"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1" y="636480"/>
            <a:ext cx="9506857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for the view of the vehicle’s close-proximity rear</a:t>
            </a:r>
            <a:endParaRPr lang="ja-JP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4800" y="1196307"/>
            <a:ext cx="11887200" cy="1477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marL="1433513" indent="-1433513">
              <a:lnSpc>
                <a:spcPct val="1500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Purpose: </a:t>
            </a: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accidents by enabling the driver to notice any pedestrians around or behind the vehicle.</a:t>
            </a:r>
          </a:p>
          <a:p>
            <a:pPr marL="1433513" indent="-1433513">
              <a:lnSpc>
                <a:spcPct val="150000"/>
              </a:lnSpc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Requirement: The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close-proximity rear-view device shall be such that the driver can detect objects (with a height of 1,000mm and a diameter of 300mm) located within the areas defined in Figure, using a mirror, camera, sonar, etc.</a:t>
            </a:r>
            <a:endParaRPr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759200" y="2802751"/>
            <a:ext cx="4354286" cy="37605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33421" y="2937801"/>
            <a:ext cx="4005844" cy="3490473"/>
          </a:xfrm>
          <a:prstGeom prst="rect">
            <a:avLst/>
          </a:prstGeom>
        </p:spPr>
      </p:pic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2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7714" y="-60963"/>
            <a:ext cx="11495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+mj-lt"/>
              </a:rPr>
              <a:t>Main discussion at TF46</a:t>
            </a:r>
            <a:endParaRPr kumimoji="1" lang="en-US" altLang="ja-JP" sz="4000" dirty="0" smtClean="0"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7371" y="797844"/>
            <a:ext cx="10809742" cy="576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>
              <a:spcBef>
                <a:spcPts val="600"/>
              </a:spcBef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discussed draft of amendment to R46 proposed by Japan mainly about the following points;</a:t>
            </a:r>
          </a:p>
          <a:p>
            <a:pPr>
              <a:defRPr/>
            </a:pPr>
            <a:endParaRPr lang="en-US" altLang="ja-JP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Detection means: technology neutral requirements should permit any detection technology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accident data differ among regions? (Japan, US, Germany, others?)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approach at GRSG level: 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→　</a:t>
            </a: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“UN R46 amendment” vs “New regulation”? (or other solutions?)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(requirements may differ according to the vehicle category)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Provisions addressing obstruction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Alignment with FMVSS111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procedure for obstruction proximity of the vehicle</a:t>
            </a:r>
            <a:endParaRPr lang="ja-JP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4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1544" y="60713"/>
            <a:ext cx="11495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+mj-lt"/>
              </a:rPr>
              <a:t>1. </a:t>
            </a:r>
            <a:r>
              <a:rPr lang="en-US" altLang="ja-JP" sz="3600" dirty="0" smtClean="0">
                <a:latin typeface="+mj-lt"/>
              </a:rPr>
              <a:t>Asking guidance for TF future work</a:t>
            </a:r>
            <a:endParaRPr kumimoji="1" lang="en-US" altLang="ja-JP" sz="3600" dirty="0" smtClean="0"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0462" y="447515"/>
            <a:ext cx="11160206" cy="162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altLang="ja-JP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Amendment to R46 or New regulation?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altLang="ja-JP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an IWG ?</a:t>
            </a:r>
            <a:endParaRPr lang="ja-JP" alt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7062" y="2928073"/>
            <a:ext cx="11160206" cy="1191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ja-JP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9098" y="3199750"/>
            <a:ext cx="11672902" cy="1310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altLang="ja-JP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CPs apply  provisions on a mandatory basis in their territory, even if there are regional differences in accident data?</a:t>
            </a:r>
          </a:p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a matter of UNR but domestic regulation.</a:t>
            </a:r>
          </a:p>
          <a:p>
            <a:pPr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(refer an approach of UNR34-03)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989" y="4962178"/>
            <a:ext cx="11495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+mj-lt"/>
              </a:rPr>
              <a:t>3. </a:t>
            </a:r>
            <a:r>
              <a:rPr lang="en-US" altLang="ja-JP" sz="3600" dirty="0" smtClean="0">
                <a:latin typeface="+mj-lt"/>
              </a:rPr>
              <a:t>Request to CPs on accident data</a:t>
            </a:r>
            <a:endParaRPr kumimoji="1" lang="en-US" altLang="ja-JP" sz="3600" dirty="0" smtClean="0">
              <a:latin typeface="+mj-lt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17061" y="5562971"/>
            <a:ext cx="11160206" cy="1310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6" tIns="31652" rIns="63306" bIns="31652" anchor="ctr"/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altLang="ja-JP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is pleased to ask CPs and the other members to provide accident data on reversing vehicles, if existing.</a:t>
            </a:r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291F-8780-4B17-AE9A-CAC008DA73F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7062" y="2152799"/>
            <a:ext cx="11495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latin typeface="+mj-lt"/>
              </a:rPr>
              <a:t>2. Question to CPs</a:t>
            </a:r>
            <a:endParaRPr kumimoji="1" lang="en-US" altLang="ja-JP" sz="4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2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405</TotalTime>
  <Words>431</Words>
  <Application>Microsoft Office PowerPoint</Application>
  <PresentationFormat>Custom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スライス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Hubert Romain</cp:lastModifiedBy>
  <cp:revision>58</cp:revision>
  <cp:lastPrinted>2016-10-04T13:44:34Z</cp:lastPrinted>
  <dcterms:created xsi:type="dcterms:W3CDTF">2016-09-29T13:40:49Z</dcterms:created>
  <dcterms:modified xsi:type="dcterms:W3CDTF">2016-10-10T08:45:47Z</dcterms:modified>
</cp:coreProperties>
</file>