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1"/>
  </p:notesMasterIdLst>
  <p:sldIdLst>
    <p:sldId id="256" r:id="rId2"/>
    <p:sldId id="281" r:id="rId3"/>
    <p:sldId id="287" r:id="rId4"/>
    <p:sldId id="283" r:id="rId5"/>
    <p:sldId id="284" r:id="rId6"/>
    <p:sldId id="286" r:id="rId7"/>
    <p:sldId id="285" r:id="rId8"/>
    <p:sldId id="288" r:id="rId9"/>
    <p:sldId id="289"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80" d="100"/>
          <a:sy n="80" d="100"/>
        </p:scale>
        <p:origin x="-912" y="-49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1182"/>
    </p:cViewPr>
  </p:sorter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8AF3F1-BF06-4CDA-921D-0D06B2C9333E}" type="datetimeFigureOut">
              <a:rPr lang="it-IT" smtClean="0"/>
              <a:pPr/>
              <a:t>2/3/16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B10FD0-D13D-4636-A704-52E9BC4DCA75}" type="slidenum">
              <a:rPr lang="it-IT" smtClean="0"/>
              <a:pPr/>
              <a:t>‹#›</a:t>
            </a:fld>
            <a:endParaRPr lang="it-IT"/>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07586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CC6E3FC-063C-417F-980F-EAA59819D055}" type="datetime1">
              <a:rPr lang="it-IT" smtClean="0"/>
              <a:pPr/>
              <a:t>2/3/16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7BAF950-001D-46CE-809B-6807F71FBC02}" type="datetime1">
              <a:rPr lang="it-IT" smtClean="0"/>
              <a:pPr/>
              <a:t>2/3/16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ADA27AF-1AAD-4108-ACFB-8500B22BB8A1}" type="datetime1">
              <a:rPr lang="it-IT" smtClean="0"/>
              <a:pPr/>
              <a:t>2/3/16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1F1DEE6-E2AF-4515-9A52-2CF8DD29B01D}" type="datetime1">
              <a:rPr lang="it-IT" smtClean="0"/>
              <a:pPr/>
              <a:t>2/3/16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1385870-89A2-43CB-B264-8A8E9E0612C7}" type="datetime1">
              <a:rPr lang="it-IT" smtClean="0"/>
              <a:pPr/>
              <a:t>2/3/16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902396F-E6E6-4C4E-B48A-FF242B9186F8}" type="datetime1">
              <a:rPr lang="it-IT" smtClean="0"/>
              <a:pPr/>
              <a:t>2/3/16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7FE6A08-2CA8-4D1A-8129-732A857EA72E}" type="datetime1">
              <a:rPr lang="it-IT" smtClean="0"/>
              <a:pPr/>
              <a:t>2/3/16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A177605-CF1D-4C94-9506-28EE010A69C7}" type="datetime1">
              <a:rPr lang="it-IT" smtClean="0"/>
              <a:pPr/>
              <a:t>2/3/16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9EF1AE3-775A-4BE3-B370-6198CE981EAA}" type="datetime1">
              <a:rPr lang="it-IT" smtClean="0"/>
              <a:pPr/>
              <a:t>2/3/16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12597C2-C80C-4BD5-8DA7-EF118881E042}" type="datetime1">
              <a:rPr lang="it-IT" smtClean="0"/>
              <a:pPr/>
              <a:t>2/3/16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A1297AC-9ADB-4B51-B4E3-70B970C9439F}" type="datetime1">
              <a:rPr lang="it-IT" smtClean="0"/>
              <a:pPr/>
              <a:t>2/3/16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F1014-2012-4786-80B4-BD012BDD3A10}" type="datetime1">
              <a:rPr lang="it-IT" smtClean="0"/>
              <a:pPr/>
              <a:t>2/3/16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pPr/>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png"/><Relationship Id="rId3"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arrotondato 5"/>
          <p:cNvSpPr/>
          <p:nvPr/>
        </p:nvSpPr>
        <p:spPr>
          <a:xfrm>
            <a:off x="1066800" y="1554058"/>
            <a:ext cx="7056784" cy="281104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p:cNvSpPr txBox="1"/>
          <p:nvPr/>
        </p:nvSpPr>
        <p:spPr>
          <a:xfrm>
            <a:off x="1900072" y="1809084"/>
            <a:ext cx="5151320" cy="4708981"/>
          </a:xfrm>
          <a:prstGeom prst="rect">
            <a:avLst/>
          </a:prstGeom>
          <a:noFill/>
        </p:spPr>
        <p:txBody>
          <a:bodyPr wrap="none" rtlCol="0">
            <a:spAutoFit/>
          </a:bodyPr>
          <a:lstStyle/>
          <a:p>
            <a:pPr algn="ctr"/>
            <a:r>
              <a:rPr lang="it-IT" sz="2400" b="1" dirty="0" err="1" smtClean="0"/>
              <a:t>Proposal</a:t>
            </a:r>
            <a:r>
              <a:rPr lang="it-IT" sz="2400" b="1" dirty="0" smtClean="0"/>
              <a:t> </a:t>
            </a:r>
          </a:p>
          <a:p>
            <a:pPr algn="ctr"/>
            <a:r>
              <a:rPr lang="it-IT" sz="2400" b="1" dirty="0" smtClean="0"/>
              <a:t>to introduce </a:t>
            </a:r>
            <a:r>
              <a:rPr lang="it-IT" sz="2400" b="1" dirty="0" err="1"/>
              <a:t>G</a:t>
            </a:r>
            <a:r>
              <a:rPr lang="it-IT" sz="2400" b="1" dirty="0" err="1" smtClean="0"/>
              <a:t>rouping</a:t>
            </a:r>
            <a:r>
              <a:rPr lang="it-IT" sz="2400" b="1" dirty="0" smtClean="0"/>
              <a:t> </a:t>
            </a:r>
            <a:r>
              <a:rPr lang="it-IT" sz="2400" b="1" dirty="0" err="1" smtClean="0"/>
              <a:t>Criteria</a:t>
            </a:r>
            <a:endParaRPr lang="it-IT" sz="2400" b="1" dirty="0" smtClean="0"/>
          </a:p>
          <a:p>
            <a:pPr algn="ctr"/>
            <a:r>
              <a:rPr lang="en-US" sz="2400" b="1" dirty="0"/>
              <a:t>f</a:t>
            </a:r>
            <a:r>
              <a:rPr lang="en-US" sz="2400" b="1" dirty="0" smtClean="0"/>
              <a:t>or the approval </a:t>
            </a:r>
          </a:p>
          <a:p>
            <a:pPr algn="ctr"/>
            <a:r>
              <a:rPr lang="en-US" sz="2400" b="1" dirty="0" smtClean="0"/>
              <a:t>of replacement brake lining assemblies</a:t>
            </a:r>
          </a:p>
          <a:p>
            <a:pPr algn="ctr"/>
            <a:r>
              <a:rPr lang="en-US" sz="2400" b="1" dirty="0" smtClean="0"/>
              <a:t>for </a:t>
            </a:r>
            <a:r>
              <a:rPr lang="en-US" sz="2400" b="1" dirty="0"/>
              <a:t>L-category vehicles </a:t>
            </a:r>
            <a:endParaRPr lang="en-US" sz="2400" b="1" dirty="0" smtClean="0"/>
          </a:p>
          <a:p>
            <a:pPr algn="ctr"/>
            <a:r>
              <a:rPr lang="en-US" sz="2400" b="1" dirty="0" smtClean="0"/>
              <a:t>in </a:t>
            </a:r>
            <a:r>
              <a:rPr lang="en-US" sz="2400" b="1" dirty="0"/>
              <a:t>UN Regulation No. 90</a:t>
            </a:r>
            <a:r>
              <a:rPr lang="it-IT" sz="2400" b="1" dirty="0" smtClean="0"/>
              <a:t> </a:t>
            </a:r>
          </a:p>
          <a:p>
            <a:pPr algn="ctr"/>
            <a:endParaRPr lang="it-IT" sz="2000" b="1" dirty="0" smtClean="0"/>
          </a:p>
          <a:p>
            <a:pPr algn="ctr"/>
            <a:endParaRPr lang="it-IT" sz="2000" b="1" dirty="0"/>
          </a:p>
          <a:p>
            <a:pPr algn="ctr"/>
            <a:r>
              <a:rPr lang="it-IT" sz="2000" b="1" dirty="0" err="1"/>
              <a:t>s</a:t>
            </a:r>
            <a:r>
              <a:rPr lang="it-IT" sz="2000" b="1" dirty="0" err="1" smtClean="0"/>
              <a:t>ubmitted</a:t>
            </a:r>
            <a:r>
              <a:rPr lang="it-IT" sz="2000" b="1" dirty="0" smtClean="0"/>
              <a:t> </a:t>
            </a:r>
            <a:r>
              <a:rPr lang="it-IT" sz="2000" b="1" dirty="0" err="1" smtClean="0"/>
              <a:t>by</a:t>
            </a:r>
            <a:r>
              <a:rPr lang="it-IT" sz="2000" b="1" dirty="0" smtClean="0"/>
              <a:t> </a:t>
            </a:r>
            <a:r>
              <a:rPr lang="it-IT" sz="2000" b="1" dirty="0" smtClean="0"/>
              <a:t>ITALY</a:t>
            </a:r>
          </a:p>
          <a:p>
            <a:pPr algn="ctr"/>
            <a:endParaRPr lang="it-IT" sz="2000" b="1" dirty="0" smtClean="0"/>
          </a:p>
          <a:p>
            <a:pPr algn="ctr"/>
            <a:r>
              <a:rPr lang="it-IT" sz="2000" b="1" dirty="0" smtClean="0"/>
              <a:t>(ECE/TRANS/WP.29/GRRF/2016/18)</a:t>
            </a:r>
          </a:p>
          <a:p>
            <a:pPr algn="ctr"/>
            <a:endParaRPr lang="it-IT" sz="2000" b="1" dirty="0" smtClean="0"/>
          </a:p>
          <a:p>
            <a:pPr algn="ctr"/>
            <a:r>
              <a:rPr lang="it-IT" dirty="0" smtClean="0"/>
              <a:t>81st </a:t>
            </a:r>
            <a:r>
              <a:rPr lang="it-IT" dirty="0" smtClean="0"/>
              <a:t>GRRF</a:t>
            </a:r>
          </a:p>
          <a:p>
            <a:pPr algn="ctr"/>
            <a:r>
              <a:rPr lang="it-IT" dirty="0" smtClean="0"/>
              <a:t>3 </a:t>
            </a:r>
            <a:r>
              <a:rPr lang="it-IT" dirty="0" err="1" smtClean="0"/>
              <a:t>February</a:t>
            </a:r>
            <a:r>
              <a:rPr lang="it-IT" dirty="0" smtClean="0"/>
              <a:t> 2016</a:t>
            </a:r>
            <a:endParaRPr lang="it-IT" dirty="0"/>
          </a:p>
        </p:txBody>
      </p:sp>
      <p:sp>
        <p:nvSpPr>
          <p:cNvPr id="5" name="Segnaposto numero diapositiva 4"/>
          <p:cNvSpPr>
            <a:spLocks noGrp="1"/>
          </p:cNvSpPr>
          <p:nvPr>
            <p:ph type="sldNum" sz="quarter" idx="12"/>
          </p:nvPr>
        </p:nvSpPr>
        <p:spPr>
          <a:xfrm>
            <a:off x="6720408" y="6356350"/>
            <a:ext cx="2133600" cy="365125"/>
          </a:xfrm>
        </p:spPr>
        <p:txBody>
          <a:bodyPr/>
          <a:lstStyle/>
          <a:p>
            <a:fld id="{E7A41E1B-4F70-4964-A407-84C68BE8251C}" type="slidenum">
              <a:rPr lang="it-IT" smtClean="0"/>
              <a:pPr/>
              <a:t>1</a:t>
            </a:fld>
            <a:endParaRPr lang="it-IT"/>
          </a:p>
        </p:txBody>
      </p:sp>
      <p:sp>
        <p:nvSpPr>
          <p:cNvPr id="7" name="Rectangle 6"/>
          <p:cNvSpPr/>
          <p:nvPr/>
        </p:nvSpPr>
        <p:spPr>
          <a:xfrm>
            <a:off x="5791200" y="95071"/>
            <a:ext cx="3276600" cy="1200329"/>
          </a:xfrm>
          <a:prstGeom prst="rect">
            <a:avLst/>
          </a:prstGeom>
        </p:spPr>
        <p:txBody>
          <a:bodyPr wrap="square">
            <a:spAutoFit/>
          </a:bodyPr>
          <a:lstStyle/>
          <a:p>
            <a:r>
              <a:rPr lang="en-US" u="sng" dirty="0" smtClean="0"/>
              <a:t>Informal document</a:t>
            </a:r>
            <a:r>
              <a:rPr lang="en-US" dirty="0" smtClean="0"/>
              <a:t> </a:t>
            </a:r>
            <a:r>
              <a:rPr lang="en-US" b="1" dirty="0" smtClean="0"/>
              <a:t>GRRF-81-29</a:t>
            </a:r>
          </a:p>
          <a:p>
            <a:r>
              <a:rPr lang="en-US" dirty="0" smtClean="0"/>
              <a:t>81</a:t>
            </a:r>
            <a:r>
              <a:rPr lang="en-US" baseline="30000" dirty="0" smtClean="0"/>
              <a:t>st</a:t>
            </a:r>
            <a:r>
              <a:rPr lang="en-US" dirty="0" smtClean="0"/>
              <a:t> GRRF, 1-5 February 2016</a:t>
            </a:r>
          </a:p>
          <a:p>
            <a:r>
              <a:rPr lang="en-US" dirty="0" smtClean="0"/>
              <a:t>Agenda item 6</a:t>
            </a:r>
            <a:r>
              <a:rPr lang="en-US" b="1" dirty="0" smtClean="0"/>
              <a:t>	</a:t>
            </a:r>
            <a:r>
              <a:rPr lang="en-US" b="1" dirty="0" smtClean="0"/>
              <a:t>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01978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asellaDiTesto 1"/>
          <p:cNvSpPr txBox="1"/>
          <p:nvPr/>
        </p:nvSpPr>
        <p:spPr>
          <a:xfrm>
            <a:off x="395536" y="1165382"/>
            <a:ext cx="8208912" cy="830997"/>
          </a:xfrm>
          <a:prstGeom prst="rect">
            <a:avLst/>
          </a:prstGeom>
          <a:noFill/>
        </p:spPr>
        <p:txBody>
          <a:bodyPr wrap="square" rtlCol="0">
            <a:spAutoFit/>
          </a:bodyPr>
          <a:lstStyle/>
          <a:p>
            <a:pPr algn="just"/>
            <a:r>
              <a:rPr lang="it-IT" sz="1600" dirty="0" smtClean="0"/>
              <a:t>The </a:t>
            </a:r>
            <a:r>
              <a:rPr lang="it-IT" sz="1600" dirty="0" err="1" smtClean="0"/>
              <a:t>proposal</a:t>
            </a:r>
            <a:r>
              <a:rPr lang="it-IT" sz="1600" dirty="0" smtClean="0"/>
              <a:t> </a:t>
            </a:r>
            <a:r>
              <a:rPr lang="it-IT" sz="1600" dirty="0" err="1" smtClean="0"/>
              <a:t>presented</a:t>
            </a:r>
            <a:r>
              <a:rPr lang="it-IT" sz="1600" dirty="0" smtClean="0"/>
              <a:t> </a:t>
            </a:r>
            <a:r>
              <a:rPr lang="it-IT" sz="1600" dirty="0" err="1" smtClean="0"/>
              <a:t>today</a:t>
            </a:r>
            <a:r>
              <a:rPr lang="it-IT" sz="1600" dirty="0" smtClean="0"/>
              <a:t> </a:t>
            </a:r>
            <a:r>
              <a:rPr lang="it-IT" sz="1600" dirty="0" err="1" smtClean="0"/>
              <a:t>at</a:t>
            </a:r>
            <a:r>
              <a:rPr lang="it-IT" sz="1600" dirty="0" smtClean="0"/>
              <a:t> 81° GRRF session (doc </a:t>
            </a:r>
            <a:r>
              <a:rPr lang="it-IT" sz="1600" b="1" dirty="0" smtClean="0">
                <a:solidFill>
                  <a:schemeClr val="accent6">
                    <a:lumMod val="75000"/>
                  </a:schemeClr>
                </a:solidFill>
              </a:rPr>
              <a:t>ECE/TRANS/WP.29/GRRF/2016/18</a:t>
            </a:r>
            <a:r>
              <a:rPr lang="it-IT" sz="1600" dirty="0" smtClean="0"/>
              <a:t>) </a:t>
            </a:r>
            <a:r>
              <a:rPr lang="it-IT" sz="1600" dirty="0" err="1" smtClean="0"/>
              <a:t>is</a:t>
            </a:r>
            <a:r>
              <a:rPr lang="it-IT" sz="1600" dirty="0" smtClean="0"/>
              <a:t> </a:t>
            </a:r>
            <a:r>
              <a:rPr lang="it-IT" sz="1600" dirty="0" err="1" smtClean="0"/>
              <a:t>aimed</a:t>
            </a:r>
            <a:r>
              <a:rPr lang="it-IT" sz="1600" dirty="0" smtClean="0"/>
              <a:t> </a:t>
            </a:r>
            <a:r>
              <a:rPr lang="it-IT" sz="1600" dirty="0" err="1" smtClean="0"/>
              <a:t>at</a:t>
            </a:r>
            <a:r>
              <a:rPr lang="it-IT" sz="1600" dirty="0" smtClean="0"/>
              <a:t> </a:t>
            </a:r>
            <a:r>
              <a:rPr lang="it-IT" sz="1600" dirty="0" err="1" smtClean="0"/>
              <a:t>including</a:t>
            </a:r>
            <a:r>
              <a:rPr lang="it-IT" sz="1600" dirty="0" smtClean="0"/>
              <a:t> in UN-R 90 a </a:t>
            </a:r>
            <a:r>
              <a:rPr lang="it-IT" sz="1600" dirty="0" err="1" smtClean="0"/>
              <a:t>criteria</a:t>
            </a:r>
            <a:r>
              <a:rPr lang="it-IT" sz="1600" dirty="0" smtClean="0"/>
              <a:t> of </a:t>
            </a:r>
            <a:r>
              <a:rPr lang="it-IT" sz="1600" dirty="0" err="1" smtClean="0"/>
              <a:t>Grouping</a:t>
            </a:r>
            <a:r>
              <a:rPr lang="it-IT" sz="1600" dirty="0" smtClean="0"/>
              <a:t> for the </a:t>
            </a:r>
            <a:r>
              <a:rPr lang="it-IT" sz="1600" dirty="0" err="1" smtClean="0"/>
              <a:t>approval</a:t>
            </a:r>
            <a:r>
              <a:rPr lang="it-IT" sz="1600" dirty="0" smtClean="0"/>
              <a:t> of rep</a:t>
            </a:r>
            <a:r>
              <a:rPr lang="en-US" sz="1600" dirty="0" err="1" smtClean="0"/>
              <a:t>lacement</a:t>
            </a:r>
            <a:r>
              <a:rPr lang="en-US" sz="1600" dirty="0" smtClean="0"/>
              <a:t> </a:t>
            </a:r>
            <a:r>
              <a:rPr lang="en-US" sz="1600" dirty="0"/>
              <a:t>brake </a:t>
            </a:r>
            <a:r>
              <a:rPr lang="en-US" sz="1600" dirty="0" smtClean="0"/>
              <a:t>lining assemblies </a:t>
            </a:r>
            <a:r>
              <a:rPr lang="en-US" sz="1600" b="1" u="sng" dirty="0" smtClean="0"/>
              <a:t>only for L-category vehicles</a:t>
            </a:r>
            <a:r>
              <a:rPr lang="en-US" sz="1600" dirty="0" smtClean="0"/>
              <a:t>:</a:t>
            </a:r>
            <a:endParaRPr lang="en-US" sz="1600" dirty="0"/>
          </a:p>
        </p:txBody>
      </p:sp>
      <p:sp>
        <p:nvSpPr>
          <p:cNvPr id="3" name="Segnaposto numero diapositiva 2"/>
          <p:cNvSpPr>
            <a:spLocks noGrp="1"/>
          </p:cNvSpPr>
          <p:nvPr>
            <p:ph type="sldNum" sz="quarter" idx="12"/>
          </p:nvPr>
        </p:nvSpPr>
        <p:spPr/>
        <p:txBody>
          <a:bodyPr/>
          <a:lstStyle/>
          <a:p>
            <a:fld id="{E7A41E1B-4F70-4964-A407-84C68BE8251C}" type="slidenum">
              <a:rPr lang="it-IT" smtClean="0"/>
              <a:pPr/>
              <a:t>2</a:t>
            </a:fld>
            <a:endParaRPr lang="it-IT"/>
          </a:p>
        </p:txBody>
      </p:sp>
      <p:sp>
        <p:nvSpPr>
          <p:cNvPr id="4" name="CasellaDiTesto 3"/>
          <p:cNvSpPr txBox="1"/>
          <p:nvPr/>
        </p:nvSpPr>
        <p:spPr>
          <a:xfrm>
            <a:off x="380864" y="384250"/>
            <a:ext cx="1407501" cy="461665"/>
          </a:xfrm>
          <a:prstGeom prst="rect">
            <a:avLst/>
          </a:prstGeom>
          <a:solidFill>
            <a:srgbClr val="FFC000"/>
          </a:solidFill>
        </p:spPr>
        <p:txBody>
          <a:bodyPr wrap="none" rtlCol="0">
            <a:spAutoFit/>
          </a:bodyPr>
          <a:lstStyle/>
          <a:p>
            <a:r>
              <a:rPr lang="it-IT" sz="2400" dirty="0" err="1" smtClean="0"/>
              <a:t>Preamble</a:t>
            </a:r>
            <a:endParaRPr lang="it-IT"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131840" y="2132856"/>
            <a:ext cx="5472608" cy="434306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5" name="Freccia a destra 4"/>
          <p:cNvSpPr/>
          <p:nvPr/>
        </p:nvSpPr>
        <p:spPr>
          <a:xfrm>
            <a:off x="1547664" y="2996952"/>
            <a:ext cx="1440160" cy="432048"/>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Ovale 5"/>
          <p:cNvSpPr/>
          <p:nvPr/>
        </p:nvSpPr>
        <p:spPr>
          <a:xfrm>
            <a:off x="6892754" y="3080835"/>
            <a:ext cx="247026" cy="21602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8" name="Connettore 1 7"/>
          <p:cNvCxnSpPr/>
          <p:nvPr/>
        </p:nvCxnSpPr>
        <p:spPr>
          <a:xfrm>
            <a:off x="4163702" y="3128335"/>
            <a:ext cx="1944216"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03151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asellaDiTesto 1"/>
          <p:cNvSpPr txBox="1"/>
          <p:nvPr/>
        </p:nvSpPr>
        <p:spPr>
          <a:xfrm>
            <a:off x="340944" y="1083500"/>
            <a:ext cx="8208912" cy="5478423"/>
          </a:xfrm>
          <a:prstGeom prst="rect">
            <a:avLst/>
          </a:prstGeom>
          <a:noFill/>
        </p:spPr>
        <p:txBody>
          <a:bodyPr wrap="square" rtlCol="0">
            <a:spAutoFit/>
          </a:bodyPr>
          <a:lstStyle/>
          <a:p>
            <a:pPr algn="just"/>
            <a:r>
              <a:rPr lang="en-US" sz="1600" u="sng" dirty="0" smtClean="0"/>
              <a:t>Basically</a:t>
            </a:r>
            <a:r>
              <a:rPr lang="en-US" sz="1600" dirty="0" smtClean="0"/>
              <a:t>: it is a matter of making UN R 90 </a:t>
            </a:r>
            <a:r>
              <a:rPr lang="en-US" sz="1600" u="sng" dirty="0" smtClean="0"/>
              <a:t>really applicable</a:t>
            </a:r>
            <a:r>
              <a:rPr lang="en-US" sz="1600" dirty="0" smtClean="0"/>
              <a:t> (from an economic sustainability viewpoint) for the type approval of replacement brake lining assemblies !!!</a:t>
            </a:r>
          </a:p>
          <a:p>
            <a:pPr algn="just"/>
            <a:endParaRPr lang="en-US" sz="1600" dirty="0" smtClean="0"/>
          </a:p>
          <a:p>
            <a:pPr algn="just"/>
            <a:endParaRPr lang="en-US" sz="1600" dirty="0"/>
          </a:p>
          <a:p>
            <a:pPr algn="just"/>
            <a:r>
              <a:rPr lang="en-US" sz="1600" dirty="0" smtClean="0"/>
              <a:t>For vehicles belonging to L-categories, there is a great number of different </a:t>
            </a:r>
            <a:r>
              <a:rPr lang="en-US" sz="1600" dirty="0"/>
              <a:t>types of </a:t>
            </a:r>
            <a:r>
              <a:rPr lang="en-US" sz="1600" dirty="0" smtClean="0"/>
              <a:t>replacement brake </a:t>
            </a:r>
            <a:r>
              <a:rPr lang="en-US" sz="1600" dirty="0"/>
              <a:t>lining assemblies </a:t>
            </a:r>
            <a:r>
              <a:rPr lang="en-US" sz="1600" dirty="0" smtClean="0"/>
              <a:t>in the market.</a:t>
            </a:r>
          </a:p>
          <a:p>
            <a:pPr algn="just"/>
            <a:endParaRPr lang="en-US" sz="1600" dirty="0"/>
          </a:p>
          <a:p>
            <a:pPr algn="just"/>
            <a:r>
              <a:rPr lang="en-US" sz="1600" dirty="0" smtClean="0"/>
              <a:t>For each type, the quantity of parts marketed is very low. </a:t>
            </a:r>
          </a:p>
          <a:p>
            <a:pPr algn="just"/>
            <a:endParaRPr lang="en-US" sz="1600" dirty="0"/>
          </a:p>
          <a:p>
            <a:pPr algn="just"/>
            <a:r>
              <a:rPr lang="en-US" sz="1600" dirty="0" smtClean="0"/>
              <a:t>As an average, a </a:t>
            </a:r>
            <a:r>
              <a:rPr lang="en-US" sz="1600" dirty="0"/>
              <a:t>medium size </a:t>
            </a:r>
            <a:r>
              <a:rPr lang="en-US" sz="1600" dirty="0" smtClean="0"/>
              <a:t>manufacturer:</a:t>
            </a:r>
          </a:p>
          <a:p>
            <a:pPr marL="742950" lvl="1" indent="-285750" algn="just">
              <a:buFontTx/>
              <a:buChar char="-"/>
            </a:pPr>
            <a:r>
              <a:rPr lang="en-US" sz="1600" dirty="0" smtClean="0"/>
              <a:t>producing </a:t>
            </a:r>
            <a:r>
              <a:rPr lang="en-US" sz="1600" dirty="0"/>
              <a:t>around </a:t>
            </a:r>
            <a:r>
              <a:rPr lang="en-US" b="1" dirty="0">
                <a:solidFill>
                  <a:srgbClr val="C00000"/>
                </a:solidFill>
              </a:rPr>
              <a:t>600</a:t>
            </a:r>
            <a:r>
              <a:rPr lang="en-US" sz="1600" dirty="0"/>
              <a:t> types of brake lining assemblies </a:t>
            </a:r>
            <a:endParaRPr lang="en-US" sz="1600" dirty="0" smtClean="0"/>
          </a:p>
          <a:p>
            <a:pPr marL="742950" lvl="1" indent="-285750" algn="just">
              <a:buFontTx/>
              <a:buChar char="-"/>
            </a:pPr>
            <a:r>
              <a:rPr lang="en-US" sz="1600" dirty="0" smtClean="0"/>
              <a:t>referring </a:t>
            </a:r>
            <a:r>
              <a:rPr lang="en-US" sz="1600" dirty="0"/>
              <a:t>to </a:t>
            </a:r>
            <a:r>
              <a:rPr lang="en-US" b="1" dirty="0">
                <a:solidFill>
                  <a:srgbClr val="C00000"/>
                </a:solidFill>
              </a:rPr>
              <a:t>12.000</a:t>
            </a:r>
            <a:r>
              <a:rPr lang="en-US" sz="1600" dirty="0"/>
              <a:t> different </a:t>
            </a:r>
            <a:r>
              <a:rPr lang="en-US" sz="1600" dirty="0" smtClean="0"/>
              <a:t>applications </a:t>
            </a:r>
            <a:r>
              <a:rPr lang="en-US" sz="1600" dirty="0"/>
              <a:t>with </a:t>
            </a:r>
            <a:r>
              <a:rPr lang="en-US" b="1" dirty="0">
                <a:solidFill>
                  <a:srgbClr val="C00000"/>
                </a:solidFill>
              </a:rPr>
              <a:t>4</a:t>
            </a:r>
            <a:r>
              <a:rPr lang="en-US" sz="1600" dirty="0"/>
              <a:t> different materials, </a:t>
            </a:r>
            <a:endParaRPr lang="en-US" sz="1600" dirty="0" smtClean="0"/>
          </a:p>
          <a:p>
            <a:pPr marL="742950" lvl="1" indent="-285750" algn="just">
              <a:buFontTx/>
              <a:buChar char="-"/>
            </a:pPr>
            <a:r>
              <a:rPr lang="en-US" sz="1600" dirty="0"/>
              <a:t>n</a:t>
            </a:r>
            <a:r>
              <a:rPr lang="en-US" sz="1600" dirty="0" smtClean="0"/>
              <a:t>eeds to proceed </a:t>
            </a:r>
            <a:r>
              <a:rPr lang="en-US" sz="1600" dirty="0"/>
              <a:t>with </a:t>
            </a:r>
            <a:r>
              <a:rPr lang="en-US" sz="2000" b="1" u="sng" dirty="0">
                <a:solidFill>
                  <a:srgbClr val="002060"/>
                </a:solidFill>
              </a:rPr>
              <a:t>2.400</a:t>
            </a:r>
            <a:r>
              <a:rPr lang="en-US" sz="1600" dirty="0"/>
              <a:t> requests of type </a:t>
            </a:r>
            <a:r>
              <a:rPr lang="en-US" sz="1600" dirty="0" smtClean="0"/>
              <a:t>approval</a:t>
            </a:r>
            <a:r>
              <a:rPr lang="en-US" sz="1600" dirty="0"/>
              <a:t> </a:t>
            </a:r>
            <a:r>
              <a:rPr lang="en-US" sz="1600" dirty="0" smtClean="0"/>
              <a:t>(as a minimum)</a:t>
            </a:r>
          </a:p>
          <a:p>
            <a:pPr marL="742950" lvl="1" indent="-285750" algn="just">
              <a:buFontTx/>
              <a:buChar char="-"/>
            </a:pPr>
            <a:r>
              <a:rPr lang="en-US" sz="1600" dirty="0"/>
              <a:t>w</a:t>
            </a:r>
            <a:r>
              <a:rPr lang="en-US" sz="1600" dirty="0" smtClean="0"/>
              <a:t>ith an overall sales of around </a:t>
            </a:r>
            <a:r>
              <a:rPr lang="en-US" b="1" dirty="0" smtClean="0">
                <a:solidFill>
                  <a:srgbClr val="C00000"/>
                </a:solidFill>
              </a:rPr>
              <a:t>3 Million </a:t>
            </a:r>
            <a:r>
              <a:rPr lang="en-US" sz="1600" dirty="0" smtClean="0"/>
              <a:t>of sets, it means an average of </a:t>
            </a:r>
            <a:r>
              <a:rPr lang="en-US" b="1" u="sng" dirty="0" smtClean="0">
                <a:solidFill>
                  <a:srgbClr val="00B0F0"/>
                </a:solidFill>
              </a:rPr>
              <a:t>1.250</a:t>
            </a:r>
            <a:r>
              <a:rPr lang="en-US" sz="1600" dirty="0" smtClean="0"/>
              <a:t> sets/for each homologation.</a:t>
            </a:r>
          </a:p>
          <a:p>
            <a:pPr algn="just"/>
            <a:endParaRPr lang="en-US" sz="1600" dirty="0"/>
          </a:p>
          <a:p>
            <a:pPr algn="just"/>
            <a:r>
              <a:rPr lang="en-US" sz="1600" dirty="0" smtClean="0"/>
              <a:t>The Grouping </a:t>
            </a:r>
            <a:r>
              <a:rPr lang="en-US" sz="1600" dirty="0"/>
              <a:t>is therefore needed to steadily reduce the burden for approval sustained by the manufacturer. </a:t>
            </a:r>
            <a:endParaRPr lang="en-US" sz="1600" dirty="0" smtClean="0"/>
          </a:p>
          <a:p>
            <a:pPr algn="just"/>
            <a:endParaRPr lang="en-US" sz="1600" dirty="0"/>
          </a:p>
          <a:p>
            <a:pPr algn="just"/>
            <a:r>
              <a:rPr lang="en-US" sz="1600" dirty="0" smtClean="0"/>
              <a:t>The average manufacturer would </a:t>
            </a:r>
            <a:r>
              <a:rPr lang="en-US" sz="1600" dirty="0"/>
              <a:t>carry out only </a:t>
            </a:r>
            <a:r>
              <a:rPr lang="en-US" sz="2000" b="1" u="sng" dirty="0"/>
              <a:t>12</a:t>
            </a:r>
            <a:r>
              <a:rPr lang="en-US" sz="1600" dirty="0"/>
              <a:t> type approval tests, making the application of Reg. 90 really sustainable and </a:t>
            </a:r>
            <a:r>
              <a:rPr lang="en-US" sz="1600" dirty="0" smtClean="0"/>
              <a:t>feasible (</a:t>
            </a:r>
            <a:r>
              <a:rPr lang="en-US" b="1" u="sng" dirty="0" smtClean="0">
                <a:solidFill>
                  <a:srgbClr val="00B0F0"/>
                </a:solidFill>
              </a:rPr>
              <a:t>250.000</a:t>
            </a:r>
            <a:r>
              <a:rPr lang="en-US" sz="1600" dirty="0" smtClean="0"/>
              <a:t> sets/each homologation)</a:t>
            </a:r>
            <a:endParaRPr lang="en-US" sz="1600" dirty="0"/>
          </a:p>
        </p:txBody>
      </p:sp>
      <p:sp>
        <p:nvSpPr>
          <p:cNvPr id="3" name="Segnaposto numero diapositiva 2"/>
          <p:cNvSpPr>
            <a:spLocks noGrp="1"/>
          </p:cNvSpPr>
          <p:nvPr>
            <p:ph type="sldNum" sz="quarter" idx="12"/>
          </p:nvPr>
        </p:nvSpPr>
        <p:spPr/>
        <p:txBody>
          <a:bodyPr/>
          <a:lstStyle/>
          <a:p>
            <a:fld id="{E7A41E1B-4F70-4964-A407-84C68BE8251C}" type="slidenum">
              <a:rPr lang="it-IT" smtClean="0"/>
              <a:pPr/>
              <a:t>3</a:t>
            </a:fld>
            <a:endParaRPr lang="it-IT" dirty="0"/>
          </a:p>
        </p:txBody>
      </p:sp>
      <p:sp>
        <p:nvSpPr>
          <p:cNvPr id="4" name="CasellaDiTesto 3"/>
          <p:cNvSpPr txBox="1"/>
          <p:nvPr/>
        </p:nvSpPr>
        <p:spPr>
          <a:xfrm>
            <a:off x="380864" y="384250"/>
            <a:ext cx="1364797" cy="461665"/>
          </a:xfrm>
          <a:prstGeom prst="rect">
            <a:avLst/>
          </a:prstGeom>
          <a:solidFill>
            <a:srgbClr val="FFC000"/>
          </a:solidFill>
        </p:spPr>
        <p:txBody>
          <a:bodyPr wrap="none" rtlCol="0">
            <a:spAutoFit/>
          </a:bodyPr>
          <a:lstStyle/>
          <a:p>
            <a:r>
              <a:rPr lang="it-IT" sz="2400" dirty="0" err="1" smtClean="0"/>
              <a:t>Rationale</a:t>
            </a:r>
            <a:endParaRPr lang="it-IT" sz="2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7142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7A41E1B-4F70-4964-A407-84C68BE8251C}" type="slidenum">
              <a:rPr lang="it-IT" smtClean="0"/>
              <a:pPr/>
              <a:t>4</a:t>
            </a:fld>
            <a:endParaRPr lang="it-IT"/>
          </a:p>
        </p:txBody>
      </p:sp>
      <p:sp>
        <p:nvSpPr>
          <p:cNvPr id="3" name="CasellaDiTesto 2"/>
          <p:cNvSpPr txBox="1"/>
          <p:nvPr/>
        </p:nvSpPr>
        <p:spPr>
          <a:xfrm>
            <a:off x="380864" y="384250"/>
            <a:ext cx="4447371" cy="461665"/>
          </a:xfrm>
          <a:prstGeom prst="rect">
            <a:avLst/>
          </a:prstGeom>
          <a:solidFill>
            <a:srgbClr val="FFC000"/>
          </a:solidFill>
        </p:spPr>
        <p:txBody>
          <a:bodyPr wrap="none" rtlCol="0">
            <a:spAutoFit/>
          </a:bodyPr>
          <a:lstStyle/>
          <a:p>
            <a:r>
              <a:rPr lang="it-IT" sz="2400" dirty="0" smtClean="0"/>
              <a:t>ECE/TRANS/WP.29/GRRF/2016/18</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63453" y="1484784"/>
            <a:ext cx="7133728" cy="37878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94745" y="1968655"/>
            <a:ext cx="7054811" cy="1751866"/>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65843" y="3356992"/>
            <a:ext cx="6944333" cy="115212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9" name="CasellaDiTesto 8"/>
          <p:cNvSpPr txBox="1"/>
          <p:nvPr/>
        </p:nvSpPr>
        <p:spPr>
          <a:xfrm>
            <a:off x="566848" y="5589240"/>
            <a:ext cx="2192395" cy="307777"/>
          </a:xfrm>
          <a:prstGeom prst="rect">
            <a:avLst/>
          </a:prstGeom>
          <a:noFill/>
        </p:spPr>
        <p:txBody>
          <a:bodyPr wrap="none" rtlCol="0">
            <a:spAutoFit/>
          </a:bodyPr>
          <a:lstStyle/>
          <a:p>
            <a:r>
              <a:rPr lang="it-IT" sz="1400" b="1" dirty="0" err="1" smtClean="0">
                <a:solidFill>
                  <a:srgbClr val="C00000"/>
                </a:solidFill>
              </a:rPr>
              <a:t>Add</a:t>
            </a:r>
            <a:r>
              <a:rPr lang="it-IT" sz="1400" b="1" dirty="0" smtClean="0">
                <a:solidFill>
                  <a:srgbClr val="C00000"/>
                </a:solidFill>
              </a:rPr>
              <a:t> new </a:t>
            </a:r>
            <a:r>
              <a:rPr lang="it-IT" sz="1400" b="1" dirty="0" err="1" smtClean="0">
                <a:solidFill>
                  <a:srgbClr val="C00000"/>
                </a:solidFill>
              </a:rPr>
              <a:t>paragraph</a:t>
            </a:r>
            <a:r>
              <a:rPr lang="it-IT" sz="1400" b="1" dirty="0" smtClean="0">
                <a:solidFill>
                  <a:srgbClr val="C00000"/>
                </a:solidFill>
              </a:rPr>
              <a:t> 3.3.1.3</a:t>
            </a:r>
            <a:endParaRPr lang="it-IT" sz="1400" dirty="0"/>
          </a:p>
        </p:txBody>
      </p:sp>
      <p:sp>
        <p:nvSpPr>
          <p:cNvPr id="5" name="Rettangolo 4"/>
          <p:cNvSpPr/>
          <p:nvPr/>
        </p:nvSpPr>
        <p:spPr>
          <a:xfrm>
            <a:off x="683568" y="4653136"/>
            <a:ext cx="7376530" cy="954107"/>
          </a:xfrm>
          <a:prstGeom prst="rect">
            <a:avLst/>
          </a:prstGeom>
          <a:solidFill>
            <a:schemeClr val="accent1">
              <a:lumMod val="40000"/>
              <a:lumOff val="60000"/>
            </a:schemeClr>
          </a:solidFill>
        </p:spPr>
        <p:txBody>
          <a:bodyPr wrap="square">
            <a:spAutoFit/>
          </a:bodyPr>
          <a:lstStyle/>
          <a:p>
            <a:r>
              <a:rPr lang="en-US" sz="1400" b="1" dirty="0"/>
              <a:t>“3.3.1.3. 	In the case of brake lining assemblies for vehicles of category L, the list of brake </a:t>
            </a:r>
            <a:r>
              <a:rPr lang="en-US" sz="1400" b="1" dirty="0" smtClean="0"/>
              <a:t>   lining </a:t>
            </a:r>
            <a:r>
              <a:rPr lang="en-US" sz="1400" b="1" dirty="0"/>
              <a:t>assemblies belonging to the same group defined according to Annex 7a. This list shall indicate for each brake lining assembly: name of brake lining assembly manufacturer, the brake lining assembly manufacturer’s code, the friction material area (cm2).</a:t>
            </a:r>
            <a:endParaRPr lang="it-IT" sz="1400" b="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81482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7A41E1B-4F70-4964-A407-84C68BE8251C}" type="slidenum">
              <a:rPr lang="it-IT" smtClean="0"/>
              <a:pPr/>
              <a:t>5</a:t>
            </a:fld>
            <a:endParaRPr lang="it-IT"/>
          </a:p>
        </p:txBody>
      </p:sp>
      <p:sp>
        <p:nvSpPr>
          <p:cNvPr id="5" name="CasellaDiTesto 4"/>
          <p:cNvSpPr txBox="1"/>
          <p:nvPr/>
        </p:nvSpPr>
        <p:spPr>
          <a:xfrm>
            <a:off x="380864" y="384250"/>
            <a:ext cx="4447371" cy="461665"/>
          </a:xfrm>
          <a:prstGeom prst="rect">
            <a:avLst/>
          </a:prstGeom>
          <a:solidFill>
            <a:srgbClr val="FFC000"/>
          </a:solidFill>
        </p:spPr>
        <p:txBody>
          <a:bodyPr wrap="none" rtlCol="0">
            <a:spAutoFit/>
          </a:bodyPr>
          <a:lstStyle/>
          <a:p>
            <a:r>
              <a:rPr lang="it-IT" sz="2400" dirty="0" smtClean="0"/>
              <a:t>ECE/TRANS/WP.29/GRRF/2016/18</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449077" y="1052736"/>
            <a:ext cx="5574569" cy="30685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449078" y="1484785"/>
            <a:ext cx="5664067" cy="267221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449078" y="4208384"/>
            <a:ext cx="5715210" cy="1380856"/>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3" name="Rettangolo 2"/>
          <p:cNvSpPr/>
          <p:nvPr/>
        </p:nvSpPr>
        <p:spPr>
          <a:xfrm>
            <a:off x="1403648" y="5733256"/>
            <a:ext cx="6534472" cy="954107"/>
          </a:xfrm>
          <a:prstGeom prst="rect">
            <a:avLst/>
          </a:prstGeom>
          <a:solidFill>
            <a:schemeClr val="accent1">
              <a:lumMod val="40000"/>
              <a:lumOff val="60000"/>
            </a:schemeClr>
          </a:solidFill>
        </p:spPr>
        <p:txBody>
          <a:bodyPr wrap="square">
            <a:spAutoFit/>
          </a:bodyPr>
          <a:lstStyle/>
          <a:p>
            <a:r>
              <a:rPr lang="en-US" sz="1400" b="1" dirty="0"/>
              <a:t>4.2.4. 	In the case of brake lining assemblies for vehicles of category L, brake lining assemblies belonging to the same group defined according to the criteria of Annex 7a, shall be assigned the same approval number of the one assigned to the representative brake lining assembly.</a:t>
            </a:r>
            <a:endParaRPr lang="it-IT" sz="1400" b="1" dirty="0"/>
          </a:p>
        </p:txBody>
      </p:sp>
      <p:sp>
        <p:nvSpPr>
          <p:cNvPr id="9" name="CasellaDiTesto 8"/>
          <p:cNvSpPr txBox="1"/>
          <p:nvPr/>
        </p:nvSpPr>
        <p:spPr>
          <a:xfrm>
            <a:off x="107504" y="5661248"/>
            <a:ext cx="1393395" cy="523220"/>
          </a:xfrm>
          <a:prstGeom prst="rect">
            <a:avLst/>
          </a:prstGeom>
          <a:noFill/>
        </p:spPr>
        <p:txBody>
          <a:bodyPr wrap="none" rtlCol="0">
            <a:spAutoFit/>
          </a:bodyPr>
          <a:lstStyle/>
          <a:p>
            <a:r>
              <a:rPr lang="it-IT" sz="1400" b="1" dirty="0" err="1" smtClean="0">
                <a:solidFill>
                  <a:srgbClr val="C00000"/>
                </a:solidFill>
              </a:rPr>
              <a:t>Add</a:t>
            </a:r>
            <a:r>
              <a:rPr lang="it-IT" sz="1400" b="1" dirty="0" smtClean="0">
                <a:solidFill>
                  <a:srgbClr val="C00000"/>
                </a:solidFill>
              </a:rPr>
              <a:t> new </a:t>
            </a:r>
          </a:p>
          <a:p>
            <a:r>
              <a:rPr lang="it-IT" sz="1400" b="1" dirty="0" err="1" smtClean="0">
                <a:solidFill>
                  <a:srgbClr val="C00000"/>
                </a:solidFill>
              </a:rPr>
              <a:t>paragraph</a:t>
            </a:r>
            <a:r>
              <a:rPr lang="it-IT" sz="1400" b="1" dirty="0" smtClean="0">
                <a:solidFill>
                  <a:srgbClr val="C00000"/>
                </a:solidFill>
              </a:rPr>
              <a:t> 4.2.4</a:t>
            </a:r>
            <a:endParaRPr lang="it-IT" sz="1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51978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6686872" y="6356350"/>
            <a:ext cx="2133600" cy="365125"/>
          </a:xfrm>
        </p:spPr>
        <p:txBody>
          <a:bodyPr/>
          <a:lstStyle/>
          <a:p>
            <a:fld id="{E7A41E1B-4F70-4964-A407-84C68BE8251C}" type="slidenum">
              <a:rPr lang="it-IT" smtClean="0"/>
              <a:pPr/>
              <a:t>6</a:t>
            </a:fld>
            <a:endParaRPr lang="it-IT"/>
          </a:p>
        </p:txBody>
      </p:sp>
      <p:sp>
        <p:nvSpPr>
          <p:cNvPr id="5" name="CasellaDiTesto 4"/>
          <p:cNvSpPr txBox="1"/>
          <p:nvPr/>
        </p:nvSpPr>
        <p:spPr>
          <a:xfrm>
            <a:off x="380864" y="384250"/>
            <a:ext cx="4447371" cy="461665"/>
          </a:xfrm>
          <a:prstGeom prst="rect">
            <a:avLst/>
          </a:prstGeom>
          <a:solidFill>
            <a:srgbClr val="FFC000"/>
          </a:solidFill>
        </p:spPr>
        <p:txBody>
          <a:bodyPr wrap="none" rtlCol="0">
            <a:spAutoFit/>
          </a:bodyPr>
          <a:lstStyle/>
          <a:p>
            <a:r>
              <a:rPr lang="it-IT" sz="2400" dirty="0" smtClean="0"/>
              <a:t>ECE/TRANS/WP.29/GRRF/2016/18</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609328" y="1196752"/>
            <a:ext cx="5552924" cy="40158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681336" y="1628800"/>
            <a:ext cx="6273005" cy="72008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4" name="Rettangolo 3"/>
          <p:cNvSpPr/>
          <p:nvPr/>
        </p:nvSpPr>
        <p:spPr>
          <a:xfrm>
            <a:off x="1704737" y="2564028"/>
            <a:ext cx="6673343" cy="3970318"/>
          </a:xfrm>
          <a:prstGeom prst="rect">
            <a:avLst/>
          </a:prstGeom>
          <a:solidFill>
            <a:schemeClr val="accent1">
              <a:lumMod val="40000"/>
              <a:lumOff val="60000"/>
            </a:schemeClr>
          </a:solidFill>
        </p:spPr>
        <p:txBody>
          <a:bodyPr wrap="square">
            <a:spAutoFit/>
          </a:bodyPr>
          <a:lstStyle/>
          <a:p>
            <a:r>
              <a:rPr lang="en-US" sz="1400" dirty="0"/>
              <a:t>5.2.1.5. Replacement brake lining assemblies for vehicles of category L</a:t>
            </a:r>
          </a:p>
          <a:p>
            <a:endParaRPr lang="en-US" sz="1400" dirty="0" smtClean="0"/>
          </a:p>
          <a:p>
            <a:r>
              <a:rPr lang="en-US" sz="1400" b="1" dirty="0" smtClean="0">
                <a:solidFill>
                  <a:srgbClr val="C00000"/>
                </a:solidFill>
              </a:rPr>
              <a:t>It </a:t>
            </a:r>
            <a:r>
              <a:rPr lang="en-US" sz="1400" b="1" dirty="0">
                <a:solidFill>
                  <a:srgbClr val="C00000"/>
                </a:solidFill>
              </a:rPr>
              <a:t>is allowed the verification of a brake lining assembly deemed to be representative of a group of brake lining assemblies, grouped according to the criteria defined in Annex 7a</a:t>
            </a:r>
            <a:r>
              <a:rPr lang="en-US" sz="1400" b="1" dirty="0" smtClean="0">
                <a:solidFill>
                  <a:srgbClr val="C00000"/>
                </a:solidFill>
              </a:rPr>
              <a:t>.</a:t>
            </a:r>
          </a:p>
          <a:p>
            <a:endParaRPr lang="en-US" sz="1400" b="1" dirty="0">
              <a:solidFill>
                <a:srgbClr val="C00000"/>
              </a:solidFill>
            </a:endParaRPr>
          </a:p>
          <a:p>
            <a:r>
              <a:rPr lang="en-US" sz="1400" b="1" dirty="0">
                <a:solidFill>
                  <a:srgbClr val="C00000"/>
                </a:solidFill>
              </a:rPr>
              <a:t>The representative brake lining assembly is deemed to identify the most severe application</a:t>
            </a:r>
            <a:r>
              <a:rPr lang="en-US" sz="1400" b="1" dirty="0" smtClean="0">
                <a:solidFill>
                  <a:srgbClr val="C00000"/>
                </a:solidFill>
              </a:rPr>
              <a:t>.</a:t>
            </a:r>
          </a:p>
          <a:p>
            <a:endParaRPr lang="en-US" sz="1400" b="1" dirty="0">
              <a:solidFill>
                <a:srgbClr val="C00000"/>
              </a:solidFill>
            </a:endParaRPr>
          </a:p>
          <a:p>
            <a:r>
              <a:rPr lang="en-US" sz="1400" b="1" dirty="0">
                <a:solidFill>
                  <a:srgbClr val="C00000"/>
                </a:solidFill>
              </a:rPr>
              <a:t>Results obtained with that representative brake lining assembly are considered valid for all the brake lining assemblies belonging to the same group defined according to the grouping criteria as from Annex 7a.</a:t>
            </a:r>
          </a:p>
          <a:p>
            <a:endParaRPr lang="en-US" sz="1400" dirty="0" smtClean="0"/>
          </a:p>
          <a:p>
            <a:r>
              <a:rPr lang="en-US" sz="1400" dirty="0" smtClean="0"/>
              <a:t>At </a:t>
            </a:r>
            <a:r>
              <a:rPr lang="en-US" sz="1400" dirty="0"/>
              <a:t>least one set </a:t>
            </a:r>
            <a:r>
              <a:rPr lang="en-US" sz="1400" b="1" dirty="0">
                <a:solidFill>
                  <a:srgbClr val="C00000"/>
                </a:solidFill>
              </a:rPr>
              <a:t>of the chosen </a:t>
            </a:r>
            <a:r>
              <a:rPr lang="en-US" sz="1400" dirty="0"/>
              <a:t>replacement brake lining assemblies, representing the type of lining to be approved, shall be installed and tested in at least one vehicle which is representative of the vehicle type for which approval is sought, according to the prescriptions of Annex 7 and shall satisfy the requirements stated in this annex. The representative vehicle(s) shall be selected from among the application range using a worst case analysis4.</a:t>
            </a:r>
          </a:p>
        </p:txBody>
      </p:sp>
      <p:sp>
        <p:nvSpPr>
          <p:cNvPr id="10" name="CasellaDiTesto 9"/>
          <p:cNvSpPr txBox="1"/>
          <p:nvPr/>
        </p:nvSpPr>
        <p:spPr>
          <a:xfrm>
            <a:off x="107504" y="2492896"/>
            <a:ext cx="1492781" cy="523220"/>
          </a:xfrm>
          <a:prstGeom prst="rect">
            <a:avLst/>
          </a:prstGeom>
          <a:noFill/>
        </p:spPr>
        <p:txBody>
          <a:bodyPr wrap="none" rtlCol="0">
            <a:spAutoFit/>
          </a:bodyPr>
          <a:lstStyle/>
          <a:p>
            <a:r>
              <a:rPr lang="it-IT" sz="1400" b="1" dirty="0" err="1" smtClean="0">
                <a:solidFill>
                  <a:srgbClr val="C00000"/>
                </a:solidFill>
              </a:rPr>
              <a:t>Amend</a:t>
            </a:r>
            <a:endParaRPr lang="it-IT" sz="1400" b="1" dirty="0" smtClean="0">
              <a:solidFill>
                <a:srgbClr val="C00000"/>
              </a:solidFill>
            </a:endParaRPr>
          </a:p>
          <a:p>
            <a:r>
              <a:rPr lang="it-IT" sz="1400" b="1" dirty="0" err="1" smtClean="0">
                <a:solidFill>
                  <a:srgbClr val="C00000"/>
                </a:solidFill>
              </a:rPr>
              <a:t>paragraph</a:t>
            </a:r>
            <a:r>
              <a:rPr lang="it-IT" sz="1400" b="1" dirty="0" smtClean="0">
                <a:solidFill>
                  <a:srgbClr val="C00000"/>
                </a:solidFill>
              </a:rPr>
              <a:t> 5.2.1.5</a:t>
            </a:r>
            <a:endParaRPr lang="it-IT" sz="1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33598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7A41E1B-4F70-4964-A407-84C68BE8251C}" type="slidenum">
              <a:rPr lang="it-IT" smtClean="0"/>
              <a:pPr/>
              <a:t>7</a:t>
            </a:fld>
            <a:endParaRPr lang="it-IT"/>
          </a:p>
        </p:txBody>
      </p:sp>
      <p:sp>
        <p:nvSpPr>
          <p:cNvPr id="5" name="CasellaDiTesto 4"/>
          <p:cNvSpPr txBox="1"/>
          <p:nvPr/>
        </p:nvSpPr>
        <p:spPr>
          <a:xfrm>
            <a:off x="380864" y="384250"/>
            <a:ext cx="4447371" cy="461665"/>
          </a:xfrm>
          <a:prstGeom prst="rect">
            <a:avLst/>
          </a:prstGeom>
          <a:solidFill>
            <a:srgbClr val="FFC000"/>
          </a:solidFill>
        </p:spPr>
        <p:txBody>
          <a:bodyPr wrap="none" rtlCol="0">
            <a:spAutoFit/>
          </a:bodyPr>
          <a:lstStyle/>
          <a:p>
            <a:r>
              <a:rPr lang="it-IT" sz="2400" dirty="0" smtClean="0"/>
              <a:t>ECE/TRANS/WP.29/GRRF/2016/18</a:t>
            </a:r>
          </a:p>
        </p:txBody>
      </p:sp>
      <p:sp>
        <p:nvSpPr>
          <p:cNvPr id="6" name="CasellaDiTesto 5"/>
          <p:cNvSpPr txBox="1"/>
          <p:nvPr/>
        </p:nvSpPr>
        <p:spPr>
          <a:xfrm>
            <a:off x="323528" y="1074222"/>
            <a:ext cx="2051139" cy="338554"/>
          </a:xfrm>
          <a:prstGeom prst="rect">
            <a:avLst/>
          </a:prstGeom>
          <a:noFill/>
        </p:spPr>
        <p:txBody>
          <a:bodyPr wrap="none" rtlCol="0">
            <a:spAutoFit/>
          </a:bodyPr>
          <a:lstStyle/>
          <a:p>
            <a:r>
              <a:rPr lang="it-IT" sz="1600" b="1" dirty="0" err="1" smtClean="0">
                <a:solidFill>
                  <a:srgbClr val="C00000"/>
                </a:solidFill>
              </a:rPr>
              <a:t>Add</a:t>
            </a:r>
            <a:r>
              <a:rPr lang="it-IT" sz="1600" b="1" dirty="0" smtClean="0">
                <a:solidFill>
                  <a:srgbClr val="C00000"/>
                </a:solidFill>
              </a:rPr>
              <a:t> a new ANNEX 7a:</a:t>
            </a:r>
            <a:endParaRPr lang="it-IT" sz="1400" dirty="0"/>
          </a:p>
        </p:txBody>
      </p:sp>
      <p:sp>
        <p:nvSpPr>
          <p:cNvPr id="3" name="Rettangolo 2"/>
          <p:cNvSpPr/>
          <p:nvPr/>
        </p:nvSpPr>
        <p:spPr>
          <a:xfrm>
            <a:off x="380865" y="1547500"/>
            <a:ext cx="8151576" cy="2215991"/>
          </a:xfrm>
          <a:prstGeom prst="rect">
            <a:avLst/>
          </a:prstGeom>
        </p:spPr>
        <p:txBody>
          <a:bodyPr wrap="square">
            <a:spAutoFit/>
          </a:bodyPr>
          <a:lstStyle/>
          <a:p>
            <a:r>
              <a:rPr lang="en-GB" b="1" dirty="0"/>
              <a:t>Criteria to define groups of brake lining assembly for vehicles of category </a:t>
            </a:r>
            <a:r>
              <a:rPr lang="en-GB" b="1" dirty="0" smtClean="0"/>
              <a:t>L</a:t>
            </a:r>
          </a:p>
          <a:p>
            <a:endParaRPr lang="en-GB" sz="1600" b="1" dirty="0"/>
          </a:p>
          <a:p>
            <a:r>
              <a:rPr lang="en-US" sz="1400" dirty="0"/>
              <a:t>The </a:t>
            </a:r>
            <a:r>
              <a:rPr lang="en-US" sz="1400" dirty="0" smtClean="0"/>
              <a:t>Grouping </a:t>
            </a:r>
            <a:r>
              <a:rPr lang="en-US" sz="1400" dirty="0"/>
              <a:t>is made according to the following approach</a:t>
            </a:r>
            <a:r>
              <a:rPr lang="en-US" sz="1400" dirty="0" smtClean="0"/>
              <a:t>:</a:t>
            </a:r>
          </a:p>
          <a:p>
            <a:endParaRPr lang="en-US" sz="1400" dirty="0"/>
          </a:p>
          <a:p>
            <a:r>
              <a:rPr lang="en-US" sz="1400" dirty="0" smtClean="0"/>
              <a:t>a.  According </a:t>
            </a:r>
            <a:r>
              <a:rPr lang="en-US" sz="1400" dirty="0"/>
              <a:t>to the individual </a:t>
            </a:r>
            <a:r>
              <a:rPr lang="en-US" sz="1600" b="1" u="sng" dirty="0"/>
              <a:t>friction material </a:t>
            </a:r>
            <a:r>
              <a:rPr lang="en-US" sz="1400" dirty="0"/>
              <a:t>of the brake </a:t>
            </a:r>
            <a:r>
              <a:rPr lang="en-US" sz="1400" dirty="0" smtClean="0"/>
              <a:t>lining (i.e. Organic, Sintered)</a:t>
            </a:r>
          </a:p>
          <a:p>
            <a:endParaRPr lang="en-US" sz="1400" dirty="0"/>
          </a:p>
          <a:p>
            <a:r>
              <a:rPr lang="en-US" sz="1400" dirty="0" smtClean="0"/>
              <a:t>b.  Depending </a:t>
            </a:r>
            <a:r>
              <a:rPr lang="en-US" sz="1400" dirty="0"/>
              <a:t>on the </a:t>
            </a:r>
            <a:r>
              <a:rPr lang="en-US" sz="1600" b="1" u="sng" dirty="0"/>
              <a:t>area</a:t>
            </a:r>
            <a:r>
              <a:rPr lang="en-US" sz="1400" dirty="0"/>
              <a:t> of the friction material area of the brake lining assembly operated by the piston/pistons of only one side of the brake caliper</a:t>
            </a:r>
          </a:p>
          <a:p>
            <a:endParaRPr lang="it-IT" sz="1600"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5121" name="Picture 1"/>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79512" y="3861049"/>
            <a:ext cx="1873292" cy="1800200"/>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graphicFrame>
        <p:nvGraphicFramePr>
          <p:cNvPr id="7" name="Tabella 6"/>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34978783"/>
              </p:ext>
            </p:extLst>
          </p:nvPr>
        </p:nvGraphicFramePr>
        <p:xfrm>
          <a:off x="2339752" y="4437113"/>
          <a:ext cx="2304256" cy="1368151"/>
        </p:xfrm>
        <a:graphic>
          <a:graphicData uri="http://schemas.openxmlformats.org/drawingml/2006/table">
            <a:tbl>
              <a:tblPr firstRow="1" firstCol="1" bandRow="1" bandCol="1"/>
              <a:tblGrid>
                <a:gridCol w="580673"/>
                <a:gridCol w="1723583"/>
              </a:tblGrid>
              <a:tr h="547261">
                <a:tc>
                  <a:txBody>
                    <a:bodyPr/>
                    <a:lstStyle/>
                    <a:p>
                      <a:pPr algn="ctr"/>
                      <a:r>
                        <a:rPr lang="en-US" sz="1000" b="1" dirty="0">
                          <a:effectLst/>
                          <a:latin typeface="Times New Roman"/>
                          <a:ea typeface="SimSun"/>
                        </a:rPr>
                        <a:t>Group</a:t>
                      </a:r>
                      <a:endParaRPr lang="it-IT" sz="1000" dirty="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b="1">
                          <a:effectLst/>
                          <a:latin typeface="Times New Roman"/>
                          <a:ea typeface="SimSun"/>
                        </a:rPr>
                        <a:t>Brake lining area</a:t>
                      </a:r>
                      <a:endParaRPr lang="it-IT" sz="1000">
                        <a:effectLst/>
                        <a:latin typeface="Times New Roman"/>
                      </a:endParaRPr>
                    </a:p>
                    <a:p>
                      <a:pPr algn="ctr"/>
                      <a:r>
                        <a:rPr lang="en-US" sz="1000" b="1">
                          <a:effectLst/>
                          <a:latin typeface="Times New Roman"/>
                          <a:ea typeface="SimSun"/>
                        </a:rPr>
                        <a:t>[cm</a:t>
                      </a:r>
                      <a:r>
                        <a:rPr lang="en-US" sz="1000" b="1" baseline="30000">
                          <a:effectLst/>
                          <a:latin typeface="Times New Roman"/>
                          <a:ea typeface="SimSun"/>
                        </a:rPr>
                        <a:t>2</a:t>
                      </a:r>
                      <a:r>
                        <a:rPr lang="en-US" sz="1000" b="1">
                          <a:effectLst/>
                          <a:latin typeface="Times New Roman"/>
                          <a:ea typeface="SimSun"/>
                        </a:rPr>
                        <a:t>]</a:t>
                      </a:r>
                      <a:endParaRPr lang="it-IT" sz="10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630">
                <a:tc>
                  <a:txBody>
                    <a:bodyPr/>
                    <a:lstStyle/>
                    <a:p>
                      <a:pPr algn="ctr"/>
                      <a:r>
                        <a:rPr lang="it-IT" sz="1000" b="1">
                          <a:effectLst/>
                          <a:latin typeface="Times New Roman"/>
                          <a:ea typeface="SimSun"/>
                        </a:rPr>
                        <a:t>A</a:t>
                      </a:r>
                      <a:endParaRPr lang="it-IT"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it-IT" sz="1000" b="1">
                          <a:effectLst/>
                          <a:latin typeface="Times New Roman"/>
                          <a:ea typeface="SimSun"/>
                        </a:rPr>
                        <a:t>≤15</a:t>
                      </a:r>
                      <a:endParaRPr lang="it-IT"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630">
                <a:tc>
                  <a:txBody>
                    <a:bodyPr/>
                    <a:lstStyle/>
                    <a:p>
                      <a:pPr algn="ctr"/>
                      <a:r>
                        <a:rPr lang="it-IT" sz="1000" b="1">
                          <a:effectLst/>
                          <a:latin typeface="Times New Roman"/>
                          <a:ea typeface="SimSun"/>
                        </a:rPr>
                        <a:t>B</a:t>
                      </a:r>
                      <a:endParaRPr lang="it-IT"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it-IT" sz="1000" b="1">
                          <a:effectLst/>
                          <a:latin typeface="Times New Roman"/>
                          <a:ea typeface="SimSun"/>
                        </a:rPr>
                        <a:t>&gt; 15 ≤ 22</a:t>
                      </a:r>
                      <a:endParaRPr lang="it-IT"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630">
                <a:tc>
                  <a:txBody>
                    <a:bodyPr/>
                    <a:lstStyle/>
                    <a:p>
                      <a:pPr algn="ctr"/>
                      <a:r>
                        <a:rPr lang="it-IT" sz="1000" b="1" dirty="0">
                          <a:effectLst/>
                          <a:latin typeface="Times New Roman"/>
                          <a:ea typeface="SimSun"/>
                        </a:rPr>
                        <a:t>C</a:t>
                      </a:r>
                      <a:endParaRPr lang="it-IT"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it-IT" sz="1000" b="1" dirty="0">
                          <a:effectLst/>
                          <a:latin typeface="Times New Roman"/>
                          <a:ea typeface="SimSun"/>
                        </a:rPr>
                        <a:t>&gt; 22</a:t>
                      </a:r>
                      <a:endParaRPr lang="it-IT"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ella 9"/>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277055400"/>
              </p:ext>
            </p:extLst>
          </p:nvPr>
        </p:nvGraphicFramePr>
        <p:xfrm>
          <a:off x="4914624" y="4734428"/>
          <a:ext cx="4174572" cy="1286860"/>
        </p:xfrm>
        <a:graphic>
          <a:graphicData uri="http://schemas.openxmlformats.org/drawingml/2006/table">
            <a:tbl>
              <a:tblPr firstRow="1" firstCol="1" bandRow="1" bandCol="1">
                <a:tableStyleId>{5C22544A-7EE6-4342-B048-85BDC9FD1C3A}</a:tableStyleId>
              </a:tblPr>
              <a:tblGrid>
                <a:gridCol w="4174572"/>
              </a:tblGrid>
              <a:tr h="433118">
                <a:tc>
                  <a:txBody>
                    <a:bodyPr/>
                    <a:lstStyle/>
                    <a:p>
                      <a:pPr marL="457200" algn="ctr">
                        <a:lnSpc>
                          <a:spcPct val="115000"/>
                        </a:lnSpc>
                        <a:spcAft>
                          <a:spcPts val="0"/>
                        </a:spcAft>
                      </a:pPr>
                      <a:r>
                        <a:rPr lang="en-US" sz="1200">
                          <a:effectLst/>
                        </a:rPr>
                        <a:t>Group including mainly the pads of 2 opposed pistons calipers  or 1 piston floating calipers</a:t>
                      </a:r>
                      <a:endParaRPr lang="it-IT" sz="1100">
                        <a:effectLst/>
                        <a:latin typeface="Calibri"/>
                        <a:ea typeface="SimSun"/>
                        <a:cs typeface="Times New Roman"/>
                      </a:endParaRPr>
                    </a:p>
                  </a:txBody>
                  <a:tcPr marL="68580" marR="68580" marT="0" marB="0"/>
                </a:tc>
              </a:tr>
              <a:tr h="433118">
                <a:tc>
                  <a:txBody>
                    <a:bodyPr/>
                    <a:lstStyle/>
                    <a:p>
                      <a:pPr marL="457200" algn="ctr">
                        <a:lnSpc>
                          <a:spcPct val="115000"/>
                        </a:lnSpc>
                        <a:spcAft>
                          <a:spcPts val="0"/>
                        </a:spcAft>
                      </a:pPr>
                      <a:r>
                        <a:rPr lang="en-US" sz="1200" dirty="0">
                          <a:effectLst/>
                        </a:rPr>
                        <a:t>Group including mainly the pads of 4 opposed pistons calipers or 2 piston floating calipers</a:t>
                      </a:r>
                      <a:endParaRPr lang="it-IT" sz="1100" dirty="0">
                        <a:effectLst/>
                        <a:latin typeface="Calibri"/>
                        <a:ea typeface="SimSun"/>
                        <a:cs typeface="Times New Roman"/>
                      </a:endParaRPr>
                    </a:p>
                  </a:txBody>
                  <a:tcPr marL="68580" marR="68580" marT="0" marB="0"/>
                </a:tc>
              </a:tr>
              <a:tr h="357900">
                <a:tc>
                  <a:txBody>
                    <a:bodyPr/>
                    <a:lstStyle/>
                    <a:p>
                      <a:pPr marL="457200" algn="ctr">
                        <a:lnSpc>
                          <a:spcPct val="115000"/>
                        </a:lnSpc>
                        <a:spcAft>
                          <a:spcPts val="0"/>
                        </a:spcAft>
                      </a:pPr>
                      <a:r>
                        <a:rPr lang="en-US" sz="1200" dirty="0">
                          <a:effectLst/>
                        </a:rPr>
                        <a:t>Group including mainly pads of big calipers</a:t>
                      </a:r>
                      <a:endParaRPr lang="it-IT" sz="1100" dirty="0">
                        <a:effectLst/>
                      </a:endParaRPr>
                    </a:p>
                    <a:p>
                      <a:pPr marL="457200" algn="ctr">
                        <a:lnSpc>
                          <a:spcPct val="115000"/>
                        </a:lnSpc>
                        <a:spcAft>
                          <a:spcPts val="0"/>
                        </a:spcAft>
                      </a:pPr>
                      <a:r>
                        <a:rPr lang="en-US" sz="1200" dirty="0">
                          <a:effectLst/>
                        </a:rPr>
                        <a:t>(custom motorcycles, CBS system, etc.) </a:t>
                      </a:r>
                      <a:endParaRPr lang="it-IT" sz="1100" dirty="0">
                        <a:effectLst/>
                        <a:latin typeface="Calibri"/>
                        <a:ea typeface="SimSun"/>
                        <a:cs typeface="Times New Roman"/>
                      </a:endParaRPr>
                    </a:p>
                  </a:txBody>
                  <a:tcPr marL="68580" marR="68580" marT="0" marB="0"/>
                </a:tc>
              </a:tr>
            </a:tbl>
          </a:graphicData>
        </a:graphic>
      </p:graphicFrame>
      <p:cxnSp>
        <p:nvCxnSpPr>
          <p:cNvPr id="12" name="Connettore 2 11"/>
          <p:cNvCxnSpPr>
            <a:stCxn id="7" idx="3"/>
          </p:cNvCxnSpPr>
          <p:nvPr/>
        </p:nvCxnSpPr>
        <p:spPr>
          <a:xfrm flipV="1">
            <a:off x="4644008" y="4941168"/>
            <a:ext cx="288032" cy="1800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ttore 2 14"/>
          <p:cNvCxnSpPr>
            <a:endCxn id="10" idx="1"/>
          </p:cNvCxnSpPr>
          <p:nvPr/>
        </p:nvCxnSpPr>
        <p:spPr>
          <a:xfrm>
            <a:off x="4644008" y="5373216"/>
            <a:ext cx="270616" cy="46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ttore 2 16"/>
          <p:cNvCxnSpPr/>
          <p:nvPr/>
        </p:nvCxnSpPr>
        <p:spPr>
          <a:xfrm>
            <a:off x="4644008" y="5661249"/>
            <a:ext cx="270616" cy="1440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CasellaDiTesto 17"/>
          <p:cNvSpPr txBox="1"/>
          <p:nvPr/>
        </p:nvSpPr>
        <p:spPr>
          <a:xfrm>
            <a:off x="251520" y="6325870"/>
            <a:ext cx="6388287" cy="415498"/>
          </a:xfrm>
          <a:prstGeom prst="rect">
            <a:avLst/>
          </a:prstGeom>
          <a:noFill/>
        </p:spPr>
        <p:txBody>
          <a:bodyPr wrap="none" rtlCol="0">
            <a:spAutoFit/>
          </a:bodyPr>
          <a:lstStyle/>
          <a:p>
            <a:r>
              <a:rPr lang="it-IT" sz="1050" dirty="0" err="1" smtClean="0"/>
              <a:t>Slots</a:t>
            </a:r>
            <a:r>
              <a:rPr lang="it-IT" sz="1050" dirty="0" smtClean="0"/>
              <a:t> and </a:t>
            </a:r>
            <a:r>
              <a:rPr lang="it-IT" sz="1050" dirty="0" err="1" smtClean="0"/>
              <a:t>chamfers</a:t>
            </a:r>
            <a:r>
              <a:rPr lang="it-IT" sz="1050" dirty="0" smtClean="0"/>
              <a:t> are </a:t>
            </a:r>
            <a:r>
              <a:rPr lang="it-IT" sz="1050" dirty="0" err="1" smtClean="0"/>
              <a:t>not</a:t>
            </a:r>
            <a:r>
              <a:rPr lang="it-IT" sz="1050" dirty="0" smtClean="0"/>
              <a:t> </a:t>
            </a:r>
            <a:r>
              <a:rPr lang="it-IT" sz="1050" dirty="0" err="1" smtClean="0"/>
              <a:t>taken</a:t>
            </a:r>
            <a:r>
              <a:rPr lang="it-IT" sz="1050" dirty="0" smtClean="0"/>
              <a:t> </a:t>
            </a:r>
            <a:r>
              <a:rPr lang="it-IT" sz="1050" dirty="0" err="1" smtClean="0"/>
              <a:t>into</a:t>
            </a:r>
            <a:r>
              <a:rPr lang="it-IT" sz="1050" dirty="0" smtClean="0"/>
              <a:t> account: </a:t>
            </a:r>
            <a:r>
              <a:rPr lang="it-IT" sz="1050" dirty="0" err="1" smtClean="0"/>
              <a:t>their</a:t>
            </a:r>
            <a:r>
              <a:rPr lang="it-IT" sz="1050" dirty="0" smtClean="0"/>
              <a:t> </a:t>
            </a:r>
            <a:r>
              <a:rPr lang="it-IT" sz="1050" dirty="0" err="1" smtClean="0"/>
              <a:t>presence</a:t>
            </a:r>
            <a:r>
              <a:rPr lang="it-IT" sz="1050" dirty="0" smtClean="0"/>
              <a:t> </a:t>
            </a:r>
            <a:r>
              <a:rPr lang="it-IT" sz="1050" dirty="0" err="1" smtClean="0"/>
              <a:t>is</a:t>
            </a:r>
            <a:r>
              <a:rPr lang="it-IT" sz="1050" dirty="0" smtClean="0"/>
              <a:t> </a:t>
            </a:r>
            <a:r>
              <a:rPr lang="it-IT" sz="1050" dirty="0" err="1" smtClean="0"/>
              <a:t>provisional</a:t>
            </a:r>
            <a:r>
              <a:rPr lang="it-IT" sz="1050" dirty="0" smtClean="0"/>
              <a:t> due to </a:t>
            </a:r>
            <a:r>
              <a:rPr lang="it-IT" sz="1050" dirty="0" err="1" smtClean="0"/>
              <a:t>wear</a:t>
            </a:r>
            <a:r>
              <a:rPr lang="it-IT" sz="1050" dirty="0" smtClean="0"/>
              <a:t>. </a:t>
            </a:r>
          </a:p>
          <a:p>
            <a:r>
              <a:rPr lang="it-IT" sz="1050" dirty="0" smtClean="0"/>
              <a:t>The </a:t>
            </a:r>
            <a:r>
              <a:rPr lang="it-IT" sz="1050" dirty="0" err="1" smtClean="0"/>
              <a:t>total</a:t>
            </a:r>
            <a:r>
              <a:rPr lang="it-IT" sz="1050" dirty="0" smtClean="0"/>
              <a:t> area </a:t>
            </a:r>
            <a:r>
              <a:rPr lang="it-IT" sz="1050" dirty="0" err="1" smtClean="0"/>
              <a:t>is</a:t>
            </a:r>
            <a:r>
              <a:rPr lang="it-IT" sz="1050" dirty="0" smtClean="0"/>
              <a:t> </a:t>
            </a:r>
            <a:r>
              <a:rPr lang="it-IT" sz="1050" dirty="0" err="1" smtClean="0"/>
              <a:t>used</a:t>
            </a:r>
            <a:r>
              <a:rPr lang="it-IT" sz="1050" dirty="0" smtClean="0"/>
              <a:t> to </a:t>
            </a:r>
            <a:r>
              <a:rPr lang="it-IT" sz="1050" dirty="0" err="1" smtClean="0"/>
              <a:t>simplify</a:t>
            </a:r>
            <a:r>
              <a:rPr lang="it-IT" sz="1050" dirty="0" smtClean="0"/>
              <a:t> the </a:t>
            </a:r>
            <a:r>
              <a:rPr lang="it-IT" sz="1050" dirty="0" err="1" smtClean="0"/>
              <a:t>calculation</a:t>
            </a:r>
            <a:r>
              <a:rPr lang="it-IT" sz="1050" dirty="0" smtClean="0"/>
              <a:t>, </a:t>
            </a:r>
            <a:r>
              <a:rPr lang="it-IT" sz="1050" dirty="0" err="1" smtClean="0"/>
              <a:t>inevitable</a:t>
            </a:r>
            <a:r>
              <a:rPr lang="it-IT" sz="1050" dirty="0"/>
              <a:t> </a:t>
            </a:r>
            <a:r>
              <a:rPr lang="it-IT" sz="1050" dirty="0" smtClean="0"/>
              <a:t>with so </a:t>
            </a:r>
            <a:r>
              <a:rPr lang="it-IT" sz="1050" dirty="0" err="1" smtClean="0"/>
              <a:t>many</a:t>
            </a:r>
            <a:r>
              <a:rPr lang="it-IT" sz="1050" dirty="0" smtClean="0"/>
              <a:t> </a:t>
            </a:r>
            <a:r>
              <a:rPr lang="it-IT" sz="1050" dirty="0" err="1" smtClean="0"/>
              <a:t>different</a:t>
            </a:r>
            <a:r>
              <a:rPr lang="it-IT" sz="1050" dirty="0" smtClean="0"/>
              <a:t> </a:t>
            </a:r>
            <a:r>
              <a:rPr lang="it-IT" sz="1050" dirty="0" err="1" smtClean="0"/>
              <a:t>applications</a:t>
            </a:r>
            <a:r>
              <a:rPr lang="it-IT" sz="1050" dirty="0" smtClean="0"/>
              <a:t> and </a:t>
            </a:r>
            <a:r>
              <a:rPr lang="it-IT" sz="1050" dirty="0" err="1" smtClean="0"/>
              <a:t>initial</a:t>
            </a:r>
            <a:r>
              <a:rPr lang="it-IT" sz="1050" dirty="0" smtClean="0"/>
              <a:t> </a:t>
            </a:r>
            <a:r>
              <a:rPr lang="it-IT" sz="1050" dirty="0" err="1" smtClean="0"/>
              <a:t>shapes</a:t>
            </a:r>
            <a:r>
              <a:rPr lang="it-IT" sz="1050" dirty="0" smtClean="0"/>
              <a:t>. </a:t>
            </a:r>
          </a:p>
        </p:txBody>
      </p:sp>
      <p:cxnSp>
        <p:nvCxnSpPr>
          <p:cNvPr id="23" name="Connettore 7 22"/>
          <p:cNvCxnSpPr/>
          <p:nvPr/>
        </p:nvCxnSpPr>
        <p:spPr>
          <a:xfrm rot="16200000" flipH="1">
            <a:off x="315253" y="5885547"/>
            <a:ext cx="592614" cy="288032"/>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33598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7A41E1B-4F70-4964-A407-84C68BE8251C}" type="slidenum">
              <a:rPr lang="it-IT" smtClean="0"/>
              <a:pPr/>
              <a:t>8</a:t>
            </a:fld>
            <a:endParaRPr lang="it-IT"/>
          </a:p>
        </p:txBody>
      </p:sp>
      <p:sp>
        <p:nvSpPr>
          <p:cNvPr id="5" name="CasellaDiTesto 4"/>
          <p:cNvSpPr txBox="1"/>
          <p:nvPr/>
        </p:nvSpPr>
        <p:spPr>
          <a:xfrm>
            <a:off x="380864" y="384250"/>
            <a:ext cx="4447371" cy="461665"/>
          </a:xfrm>
          <a:prstGeom prst="rect">
            <a:avLst/>
          </a:prstGeom>
          <a:solidFill>
            <a:srgbClr val="FFC000"/>
          </a:solidFill>
        </p:spPr>
        <p:txBody>
          <a:bodyPr wrap="none" rtlCol="0">
            <a:spAutoFit/>
          </a:bodyPr>
          <a:lstStyle/>
          <a:p>
            <a:r>
              <a:rPr lang="it-IT" sz="2400" dirty="0" smtClean="0"/>
              <a:t>ECE/TRANS/WP.29/GRRF/2016/18</a:t>
            </a:r>
          </a:p>
        </p:txBody>
      </p:sp>
      <p:sp>
        <p:nvSpPr>
          <p:cNvPr id="7" name="CasellaDiTesto 6"/>
          <p:cNvSpPr txBox="1"/>
          <p:nvPr/>
        </p:nvSpPr>
        <p:spPr>
          <a:xfrm>
            <a:off x="323528" y="1074222"/>
            <a:ext cx="2051139" cy="338554"/>
          </a:xfrm>
          <a:prstGeom prst="rect">
            <a:avLst/>
          </a:prstGeom>
          <a:noFill/>
        </p:spPr>
        <p:txBody>
          <a:bodyPr wrap="none" rtlCol="0">
            <a:spAutoFit/>
          </a:bodyPr>
          <a:lstStyle/>
          <a:p>
            <a:r>
              <a:rPr lang="it-IT" sz="1600" b="1" dirty="0" err="1" smtClean="0">
                <a:solidFill>
                  <a:srgbClr val="C00000"/>
                </a:solidFill>
              </a:rPr>
              <a:t>Add</a:t>
            </a:r>
            <a:r>
              <a:rPr lang="it-IT" sz="1600" b="1" dirty="0" smtClean="0">
                <a:solidFill>
                  <a:srgbClr val="C00000"/>
                </a:solidFill>
              </a:rPr>
              <a:t> a new ANNEX 7a:</a:t>
            </a:r>
            <a:endParaRPr lang="it-IT" sz="1400" dirty="0"/>
          </a:p>
        </p:txBody>
      </p:sp>
      <p:sp>
        <p:nvSpPr>
          <p:cNvPr id="3" name="Rettangolo 2"/>
          <p:cNvSpPr/>
          <p:nvPr/>
        </p:nvSpPr>
        <p:spPr>
          <a:xfrm>
            <a:off x="380864" y="1628800"/>
            <a:ext cx="8007560" cy="3293209"/>
          </a:xfrm>
          <a:prstGeom prst="rect">
            <a:avLst/>
          </a:prstGeom>
        </p:spPr>
        <p:txBody>
          <a:bodyPr wrap="square">
            <a:spAutoFit/>
          </a:bodyPr>
          <a:lstStyle/>
          <a:p>
            <a:r>
              <a:rPr lang="en-US" b="1" dirty="0"/>
              <a:t>The brake lining assembly to be approved is defined, according to the following criteria</a:t>
            </a:r>
            <a:r>
              <a:rPr lang="en-US" sz="1400" dirty="0" smtClean="0"/>
              <a:t>:</a:t>
            </a:r>
          </a:p>
          <a:p>
            <a:endParaRPr lang="en-US" sz="1400" dirty="0"/>
          </a:p>
          <a:p>
            <a:r>
              <a:rPr lang="en-US" sz="1400" dirty="0" smtClean="0"/>
              <a:t>a.	Choice </a:t>
            </a:r>
            <a:r>
              <a:rPr lang="en-US" sz="1400" dirty="0"/>
              <a:t>of </a:t>
            </a:r>
            <a:r>
              <a:rPr lang="en-US" sz="1400" b="1" u="sng" dirty="0"/>
              <a:t>friction material </a:t>
            </a:r>
            <a:r>
              <a:rPr lang="en-US" sz="1400" dirty="0"/>
              <a:t>to be </a:t>
            </a:r>
            <a:r>
              <a:rPr lang="en-US" sz="1400" dirty="0" smtClean="0"/>
              <a:t>approved</a:t>
            </a:r>
          </a:p>
          <a:p>
            <a:endParaRPr lang="en-US" sz="1400" dirty="0"/>
          </a:p>
          <a:p>
            <a:r>
              <a:rPr lang="en-US" sz="1400" dirty="0" smtClean="0"/>
              <a:t>b.	Verification </a:t>
            </a:r>
            <a:r>
              <a:rPr lang="en-US" sz="1400" dirty="0"/>
              <a:t>of the </a:t>
            </a:r>
            <a:r>
              <a:rPr lang="en-US" sz="1400" b="1" u="sng" dirty="0"/>
              <a:t>applications</a:t>
            </a:r>
            <a:r>
              <a:rPr lang="en-US" sz="1400" dirty="0"/>
              <a:t> where the chosen friction material is </a:t>
            </a:r>
            <a:r>
              <a:rPr lang="en-US" sz="1400" dirty="0" smtClean="0"/>
              <a:t>applied</a:t>
            </a:r>
          </a:p>
          <a:p>
            <a:endParaRPr lang="en-US" sz="1400" dirty="0"/>
          </a:p>
          <a:p>
            <a:r>
              <a:rPr lang="en-US" sz="1400" dirty="0" smtClean="0"/>
              <a:t>c.	Definition </a:t>
            </a:r>
            <a:r>
              <a:rPr lang="en-US" sz="1400" dirty="0"/>
              <a:t>of the </a:t>
            </a:r>
            <a:r>
              <a:rPr lang="en-US" sz="1400" b="1" u="sng" dirty="0"/>
              <a:t>area</a:t>
            </a:r>
            <a:r>
              <a:rPr lang="en-US" sz="1400" dirty="0"/>
              <a:t> of the selected brake lining assemblies according to Table 1, and </a:t>
            </a:r>
            <a:r>
              <a:rPr lang="en-US" sz="1400" dirty="0" smtClean="0"/>
              <a:t>	classification into </a:t>
            </a:r>
            <a:r>
              <a:rPr lang="en-US" sz="1400" dirty="0"/>
              <a:t>groups A – B – </a:t>
            </a:r>
            <a:r>
              <a:rPr lang="en-US" sz="1400" dirty="0" smtClean="0"/>
              <a:t>C</a:t>
            </a:r>
            <a:r>
              <a:rPr lang="en-US" sz="1400" dirty="0"/>
              <a:t> </a:t>
            </a:r>
            <a:r>
              <a:rPr lang="en-US" sz="1400" dirty="0" smtClean="0"/>
              <a:t>;</a:t>
            </a:r>
          </a:p>
          <a:p>
            <a:endParaRPr lang="en-US" sz="1400" dirty="0"/>
          </a:p>
          <a:p>
            <a:r>
              <a:rPr lang="en-US" sz="1400" dirty="0"/>
              <a:t>d.	For each group, selection of the </a:t>
            </a:r>
            <a:r>
              <a:rPr lang="en-US" sz="1400" b="1" u="sng" dirty="0"/>
              <a:t>most severe application</a:t>
            </a:r>
            <a:r>
              <a:rPr lang="en-US" sz="1400" dirty="0"/>
              <a:t>, according to the highest  value of the </a:t>
            </a:r>
            <a:r>
              <a:rPr lang="en-US" sz="1400" dirty="0" smtClean="0"/>
              <a:t>	index </a:t>
            </a:r>
            <a:r>
              <a:rPr lang="en-US" sz="1600" b="1" dirty="0"/>
              <a:t>Ep</a:t>
            </a:r>
            <a:r>
              <a:rPr lang="en-US" sz="1400" dirty="0"/>
              <a:t> (kinetic energy by brake lining area), as follows:</a:t>
            </a:r>
          </a:p>
          <a:p>
            <a:endParaRPr lang="en-US" sz="1400" dirty="0"/>
          </a:p>
          <a:p>
            <a:pPr algn="ctr"/>
            <a:r>
              <a:rPr lang="en-US" sz="1600" b="1" dirty="0"/>
              <a:t>E</a:t>
            </a:r>
            <a:r>
              <a:rPr lang="en-US" sz="1600" b="1" baseline="-25000" dirty="0"/>
              <a:t>p</a:t>
            </a:r>
            <a:r>
              <a:rPr lang="en-US" sz="1600" b="1" dirty="0"/>
              <a:t> = ½*M*p*(V*c)</a:t>
            </a:r>
            <a:r>
              <a:rPr lang="en-US" sz="1600" b="1" baseline="30000" dirty="0"/>
              <a:t>2</a:t>
            </a:r>
            <a:r>
              <a:rPr lang="en-US" sz="1600" b="1" dirty="0"/>
              <a:t> / (S*</a:t>
            </a:r>
            <a:r>
              <a:rPr lang="en-US" sz="1600" b="1" dirty="0" err="1"/>
              <a:t>q</a:t>
            </a:r>
            <a:r>
              <a:rPr lang="en-US" sz="1600" b="1" baseline="-25000" dirty="0" err="1"/>
              <a:t>p</a:t>
            </a:r>
            <a:r>
              <a:rPr lang="en-US" sz="1600" b="1" dirty="0"/>
              <a:t>)</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11718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E7A41E1B-4F70-4964-A407-84C68BE8251C}" type="slidenum">
              <a:rPr lang="it-IT" smtClean="0"/>
              <a:pPr/>
              <a:t>9</a:t>
            </a:fld>
            <a:endParaRPr lang="it-IT"/>
          </a:p>
        </p:txBody>
      </p:sp>
      <p:sp>
        <p:nvSpPr>
          <p:cNvPr id="5" name="CasellaDiTesto 4"/>
          <p:cNvSpPr txBox="1"/>
          <p:nvPr/>
        </p:nvSpPr>
        <p:spPr>
          <a:xfrm>
            <a:off x="380864" y="384250"/>
            <a:ext cx="4447371" cy="461665"/>
          </a:xfrm>
          <a:prstGeom prst="rect">
            <a:avLst/>
          </a:prstGeom>
          <a:solidFill>
            <a:srgbClr val="FFC000"/>
          </a:solidFill>
        </p:spPr>
        <p:txBody>
          <a:bodyPr wrap="none" rtlCol="0">
            <a:spAutoFit/>
          </a:bodyPr>
          <a:lstStyle/>
          <a:p>
            <a:r>
              <a:rPr lang="it-IT" sz="2400" dirty="0" smtClean="0"/>
              <a:t>ECE/TRANS/WP.29/GRRF/2016/18</a:t>
            </a:r>
          </a:p>
        </p:txBody>
      </p:sp>
      <p:sp>
        <p:nvSpPr>
          <p:cNvPr id="7" name="CasellaDiTesto 6"/>
          <p:cNvSpPr txBox="1"/>
          <p:nvPr/>
        </p:nvSpPr>
        <p:spPr>
          <a:xfrm>
            <a:off x="323528" y="1074222"/>
            <a:ext cx="2051139" cy="338554"/>
          </a:xfrm>
          <a:prstGeom prst="rect">
            <a:avLst/>
          </a:prstGeom>
          <a:noFill/>
        </p:spPr>
        <p:txBody>
          <a:bodyPr wrap="none" rtlCol="0">
            <a:spAutoFit/>
          </a:bodyPr>
          <a:lstStyle/>
          <a:p>
            <a:r>
              <a:rPr lang="it-IT" sz="1600" b="1" dirty="0" err="1" smtClean="0">
                <a:solidFill>
                  <a:srgbClr val="C00000"/>
                </a:solidFill>
              </a:rPr>
              <a:t>Add</a:t>
            </a:r>
            <a:r>
              <a:rPr lang="it-IT" sz="1600" b="1" dirty="0" smtClean="0">
                <a:solidFill>
                  <a:srgbClr val="C00000"/>
                </a:solidFill>
              </a:rPr>
              <a:t> a new ANNEX 7a:</a:t>
            </a:r>
            <a:endParaRPr lang="it-IT" sz="1400" dirty="0"/>
          </a:p>
        </p:txBody>
      </p:sp>
      <p:sp>
        <p:nvSpPr>
          <p:cNvPr id="3" name="Rettangolo 2"/>
          <p:cNvSpPr/>
          <p:nvPr/>
        </p:nvSpPr>
        <p:spPr>
          <a:xfrm>
            <a:off x="380864" y="1533264"/>
            <a:ext cx="8007560" cy="5232202"/>
          </a:xfrm>
          <a:prstGeom prst="rect">
            <a:avLst/>
          </a:prstGeom>
        </p:spPr>
        <p:txBody>
          <a:bodyPr wrap="square">
            <a:spAutoFit/>
          </a:bodyPr>
          <a:lstStyle/>
          <a:p>
            <a:r>
              <a:rPr lang="en-US" b="1" dirty="0" smtClean="0"/>
              <a:t>Ep (kinetic energy index) </a:t>
            </a:r>
            <a:r>
              <a:rPr lang="en-US" sz="1600" dirty="0" smtClean="0"/>
              <a:t>is proposed as criteria to select the most severe application, because it is the most relevant data to evaluate the stress applied to the brake lining assembly.</a:t>
            </a:r>
            <a:endParaRPr lang="en-US" sz="1200" dirty="0" smtClean="0"/>
          </a:p>
          <a:p>
            <a:endParaRPr lang="en-US" sz="1400" dirty="0"/>
          </a:p>
          <a:p>
            <a:pPr algn="ctr"/>
            <a:r>
              <a:rPr lang="en-US" b="1" dirty="0"/>
              <a:t>E</a:t>
            </a:r>
            <a:r>
              <a:rPr lang="en-US" b="1" baseline="-25000" dirty="0"/>
              <a:t>p</a:t>
            </a:r>
            <a:r>
              <a:rPr lang="en-US" b="1" dirty="0"/>
              <a:t> = ½*M*p*(V*c)</a:t>
            </a:r>
            <a:r>
              <a:rPr lang="en-US" b="1" baseline="30000" dirty="0"/>
              <a:t>2</a:t>
            </a:r>
            <a:r>
              <a:rPr lang="en-US" b="1" dirty="0"/>
              <a:t> / (S*</a:t>
            </a:r>
            <a:r>
              <a:rPr lang="en-US" b="1" dirty="0" err="1"/>
              <a:t>q</a:t>
            </a:r>
            <a:r>
              <a:rPr lang="en-US" b="1" baseline="-25000" dirty="0" err="1"/>
              <a:t>p</a:t>
            </a:r>
            <a:r>
              <a:rPr lang="en-US" b="1" dirty="0" smtClean="0"/>
              <a:t>)</a:t>
            </a:r>
          </a:p>
          <a:p>
            <a:endParaRPr lang="en-US" sz="1400" dirty="0"/>
          </a:p>
          <a:p>
            <a:r>
              <a:rPr lang="en-US" sz="1400" dirty="0" smtClean="0"/>
              <a:t>Where:</a:t>
            </a:r>
          </a:p>
          <a:p>
            <a:pPr lvl="2"/>
            <a:r>
              <a:rPr lang="en-US" sz="1200" dirty="0" smtClean="0"/>
              <a:t>Ep </a:t>
            </a:r>
            <a:r>
              <a:rPr lang="en-US" sz="1200" dirty="0"/>
              <a:t>= kinetic energy index [kJ/cm2]</a:t>
            </a:r>
          </a:p>
          <a:p>
            <a:pPr lvl="2"/>
            <a:r>
              <a:rPr lang="en-US" sz="1200" dirty="0"/>
              <a:t>M = gross vehicle weight of the vehicle [kg]</a:t>
            </a:r>
          </a:p>
          <a:p>
            <a:pPr lvl="2"/>
            <a:endParaRPr lang="en-US" sz="1200" dirty="0" smtClean="0"/>
          </a:p>
          <a:p>
            <a:pPr lvl="2"/>
            <a:r>
              <a:rPr lang="en-US" sz="1200" dirty="0" smtClean="0"/>
              <a:t>p </a:t>
            </a:r>
            <a:r>
              <a:rPr lang="en-US" sz="1200" dirty="0"/>
              <a:t>= allocation percentage of the vehicle weight:</a:t>
            </a:r>
          </a:p>
          <a:p>
            <a:pPr lvl="4"/>
            <a:r>
              <a:rPr lang="en-US" sz="1200" dirty="0" smtClean="0"/>
              <a:t>- for </a:t>
            </a:r>
            <a:r>
              <a:rPr lang="en-US" sz="1200" dirty="0"/>
              <a:t>front braking system:</a:t>
            </a:r>
          </a:p>
          <a:p>
            <a:pPr lvl="5"/>
            <a:r>
              <a:rPr lang="en-US" sz="1200" dirty="0" smtClean="0"/>
              <a:t>• 75</a:t>
            </a:r>
            <a:r>
              <a:rPr lang="en-US" sz="1200" dirty="0"/>
              <a:t>% in case of 1 brake disc</a:t>
            </a:r>
          </a:p>
          <a:p>
            <a:pPr lvl="5"/>
            <a:r>
              <a:rPr lang="en-US" sz="1200" dirty="0" smtClean="0"/>
              <a:t>• 37.5</a:t>
            </a:r>
            <a:r>
              <a:rPr lang="en-US" sz="1200" dirty="0"/>
              <a:t>% in case of 2 brake discs</a:t>
            </a:r>
          </a:p>
          <a:p>
            <a:pPr lvl="4"/>
            <a:r>
              <a:rPr lang="en-US" sz="1200" dirty="0" smtClean="0"/>
              <a:t>- for </a:t>
            </a:r>
            <a:r>
              <a:rPr lang="en-US" sz="1200" dirty="0"/>
              <a:t>rear braking system:</a:t>
            </a:r>
          </a:p>
          <a:p>
            <a:pPr lvl="5"/>
            <a:r>
              <a:rPr lang="en-US" sz="1200" dirty="0" smtClean="0"/>
              <a:t>• 50</a:t>
            </a:r>
            <a:r>
              <a:rPr lang="en-US" sz="1200" dirty="0"/>
              <a:t>%</a:t>
            </a:r>
          </a:p>
          <a:p>
            <a:pPr lvl="2"/>
            <a:endParaRPr lang="en-US" sz="1200" dirty="0" smtClean="0"/>
          </a:p>
          <a:p>
            <a:pPr lvl="2"/>
            <a:r>
              <a:rPr lang="en-US" sz="1200" dirty="0" smtClean="0"/>
              <a:t>V </a:t>
            </a:r>
            <a:r>
              <a:rPr lang="en-US" sz="1200" dirty="0"/>
              <a:t>= vehicle maximum speed [m/s]</a:t>
            </a:r>
          </a:p>
          <a:p>
            <a:pPr lvl="2"/>
            <a:r>
              <a:rPr lang="en-US" sz="1200" dirty="0"/>
              <a:t>c = correction coefficient of speed:</a:t>
            </a:r>
          </a:p>
          <a:p>
            <a:pPr lvl="3"/>
            <a:r>
              <a:rPr lang="en-US" sz="1200" dirty="0" smtClean="0"/>
              <a:t>- for </a:t>
            </a:r>
            <a:r>
              <a:rPr lang="en-US" sz="1200" dirty="0"/>
              <a:t>front braking system = 0.8</a:t>
            </a:r>
          </a:p>
          <a:p>
            <a:pPr lvl="3"/>
            <a:r>
              <a:rPr lang="en-US" sz="1200" dirty="0" smtClean="0"/>
              <a:t>- for </a:t>
            </a:r>
            <a:r>
              <a:rPr lang="en-US" sz="1200" dirty="0"/>
              <a:t>rear braking system: variable according to the brake disc diameter:</a:t>
            </a:r>
          </a:p>
          <a:p>
            <a:pPr lvl="4"/>
            <a:r>
              <a:rPr lang="en-US" sz="1200" dirty="0" smtClean="0"/>
              <a:t>• 0.5 </a:t>
            </a:r>
            <a:r>
              <a:rPr lang="en-US" sz="1200" dirty="0"/>
              <a:t>for Ø ≤ 245 [mm]</a:t>
            </a:r>
          </a:p>
          <a:p>
            <a:pPr lvl="4"/>
            <a:r>
              <a:rPr lang="en-US" sz="1200" dirty="0" smtClean="0"/>
              <a:t>• 0.6 </a:t>
            </a:r>
            <a:r>
              <a:rPr lang="en-US" sz="1200" dirty="0"/>
              <a:t>per Ø &gt; 245 &lt; 280 [mm]</a:t>
            </a:r>
          </a:p>
          <a:p>
            <a:pPr lvl="4"/>
            <a:r>
              <a:rPr lang="en-US" sz="1200" dirty="0" smtClean="0"/>
              <a:t>• 0.75 </a:t>
            </a:r>
            <a:r>
              <a:rPr lang="en-US" sz="1200" dirty="0"/>
              <a:t>per Ø ≥ 280 [mm]</a:t>
            </a:r>
          </a:p>
          <a:p>
            <a:pPr lvl="2"/>
            <a:endParaRPr lang="en-US" sz="1200" dirty="0" smtClean="0"/>
          </a:p>
          <a:p>
            <a:pPr lvl="2"/>
            <a:r>
              <a:rPr lang="en-US" sz="1200" dirty="0" smtClean="0"/>
              <a:t>S </a:t>
            </a:r>
            <a:r>
              <a:rPr lang="en-US" sz="1200" dirty="0"/>
              <a:t>= brake lining area as defined in Table 1 [cm</a:t>
            </a:r>
            <a:r>
              <a:rPr lang="en-US" sz="1200" baseline="30000" dirty="0"/>
              <a:t>2</a:t>
            </a:r>
            <a:r>
              <a:rPr lang="en-US" sz="1200" dirty="0"/>
              <a:t>].</a:t>
            </a:r>
          </a:p>
          <a:p>
            <a:pPr lvl="2"/>
            <a:r>
              <a:rPr lang="en-US" sz="1200" dirty="0" err="1"/>
              <a:t>qp</a:t>
            </a:r>
            <a:r>
              <a:rPr lang="en-US" sz="1200" dirty="0"/>
              <a:t> = number of pads in 1 </a:t>
            </a:r>
            <a:r>
              <a:rPr lang="en-US" sz="1200" dirty="0" smtClean="0"/>
              <a:t>caliper</a:t>
            </a:r>
            <a:endParaRPr lang="en-US" sz="1200" dirty="0"/>
          </a:p>
        </p:txBody>
      </p:sp>
      <p:cxnSp>
        <p:nvCxnSpPr>
          <p:cNvPr id="9" name="Connettore 2 8"/>
          <p:cNvCxnSpPr>
            <a:stCxn id="10" idx="1"/>
          </p:cNvCxnSpPr>
          <p:nvPr/>
        </p:nvCxnSpPr>
        <p:spPr>
          <a:xfrm flipH="1" flipV="1">
            <a:off x="5004048" y="3645024"/>
            <a:ext cx="1944216" cy="37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CasellaDiTesto 9"/>
          <p:cNvSpPr txBox="1"/>
          <p:nvPr/>
        </p:nvSpPr>
        <p:spPr>
          <a:xfrm>
            <a:off x="6948264" y="3140968"/>
            <a:ext cx="2088232" cy="1015663"/>
          </a:xfrm>
          <a:prstGeom prst="rect">
            <a:avLst/>
          </a:prstGeom>
          <a:solidFill>
            <a:schemeClr val="accent1">
              <a:lumMod val="40000"/>
              <a:lumOff val="60000"/>
            </a:schemeClr>
          </a:solidFill>
          <a:ln w="6350">
            <a:solidFill>
              <a:schemeClr val="tx1"/>
            </a:solidFill>
          </a:ln>
        </p:spPr>
        <p:txBody>
          <a:bodyPr wrap="square" rtlCol="0">
            <a:spAutoFit/>
          </a:bodyPr>
          <a:lstStyle/>
          <a:p>
            <a:r>
              <a:rPr lang="it-IT" sz="1000" dirty="0" smtClean="0"/>
              <a:t>«p» </a:t>
            </a:r>
            <a:r>
              <a:rPr lang="it-IT" sz="1000" dirty="0" err="1" smtClean="0"/>
              <a:t>corresponds</a:t>
            </a:r>
            <a:r>
              <a:rPr lang="it-IT" sz="1000" dirty="0" smtClean="0"/>
              <a:t> to the % of </a:t>
            </a:r>
            <a:r>
              <a:rPr lang="it-IT" sz="1000" dirty="0" err="1" smtClean="0"/>
              <a:t>vehicle</a:t>
            </a:r>
            <a:r>
              <a:rPr lang="it-IT" sz="1000" dirty="0" smtClean="0"/>
              <a:t> </a:t>
            </a:r>
            <a:r>
              <a:rPr lang="it-IT" sz="1000" dirty="0" err="1" smtClean="0"/>
              <a:t>total</a:t>
            </a:r>
            <a:r>
              <a:rPr lang="it-IT" sz="1000" dirty="0" smtClean="0"/>
              <a:t> mass </a:t>
            </a:r>
            <a:r>
              <a:rPr lang="it-IT" sz="1000" dirty="0" err="1" smtClean="0"/>
              <a:t>which</a:t>
            </a:r>
            <a:r>
              <a:rPr lang="it-IT" sz="1000" dirty="0" smtClean="0"/>
              <a:t> </a:t>
            </a:r>
            <a:r>
              <a:rPr lang="it-IT" sz="1000" dirty="0" err="1" smtClean="0"/>
              <a:t>is</a:t>
            </a:r>
            <a:r>
              <a:rPr lang="it-IT" sz="1000" dirty="0"/>
              <a:t> </a:t>
            </a:r>
            <a:r>
              <a:rPr lang="it-IT" sz="1000" dirty="0" err="1" smtClean="0"/>
              <a:t>braked</a:t>
            </a:r>
            <a:r>
              <a:rPr lang="it-IT" sz="1000" dirty="0" smtClean="0"/>
              <a:t> by the </a:t>
            </a:r>
            <a:r>
              <a:rPr lang="it-IT" sz="1000" dirty="0" err="1" smtClean="0"/>
              <a:t>lining</a:t>
            </a:r>
            <a:r>
              <a:rPr lang="it-IT" sz="1000" dirty="0" smtClean="0"/>
              <a:t>.</a:t>
            </a:r>
          </a:p>
          <a:p>
            <a:r>
              <a:rPr lang="it-IT" sz="1000" dirty="0" err="1" smtClean="0"/>
              <a:t>Conventional</a:t>
            </a:r>
            <a:r>
              <a:rPr lang="it-IT" sz="1000" dirty="0" smtClean="0"/>
              <a:t> </a:t>
            </a:r>
            <a:r>
              <a:rPr lang="it-IT" sz="1000" dirty="0" err="1" smtClean="0"/>
              <a:t>values</a:t>
            </a:r>
            <a:r>
              <a:rPr lang="it-IT" sz="1000" dirty="0" smtClean="0"/>
              <a:t> </a:t>
            </a:r>
            <a:r>
              <a:rPr lang="it-IT" sz="1000" dirty="0" err="1" smtClean="0"/>
              <a:t>obtained</a:t>
            </a:r>
            <a:endParaRPr lang="it-IT" sz="1000" dirty="0" smtClean="0"/>
          </a:p>
          <a:p>
            <a:r>
              <a:rPr lang="it-IT" sz="1000" dirty="0" err="1"/>
              <a:t>t</a:t>
            </a:r>
            <a:r>
              <a:rPr lang="it-IT" sz="1000" dirty="0" err="1" smtClean="0"/>
              <a:t>hrough</a:t>
            </a:r>
            <a:r>
              <a:rPr lang="it-IT" sz="1000" dirty="0" smtClean="0"/>
              <a:t> </a:t>
            </a:r>
            <a:r>
              <a:rPr lang="it-IT" sz="1000" dirty="0" err="1" smtClean="0"/>
              <a:t>real</a:t>
            </a:r>
            <a:r>
              <a:rPr lang="it-IT" sz="1000" dirty="0" smtClean="0"/>
              <a:t> </a:t>
            </a:r>
            <a:r>
              <a:rPr lang="it-IT" sz="1000" dirty="0" err="1" smtClean="0"/>
              <a:t>testing</a:t>
            </a:r>
            <a:r>
              <a:rPr lang="it-IT" sz="1000" dirty="0" smtClean="0"/>
              <a:t> on  OEM </a:t>
            </a:r>
            <a:r>
              <a:rPr lang="it-IT" sz="1000" dirty="0" err="1" smtClean="0"/>
              <a:t>brake</a:t>
            </a:r>
            <a:r>
              <a:rPr lang="it-IT" sz="1000" dirty="0" smtClean="0"/>
              <a:t> </a:t>
            </a:r>
            <a:r>
              <a:rPr lang="it-IT" sz="1000" dirty="0" err="1" smtClean="0"/>
              <a:t>discs</a:t>
            </a:r>
            <a:endParaRPr lang="it-IT" sz="1000" dirty="0"/>
          </a:p>
        </p:txBody>
      </p:sp>
      <p:sp>
        <p:nvSpPr>
          <p:cNvPr id="12" name="CasellaDiTesto 11"/>
          <p:cNvSpPr txBox="1"/>
          <p:nvPr/>
        </p:nvSpPr>
        <p:spPr>
          <a:xfrm>
            <a:off x="6949022" y="4957367"/>
            <a:ext cx="2088232" cy="1015663"/>
          </a:xfrm>
          <a:prstGeom prst="rect">
            <a:avLst/>
          </a:prstGeom>
          <a:solidFill>
            <a:schemeClr val="accent1">
              <a:lumMod val="40000"/>
              <a:lumOff val="60000"/>
            </a:schemeClr>
          </a:solidFill>
          <a:ln w="6350">
            <a:solidFill>
              <a:schemeClr val="tx1"/>
            </a:solidFill>
          </a:ln>
        </p:spPr>
        <p:txBody>
          <a:bodyPr wrap="square" rtlCol="0">
            <a:spAutoFit/>
          </a:bodyPr>
          <a:lstStyle/>
          <a:p>
            <a:r>
              <a:rPr lang="it-IT" sz="1000" dirty="0" smtClean="0"/>
              <a:t>«c» </a:t>
            </a:r>
            <a:r>
              <a:rPr lang="it-IT" sz="1000" dirty="0" err="1" smtClean="0"/>
              <a:t>is</a:t>
            </a:r>
            <a:r>
              <a:rPr lang="it-IT" sz="1000" dirty="0" smtClean="0"/>
              <a:t> a </a:t>
            </a:r>
            <a:r>
              <a:rPr lang="it-IT" sz="1000" dirty="0" err="1" smtClean="0"/>
              <a:t>max</a:t>
            </a:r>
            <a:r>
              <a:rPr lang="it-IT" sz="1000" dirty="0" smtClean="0"/>
              <a:t> </a:t>
            </a:r>
            <a:r>
              <a:rPr lang="it-IT" sz="1000" dirty="0" err="1" smtClean="0"/>
              <a:t>speed</a:t>
            </a:r>
            <a:r>
              <a:rPr lang="it-IT" sz="1000" dirty="0" smtClean="0"/>
              <a:t> </a:t>
            </a:r>
            <a:r>
              <a:rPr lang="it-IT" sz="1000" dirty="0" err="1" smtClean="0"/>
              <a:t>reduction</a:t>
            </a:r>
            <a:r>
              <a:rPr lang="it-IT" sz="1000" dirty="0" smtClean="0"/>
              <a:t> </a:t>
            </a:r>
            <a:r>
              <a:rPr lang="it-IT" sz="1000" dirty="0" err="1" smtClean="0"/>
              <a:t>factor</a:t>
            </a:r>
            <a:r>
              <a:rPr lang="it-IT" sz="1000" dirty="0"/>
              <a:t>,</a:t>
            </a:r>
            <a:r>
              <a:rPr lang="it-IT" sz="1000" dirty="0" smtClean="0"/>
              <a:t> </a:t>
            </a:r>
            <a:r>
              <a:rPr lang="it-IT" sz="1000" dirty="0" err="1" smtClean="0"/>
              <a:t>used</a:t>
            </a:r>
            <a:r>
              <a:rPr lang="it-IT" sz="1000" dirty="0" smtClean="0"/>
              <a:t> </a:t>
            </a:r>
            <a:r>
              <a:rPr lang="it-IT" sz="1000" dirty="0" err="1" smtClean="0"/>
              <a:t>as</a:t>
            </a:r>
            <a:r>
              <a:rPr lang="it-IT" sz="1000" dirty="0" smtClean="0"/>
              <a:t> </a:t>
            </a:r>
            <a:r>
              <a:rPr lang="it-IT" sz="1000" dirty="0" err="1" smtClean="0"/>
              <a:t>easier</a:t>
            </a:r>
            <a:r>
              <a:rPr lang="it-IT" sz="1000" dirty="0" smtClean="0"/>
              <a:t> alternative to  the </a:t>
            </a:r>
            <a:r>
              <a:rPr lang="it-IT" sz="1000" dirty="0" err="1" smtClean="0"/>
              <a:t>vehicle</a:t>
            </a:r>
            <a:r>
              <a:rPr lang="it-IT" sz="1000" dirty="0"/>
              <a:t> </a:t>
            </a:r>
            <a:r>
              <a:rPr lang="it-IT" sz="1000" dirty="0" err="1" smtClean="0"/>
              <a:t>initial</a:t>
            </a:r>
            <a:r>
              <a:rPr lang="it-IT" sz="1000" dirty="0" smtClean="0"/>
              <a:t> and </a:t>
            </a:r>
            <a:r>
              <a:rPr lang="it-IT" sz="1000" dirty="0" err="1" smtClean="0"/>
              <a:t>final</a:t>
            </a:r>
            <a:r>
              <a:rPr lang="it-IT" sz="1000" dirty="0" smtClean="0"/>
              <a:t> </a:t>
            </a:r>
            <a:r>
              <a:rPr lang="it-IT" sz="1000" dirty="0" err="1" smtClean="0"/>
              <a:t>speed</a:t>
            </a:r>
            <a:r>
              <a:rPr lang="it-IT" sz="1000" dirty="0" smtClean="0"/>
              <a:t>..</a:t>
            </a:r>
          </a:p>
          <a:p>
            <a:r>
              <a:rPr lang="it-IT" sz="1000" dirty="0" err="1" smtClean="0"/>
              <a:t>Conventional</a:t>
            </a:r>
            <a:r>
              <a:rPr lang="it-IT" sz="1000" dirty="0" smtClean="0"/>
              <a:t> </a:t>
            </a:r>
            <a:r>
              <a:rPr lang="it-IT" sz="1000" dirty="0" err="1" smtClean="0"/>
              <a:t>values</a:t>
            </a:r>
            <a:r>
              <a:rPr lang="it-IT" sz="1000" dirty="0" smtClean="0"/>
              <a:t> </a:t>
            </a:r>
            <a:r>
              <a:rPr lang="it-IT" sz="1000" dirty="0" err="1" smtClean="0"/>
              <a:t>obtained</a:t>
            </a:r>
            <a:endParaRPr lang="it-IT" sz="1000" dirty="0" smtClean="0"/>
          </a:p>
          <a:p>
            <a:r>
              <a:rPr lang="it-IT" sz="1000" dirty="0" err="1"/>
              <a:t>t</a:t>
            </a:r>
            <a:r>
              <a:rPr lang="it-IT" sz="1000" dirty="0" err="1" smtClean="0"/>
              <a:t>hrough</a:t>
            </a:r>
            <a:r>
              <a:rPr lang="it-IT" sz="1000" dirty="0" smtClean="0"/>
              <a:t> </a:t>
            </a:r>
            <a:r>
              <a:rPr lang="it-IT" sz="1000" dirty="0" err="1" smtClean="0"/>
              <a:t>real</a:t>
            </a:r>
            <a:r>
              <a:rPr lang="it-IT" sz="1000" dirty="0" smtClean="0"/>
              <a:t> </a:t>
            </a:r>
            <a:r>
              <a:rPr lang="it-IT" sz="1000" dirty="0" err="1" smtClean="0"/>
              <a:t>testing</a:t>
            </a:r>
            <a:r>
              <a:rPr lang="it-IT" sz="1000" dirty="0" smtClean="0"/>
              <a:t> on  OEM </a:t>
            </a:r>
            <a:r>
              <a:rPr lang="it-IT" sz="1000" dirty="0" err="1" smtClean="0"/>
              <a:t>brake</a:t>
            </a:r>
            <a:r>
              <a:rPr lang="it-IT" sz="1000" dirty="0" smtClean="0"/>
              <a:t> </a:t>
            </a:r>
            <a:r>
              <a:rPr lang="it-IT" sz="1000" dirty="0" err="1" smtClean="0"/>
              <a:t>discs</a:t>
            </a:r>
            <a:endParaRPr lang="it-IT" sz="1000" dirty="0"/>
          </a:p>
        </p:txBody>
      </p:sp>
      <p:cxnSp>
        <p:nvCxnSpPr>
          <p:cNvPr id="13" name="Connettore 2 12"/>
          <p:cNvCxnSpPr/>
          <p:nvPr/>
        </p:nvCxnSpPr>
        <p:spPr>
          <a:xfrm flipH="1" flipV="1">
            <a:off x="5004048" y="5108934"/>
            <a:ext cx="1944216" cy="37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40742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TotalTime>
  <Words>1277</Words>
  <Application>Microsoft Macintosh PowerPoint</Application>
  <PresentationFormat>On-screen Show (4:3)</PresentationFormat>
  <Paragraphs>134</Paragraphs>
  <Slides>9</Slides>
  <Notes>0</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Tema di Office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Federico Vitale</dc:creator>
  <cp:lastModifiedBy>F G</cp:lastModifiedBy>
  <cp:revision>261</cp:revision>
  <cp:lastPrinted>2016-02-03T19:52:32Z</cp:lastPrinted>
  <dcterms:created xsi:type="dcterms:W3CDTF">2016-02-03T19:46:34Z</dcterms:created>
  <dcterms:modified xsi:type="dcterms:W3CDTF">2016-02-03T19:52:52Z</dcterms:modified>
</cp:coreProperties>
</file>