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7" r:id="rId2"/>
    <p:sldId id="285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9" autoAdjust="0"/>
    <p:restoredTop sz="94581" autoAdjust="0"/>
  </p:normalViewPr>
  <p:slideViewPr>
    <p:cSldViewPr>
      <p:cViewPr>
        <p:scale>
          <a:sx n="100" d="100"/>
          <a:sy n="100" d="100"/>
        </p:scale>
        <p:origin x="-1608" y="-2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143CF-C05C-4899-A90B-0EF0DB90A25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5768F-C471-4493-AADC-36862818B8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50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FE176-7828-4E25-A303-EFB7A6EB15F0}" type="datetimeFigureOut">
              <a:rPr lang="en-GB" smtClean="0"/>
              <a:pPr/>
              <a:t>29/01/2016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FC0D7-00BE-487F-A0DC-9FF156A8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sz="4000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3" name="Text Placeholder 22"/>
          <p:cNvSpPr>
            <a:spLocks noGrp="1"/>
          </p:cNvSpPr>
          <p:nvPr>
            <p:ph idx="1" hasCustomPrompt="1"/>
          </p:nvPr>
        </p:nvSpPr>
        <p:spPr>
          <a:xfrm>
            <a:off x="0" y="3573017"/>
            <a:ext cx="99060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5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3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85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3488468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203565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772816"/>
            <a:ext cx="3259006" cy="1162050"/>
          </a:xfrm>
        </p:spPr>
        <p:txBody>
          <a:bodyPr anchor="b"/>
          <a:lstStyle>
            <a:lvl1pPr algn="l">
              <a:defRPr sz="2000" b="1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132856"/>
            <a:ext cx="5537729" cy="3993308"/>
          </a:xfrm>
        </p:spPr>
        <p:txBody>
          <a:bodyPr/>
          <a:lstStyle>
            <a:lvl1pPr>
              <a:defRPr sz="3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8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3212976"/>
            <a:ext cx="3259006" cy="2913188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  <a:endParaRPr lang="en-GB" sz="4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9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4000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"/>
          </p:nvPr>
        </p:nvSpPr>
        <p:spPr>
          <a:xfrm>
            <a:off x="0" y="3573016"/>
            <a:ext cx="9906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970434"/>
            <a:ext cx="11715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272480" y="980728"/>
            <a:ext cx="826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UNECE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468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608" y="418577"/>
            <a:ext cx="8280920" cy="1210146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bg1"/>
                </a:solidFill>
              </a:rPr>
              <a:t>Working Party on Brakes and Running Gear (GRRF)</a:t>
            </a:r>
            <a:r>
              <a:rPr lang="en-GB" sz="2400" dirty="0">
                <a:solidFill>
                  <a:schemeClr val="bg1"/>
                </a:solidFill>
              </a:rPr>
              <a:t/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1800" dirty="0" smtClean="0">
                <a:solidFill>
                  <a:schemeClr val="bg1"/>
                </a:solidFill>
              </a:rPr>
              <a:t>General information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64" y="1556792"/>
            <a:ext cx="9649072" cy="5184576"/>
          </a:xfrm>
        </p:spPr>
        <p:txBody>
          <a:bodyPr>
            <a:noAutofit/>
          </a:bodyPr>
          <a:lstStyle/>
          <a:p>
            <a:pPr marL="266700" indent="-180975">
              <a:buFont typeface="Arial" pitchFamily="34" charset="0"/>
              <a:buChar char="•"/>
            </a:pPr>
            <a:r>
              <a:rPr lang="en-GB" sz="1800" dirty="0">
                <a:solidFill>
                  <a:srgbClr val="002060"/>
                </a:solidFill>
              </a:rPr>
              <a:t>Participants/Address list</a:t>
            </a:r>
          </a:p>
          <a:p>
            <a:pPr marL="266700"/>
            <a:r>
              <a:rPr lang="en-GB" sz="1800" dirty="0"/>
              <a:t>A provisional address list has been prepared: please check your </a:t>
            </a:r>
            <a:r>
              <a:rPr lang="en-GB" sz="1800" dirty="0" smtClean="0"/>
              <a:t>contact data (especially </a:t>
            </a:r>
            <a:r>
              <a:rPr lang="en-GB" sz="1800" dirty="0"/>
              <a:t>the email-address) and correct them, if necessary.</a:t>
            </a:r>
          </a:p>
          <a:p>
            <a:pPr marL="266700"/>
            <a:r>
              <a:rPr lang="en-GB" sz="1800" dirty="0"/>
              <a:t>If your name not </a:t>
            </a:r>
            <a:r>
              <a:rPr lang="en-GB" sz="1800" dirty="0" smtClean="0"/>
              <a:t>listed, </a:t>
            </a:r>
            <a:r>
              <a:rPr lang="en-GB" sz="1800" dirty="0"/>
              <a:t>fill out one of the registration forms annexed to the file.</a:t>
            </a:r>
          </a:p>
          <a:p>
            <a:pPr marL="266700"/>
            <a:r>
              <a:rPr lang="en-GB" sz="1800" dirty="0"/>
              <a:t>At the end of the </a:t>
            </a:r>
            <a:r>
              <a:rPr lang="en-GB" sz="1800" dirty="0" smtClean="0"/>
              <a:t>session, </a:t>
            </a:r>
            <a:r>
              <a:rPr lang="en-GB" sz="1800" dirty="0"/>
              <a:t>we will circulate the updated address list by email to all </a:t>
            </a:r>
            <a:r>
              <a:rPr lang="en-GB" sz="1800" dirty="0" smtClean="0"/>
              <a:t>participants.</a:t>
            </a:r>
          </a:p>
          <a:p>
            <a:pPr marL="266700"/>
            <a:endParaRPr lang="en-GB" sz="1800" dirty="0" smtClean="0">
              <a:solidFill>
                <a:srgbClr val="002060"/>
              </a:solidFill>
            </a:endParaRPr>
          </a:p>
          <a:p>
            <a:pPr marL="266700" indent="-180975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2060"/>
                </a:solidFill>
              </a:rPr>
              <a:t>Tax </a:t>
            </a:r>
            <a:r>
              <a:rPr lang="en-GB" sz="1800" dirty="0">
                <a:solidFill>
                  <a:srgbClr val="002060"/>
                </a:solidFill>
              </a:rPr>
              <a:t>free petrol coupons</a:t>
            </a:r>
          </a:p>
          <a:p>
            <a:pPr marL="266700"/>
            <a:r>
              <a:rPr lang="en-GB" sz="1800" dirty="0"/>
              <a:t>For delegates of Contracting Parties: </a:t>
            </a:r>
            <a:r>
              <a:rPr lang="en-GB" sz="1800" dirty="0" smtClean="0"/>
              <a:t>as usual, tax </a:t>
            </a:r>
            <a:r>
              <a:rPr lang="en-GB" sz="1800" dirty="0"/>
              <a:t>free petrol coupons are </a:t>
            </a:r>
            <a:r>
              <a:rPr lang="en-GB" sz="1800" dirty="0" smtClean="0"/>
              <a:t>available</a:t>
            </a:r>
          </a:p>
          <a:p>
            <a:pPr marL="266700"/>
            <a:r>
              <a:rPr lang="en-GB" sz="1800" dirty="0" smtClean="0"/>
              <a:t>Please </a:t>
            </a:r>
            <a:r>
              <a:rPr lang="en-GB" sz="1800" dirty="0"/>
              <a:t>fill in the details requested and return them to the </a:t>
            </a:r>
            <a:r>
              <a:rPr lang="en-GB" sz="1800" dirty="0" smtClean="0"/>
              <a:t>secretariat</a:t>
            </a:r>
          </a:p>
          <a:p>
            <a:pPr marL="266700"/>
            <a:r>
              <a:rPr lang="en-GB" sz="1800" dirty="0" smtClean="0"/>
              <a:t>A </a:t>
            </a:r>
            <a:r>
              <a:rPr lang="en-GB" sz="1800" dirty="0"/>
              <a:t>copy of the Passport and the </a:t>
            </a:r>
            <a:r>
              <a:rPr lang="en-GB" sz="1800" dirty="0" smtClean="0"/>
              <a:t>Car Registration papers </a:t>
            </a:r>
            <a:r>
              <a:rPr lang="en-GB" sz="1800" dirty="0"/>
              <a:t>are needed for this </a:t>
            </a:r>
            <a:r>
              <a:rPr lang="en-GB" sz="1800" dirty="0" smtClean="0"/>
              <a:t>purpose</a:t>
            </a:r>
          </a:p>
          <a:p>
            <a:pPr marL="266700"/>
            <a:endParaRPr lang="en-GB" sz="1800" dirty="0" smtClean="0">
              <a:solidFill>
                <a:srgbClr val="002060"/>
              </a:solidFill>
            </a:endParaRPr>
          </a:p>
          <a:p>
            <a:pPr marL="266700" indent="-180975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2060"/>
                </a:solidFill>
              </a:rPr>
              <a:t>Next session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1800" dirty="0"/>
              <a:t>The </a:t>
            </a:r>
            <a:r>
              <a:rPr lang="en-GB" sz="1800" b="1" dirty="0"/>
              <a:t>next </a:t>
            </a:r>
            <a:r>
              <a:rPr lang="en-GB" sz="1800" b="1" dirty="0" smtClean="0"/>
              <a:t>(82</a:t>
            </a:r>
            <a:r>
              <a:rPr lang="en-GB" sz="1800" b="1" baseline="30000" dirty="0" smtClean="0"/>
              <a:t>nd</a:t>
            </a:r>
            <a:r>
              <a:rPr lang="en-GB" sz="1800" b="1" dirty="0" smtClean="0"/>
              <a:t>) session</a:t>
            </a:r>
            <a:r>
              <a:rPr lang="en-GB" sz="1800" dirty="0" smtClean="0"/>
              <a:t> </a:t>
            </a:r>
            <a:r>
              <a:rPr lang="en-GB" sz="1800" dirty="0" smtClean="0"/>
              <a:t>will </a:t>
            </a:r>
            <a:r>
              <a:rPr lang="en-GB" sz="1800" dirty="0"/>
              <a:t>be held </a:t>
            </a:r>
            <a:r>
              <a:rPr lang="en-GB" sz="1800" dirty="0" smtClean="0"/>
              <a:t>on </a:t>
            </a:r>
            <a:r>
              <a:rPr lang="en-GB" sz="1800" b="1" dirty="0" smtClean="0"/>
              <a:t>20 </a:t>
            </a:r>
            <a:r>
              <a:rPr lang="en-GB" sz="1800" b="1" dirty="0" smtClean="0"/>
              <a:t>– </a:t>
            </a:r>
            <a:r>
              <a:rPr lang="en-GB" sz="1800" b="1" dirty="0" smtClean="0"/>
              <a:t>23 September </a:t>
            </a:r>
            <a:r>
              <a:rPr lang="en-GB" sz="1800" b="1" dirty="0" smtClean="0"/>
              <a:t>2016 </a:t>
            </a:r>
            <a:r>
              <a:rPr lang="en-GB" sz="1800" dirty="0" smtClean="0"/>
              <a:t>(to be confirmed)</a:t>
            </a:r>
            <a:endParaRPr lang="en-GB" sz="1800" dirty="0"/>
          </a:p>
          <a:p>
            <a:pPr marL="447675" indent="-180975">
              <a:buFont typeface="Arial" pitchFamily="34" charset="0"/>
              <a:buChar char="•"/>
            </a:pPr>
            <a:r>
              <a:rPr lang="en-GB" sz="1800" dirty="0"/>
              <a:t>The </a:t>
            </a:r>
            <a:r>
              <a:rPr lang="en-GB" sz="1800" b="1" dirty="0"/>
              <a:t>deadline </a:t>
            </a:r>
            <a:r>
              <a:rPr lang="en-GB" sz="1800" dirty="0"/>
              <a:t>for the </a:t>
            </a:r>
            <a:r>
              <a:rPr lang="en-GB" sz="1800" b="1" dirty="0"/>
              <a:t>submission of official working documents</a:t>
            </a:r>
            <a:r>
              <a:rPr lang="en-GB" sz="1800" dirty="0"/>
              <a:t> is</a:t>
            </a:r>
            <a:r>
              <a:rPr lang="en-GB" sz="1800" dirty="0" smtClean="0"/>
              <a:t> </a:t>
            </a:r>
            <a:r>
              <a:rPr lang="en-GB" sz="1800" b="1" dirty="0" smtClean="0"/>
              <a:t>24 June 2016</a:t>
            </a:r>
            <a:endParaRPr lang="en-GB" sz="1800" b="1" dirty="0" smtClean="0"/>
          </a:p>
        </p:txBody>
      </p:sp>
      <p:sp>
        <p:nvSpPr>
          <p:cNvPr id="5" name="Textfeld 39"/>
          <p:cNvSpPr txBox="1">
            <a:spLocks noChangeArrowheads="1"/>
          </p:cNvSpPr>
          <p:nvPr/>
        </p:nvSpPr>
        <p:spPr bwMode="auto">
          <a:xfrm>
            <a:off x="1424608" y="29822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secretariat </a:t>
            </a:r>
            <a:b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12"/>
          <p:cNvSpPr txBox="1">
            <a:spLocks noChangeArrowheads="1"/>
          </p:cNvSpPr>
          <p:nvPr/>
        </p:nvSpPr>
        <p:spPr bwMode="auto">
          <a:xfrm>
            <a:off x="6543675" y="62508"/>
            <a:ext cx="3362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/>
            <a:r>
              <a:rPr lang="en-US" sz="1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Informal document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GRRF-81-15</a:t>
            </a:r>
            <a:endParaRPr lang="de-DE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12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GRRF,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1–5 February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Agenda items 1 and 13(a)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51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640" y="404664"/>
            <a:ext cx="7698060" cy="720081"/>
          </a:xfrm>
        </p:spPr>
        <p:txBody>
          <a:bodyPr>
            <a:normAutofit fontScale="90000"/>
          </a:bodyPr>
          <a:lstStyle/>
          <a:p>
            <a:pPr algn="l"/>
            <a:r>
              <a:rPr lang="en-GB" sz="3300" dirty="0" smtClean="0">
                <a:solidFill>
                  <a:schemeClr val="bg1"/>
                </a:solidFill>
              </a:rPr>
              <a:t>Highlights of the last session of WP.29</a:t>
            </a:r>
            <a:br>
              <a:rPr lang="en-GB" sz="33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Relevant to GRRF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64" y="1556792"/>
            <a:ext cx="9649072" cy="5301208"/>
          </a:xfrm>
        </p:spPr>
        <p:txBody>
          <a:bodyPr>
            <a:normAutofit/>
          </a:bodyPr>
          <a:lstStyle/>
          <a:p>
            <a:pPr lvl="0"/>
            <a:r>
              <a:rPr lang="en-GB" sz="1400" i="1" dirty="0" smtClean="0"/>
              <a:t>The </a:t>
            </a:r>
            <a:r>
              <a:rPr lang="en-GB" sz="1400" i="1" dirty="0"/>
              <a:t>World </a:t>
            </a:r>
            <a:r>
              <a:rPr lang="en-GB" sz="1400" i="1" dirty="0" smtClean="0"/>
              <a:t>Forum, in </a:t>
            </a:r>
            <a:r>
              <a:rPr lang="en-GB" sz="1400" i="1" dirty="0" smtClean="0"/>
              <a:t>November 2015 </a:t>
            </a:r>
            <a:r>
              <a:rPr lang="en-GB" sz="1400" i="1" dirty="0" smtClean="0"/>
              <a:t>(</a:t>
            </a:r>
            <a:r>
              <a:rPr lang="en-GB" sz="1400" i="1" dirty="0" smtClean="0"/>
              <a:t>167</a:t>
            </a:r>
            <a:r>
              <a:rPr lang="en-GB" sz="1400" i="1" baseline="30000" dirty="0" smtClean="0"/>
              <a:t>th</a:t>
            </a:r>
            <a:r>
              <a:rPr lang="en-GB" sz="1400" i="1" dirty="0" smtClean="0"/>
              <a:t> </a:t>
            </a:r>
            <a:r>
              <a:rPr lang="en-GB" sz="1400" i="1" dirty="0" smtClean="0"/>
              <a:t>WP.29) </a:t>
            </a:r>
          </a:p>
          <a:p>
            <a:pPr lvl="0">
              <a:buFontTx/>
              <a:buChar char="-"/>
            </a:pPr>
            <a:r>
              <a:rPr lang="en-GB" sz="1400" b="1" dirty="0" smtClean="0"/>
              <a:t> </a:t>
            </a:r>
            <a:r>
              <a:rPr lang="en-GB" sz="1400" b="1" dirty="0" smtClean="0"/>
              <a:t>Reminded GRs</a:t>
            </a:r>
            <a:r>
              <a:rPr lang="en-GB" sz="1400" dirty="0" smtClean="0"/>
              <a:t> to inform the secretariat about new abbreviations brought into use in their documents</a:t>
            </a:r>
            <a:endParaRPr lang="en-GB" sz="1400" dirty="0" smtClean="0"/>
          </a:p>
          <a:p>
            <a:pPr lvl="0">
              <a:buFontTx/>
              <a:buChar char="-"/>
            </a:pPr>
            <a:r>
              <a:rPr lang="en-GB" sz="1400" b="1" dirty="0" smtClean="0"/>
              <a:t> </a:t>
            </a:r>
            <a:r>
              <a:rPr lang="en-GB" sz="1400" b="1" dirty="0" smtClean="0"/>
              <a:t>Reviewed  </a:t>
            </a:r>
            <a:r>
              <a:rPr lang="en-GB" sz="1400" dirty="0" smtClean="0"/>
              <a:t>the </a:t>
            </a:r>
            <a:r>
              <a:rPr lang="en-GB" sz="1400" dirty="0" smtClean="0"/>
              <a:t>status report of WP.29 and its subsidiary bodies on automated driving, incl. the activities of the IWG </a:t>
            </a:r>
            <a:r>
              <a:rPr lang="en-GB" sz="1400" dirty="0" smtClean="0"/>
              <a:t>on </a:t>
            </a:r>
            <a:r>
              <a:rPr lang="en-GB" sz="1400" dirty="0" smtClean="0"/>
              <a:t>ACSF</a:t>
            </a:r>
          </a:p>
          <a:p>
            <a:pPr lvl="0">
              <a:buFontTx/>
              <a:buChar char="-"/>
            </a:pPr>
            <a:r>
              <a:rPr lang="en-GB" sz="1400" b="1" dirty="0" smtClean="0"/>
              <a:t> Was </a:t>
            </a:r>
            <a:r>
              <a:rPr lang="en-GB" sz="1400" b="1" dirty="0"/>
              <a:t>informed </a:t>
            </a:r>
            <a:r>
              <a:rPr lang="en-GB" sz="1400" dirty="0" smtClean="0"/>
              <a:t>about the EIF on 23 March 2016 of the amendment to the Vienna Convention (relevant for automation).</a:t>
            </a:r>
          </a:p>
          <a:p>
            <a:pPr lvl="0">
              <a:buFontTx/>
              <a:buChar char="-"/>
            </a:pPr>
            <a:r>
              <a:rPr lang="en-GB" sz="1400" b="1" dirty="0" smtClean="0"/>
              <a:t> Elected </a:t>
            </a:r>
            <a:r>
              <a:rPr lang="en-GB" sz="1400" dirty="0" smtClean="0"/>
              <a:t>the Representative of Finland as its Ambassador </a:t>
            </a:r>
            <a:r>
              <a:rPr lang="en-GB" sz="1400" dirty="0" smtClean="0"/>
              <a:t>between the IWG on ITS/AD and the WP.1 IWG on AD.</a:t>
            </a:r>
          </a:p>
          <a:p>
            <a:pPr lvl="0">
              <a:buFontTx/>
              <a:buChar char="-"/>
            </a:pPr>
            <a:r>
              <a:rPr lang="en-GB" sz="1400" dirty="0"/>
              <a:t> </a:t>
            </a:r>
            <a:r>
              <a:rPr lang="en-GB" sz="1400" b="1" dirty="0" smtClean="0"/>
              <a:t>Was informed </a:t>
            </a:r>
            <a:r>
              <a:rPr lang="en-GB" sz="1400" dirty="0" smtClean="0"/>
              <a:t>about the coming 2016 Symposium on the Future Networked Car that will take place </a:t>
            </a:r>
            <a:r>
              <a:rPr lang="en-GB" sz="1400" dirty="0" smtClean="0"/>
              <a:t>during the Geneva Motor  Show (3 March 2016, room E) jointly organised with ITU and dealing with cyber security and data protection.</a:t>
            </a:r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The </a:t>
            </a:r>
            <a:r>
              <a:rPr lang="en-GB" sz="1400" dirty="0"/>
              <a:t>World </a:t>
            </a:r>
            <a:r>
              <a:rPr lang="en-GB" sz="1400" dirty="0" smtClean="0"/>
              <a:t>Forum and AC.1:</a:t>
            </a:r>
            <a:endParaRPr lang="en-GB" sz="1400" dirty="0"/>
          </a:p>
          <a:p>
            <a:pPr marL="630238" lvl="0" indent="-630238"/>
            <a:r>
              <a:rPr lang="en-GB" sz="1400" dirty="0" smtClean="0"/>
              <a:t>              - considered and adopted the </a:t>
            </a:r>
            <a:r>
              <a:rPr lang="en-GB" sz="1400" b="1" dirty="0" smtClean="0"/>
              <a:t>Supplement 13 to Regulation No. 106 </a:t>
            </a:r>
            <a:r>
              <a:rPr lang="en-GB" sz="1400" dirty="0" smtClean="0"/>
              <a:t>proposed </a:t>
            </a:r>
            <a:r>
              <a:rPr lang="en-GB" sz="1400" dirty="0" smtClean="0"/>
              <a:t>by GRRF (</a:t>
            </a:r>
            <a:r>
              <a:rPr lang="en-GB" sz="1400" dirty="0" smtClean="0"/>
              <a:t>Regulation No. 106)</a:t>
            </a:r>
            <a:endParaRPr lang="en-GB" sz="1400" dirty="0" smtClean="0"/>
          </a:p>
          <a:p>
            <a:pPr lvl="0"/>
            <a:endParaRPr lang="en-GB" sz="1400" dirty="0" smtClean="0"/>
          </a:p>
          <a:p>
            <a:pPr lvl="0"/>
            <a:r>
              <a:rPr lang="en-GB" sz="1400" dirty="0" smtClean="0"/>
              <a:t>The </a:t>
            </a:r>
            <a:r>
              <a:rPr lang="en-GB" sz="1400" dirty="0" smtClean="0"/>
              <a:t>World Forum and AC.3:             </a:t>
            </a:r>
          </a:p>
          <a:p>
            <a:pPr marL="1260475" indent="-747713"/>
            <a:r>
              <a:rPr lang="en-GB" sz="1400" dirty="0" smtClean="0"/>
              <a:t> </a:t>
            </a:r>
            <a:r>
              <a:rPr lang="en-GB" sz="1400" dirty="0"/>
              <a:t>- </a:t>
            </a:r>
            <a:r>
              <a:rPr lang="en-GB" sz="1400" dirty="0" smtClean="0"/>
              <a:t>was informed about initial discussions at GRRF on possible amendments (scope extension, ABS pause switch, Emergency Stop Signal to Regulation No. 78 that would have an impact on </a:t>
            </a:r>
            <a:r>
              <a:rPr lang="en-GB" sz="1400" b="1" dirty="0" smtClean="0"/>
              <a:t>GTR </a:t>
            </a:r>
            <a:r>
              <a:rPr lang="en-GB" sz="1400" b="1" dirty="0" smtClean="0"/>
              <a:t>No. </a:t>
            </a:r>
            <a:r>
              <a:rPr lang="en-GB" sz="1400" b="1" dirty="0" smtClean="0"/>
              <a:t>3</a:t>
            </a:r>
          </a:p>
          <a:p>
            <a:pPr marL="1260475" indent="-747713"/>
            <a:r>
              <a:rPr lang="en-GB" sz="1400" dirty="0" smtClean="0"/>
              <a:t>- noted </a:t>
            </a:r>
            <a:r>
              <a:rPr lang="en-GB" sz="1400" dirty="0"/>
              <a:t>the </a:t>
            </a:r>
            <a:r>
              <a:rPr lang="en-GB" sz="1400" dirty="0" smtClean="0"/>
              <a:t>ongoing </a:t>
            </a:r>
            <a:r>
              <a:rPr lang="en-GB" sz="1400" dirty="0"/>
              <a:t>work on GTR No. </a:t>
            </a:r>
            <a:r>
              <a:rPr lang="en-GB" sz="1400" dirty="0"/>
              <a:t>16 (Tyres)</a:t>
            </a:r>
          </a:p>
          <a:p>
            <a:pPr marL="1260475" indent="-747713"/>
            <a:endParaRPr lang="en-GB" sz="1400" dirty="0" smtClean="0"/>
          </a:p>
          <a:p>
            <a:pPr marL="1260475" indent="-747713"/>
            <a:r>
              <a:rPr lang="en-US" sz="1400" dirty="0" err="1" smtClean="0">
                <a:sym typeface="Wingdings"/>
              </a:rPr>
              <a:t></a:t>
            </a:r>
            <a:r>
              <a:rPr lang="en-US" sz="1400" dirty="0" smtClean="0">
                <a:sym typeface="Wingdings"/>
              </a:rPr>
              <a:t> </a:t>
            </a:r>
            <a:r>
              <a:rPr lang="en-GB" sz="1400" dirty="0" smtClean="0"/>
              <a:t>More details in the reports: </a:t>
            </a:r>
            <a:r>
              <a:rPr lang="en-GB" sz="1400" dirty="0" smtClean="0"/>
              <a:t>ECE/TRANS/WP.29/1118</a:t>
            </a:r>
            <a:endParaRPr lang="en-GB" sz="1400" dirty="0" smtClean="0"/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5613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4C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412</Words>
  <Application>Microsoft Office PowerPoint</Application>
  <PresentationFormat>A4 Paper (210x297 mm)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Working Party on Brakes and Running Gear (GRRF) General information</vt:lpstr>
      <vt:lpstr>Highlights of the last session of WP.29 Relevant to GRRF </vt:lpstr>
    </vt:vector>
  </TitlesOfParts>
  <Company>ECE-ISU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GRRF</dc:creator>
  <cp:lastModifiedBy>Francois E. Guichard</cp:lastModifiedBy>
  <cp:revision>138</cp:revision>
  <cp:lastPrinted>2014-03-30T15:01:41Z</cp:lastPrinted>
  <dcterms:created xsi:type="dcterms:W3CDTF">2015-09-13T09:59:33Z</dcterms:created>
  <dcterms:modified xsi:type="dcterms:W3CDTF">2016-01-29T13:33:43Z</dcterms:modified>
</cp:coreProperties>
</file>