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8" r:id="rId3"/>
    <p:sldId id="279" r:id="rId4"/>
    <p:sldId id="281" r:id="rId5"/>
    <p:sldId id="283" r:id="rId6"/>
    <p:sldId id="272" r:id="rId7"/>
    <p:sldId id="282" r:id="rId8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FFFFFF"/>
    <a:srgbClr val="00B0F0"/>
    <a:srgbClr val="385D8A"/>
    <a:srgbClr val="FCD5B5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2285" y="-403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17061-29D0-42DA-837C-1ADC46FB4778}" type="datetimeFigureOut">
              <a:rPr lang="en-GB" smtClean="0"/>
              <a:pPr/>
              <a:t>31/10/2016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4E66AF-0F9C-4791-B29F-24A818E4221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27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CA2A4C-6614-4B50-B65F-B8E8E40FBAD3}" type="slidenum">
              <a:rPr lang="it-IT" altLang="en-US" smtClean="0"/>
              <a:pPr/>
              <a:t>2</a:t>
            </a:fld>
            <a:endParaRPr lang="it-IT" alt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52815-3348-4212-928D-79D1F17B4929}" type="datetime1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CA65-2318-4174-8B10-9722A79B079A}" type="datetime1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D5D7-8D87-4C88-B4AF-77A42D3C1328}" type="datetime1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4EC76-66CF-4D99-A8B6-06C74675CD9B}" type="datetime1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C68DE-3BE5-422C-A8B3-1BD3E41DB926}" type="datetime1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D58FA-EB56-4EE0-9BFD-98D4B9CCB4CC}" type="datetime1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CC04-EC3D-4E6B-AD81-1DF37B27759C}" type="datetime1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EA0-E1EB-4B20-A35C-ADCCA5729635}" type="datetime1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2AD76-A556-4523-8570-450EB627BD62}" type="datetime1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5C706-E577-4CF8-9FF3-F25BC2587FD3}" type="datetime1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F8015-AB84-41BA-BA3F-C04550702BEF}" type="datetime1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E576E-2E5B-475B-BA25-0A925A8EC6B3}" type="datetime1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48544" y="2348880"/>
            <a:ext cx="828092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002060"/>
                </a:solidFill>
                <a:latin typeface="Eras Medium ITC" pitchFamily="34" charset="0"/>
                <a:cs typeface="Arial" pitchFamily="34" charset="0"/>
              </a:rPr>
              <a:t>Simplification of Lighting and </a:t>
            </a:r>
          </a:p>
          <a:p>
            <a:pPr algn="ctr"/>
            <a:r>
              <a:rPr lang="en-GB" sz="4000" b="1" dirty="0" smtClean="0">
                <a:solidFill>
                  <a:srgbClr val="002060"/>
                </a:solidFill>
                <a:latin typeface="Eras Medium ITC" pitchFamily="34" charset="0"/>
                <a:cs typeface="Arial" pitchFamily="34" charset="0"/>
              </a:rPr>
              <a:t>Light-Signalling Regulations</a:t>
            </a:r>
          </a:p>
          <a:p>
            <a:pPr algn="ctr"/>
            <a:endParaRPr lang="en-GB" sz="2400" dirty="0" smtClean="0">
              <a:solidFill>
                <a:srgbClr val="002060"/>
              </a:solidFill>
              <a:latin typeface="Eras Medium ITC" pitchFamily="34" charset="0"/>
              <a:cs typeface="Arial" pitchFamily="34" charset="0"/>
            </a:endParaRPr>
          </a:p>
          <a:p>
            <a:pPr algn="ctr"/>
            <a:endParaRPr lang="en-GB" sz="2400" dirty="0" smtClean="0">
              <a:solidFill>
                <a:srgbClr val="002060"/>
              </a:solidFill>
              <a:latin typeface="Eras Medium ITC" pitchFamily="34" charset="0"/>
              <a:cs typeface="Arial" pitchFamily="34" charset="0"/>
            </a:endParaRPr>
          </a:p>
          <a:p>
            <a:pPr algn="ctr"/>
            <a:r>
              <a:rPr lang="en-GB" sz="2800" dirty="0" smtClean="0">
                <a:solidFill>
                  <a:srgbClr val="002060"/>
                </a:solidFill>
                <a:latin typeface="Eras Medium ITC" pitchFamily="34" charset="0"/>
                <a:cs typeface="Arial" pitchFamily="34" charset="0"/>
              </a:rPr>
              <a:t>Status update and next steps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9345488" y="6381328"/>
            <a:ext cx="425252" cy="340148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fld id="{EB606F99-AF4C-43D3-8DA9-0FC98A7A07DC}" type="slidenum">
              <a:rPr lang="en-US" b="1" smtClean="0">
                <a:solidFill>
                  <a:srgbClr val="002060"/>
                </a:solidFill>
              </a:rPr>
              <a:pPr algn="ctr"/>
              <a:t>1</a:t>
            </a:fld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73080" y="312783"/>
            <a:ext cx="37354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Informal </a:t>
            </a:r>
            <a:r>
              <a:rPr lang="en-GB"/>
              <a:t>document </a:t>
            </a:r>
            <a:r>
              <a:rPr lang="en-GB" smtClean="0"/>
              <a:t>GRE-76-23 </a:t>
            </a:r>
            <a:endParaRPr lang="en-GB" dirty="0"/>
          </a:p>
          <a:p>
            <a:r>
              <a:rPr lang="en-GB" dirty="0"/>
              <a:t>(</a:t>
            </a:r>
            <a:r>
              <a:rPr lang="en-GB" dirty="0" smtClean="0"/>
              <a:t>76th </a:t>
            </a:r>
            <a:r>
              <a:rPr lang="en-GB" dirty="0"/>
              <a:t>GRE, </a:t>
            </a:r>
            <a:r>
              <a:rPr lang="en-GB" dirty="0" smtClean="0"/>
              <a:t>25-28 October 2016, </a:t>
            </a:r>
            <a:endParaRPr lang="en-GB" dirty="0"/>
          </a:p>
          <a:p>
            <a:r>
              <a:rPr lang="en-GB" dirty="0"/>
              <a:t>agenda </a:t>
            </a:r>
            <a:r>
              <a:rPr lang="en-GB" dirty="0" smtClean="0"/>
              <a:t>item 4) 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76545" y="41541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 </a:t>
            </a:r>
            <a:r>
              <a:rPr lang="en-GB" dirty="0"/>
              <a:t>Transmitted by IWG SLR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10"/>
          <p:cNvSpPr>
            <a:spLocks noChangeArrowheads="1"/>
          </p:cNvSpPr>
          <p:nvPr/>
        </p:nvSpPr>
        <p:spPr bwMode="auto">
          <a:xfrm>
            <a:off x="272480" y="97408"/>
            <a:ext cx="9386676" cy="16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b="1" dirty="0" smtClean="0">
                <a:solidFill>
                  <a:srgbClr val="385D8A"/>
                </a:solidFill>
              </a:rPr>
              <a:t>Simplification approach taken by </a:t>
            </a:r>
            <a:r>
              <a:rPr lang="it-IT" altLang="en-US" b="1" dirty="0">
                <a:solidFill>
                  <a:srgbClr val="385D8A"/>
                </a:solidFill>
              </a:rPr>
              <a:t>the GRE-IWG </a:t>
            </a:r>
            <a:r>
              <a:rPr lang="it-IT" altLang="en-US" b="1" dirty="0" smtClean="0">
                <a:solidFill>
                  <a:srgbClr val="385D8A"/>
                </a:solidFill>
              </a:rPr>
              <a:t>SLR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it-IT" altLang="en-US" sz="2000" b="1" dirty="0" smtClean="0">
              <a:solidFill>
                <a:srgbClr val="385D8A"/>
              </a:solidFill>
            </a:endParaRPr>
          </a:p>
          <a:p>
            <a:pPr algn="ctr" eaLnBrk="1" hangingPunct="1">
              <a:spcBef>
                <a:spcPct val="0"/>
              </a:spcBef>
              <a:spcAft>
                <a:spcPts val="1200"/>
              </a:spcAft>
              <a:buFontTx/>
              <a:buNone/>
              <a:defRPr/>
            </a:pPr>
            <a:r>
              <a:rPr lang="it-IT" altLang="en-US" sz="2400" b="1" dirty="0" err="1" smtClean="0">
                <a:solidFill>
                  <a:srgbClr val="FF0000"/>
                </a:solidFill>
              </a:rPr>
              <a:t>Adopted</a:t>
            </a:r>
            <a:r>
              <a:rPr lang="it-IT" altLang="en-US" sz="2400" b="1" dirty="0" smtClean="0">
                <a:solidFill>
                  <a:srgbClr val="FF0000"/>
                </a:solidFill>
              </a:rPr>
              <a:t> by GRE </a:t>
            </a:r>
            <a:r>
              <a:rPr lang="it-IT" altLang="en-US" sz="2400" b="1" dirty="0" err="1" smtClean="0">
                <a:solidFill>
                  <a:srgbClr val="FF0000"/>
                </a:solidFill>
              </a:rPr>
              <a:t>at</a:t>
            </a:r>
            <a:r>
              <a:rPr lang="it-IT" altLang="en-US" sz="2400" b="1" dirty="0" smtClean="0">
                <a:solidFill>
                  <a:srgbClr val="FF0000"/>
                </a:solidFill>
              </a:rPr>
              <a:t> </a:t>
            </a:r>
            <a:r>
              <a:rPr lang="it-IT" altLang="en-US" sz="2400" b="1" dirty="0" err="1" smtClean="0">
                <a:solidFill>
                  <a:srgbClr val="FF0000"/>
                </a:solidFill>
              </a:rPr>
              <a:t>its</a:t>
            </a:r>
            <a:r>
              <a:rPr lang="it-IT" altLang="en-US" sz="2400" b="1" dirty="0" smtClean="0">
                <a:solidFill>
                  <a:srgbClr val="FF0000"/>
                </a:solidFill>
              </a:rPr>
              <a:t> 75th session (April 2016)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en-US" sz="2400" b="1" dirty="0" err="1" smtClean="0">
                <a:solidFill>
                  <a:srgbClr val="FF0000"/>
                </a:solidFill>
              </a:rPr>
              <a:t>Endorsed</a:t>
            </a:r>
            <a:r>
              <a:rPr lang="it-IT" altLang="en-US" sz="2400" b="1" dirty="0" smtClean="0">
                <a:solidFill>
                  <a:srgbClr val="FF0000"/>
                </a:solidFill>
              </a:rPr>
              <a:t> by WP.29 </a:t>
            </a:r>
            <a:r>
              <a:rPr lang="it-IT" altLang="en-US" sz="2400" b="1" dirty="0" err="1" smtClean="0">
                <a:solidFill>
                  <a:srgbClr val="FF0000"/>
                </a:solidFill>
              </a:rPr>
              <a:t>at</a:t>
            </a:r>
            <a:r>
              <a:rPr lang="it-IT" altLang="en-US" sz="2400" b="1" dirty="0" smtClean="0">
                <a:solidFill>
                  <a:srgbClr val="FF0000"/>
                </a:solidFill>
              </a:rPr>
              <a:t> </a:t>
            </a:r>
            <a:r>
              <a:rPr lang="it-IT" altLang="en-US" sz="2400" b="1" dirty="0" err="1" smtClean="0">
                <a:solidFill>
                  <a:srgbClr val="FF0000"/>
                </a:solidFill>
              </a:rPr>
              <a:t>its</a:t>
            </a:r>
            <a:r>
              <a:rPr lang="it-IT" altLang="en-US" sz="2400" b="1" dirty="0" smtClean="0">
                <a:solidFill>
                  <a:srgbClr val="FF0000"/>
                </a:solidFill>
              </a:rPr>
              <a:t> 169th session (</a:t>
            </a:r>
            <a:r>
              <a:rPr lang="it-IT" altLang="en-US" sz="2400" b="1" dirty="0" err="1" smtClean="0">
                <a:solidFill>
                  <a:srgbClr val="FF0000"/>
                </a:solidFill>
              </a:rPr>
              <a:t>June</a:t>
            </a:r>
            <a:r>
              <a:rPr lang="it-IT" altLang="en-US" sz="2400" b="1" dirty="0" smtClean="0">
                <a:solidFill>
                  <a:srgbClr val="FF0000"/>
                </a:solidFill>
              </a:rPr>
              <a:t> 2016)</a:t>
            </a:r>
            <a:endParaRPr lang="it-IT" altLang="en-US" sz="2400" b="1" dirty="0">
              <a:solidFill>
                <a:srgbClr val="FF0000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13238" y="2132856"/>
            <a:ext cx="6243917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Freeze 31 existing Regulations and supersede them with only 3 new ones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Road</a:t>
            </a:r>
            <a:r>
              <a:rPr lang="en-US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illumination devices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Signal Lighting devices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Retro-reflective </a:t>
            </a:r>
            <a:r>
              <a:rPr lang="en-US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devices</a:t>
            </a:r>
            <a:endParaRPr 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116463" y="5017239"/>
            <a:ext cx="959506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Create a stable regulatory system (legal certainty)</a:t>
            </a:r>
          </a:p>
          <a:p>
            <a:pPr lvl="0" algn="l">
              <a:spcAft>
                <a:spcPts val="1200"/>
              </a:spcAft>
            </a:pP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Quickest 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route to deliver a solution for the administrative problem of collective amendments.</a:t>
            </a:r>
          </a:p>
          <a:p>
            <a:pPr algn="l">
              <a:spcAft>
                <a:spcPts val="1200"/>
              </a:spcAft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Continue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grant new type approvals to the existing Regulations during development of the new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Regulations</a:t>
            </a:r>
          </a:p>
        </p:txBody>
      </p:sp>
      <p:pic>
        <p:nvPicPr>
          <p:cNvPr id="6146" name="Picture 2" descr="C:\Users\puglisi\Documents\Lavoro\GTB\Miscellaneous\China 2016\Forum\aha-mome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156" y="2132856"/>
            <a:ext cx="330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9345488" y="6381328"/>
            <a:ext cx="425252" cy="340148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fld id="{EB606F99-AF4C-43D3-8DA9-0FC98A7A07DC}" type="slidenum">
              <a:rPr lang="en-US" b="1" smtClean="0">
                <a:solidFill>
                  <a:srgbClr val="002060"/>
                </a:solidFill>
              </a:rPr>
              <a:pPr algn="ctr"/>
              <a:t>2</a:t>
            </a:fld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08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7257256" y="3501294"/>
            <a:ext cx="2520280" cy="2592002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7371599" y="3708084"/>
            <a:ext cx="2304256" cy="12330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dirty="0" smtClean="0"/>
              <a:t>IWG-SLR starts the task to define simplified technology neutral / performance based requirements in the new device and system regulations and also in R48 (Installation).</a:t>
            </a:r>
            <a:endParaRPr lang="en-GB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7348182" y="5017539"/>
            <a:ext cx="2350863" cy="10037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dirty="0" smtClean="0"/>
              <a:t>The new regulations and R48 will be amended, following usual procedures, to introduce the simplified technology neutral / performance based requirements</a:t>
            </a:r>
            <a:endParaRPr lang="en-GB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73390" y="2759296"/>
            <a:ext cx="1008112" cy="461665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WP29 –171 March 2017</a:t>
            </a:r>
            <a:endParaRPr lang="en-GB" sz="12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73390" y="4773267"/>
            <a:ext cx="1008112" cy="461665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WP29 –174 March 2018</a:t>
            </a:r>
            <a:endParaRPr lang="en-GB" sz="1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284737" y="2200902"/>
            <a:ext cx="3022188" cy="43600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200" b="1" dirty="0" smtClean="0"/>
              <a:t>FINAL UPDATE, CONSOLIDATION AND STABILIZATION OF EXISTING REGULATIONS</a:t>
            </a:r>
            <a:endParaRPr lang="en-GB" sz="1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4450836" y="2197039"/>
            <a:ext cx="2590395" cy="43692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200" b="1" dirty="0"/>
              <a:t>FREEZING OF EXISTING REGULATIONS</a:t>
            </a:r>
          </a:p>
          <a:p>
            <a:pPr algn="ctr"/>
            <a:r>
              <a:rPr lang="en-GB" sz="1200" b="1" dirty="0" smtClean="0"/>
              <a:t>ADOPTION ON NEW REGULATIONS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284736" y="2720710"/>
            <a:ext cx="3022189" cy="636281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b="1" dirty="0" smtClean="0"/>
              <a:t>WP29 to adopt several GRE pending proposals as supplements to the existing regulations.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450836" y="2792719"/>
            <a:ext cx="2518490" cy="18491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b="1" dirty="0" smtClean="0"/>
              <a:t>Development of </a:t>
            </a:r>
            <a:r>
              <a:rPr lang="en-GB" sz="1400" b="1" dirty="0"/>
              <a:t>3 </a:t>
            </a:r>
          </a:p>
          <a:p>
            <a:pPr algn="ctr"/>
            <a:r>
              <a:rPr lang="en-GB" sz="1400" b="1" dirty="0"/>
              <a:t>New </a:t>
            </a:r>
            <a:r>
              <a:rPr lang="en-GB" sz="1400" b="1" dirty="0" smtClean="0"/>
              <a:t>Regulations</a:t>
            </a:r>
          </a:p>
          <a:p>
            <a:pPr algn="ctr"/>
            <a:r>
              <a:rPr lang="en-GB" sz="1400" b="1" dirty="0" smtClean="0"/>
              <a:t>+</a:t>
            </a:r>
          </a:p>
          <a:p>
            <a:pPr algn="ctr"/>
            <a:r>
              <a:rPr lang="en-GB" sz="1400" b="1" dirty="0" smtClean="0"/>
              <a:t>Preparation of TPs </a:t>
            </a:r>
            <a:r>
              <a:rPr lang="en-GB" sz="1400" b="1" dirty="0"/>
              <a:t>for the existing Regulations</a:t>
            </a:r>
          </a:p>
        </p:txBody>
      </p:sp>
      <p:sp>
        <p:nvSpPr>
          <p:cNvPr id="59" name="Down Arrow 58"/>
          <p:cNvSpPr/>
          <p:nvPr/>
        </p:nvSpPr>
        <p:spPr>
          <a:xfrm>
            <a:off x="4054701" y="5373216"/>
            <a:ext cx="39424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1212779" y="1733860"/>
            <a:ext cx="5900461" cy="356734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/>
          <p:cNvSpPr txBox="1"/>
          <p:nvPr/>
        </p:nvSpPr>
        <p:spPr>
          <a:xfrm>
            <a:off x="1208584" y="936763"/>
            <a:ext cx="5904656" cy="550586"/>
          </a:xfrm>
          <a:prstGeom prst="rect">
            <a:avLst/>
          </a:prstGeom>
          <a:solidFill>
            <a:srgbClr val="92D050"/>
          </a:solidFill>
          <a:ln w="38100"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600" b="1" dirty="0" smtClean="0"/>
              <a:t>STAGE 1</a:t>
            </a:r>
          </a:p>
          <a:p>
            <a:pPr algn="ctr"/>
            <a:r>
              <a:rPr lang="en-GB" sz="1600" b="1" dirty="0" smtClean="0"/>
              <a:t>“Editorial simplification”</a:t>
            </a:r>
            <a:endParaRPr lang="en-GB" sz="16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7257256" y="934956"/>
            <a:ext cx="2520280" cy="79890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600" b="1" dirty="0" smtClean="0"/>
              <a:t>STAGE 2</a:t>
            </a:r>
          </a:p>
          <a:p>
            <a:pPr algn="ctr"/>
            <a:r>
              <a:rPr lang="en-GB" sz="1600" b="1" dirty="0" smtClean="0"/>
              <a:t>“Performance </a:t>
            </a:r>
            <a:r>
              <a:rPr lang="en-GB" sz="1600" b="1" dirty="0"/>
              <a:t>based </a:t>
            </a:r>
            <a:r>
              <a:rPr lang="en-GB" sz="1600" b="1" dirty="0" smtClean="0"/>
              <a:t>/ </a:t>
            </a:r>
            <a:r>
              <a:rPr lang="en-GB" sz="1600" b="1" dirty="0"/>
              <a:t>Technology </a:t>
            </a:r>
            <a:r>
              <a:rPr lang="en-GB" sz="1600" b="1" dirty="0" smtClean="0"/>
              <a:t>neutral”</a:t>
            </a:r>
            <a:endParaRPr lang="en-GB" sz="16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7479611" y="3332309"/>
            <a:ext cx="208823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Programme to be defined</a:t>
            </a:r>
            <a:endParaRPr lang="en-GB" sz="1400" b="1" dirty="0"/>
          </a:p>
        </p:txBody>
      </p:sp>
      <p:sp>
        <p:nvSpPr>
          <p:cNvPr id="38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9345488" y="6381328"/>
            <a:ext cx="425252" cy="340148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fld id="{EB606F99-AF4C-43D3-8DA9-0FC98A7A07DC}" type="slidenum">
              <a:rPr lang="en-US" b="1" smtClean="0">
                <a:solidFill>
                  <a:schemeClr val="tx1"/>
                </a:solidFill>
              </a:rPr>
              <a:pPr algn="ctr"/>
              <a:t>3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2" name="TextBox 39"/>
          <p:cNvSpPr txBox="1"/>
          <p:nvPr/>
        </p:nvSpPr>
        <p:spPr>
          <a:xfrm>
            <a:off x="2435791" y="1861413"/>
            <a:ext cx="720080" cy="2379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200" b="1" dirty="0" smtClean="0"/>
              <a:t>STEP 1</a:t>
            </a:r>
            <a:endParaRPr lang="en-GB" sz="1200" b="1" dirty="0"/>
          </a:p>
        </p:txBody>
      </p:sp>
      <p:sp>
        <p:nvSpPr>
          <p:cNvPr id="44" name="TextBox 39"/>
          <p:cNvSpPr txBox="1"/>
          <p:nvPr/>
        </p:nvSpPr>
        <p:spPr>
          <a:xfrm>
            <a:off x="5350041" y="1861413"/>
            <a:ext cx="720080" cy="2379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200" b="1" dirty="0" smtClean="0"/>
              <a:t>STEP 2</a:t>
            </a:r>
            <a:endParaRPr lang="en-GB" sz="1200" b="1" dirty="0"/>
          </a:p>
        </p:txBody>
      </p:sp>
      <p:sp>
        <p:nvSpPr>
          <p:cNvPr id="2" name="Rettangolo 1"/>
          <p:cNvSpPr/>
          <p:nvPr/>
        </p:nvSpPr>
        <p:spPr>
          <a:xfrm>
            <a:off x="1284738" y="3471390"/>
            <a:ext cx="3022187" cy="46166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GB" sz="1200" b="1" dirty="0"/>
              <a:t>NO FURTHER AMENDMENTS. </a:t>
            </a:r>
          </a:p>
          <a:p>
            <a:pPr lvl="0"/>
            <a:r>
              <a:rPr lang="en-GB" sz="1200" b="1" dirty="0"/>
              <a:t>Granting of type approvals continues.</a:t>
            </a:r>
          </a:p>
        </p:txBody>
      </p:sp>
      <p:sp>
        <p:nvSpPr>
          <p:cNvPr id="48" name="Rettangolo 47"/>
          <p:cNvSpPr/>
          <p:nvPr/>
        </p:nvSpPr>
        <p:spPr>
          <a:xfrm>
            <a:off x="1284736" y="3995586"/>
            <a:ext cx="3025052" cy="6463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sz="1200" b="1" dirty="0"/>
              <a:t>GRE IWG-SLR in conjunction with the GRE Secretariat to produce consolidated versions of all </a:t>
            </a:r>
            <a:r>
              <a:rPr lang="en-US" sz="1200" b="1" dirty="0" smtClean="0"/>
              <a:t>Regulations </a:t>
            </a:r>
            <a:r>
              <a:rPr lang="en-US" sz="1200" b="1" dirty="0"/>
              <a:t>to be frozen.</a:t>
            </a:r>
          </a:p>
        </p:txBody>
      </p:sp>
      <p:sp>
        <p:nvSpPr>
          <p:cNvPr id="64" name="TextBox 38"/>
          <p:cNvSpPr txBox="1"/>
          <p:nvPr/>
        </p:nvSpPr>
        <p:spPr>
          <a:xfrm>
            <a:off x="4448945" y="4755472"/>
            <a:ext cx="2520382" cy="471260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b="1" dirty="0" smtClean="0"/>
              <a:t>WP29 to </a:t>
            </a:r>
            <a:r>
              <a:rPr lang="en-GB" sz="1200" b="1" dirty="0"/>
              <a:t>adopt </a:t>
            </a:r>
            <a:r>
              <a:rPr lang="en-GB" sz="1200" b="1" dirty="0" smtClean="0"/>
              <a:t>New Regulations and TP’s </a:t>
            </a:r>
            <a:r>
              <a:rPr lang="en-GB" sz="1200" b="1" dirty="0"/>
              <a:t>for the existing </a:t>
            </a:r>
            <a:r>
              <a:rPr lang="en-GB" sz="1200" b="1" dirty="0" smtClean="0"/>
              <a:t>regulations </a:t>
            </a:r>
          </a:p>
        </p:txBody>
      </p:sp>
      <p:sp>
        <p:nvSpPr>
          <p:cNvPr id="72" name="Rectangle 10"/>
          <p:cNvSpPr>
            <a:spLocks noChangeArrowheads="1"/>
          </p:cNvSpPr>
          <p:nvPr/>
        </p:nvSpPr>
        <p:spPr bwMode="auto">
          <a:xfrm>
            <a:off x="685458" y="64673"/>
            <a:ext cx="8297995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en-US" b="1" dirty="0" err="1" smtClean="0">
                <a:solidFill>
                  <a:srgbClr val="385D8A"/>
                </a:solidFill>
              </a:rPr>
              <a:t>Simplification</a:t>
            </a:r>
            <a:r>
              <a:rPr lang="it-IT" altLang="en-US" b="1" dirty="0" smtClean="0">
                <a:solidFill>
                  <a:srgbClr val="385D8A"/>
                </a:solidFill>
              </a:rPr>
              <a:t> to be </a:t>
            </a:r>
            <a:r>
              <a:rPr lang="it-IT" altLang="en-US" b="1" dirty="0" err="1" smtClean="0">
                <a:solidFill>
                  <a:srgbClr val="385D8A"/>
                </a:solidFill>
              </a:rPr>
              <a:t>delivered</a:t>
            </a:r>
            <a:r>
              <a:rPr lang="it-IT" altLang="en-US" b="1" dirty="0" smtClean="0">
                <a:solidFill>
                  <a:srgbClr val="385D8A"/>
                </a:solidFill>
              </a:rPr>
              <a:t> in </a:t>
            </a:r>
            <a:r>
              <a:rPr lang="it-IT" altLang="en-US" b="1" dirty="0" err="1" smtClean="0">
                <a:solidFill>
                  <a:srgbClr val="385D8A"/>
                </a:solidFill>
              </a:rPr>
              <a:t>two</a:t>
            </a:r>
            <a:r>
              <a:rPr lang="it-IT" altLang="en-US" b="1" dirty="0" smtClean="0">
                <a:solidFill>
                  <a:srgbClr val="385D8A"/>
                </a:solidFill>
              </a:rPr>
              <a:t> </a:t>
            </a:r>
            <a:r>
              <a:rPr lang="it-IT" altLang="en-US" b="1" dirty="0" err="1" smtClean="0">
                <a:solidFill>
                  <a:srgbClr val="385D8A"/>
                </a:solidFill>
              </a:rPr>
              <a:t>stages</a:t>
            </a:r>
            <a:endParaRPr lang="it-IT" altLang="en-US" b="1" dirty="0">
              <a:solidFill>
                <a:srgbClr val="385D8A"/>
              </a:solidFill>
            </a:endParaRPr>
          </a:p>
        </p:txBody>
      </p:sp>
      <p:sp>
        <p:nvSpPr>
          <p:cNvPr id="73" name="TextBox 46"/>
          <p:cNvSpPr txBox="1"/>
          <p:nvPr/>
        </p:nvSpPr>
        <p:spPr>
          <a:xfrm>
            <a:off x="1426653" y="5877272"/>
            <a:ext cx="5686587" cy="5760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228600" indent="-228600">
              <a:buFontTx/>
              <a:buAutoNum type="alphaLcParenR"/>
            </a:pPr>
            <a:r>
              <a:rPr lang="en-GB" sz="1400" b="1" dirty="0"/>
              <a:t>ENTRY INTO FORCE OF NEW REGULATIONS</a:t>
            </a:r>
          </a:p>
          <a:p>
            <a:pPr marL="228600" indent="-228600">
              <a:buAutoNum type="alphaLcParenR"/>
            </a:pPr>
            <a:r>
              <a:rPr lang="en-GB" sz="1400" b="1" dirty="0" smtClean="0"/>
              <a:t>TP’s APPLICABLE TO FROZEN VERSIONS OF THE EXISTING REGULATIONS</a:t>
            </a:r>
          </a:p>
        </p:txBody>
      </p:sp>
      <p:sp>
        <p:nvSpPr>
          <p:cNvPr id="5" name="Stella a 12 punte 4"/>
          <p:cNvSpPr/>
          <p:nvPr/>
        </p:nvSpPr>
        <p:spPr>
          <a:xfrm>
            <a:off x="130507" y="5643128"/>
            <a:ext cx="1224136" cy="1052736"/>
          </a:xfrm>
          <a:prstGeom prst="star1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2019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4" name="Callout con freccia in giù 3"/>
          <p:cNvSpPr/>
          <p:nvPr/>
        </p:nvSpPr>
        <p:spPr>
          <a:xfrm>
            <a:off x="7263586" y="1873665"/>
            <a:ext cx="2513949" cy="1411319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6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REMOVE BARRIERS TO INNOVATION</a:t>
            </a:r>
          </a:p>
          <a:p>
            <a:pPr algn="ctr"/>
            <a:endParaRPr lang="en-US" sz="1200" b="1" dirty="0" smtClean="0"/>
          </a:p>
          <a:p>
            <a:pPr algn="ctr"/>
            <a:r>
              <a:rPr lang="en-US" sz="1200" b="1" u="sng" dirty="0" smtClean="0"/>
              <a:t>DEVELOP NEW REGULATIONS </a:t>
            </a:r>
            <a:r>
              <a:rPr lang="en-US" sz="1200" b="1" dirty="0" smtClean="0"/>
              <a:t>SUITABLE FOR THE FUTURE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935117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49" grpId="0" animBg="1"/>
      <p:bldP spid="51" grpId="0" animBg="1"/>
      <p:bldP spid="52" grpId="0" animBg="1"/>
      <p:bldP spid="53" grpId="0" animBg="1"/>
      <p:bldP spid="19" grpId="0" animBg="1"/>
      <p:bldP spid="34" grpId="0" animBg="1"/>
      <p:bldP spid="39" grpId="0" animBg="1"/>
      <p:bldP spid="41" grpId="0" animBg="1"/>
      <p:bldP spid="59" grpId="0" animBg="1"/>
      <p:bldP spid="62" grpId="0" animBg="1"/>
      <p:bldP spid="68" grpId="0" animBg="1"/>
      <p:bldP spid="69" grpId="0" animBg="1"/>
      <p:bldP spid="36" grpId="0" animBg="1"/>
      <p:bldP spid="42" grpId="0" animBg="1"/>
      <p:bldP spid="44" grpId="0" animBg="1"/>
      <p:bldP spid="2" grpId="0" animBg="1"/>
      <p:bldP spid="48" grpId="0" animBg="1"/>
      <p:bldP spid="64" grpId="0" animBg="1"/>
      <p:bldP spid="73" grpId="0" animBg="1"/>
      <p:bldP spid="5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12840" y="116632"/>
            <a:ext cx="6048672" cy="3580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87915" tIns="43958" rIns="87915" bIns="43958" rtlCol="0">
            <a:spAutoFit/>
          </a:bodyPr>
          <a:lstStyle/>
          <a:p>
            <a:pPr algn="r">
              <a:lnSpc>
                <a:spcPts val="2077"/>
              </a:lnSpc>
              <a:spcAft>
                <a:spcPts val="577"/>
              </a:spcAft>
            </a:pPr>
            <a:r>
              <a:rPr lang="en-GB" sz="2300" dirty="0" smtClean="0"/>
              <a:t>Structure of UN lighting Regulations after Stage 1</a:t>
            </a:r>
            <a:endParaRPr lang="en-GB" sz="23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9345488" y="6381328"/>
            <a:ext cx="425252" cy="340148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fld id="{EB606F99-AF4C-43D3-8DA9-0FC98A7A07DC}" type="slidenum">
              <a:rPr lang="en-US" b="1" smtClean="0">
                <a:solidFill>
                  <a:schemeClr val="tx1"/>
                </a:solidFill>
              </a:rPr>
              <a:pPr algn="ctr"/>
              <a:t>4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344488" y="807975"/>
            <a:ext cx="420308" cy="58169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1200" dirty="0" smtClean="0"/>
              <a:t>1</a:t>
            </a:r>
          </a:p>
          <a:p>
            <a:r>
              <a:rPr lang="it-IT" sz="1200" dirty="0" smtClean="0"/>
              <a:t>2</a:t>
            </a:r>
          </a:p>
          <a:p>
            <a:r>
              <a:rPr lang="it-IT" sz="1200" dirty="0" smtClean="0"/>
              <a:t>3</a:t>
            </a:r>
          </a:p>
          <a:p>
            <a:r>
              <a:rPr lang="it-IT" sz="1200" dirty="0" smtClean="0"/>
              <a:t>4</a:t>
            </a:r>
          </a:p>
          <a:p>
            <a:r>
              <a:rPr lang="it-IT" sz="1200" dirty="0" smtClean="0"/>
              <a:t>5</a:t>
            </a:r>
          </a:p>
          <a:p>
            <a:r>
              <a:rPr lang="it-IT" sz="1200" dirty="0" smtClean="0"/>
              <a:t>6</a:t>
            </a:r>
          </a:p>
          <a:p>
            <a:r>
              <a:rPr lang="it-IT" sz="1200" dirty="0" smtClean="0"/>
              <a:t>7</a:t>
            </a:r>
          </a:p>
          <a:p>
            <a:r>
              <a:rPr lang="it-IT" sz="1200" dirty="0" smtClean="0"/>
              <a:t>8</a:t>
            </a:r>
          </a:p>
          <a:p>
            <a:r>
              <a:rPr lang="it-IT" sz="1200" dirty="0" smtClean="0"/>
              <a:t>19</a:t>
            </a:r>
          </a:p>
          <a:p>
            <a:r>
              <a:rPr lang="it-IT" sz="1200" dirty="0" smtClean="0"/>
              <a:t>20</a:t>
            </a:r>
          </a:p>
          <a:p>
            <a:r>
              <a:rPr lang="it-IT" sz="1200" dirty="0" smtClean="0"/>
              <a:t>23</a:t>
            </a:r>
          </a:p>
          <a:p>
            <a:r>
              <a:rPr lang="it-IT" sz="1200" dirty="0" smtClean="0"/>
              <a:t>27</a:t>
            </a:r>
          </a:p>
          <a:p>
            <a:r>
              <a:rPr lang="it-IT" sz="1200" dirty="0" smtClean="0"/>
              <a:t>31</a:t>
            </a:r>
          </a:p>
          <a:p>
            <a:r>
              <a:rPr lang="it-IT" sz="1200" dirty="0" smtClean="0"/>
              <a:t>38</a:t>
            </a:r>
          </a:p>
          <a:p>
            <a:r>
              <a:rPr lang="it-IT" sz="1200" dirty="0" smtClean="0"/>
              <a:t>50</a:t>
            </a:r>
          </a:p>
          <a:p>
            <a:r>
              <a:rPr lang="it-IT" sz="1200" dirty="0" smtClean="0"/>
              <a:t>56</a:t>
            </a:r>
          </a:p>
          <a:p>
            <a:r>
              <a:rPr lang="it-IT" sz="1200" dirty="0" smtClean="0"/>
              <a:t>57</a:t>
            </a:r>
          </a:p>
          <a:p>
            <a:r>
              <a:rPr lang="it-IT" sz="1200" dirty="0" smtClean="0"/>
              <a:t>69</a:t>
            </a:r>
          </a:p>
          <a:p>
            <a:r>
              <a:rPr lang="it-IT" sz="1200" dirty="0" smtClean="0"/>
              <a:t>70</a:t>
            </a:r>
          </a:p>
          <a:p>
            <a:r>
              <a:rPr lang="it-IT" sz="1200" dirty="0" smtClean="0"/>
              <a:t>72</a:t>
            </a:r>
          </a:p>
          <a:p>
            <a:r>
              <a:rPr lang="it-IT" sz="1200" dirty="0" smtClean="0"/>
              <a:t>76</a:t>
            </a:r>
          </a:p>
          <a:p>
            <a:r>
              <a:rPr lang="it-IT" sz="1200" dirty="0" smtClean="0"/>
              <a:t>77</a:t>
            </a:r>
          </a:p>
          <a:p>
            <a:r>
              <a:rPr lang="it-IT" sz="1200" dirty="0" smtClean="0"/>
              <a:t>80</a:t>
            </a:r>
          </a:p>
          <a:p>
            <a:r>
              <a:rPr lang="it-IT" sz="1200" dirty="0" smtClean="0"/>
              <a:t>87</a:t>
            </a:r>
          </a:p>
          <a:p>
            <a:r>
              <a:rPr lang="it-IT" sz="1200" dirty="0" smtClean="0"/>
              <a:t>91</a:t>
            </a:r>
          </a:p>
          <a:p>
            <a:r>
              <a:rPr lang="it-IT" sz="1200" dirty="0" smtClean="0"/>
              <a:t>98</a:t>
            </a:r>
          </a:p>
          <a:p>
            <a:pPr fontAlgn="b"/>
            <a:r>
              <a:rPr lang="en-US" sz="1200" dirty="0"/>
              <a:t>104</a:t>
            </a:r>
            <a:endParaRPr lang="it-IT" sz="1200" dirty="0"/>
          </a:p>
          <a:p>
            <a:pPr fontAlgn="b"/>
            <a:r>
              <a:rPr lang="en-US" sz="1200" dirty="0"/>
              <a:t>112</a:t>
            </a:r>
            <a:endParaRPr lang="it-IT" sz="1200" dirty="0"/>
          </a:p>
          <a:p>
            <a:pPr fontAlgn="b"/>
            <a:r>
              <a:rPr lang="en-US" sz="1200" dirty="0"/>
              <a:t>113</a:t>
            </a:r>
            <a:endParaRPr lang="it-IT" sz="1200" dirty="0"/>
          </a:p>
          <a:p>
            <a:pPr fontAlgn="b"/>
            <a:r>
              <a:rPr lang="en-US" sz="1200" dirty="0"/>
              <a:t>119</a:t>
            </a:r>
            <a:endParaRPr lang="it-IT" sz="1200" dirty="0"/>
          </a:p>
          <a:p>
            <a:pPr fontAlgn="b"/>
            <a:r>
              <a:rPr lang="en-US" sz="1200" dirty="0" smtClean="0"/>
              <a:t>123</a:t>
            </a:r>
            <a:endParaRPr lang="it-IT" sz="1200" dirty="0"/>
          </a:p>
        </p:txBody>
      </p:sp>
      <p:sp>
        <p:nvSpPr>
          <p:cNvPr id="3" name="Rettangolo 2"/>
          <p:cNvSpPr/>
          <p:nvPr/>
        </p:nvSpPr>
        <p:spPr>
          <a:xfrm>
            <a:off x="128464" y="431777"/>
            <a:ext cx="969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UN </a:t>
            </a:r>
            <a:r>
              <a:rPr lang="it-IT" dirty="0" err="1"/>
              <a:t>Regs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008832" y="954808"/>
            <a:ext cx="3061864" cy="10772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NEW REGULATIONS</a:t>
            </a:r>
          </a:p>
          <a:p>
            <a:r>
              <a:rPr lang="it-IT" sz="1600" dirty="0" smtClean="0"/>
              <a:t>New 1 </a:t>
            </a:r>
            <a:r>
              <a:rPr lang="en-US" sz="1600" dirty="0"/>
              <a:t>“Road illumination </a:t>
            </a:r>
            <a:r>
              <a:rPr lang="en-US" sz="1600" dirty="0" smtClean="0"/>
              <a:t>devices”</a:t>
            </a:r>
          </a:p>
          <a:p>
            <a:r>
              <a:rPr lang="it-IT" sz="1600" dirty="0" smtClean="0"/>
              <a:t>New 2 </a:t>
            </a:r>
            <a:r>
              <a:rPr lang="en-US" sz="1600" dirty="0"/>
              <a:t>“Signal Lighting devices”</a:t>
            </a:r>
          </a:p>
          <a:p>
            <a:r>
              <a:rPr lang="it-IT" sz="1600" dirty="0" smtClean="0"/>
              <a:t>New 3 </a:t>
            </a:r>
            <a:r>
              <a:rPr lang="en-US" sz="1600" dirty="0"/>
              <a:t>“Retro-reflective </a:t>
            </a:r>
            <a:r>
              <a:rPr lang="en-US" sz="1600" dirty="0" smtClean="0"/>
              <a:t>devices”</a:t>
            </a:r>
            <a:endParaRPr lang="en-US" sz="16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3008784" y="2032026"/>
            <a:ext cx="3061864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INSTALLATION</a:t>
            </a:r>
          </a:p>
          <a:p>
            <a:r>
              <a:rPr lang="en-US" sz="1600" dirty="0" smtClean="0"/>
              <a:t>R-48</a:t>
            </a:r>
          </a:p>
          <a:p>
            <a:r>
              <a:rPr lang="en-US" sz="1600" dirty="0" smtClean="0"/>
              <a:t>R-53</a:t>
            </a:r>
          </a:p>
          <a:p>
            <a:r>
              <a:rPr lang="en-US" sz="1600" dirty="0" smtClean="0"/>
              <a:t>R-74</a:t>
            </a:r>
          </a:p>
          <a:p>
            <a:r>
              <a:rPr lang="en-US" sz="1600" dirty="0" smtClean="0"/>
              <a:t>R-86</a:t>
            </a:r>
            <a:endParaRPr lang="en-US" sz="16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3008784" y="3355465"/>
            <a:ext cx="3057866" cy="15696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LIGHT SOURCES</a:t>
            </a:r>
          </a:p>
          <a:p>
            <a:r>
              <a:rPr lang="en-US" sz="1600" dirty="0" smtClean="0"/>
              <a:t>R-37</a:t>
            </a:r>
          </a:p>
          <a:p>
            <a:r>
              <a:rPr lang="en-US" sz="1600" dirty="0" smtClean="0"/>
              <a:t>R-99</a:t>
            </a:r>
          </a:p>
          <a:p>
            <a:r>
              <a:rPr lang="en-US" sz="1600" dirty="0" smtClean="0"/>
              <a:t>R-128</a:t>
            </a:r>
          </a:p>
          <a:p>
            <a:r>
              <a:rPr lang="en-US" sz="1600" dirty="0" smtClean="0"/>
              <a:t>(Simplified </a:t>
            </a:r>
            <a:r>
              <a:rPr lang="en-US" sz="1600" dirty="0"/>
              <a:t>structure with reference to a </a:t>
            </a:r>
            <a:r>
              <a:rPr lang="en-US" sz="1600" dirty="0" smtClean="0"/>
              <a:t>Resolution</a:t>
            </a:r>
            <a:r>
              <a:rPr lang="en-US" sz="1600" dirty="0"/>
              <a:t>)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3008784" y="4926117"/>
            <a:ext cx="3057866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VARIOUS</a:t>
            </a:r>
          </a:p>
          <a:p>
            <a:r>
              <a:rPr lang="en-US" sz="1600" dirty="0" smtClean="0"/>
              <a:t>R-10</a:t>
            </a:r>
          </a:p>
          <a:p>
            <a:r>
              <a:rPr lang="en-US" sz="1600" dirty="0" smtClean="0"/>
              <a:t>R-45</a:t>
            </a:r>
          </a:p>
          <a:p>
            <a:r>
              <a:rPr lang="en-US" sz="1600" dirty="0" smtClean="0"/>
              <a:t>R-65</a:t>
            </a:r>
          </a:p>
          <a:p>
            <a:r>
              <a:rPr lang="en-US" sz="1600" dirty="0" smtClean="0"/>
              <a:t>R-88</a:t>
            </a:r>
            <a:endParaRPr lang="en-US" sz="1600" dirty="0"/>
          </a:p>
        </p:txBody>
      </p:sp>
      <p:cxnSp>
        <p:nvCxnSpPr>
          <p:cNvPr id="6" name="Connettore 1 5"/>
          <p:cNvCxnSpPr/>
          <p:nvPr/>
        </p:nvCxnSpPr>
        <p:spPr>
          <a:xfrm>
            <a:off x="764796" y="807975"/>
            <a:ext cx="2243988" cy="1468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13"/>
          <p:cNvCxnSpPr/>
          <p:nvPr/>
        </p:nvCxnSpPr>
        <p:spPr>
          <a:xfrm flipV="1">
            <a:off x="764796" y="2032026"/>
            <a:ext cx="2243988" cy="45929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arentesi graffa chiusa 17"/>
          <p:cNvSpPr/>
          <p:nvPr/>
        </p:nvSpPr>
        <p:spPr>
          <a:xfrm>
            <a:off x="6224984" y="954809"/>
            <a:ext cx="936104" cy="529474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7257256" y="2725020"/>
            <a:ext cx="247243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a typeface="MS Mincho" pitchFamily="49" charset="-128"/>
                <a:cs typeface="Times New Roman" pitchFamily="18" charset="0"/>
              </a:rPr>
              <a:t>ONLY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a typeface="MS Mincho" pitchFamily="49" charset="-128"/>
                <a:cs typeface="Times New Roman" pitchFamily="18" charset="0"/>
              </a:rPr>
              <a:t>14 Live Regulations </a:t>
            </a:r>
            <a:endParaRPr kumimoji="0" lang="en-US" altLang="ja-JP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1046" name="Picture 22" descr="https://cdn3.iconfinder.com/data/icons/musthave/256/Archiv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52" y="1268760"/>
            <a:ext cx="1631105" cy="1631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2479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/>
        </p:nvSpPr>
        <p:spPr>
          <a:xfrm>
            <a:off x="56456" y="675957"/>
            <a:ext cx="1868717" cy="34563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bgerundetes Rechteck 8"/>
          <p:cNvSpPr/>
          <p:nvPr/>
        </p:nvSpPr>
        <p:spPr>
          <a:xfrm>
            <a:off x="128464" y="4869160"/>
            <a:ext cx="1944216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7106096" y="5800179"/>
            <a:ext cx="2311400" cy="365125"/>
          </a:xfrm>
        </p:spPr>
        <p:txBody>
          <a:bodyPr/>
          <a:lstStyle/>
          <a:p>
            <a:fld id="{EB606F99-AF4C-43D3-8DA9-0FC98A7A07D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Box 6"/>
          <p:cNvSpPr txBox="1"/>
          <p:nvPr/>
        </p:nvSpPr>
        <p:spPr>
          <a:xfrm>
            <a:off x="3836876" y="116632"/>
            <a:ext cx="5652629" cy="3580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87915" tIns="43958" rIns="87915" bIns="43958" rtlCol="0">
            <a:spAutoFit/>
          </a:bodyPr>
          <a:lstStyle/>
          <a:p>
            <a:pPr algn="r">
              <a:lnSpc>
                <a:spcPts val="2077"/>
              </a:lnSpc>
              <a:spcAft>
                <a:spcPts val="577"/>
              </a:spcAft>
            </a:pPr>
            <a:r>
              <a:rPr lang="en-GB" sz="2300" dirty="0" smtClean="0"/>
              <a:t>GRE Regulations after Stage 1 of simplification</a:t>
            </a:r>
            <a:endParaRPr lang="en-GB" sz="2300" dirty="0"/>
          </a:p>
        </p:txBody>
      </p:sp>
      <p:sp>
        <p:nvSpPr>
          <p:cNvPr id="6" name="Pfeil nach unten 5"/>
          <p:cNvSpPr/>
          <p:nvPr/>
        </p:nvSpPr>
        <p:spPr>
          <a:xfrm>
            <a:off x="380492" y="4221088"/>
            <a:ext cx="129614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56456" y="4945774"/>
            <a:ext cx="20882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smtClean="0"/>
              <a:t>R xxx </a:t>
            </a:r>
          </a:p>
          <a:p>
            <a:pPr algn="ctr"/>
            <a:r>
              <a:rPr lang="de-DE" sz="2000" b="1" dirty="0" smtClean="0"/>
              <a:t>(NEW 1)</a:t>
            </a:r>
          </a:p>
          <a:p>
            <a:pPr algn="ctr"/>
            <a:r>
              <a:rPr lang="de-DE" sz="2000" b="1" dirty="0" err="1" smtClean="0"/>
              <a:t>Signalling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devices</a:t>
            </a:r>
            <a:endParaRPr lang="de-DE" sz="2000" b="1" dirty="0"/>
          </a:p>
        </p:txBody>
      </p:sp>
      <p:sp>
        <p:nvSpPr>
          <p:cNvPr id="10" name="Abgerundetes Rechteck 9"/>
          <p:cNvSpPr/>
          <p:nvPr/>
        </p:nvSpPr>
        <p:spPr>
          <a:xfrm>
            <a:off x="2288704" y="4869160"/>
            <a:ext cx="1944216" cy="115212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Pfeil nach unten 10"/>
          <p:cNvSpPr/>
          <p:nvPr/>
        </p:nvSpPr>
        <p:spPr>
          <a:xfrm>
            <a:off x="2540732" y="4221088"/>
            <a:ext cx="129614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2216696" y="4797152"/>
            <a:ext cx="20882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smtClean="0"/>
              <a:t>R xxx </a:t>
            </a:r>
          </a:p>
          <a:p>
            <a:pPr algn="ctr"/>
            <a:r>
              <a:rPr lang="de-DE" sz="2000" b="1" dirty="0" smtClean="0"/>
              <a:t>(NEW 2)</a:t>
            </a:r>
          </a:p>
          <a:p>
            <a:pPr algn="ctr"/>
            <a:r>
              <a:rPr lang="de-DE" sz="2000" b="1" dirty="0" smtClean="0"/>
              <a:t>Road </a:t>
            </a:r>
            <a:r>
              <a:rPr lang="de-DE" sz="2000" b="1" dirty="0" err="1" smtClean="0"/>
              <a:t>illumination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devices</a:t>
            </a:r>
            <a:endParaRPr lang="de-DE" sz="2000" b="1" dirty="0"/>
          </a:p>
        </p:txBody>
      </p:sp>
      <p:sp>
        <p:nvSpPr>
          <p:cNvPr id="13" name="Abgerundetes Rechteck 12"/>
          <p:cNvSpPr/>
          <p:nvPr/>
        </p:nvSpPr>
        <p:spPr>
          <a:xfrm>
            <a:off x="4527748" y="4869160"/>
            <a:ext cx="1944216" cy="11521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Pfeil nach unten 13"/>
          <p:cNvSpPr/>
          <p:nvPr/>
        </p:nvSpPr>
        <p:spPr>
          <a:xfrm>
            <a:off x="4779776" y="4221088"/>
            <a:ext cx="129614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4455740" y="4791886"/>
            <a:ext cx="20882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smtClean="0"/>
              <a:t>R xxx </a:t>
            </a:r>
          </a:p>
          <a:p>
            <a:pPr algn="ctr"/>
            <a:r>
              <a:rPr lang="de-DE" sz="2000" b="1" dirty="0" smtClean="0"/>
              <a:t>(NEW 3)</a:t>
            </a:r>
          </a:p>
          <a:p>
            <a:pPr algn="ctr"/>
            <a:r>
              <a:rPr lang="de-DE" sz="2000" b="1" dirty="0" smtClean="0"/>
              <a:t>Retro </a:t>
            </a:r>
            <a:r>
              <a:rPr lang="de-DE" sz="2000" b="1" dirty="0" err="1" smtClean="0"/>
              <a:t>reflective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devices</a:t>
            </a:r>
            <a:endParaRPr lang="de-DE" sz="2000" b="1" dirty="0"/>
          </a:p>
        </p:txBody>
      </p:sp>
      <p:sp>
        <p:nvSpPr>
          <p:cNvPr id="17" name="Rechteck 16"/>
          <p:cNvSpPr/>
          <p:nvPr/>
        </p:nvSpPr>
        <p:spPr>
          <a:xfrm>
            <a:off x="2072680" y="693851"/>
            <a:ext cx="2247542" cy="34384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/>
        </p:nvSpPr>
        <p:spPr>
          <a:xfrm>
            <a:off x="4448944" y="686155"/>
            <a:ext cx="1980220" cy="34461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Abgerundetes Rechteck 18"/>
          <p:cNvSpPr/>
          <p:nvPr/>
        </p:nvSpPr>
        <p:spPr>
          <a:xfrm>
            <a:off x="7401272" y="4858963"/>
            <a:ext cx="1944216" cy="1152128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Pfeil nach unten 19"/>
          <p:cNvSpPr/>
          <p:nvPr/>
        </p:nvSpPr>
        <p:spPr>
          <a:xfrm>
            <a:off x="7653300" y="4210891"/>
            <a:ext cx="129614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7342143" y="4869160"/>
            <a:ext cx="208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NOT ON SLR AGENDA FOR STAGE 1</a:t>
            </a:r>
            <a:endParaRPr lang="de-DE" sz="2400" dirty="0"/>
          </a:p>
        </p:txBody>
      </p:sp>
      <p:sp>
        <p:nvSpPr>
          <p:cNvPr id="22" name="Rechteck 21"/>
          <p:cNvSpPr/>
          <p:nvPr/>
        </p:nvSpPr>
        <p:spPr>
          <a:xfrm>
            <a:off x="6681192" y="2462510"/>
            <a:ext cx="3024336" cy="16698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extfeld 24"/>
          <p:cNvSpPr txBox="1"/>
          <p:nvPr/>
        </p:nvSpPr>
        <p:spPr>
          <a:xfrm>
            <a:off x="7653300" y="2609617"/>
            <a:ext cx="9001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R48*,</a:t>
            </a:r>
          </a:p>
          <a:p>
            <a:r>
              <a:rPr lang="de-DE" sz="2000" dirty="0" smtClean="0"/>
              <a:t>R53*,</a:t>
            </a:r>
            <a:endParaRPr lang="de-DE" sz="2000" dirty="0"/>
          </a:p>
          <a:p>
            <a:r>
              <a:rPr lang="de-DE" sz="2000" dirty="0" smtClean="0"/>
              <a:t>R74*,</a:t>
            </a:r>
            <a:endParaRPr lang="de-DE" sz="2000" dirty="0"/>
          </a:p>
          <a:p>
            <a:r>
              <a:rPr lang="de-DE" sz="2000" dirty="0" smtClean="0"/>
              <a:t>R86*,</a:t>
            </a:r>
            <a:endParaRPr lang="de-DE" sz="2000" dirty="0"/>
          </a:p>
        </p:txBody>
      </p:sp>
      <p:sp>
        <p:nvSpPr>
          <p:cNvPr id="27" name="Textfeld 26"/>
          <p:cNvSpPr txBox="1"/>
          <p:nvPr/>
        </p:nvSpPr>
        <p:spPr>
          <a:xfrm>
            <a:off x="624907" y="4221088"/>
            <a:ext cx="727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chemeClr val="bg1"/>
                </a:solidFill>
              </a:rPr>
              <a:t>9</a:t>
            </a:r>
            <a:endParaRPr lang="de-DE" sz="2400" b="1" dirty="0">
              <a:solidFill>
                <a:schemeClr val="bg1"/>
              </a:solidFill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2864768" y="420435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chemeClr val="bg1"/>
                </a:solidFill>
              </a:rPr>
              <a:t>6</a:t>
            </a:r>
            <a:endParaRPr lang="de-DE" sz="2400" b="1" dirty="0">
              <a:solidFill>
                <a:schemeClr val="bg1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5169024" y="4221088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chemeClr val="bg1"/>
                </a:solidFill>
              </a:rPr>
              <a:t>5</a:t>
            </a:r>
            <a:endParaRPr lang="de-DE" sz="2400" b="1" dirty="0">
              <a:solidFill>
                <a:schemeClr val="bg1"/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8049344" y="4221088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chemeClr val="bg1"/>
                </a:solidFill>
              </a:rPr>
              <a:t>8</a:t>
            </a:r>
            <a:endParaRPr lang="de-DE" sz="2400" b="1" dirty="0">
              <a:solidFill>
                <a:schemeClr val="bg1"/>
              </a:solidFill>
            </a:endParaRPr>
          </a:p>
        </p:txBody>
      </p:sp>
      <p:sp>
        <p:nvSpPr>
          <p:cNvPr id="2" name="Abgerundetes Rechteck 1"/>
          <p:cNvSpPr/>
          <p:nvPr/>
        </p:nvSpPr>
        <p:spPr>
          <a:xfrm>
            <a:off x="187204" y="784481"/>
            <a:ext cx="720080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R4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31" name="Abgerundetes Rechteck 30"/>
          <p:cNvSpPr/>
          <p:nvPr/>
        </p:nvSpPr>
        <p:spPr>
          <a:xfrm>
            <a:off x="187204" y="1441505"/>
            <a:ext cx="720080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R6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32" name="Abgerundetes Rechteck 31"/>
          <p:cNvSpPr/>
          <p:nvPr/>
        </p:nvSpPr>
        <p:spPr>
          <a:xfrm>
            <a:off x="187204" y="2103022"/>
            <a:ext cx="720080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R7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33" name="Abgerundetes Rechteck 32"/>
          <p:cNvSpPr/>
          <p:nvPr/>
        </p:nvSpPr>
        <p:spPr>
          <a:xfrm>
            <a:off x="187204" y="2692182"/>
            <a:ext cx="720080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R23</a:t>
            </a:r>
            <a:endParaRPr lang="de-DE" b="1" dirty="0">
              <a:solidFill>
                <a:schemeClr val="tx1"/>
              </a:solidFill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1064568" y="802360"/>
            <a:ext cx="720080" cy="2321870"/>
            <a:chOff x="1205093" y="1107130"/>
            <a:chExt cx="720080" cy="2321870"/>
          </a:xfrm>
        </p:grpSpPr>
        <p:sp>
          <p:nvSpPr>
            <p:cNvPr id="34" name="Abgerundetes Rechteck 33"/>
            <p:cNvSpPr/>
            <p:nvPr/>
          </p:nvSpPr>
          <p:spPr>
            <a:xfrm>
              <a:off x="1205093" y="1107130"/>
              <a:ext cx="720080" cy="43204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>
                  <a:solidFill>
                    <a:schemeClr val="tx1"/>
                  </a:solidFill>
                </a:rPr>
                <a:t>R38</a:t>
              </a:r>
              <a:endParaRPr lang="de-DE" b="1" dirty="0">
                <a:solidFill>
                  <a:schemeClr val="tx1"/>
                </a:solidFill>
              </a:endParaRPr>
            </a:p>
          </p:txBody>
        </p:sp>
        <p:sp>
          <p:nvSpPr>
            <p:cNvPr id="35" name="Abgerundetes Rechteck 34"/>
            <p:cNvSpPr/>
            <p:nvPr/>
          </p:nvSpPr>
          <p:spPr>
            <a:xfrm>
              <a:off x="1205093" y="1746275"/>
              <a:ext cx="720080" cy="43204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>
                  <a:solidFill>
                    <a:schemeClr val="tx1"/>
                  </a:solidFill>
                </a:rPr>
                <a:t>R77</a:t>
              </a:r>
              <a:endParaRPr lang="de-DE" b="1" dirty="0">
                <a:solidFill>
                  <a:schemeClr val="tx1"/>
                </a:solidFill>
              </a:endParaRPr>
            </a:p>
          </p:txBody>
        </p:sp>
        <p:sp>
          <p:nvSpPr>
            <p:cNvPr id="36" name="Abgerundetes Rechteck 35"/>
            <p:cNvSpPr/>
            <p:nvPr/>
          </p:nvSpPr>
          <p:spPr>
            <a:xfrm>
              <a:off x="1205093" y="2407995"/>
              <a:ext cx="720080" cy="43204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>
                  <a:solidFill>
                    <a:schemeClr val="tx1"/>
                  </a:solidFill>
                </a:rPr>
                <a:t>R87</a:t>
              </a:r>
              <a:endParaRPr lang="de-DE" b="1" dirty="0">
                <a:solidFill>
                  <a:schemeClr val="tx1"/>
                </a:solidFill>
              </a:endParaRPr>
            </a:p>
          </p:txBody>
        </p:sp>
        <p:sp>
          <p:nvSpPr>
            <p:cNvPr id="37" name="Abgerundetes Rechteck 36"/>
            <p:cNvSpPr/>
            <p:nvPr/>
          </p:nvSpPr>
          <p:spPr>
            <a:xfrm>
              <a:off x="1205093" y="2996952"/>
              <a:ext cx="720080" cy="43204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>
                  <a:solidFill>
                    <a:schemeClr val="tx1"/>
                  </a:solidFill>
                </a:rPr>
                <a:t>R91</a:t>
              </a:r>
              <a:endParaRPr lang="de-DE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8" name="Abgerundetes Rechteck 37"/>
          <p:cNvSpPr/>
          <p:nvPr/>
        </p:nvSpPr>
        <p:spPr>
          <a:xfrm>
            <a:off x="2288704" y="825005"/>
            <a:ext cx="720080" cy="43204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R19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39" name="Abgerundetes Rechteck 38"/>
          <p:cNvSpPr/>
          <p:nvPr/>
        </p:nvSpPr>
        <p:spPr>
          <a:xfrm>
            <a:off x="2288704" y="1482029"/>
            <a:ext cx="720080" cy="43204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R98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40" name="Abgerundetes Rechteck 39"/>
          <p:cNvSpPr/>
          <p:nvPr/>
        </p:nvSpPr>
        <p:spPr>
          <a:xfrm>
            <a:off x="3402195" y="828901"/>
            <a:ext cx="720080" cy="43204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R119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41" name="Abgerundetes Rechteck 40"/>
          <p:cNvSpPr/>
          <p:nvPr/>
        </p:nvSpPr>
        <p:spPr>
          <a:xfrm>
            <a:off x="3402195" y="1468046"/>
            <a:ext cx="720080" cy="43204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R123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42" name="Abgerundetes Rechteck 41"/>
          <p:cNvSpPr/>
          <p:nvPr/>
        </p:nvSpPr>
        <p:spPr>
          <a:xfrm>
            <a:off x="2201402" y="2044110"/>
            <a:ext cx="951398" cy="131288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b="1" dirty="0" smtClean="0">
                <a:solidFill>
                  <a:schemeClr val="tx1"/>
                </a:solidFill>
              </a:rPr>
              <a:t>R112</a:t>
            </a:r>
          </a:p>
          <a:p>
            <a:r>
              <a:rPr lang="de-DE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(R1),</a:t>
            </a:r>
          </a:p>
          <a:p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de-DE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R8),</a:t>
            </a:r>
          </a:p>
          <a:p>
            <a:r>
              <a:rPr lang="de-DE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(R20</a:t>
            </a:r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de-DE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4583183" y="814708"/>
            <a:ext cx="720080" cy="4320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R3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44" name="Abgerundetes Rechteck 43"/>
          <p:cNvSpPr/>
          <p:nvPr/>
        </p:nvSpPr>
        <p:spPr>
          <a:xfrm>
            <a:off x="4583183" y="1471732"/>
            <a:ext cx="720080" cy="4320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R69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45" name="Abgerundetes Rechteck 44"/>
          <p:cNvSpPr/>
          <p:nvPr/>
        </p:nvSpPr>
        <p:spPr>
          <a:xfrm>
            <a:off x="5601072" y="832587"/>
            <a:ext cx="720080" cy="4320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R70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46" name="Abgerundetes Rechteck 45"/>
          <p:cNvSpPr/>
          <p:nvPr/>
        </p:nvSpPr>
        <p:spPr>
          <a:xfrm>
            <a:off x="5601072" y="1471732"/>
            <a:ext cx="720080" cy="4320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R104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47" name="Textfeld 24"/>
          <p:cNvSpPr txBox="1"/>
          <p:nvPr/>
        </p:nvSpPr>
        <p:spPr>
          <a:xfrm>
            <a:off x="6681192" y="2649106"/>
            <a:ext cx="900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(R5),</a:t>
            </a:r>
          </a:p>
          <a:p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(R31),</a:t>
            </a:r>
          </a:p>
        </p:txBody>
      </p:sp>
      <p:sp>
        <p:nvSpPr>
          <p:cNvPr id="48" name="Textfeld 24"/>
          <p:cNvSpPr txBox="1"/>
          <p:nvPr/>
        </p:nvSpPr>
        <p:spPr>
          <a:xfrm>
            <a:off x="8604111" y="2609617"/>
            <a:ext cx="9001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R10,</a:t>
            </a:r>
          </a:p>
          <a:p>
            <a:r>
              <a:rPr lang="de-DE" sz="2000" dirty="0" smtClean="0"/>
              <a:t>R45,</a:t>
            </a:r>
          </a:p>
          <a:p>
            <a:r>
              <a:rPr lang="de-DE" sz="2000" dirty="0" smtClean="0"/>
              <a:t>R65</a:t>
            </a:r>
            <a:r>
              <a:rPr lang="de-DE" sz="2000" dirty="0"/>
              <a:t>,</a:t>
            </a:r>
          </a:p>
          <a:p>
            <a:r>
              <a:rPr lang="de-DE" sz="2000" dirty="0" smtClean="0"/>
              <a:t>R88,</a:t>
            </a:r>
          </a:p>
        </p:txBody>
      </p:sp>
      <p:sp>
        <p:nvSpPr>
          <p:cNvPr id="49" name="Abgerundetes Rechteck 43"/>
          <p:cNvSpPr/>
          <p:nvPr/>
        </p:nvSpPr>
        <p:spPr>
          <a:xfrm>
            <a:off x="4592960" y="2116118"/>
            <a:ext cx="720080" cy="4320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R27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50" name="Textfeld 24"/>
          <p:cNvSpPr txBox="1"/>
          <p:nvPr/>
        </p:nvSpPr>
        <p:spPr>
          <a:xfrm>
            <a:off x="6681192" y="802360"/>
            <a:ext cx="1296144" cy="132343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R37, </a:t>
            </a:r>
            <a:r>
              <a:rPr lang="de-DE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(R2</a:t>
            </a:r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),</a:t>
            </a:r>
            <a:endParaRPr lang="de-DE" sz="2000" dirty="0" smtClean="0"/>
          </a:p>
          <a:p>
            <a:r>
              <a:rPr lang="de-DE" sz="2000" dirty="0" smtClean="0"/>
              <a:t>R99,</a:t>
            </a:r>
          </a:p>
          <a:p>
            <a:r>
              <a:rPr lang="de-DE" sz="2000" dirty="0" smtClean="0"/>
              <a:t>R128,</a:t>
            </a:r>
          </a:p>
          <a:p>
            <a:r>
              <a:rPr lang="de-DE" sz="2000" dirty="0" smtClean="0"/>
              <a:t>Resolution</a:t>
            </a:r>
            <a:endParaRPr lang="de-DE" sz="2000" dirty="0"/>
          </a:p>
        </p:txBody>
      </p:sp>
      <p:sp>
        <p:nvSpPr>
          <p:cNvPr id="51" name="Abgerundetes Rechteck 41"/>
          <p:cNvSpPr/>
          <p:nvPr/>
        </p:nvSpPr>
        <p:spPr>
          <a:xfrm>
            <a:off x="3260812" y="2044110"/>
            <a:ext cx="987402" cy="196654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b="1" dirty="0" smtClean="0">
                <a:solidFill>
                  <a:schemeClr val="tx1"/>
                </a:solidFill>
              </a:rPr>
              <a:t>R113</a:t>
            </a:r>
            <a:endParaRPr lang="de-DE" b="1" dirty="0">
              <a:solidFill>
                <a:schemeClr val="tx1"/>
              </a:solidFill>
            </a:endParaRPr>
          </a:p>
          <a:p>
            <a:r>
              <a:rPr lang="de-DE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(R56),</a:t>
            </a:r>
          </a:p>
          <a:p>
            <a:r>
              <a:rPr lang="de-DE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(R57),</a:t>
            </a:r>
          </a:p>
          <a:p>
            <a:r>
              <a:rPr lang="de-DE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(R72),</a:t>
            </a:r>
          </a:p>
          <a:p>
            <a:r>
              <a:rPr lang="de-DE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(R76),</a:t>
            </a:r>
          </a:p>
          <a:p>
            <a:r>
              <a:rPr lang="de-DE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(R82)</a:t>
            </a:r>
            <a:endParaRPr lang="de-DE" sz="2000" dirty="0"/>
          </a:p>
        </p:txBody>
      </p:sp>
      <p:sp>
        <p:nvSpPr>
          <p:cNvPr id="53" name="Abgerundetes Rechteck 32"/>
          <p:cNvSpPr/>
          <p:nvPr/>
        </p:nvSpPr>
        <p:spPr>
          <a:xfrm>
            <a:off x="200471" y="3268246"/>
            <a:ext cx="706813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R50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00472" y="6165304"/>
            <a:ext cx="8363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* </a:t>
            </a:r>
            <a:r>
              <a:rPr lang="it-IT" dirty="0" err="1" smtClean="0"/>
              <a:t>Definitions</a:t>
            </a:r>
            <a:r>
              <a:rPr lang="it-IT" dirty="0" smtClean="0"/>
              <a:t> and </a:t>
            </a:r>
            <a:r>
              <a:rPr lang="it-IT" dirty="0" err="1" smtClean="0"/>
              <a:t>other</a:t>
            </a:r>
            <a:r>
              <a:rPr lang="it-IT" dirty="0" smtClean="0"/>
              <a:t> minor </a:t>
            </a:r>
            <a:r>
              <a:rPr lang="it-IT" dirty="0" err="1" smtClean="0"/>
              <a:t>editorial</a:t>
            </a:r>
            <a:r>
              <a:rPr lang="it-IT" dirty="0" smtClean="0"/>
              <a:t> </a:t>
            </a:r>
            <a:r>
              <a:rPr lang="it-IT" dirty="0" err="1" smtClean="0"/>
              <a:t>adjustments</a:t>
            </a:r>
            <a:r>
              <a:rPr lang="it-IT" dirty="0" smtClean="0"/>
              <a:t> / </a:t>
            </a:r>
            <a:r>
              <a:rPr lang="it-IT" dirty="0" err="1" smtClean="0"/>
              <a:t>synchronisation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 smtClean="0"/>
              <a:t> be </a:t>
            </a:r>
            <a:r>
              <a:rPr lang="it-IT" dirty="0" err="1" smtClean="0"/>
              <a:t>addressed</a:t>
            </a:r>
            <a:endParaRPr lang="it-IT" dirty="0" smtClean="0"/>
          </a:p>
          <a:p>
            <a:r>
              <a:rPr lang="it-IT" dirty="0" err="1" smtClean="0"/>
              <a:t>Regulations</a:t>
            </a:r>
            <a:r>
              <a:rPr lang="it-IT" dirty="0" smtClean="0"/>
              <a:t> in </a:t>
            </a:r>
            <a:r>
              <a:rPr lang="it-IT" dirty="0" err="1" smtClean="0"/>
              <a:t>parenthesis</a:t>
            </a:r>
            <a:r>
              <a:rPr lang="it-IT" dirty="0" smtClean="0"/>
              <a:t> are </a:t>
            </a:r>
            <a:r>
              <a:rPr lang="it-IT" dirty="0" err="1" smtClean="0"/>
              <a:t>frozen</a:t>
            </a:r>
            <a:r>
              <a:rPr lang="it-IT" dirty="0" smtClean="0"/>
              <a:t> </a:t>
            </a:r>
            <a:r>
              <a:rPr lang="it-IT" dirty="0" err="1" smtClean="0"/>
              <a:t>already</a:t>
            </a:r>
            <a:r>
              <a:rPr lang="it-IT" dirty="0" smtClean="0"/>
              <a:t>. </a:t>
            </a:r>
            <a:endParaRPr lang="it-IT" dirty="0"/>
          </a:p>
        </p:txBody>
      </p:sp>
      <p:sp>
        <p:nvSpPr>
          <p:cNvPr id="23" name="Freccia a destra 22"/>
          <p:cNvSpPr/>
          <p:nvPr/>
        </p:nvSpPr>
        <p:spPr>
          <a:xfrm>
            <a:off x="8049344" y="1246756"/>
            <a:ext cx="252028" cy="4107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Textfeld 24"/>
          <p:cNvSpPr txBox="1"/>
          <p:nvPr/>
        </p:nvSpPr>
        <p:spPr>
          <a:xfrm>
            <a:off x="8386259" y="816920"/>
            <a:ext cx="1391277" cy="1015663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dirty="0" err="1" smtClean="0"/>
              <a:t>Already</a:t>
            </a:r>
            <a:r>
              <a:rPr lang="de-DE" sz="2000" dirty="0" smtClean="0"/>
              <a:t> </a:t>
            </a:r>
            <a:r>
              <a:rPr lang="de-DE" sz="2000" dirty="0" err="1" smtClean="0"/>
              <a:t>adopted</a:t>
            </a:r>
            <a:r>
              <a:rPr lang="de-DE" sz="2000" dirty="0" smtClean="0"/>
              <a:t> </a:t>
            </a:r>
            <a:r>
              <a:rPr lang="de-DE" sz="2000" dirty="0" err="1" smtClean="0"/>
              <a:t>by</a:t>
            </a:r>
            <a:r>
              <a:rPr lang="de-DE" sz="2000" dirty="0" smtClean="0"/>
              <a:t> GRE-75</a:t>
            </a:r>
            <a:endParaRPr lang="de-DE" sz="2000" dirty="0"/>
          </a:p>
        </p:txBody>
      </p:sp>
      <p:sp>
        <p:nvSpPr>
          <p:cNvPr id="24" name="Casella di testo 2"/>
          <p:cNvSpPr txBox="1">
            <a:spLocks noChangeArrowheads="1"/>
          </p:cNvSpPr>
          <p:nvPr/>
        </p:nvSpPr>
        <p:spPr bwMode="auto">
          <a:xfrm>
            <a:off x="168973" y="61913"/>
            <a:ext cx="1615675" cy="3571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it-IT" alt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SLR-11-04/Rev.1</a:t>
            </a:r>
            <a:endParaRPr kumimoji="0" lang="it-IT" alt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57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672467"/>
              </p:ext>
            </p:extLst>
          </p:nvPr>
        </p:nvGraphicFramePr>
        <p:xfrm>
          <a:off x="272480" y="548680"/>
          <a:ext cx="9433048" cy="572600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84176"/>
                <a:gridCol w="1728192"/>
                <a:gridCol w="4007674"/>
                <a:gridCol w="1376197"/>
                <a:gridCol w="736809"/>
              </a:tblGrid>
              <a:tr h="468848">
                <a:tc>
                  <a:txBody>
                    <a:bodyPr/>
                    <a:lstStyle/>
                    <a:p>
                      <a:pPr algn="ctr"/>
                      <a:endParaRPr lang="en-GB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>
                          <a:latin typeface="+mn-lt"/>
                        </a:rPr>
                        <a:t>2016</a:t>
                      </a:r>
                      <a:endParaRPr lang="en-GB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>
                          <a:latin typeface="+mn-lt"/>
                        </a:rPr>
                        <a:t>2017</a:t>
                      </a:r>
                      <a:endParaRPr lang="en-GB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>
                          <a:latin typeface="+mn-lt"/>
                        </a:rPr>
                        <a:t>2018</a:t>
                      </a:r>
                      <a:endParaRPr lang="en-GB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>
                          <a:latin typeface="+mn-lt"/>
                        </a:rPr>
                        <a:t>2019</a:t>
                      </a:r>
                      <a:endParaRPr lang="en-GB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</a:tr>
              <a:tr h="2483480">
                <a:tc>
                  <a:txBody>
                    <a:bodyPr/>
                    <a:lstStyle/>
                    <a:p>
                      <a:endParaRPr lang="en-GB" sz="1600" dirty="0" smtClean="0">
                        <a:latin typeface="+mn-lt"/>
                      </a:endParaRPr>
                    </a:p>
                    <a:p>
                      <a:endParaRPr lang="en-GB" sz="1200" dirty="0" smtClean="0">
                        <a:latin typeface="+mn-lt"/>
                      </a:endParaRPr>
                    </a:p>
                    <a:p>
                      <a:r>
                        <a:rPr lang="en-GB" sz="1200" dirty="0" smtClean="0">
                          <a:latin typeface="+mn-lt"/>
                        </a:rPr>
                        <a:t>Bring up to date existing UN Regs</a:t>
                      </a:r>
                      <a:r>
                        <a:rPr lang="en-GB" sz="1200" baseline="0" dirty="0" smtClean="0">
                          <a:latin typeface="+mn-lt"/>
                        </a:rPr>
                        <a:t> o</a:t>
                      </a:r>
                      <a:r>
                        <a:rPr lang="en-GB" sz="1200" dirty="0" smtClean="0">
                          <a:latin typeface="+mn-lt"/>
                        </a:rPr>
                        <a:t>n road illumination,</a:t>
                      </a:r>
                      <a:r>
                        <a:rPr lang="en-GB" sz="1200" baseline="0" dirty="0" smtClean="0">
                          <a:latin typeface="+mn-lt"/>
                        </a:rPr>
                        <a:t> signalling and retro-reflecting devices.</a:t>
                      </a:r>
                    </a:p>
                    <a:p>
                      <a:endParaRPr lang="en-GB" sz="1200" baseline="0" dirty="0" smtClean="0">
                        <a:latin typeface="+mn-lt"/>
                      </a:endParaRPr>
                    </a:p>
                    <a:p>
                      <a:r>
                        <a:rPr lang="en-GB" sz="1200" b="1" baseline="0" dirty="0" smtClean="0">
                          <a:latin typeface="+mn-lt"/>
                        </a:rPr>
                        <a:t>(UN Regs on installation to be addressed separately)</a:t>
                      </a:r>
                      <a:r>
                        <a:rPr lang="en-GB" sz="1200" b="1" dirty="0" smtClean="0">
                          <a:latin typeface="+mn-lt"/>
                        </a:rPr>
                        <a:t> </a:t>
                      </a:r>
                      <a:endParaRPr lang="en-GB" sz="1200" b="1" baseline="0" dirty="0" smtClean="0">
                        <a:latin typeface="+mn-lt"/>
                      </a:endParaRPr>
                    </a:p>
                    <a:p>
                      <a:endParaRPr lang="en-GB" sz="1200" baseline="0" dirty="0" smtClean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900" b="1" dirty="0" smtClean="0">
                        <a:latin typeface="+mn-lt"/>
                      </a:endParaRPr>
                    </a:p>
                    <a:p>
                      <a:pPr algn="ctr"/>
                      <a:endParaRPr lang="en-GB" sz="1900" b="1" dirty="0" smtClean="0">
                        <a:latin typeface="+mn-lt"/>
                      </a:endParaRPr>
                    </a:p>
                    <a:p>
                      <a:pPr algn="ctr"/>
                      <a:endParaRPr lang="en-GB" sz="1900" b="1" dirty="0" smtClean="0">
                        <a:latin typeface="+mn-lt"/>
                      </a:endParaRPr>
                    </a:p>
                    <a:p>
                      <a:pPr algn="ctr"/>
                      <a:r>
                        <a:rPr lang="en-GB" sz="1900" b="1" dirty="0" smtClean="0">
                          <a:latin typeface="+mn-lt"/>
                        </a:rPr>
                        <a:t>Entry</a:t>
                      </a:r>
                    </a:p>
                    <a:p>
                      <a:pPr algn="ctr"/>
                      <a:r>
                        <a:rPr lang="en-GB" sz="1900" b="1" dirty="0" smtClean="0">
                          <a:latin typeface="+mn-lt"/>
                        </a:rPr>
                        <a:t> into </a:t>
                      </a:r>
                    </a:p>
                    <a:p>
                      <a:pPr algn="ctr"/>
                      <a:r>
                        <a:rPr lang="en-GB" sz="1900" b="1" dirty="0" smtClean="0">
                          <a:latin typeface="+mn-lt"/>
                        </a:rPr>
                        <a:t>Force</a:t>
                      </a:r>
                      <a:endParaRPr lang="en-GB" sz="1900" b="1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</a:tr>
              <a:tr h="2570056">
                <a:tc>
                  <a:txBody>
                    <a:bodyPr/>
                    <a:lstStyle/>
                    <a:p>
                      <a:endParaRPr lang="en-GB" sz="1200" dirty="0" smtClean="0">
                        <a:latin typeface="+mn-lt"/>
                      </a:endParaRPr>
                    </a:p>
                    <a:p>
                      <a:pPr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 smtClean="0">
                          <a:latin typeface="+mn-lt"/>
                        </a:rPr>
                        <a:t>Draft</a:t>
                      </a:r>
                      <a:r>
                        <a:rPr lang="en-GB" sz="1200" b="1" baseline="0" dirty="0" smtClean="0">
                          <a:latin typeface="+mn-lt"/>
                        </a:rPr>
                        <a:t> 3 </a:t>
                      </a:r>
                      <a:r>
                        <a:rPr lang="en-GB" sz="1200" baseline="0" dirty="0" smtClean="0">
                          <a:latin typeface="+mn-lt"/>
                        </a:rPr>
                        <a:t>new UN Regulations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aseline="0" dirty="0" smtClean="0">
                          <a:latin typeface="+mn-lt"/>
                        </a:rPr>
                        <a:t>1. Road illumination</a:t>
                      </a:r>
                      <a:br>
                        <a:rPr lang="en-GB" sz="1200" baseline="0" dirty="0" smtClean="0">
                          <a:latin typeface="+mn-lt"/>
                        </a:rPr>
                      </a:br>
                      <a:r>
                        <a:rPr lang="en-GB" sz="1200" baseline="0" dirty="0" smtClean="0">
                          <a:latin typeface="+mn-lt"/>
                        </a:rPr>
                        <a:t>2. Light signalling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aseline="0" dirty="0" smtClean="0">
                          <a:latin typeface="+mn-lt"/>
                        </a:rPr>
                        <a:t>3. Retro-Reflecting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aseline="0" dirty="0" smtClean="0">
                          <a:latin typeface="+mn-lt"/>
                        </a:rPr>
                        <a:t/>
                      </a:r>
                      <a:br>
                        <a:rPr lang="en-GB" sz="1200" baseline="0" dirty="0" smtClean="0">
                          <a:latin typeface="+mn-lt"/>
                        </a:rPr>
                      </a:br>
                      <a:r>
                        <a:rPr lang="en-GB" sz="1200" baseline="0" dirty="0" smtClean="0">
                          <a:latin typeface="+mn-lt"/>
                        </a:rPr>
                        <a:t>based on the text of existing UN Regs.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200" baseline="0" dirty="0" smtClean="0"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baseline="0" dirty="0" smtClean="0">
                          <a:latin typeface="+mn-lt"/>
                        </a:rPr>
                        <a:t>Use DETA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 smtClean="0">
                          <a:latin typeface="+mn-lt"/>
                        </a:rPr>
                        <a:t>Ensure consistency with IWVTA</a:t>
                      </a:r>
                      <a:endParaRPr lang="en-GB" sz="1200" dirty="0" smtClean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87024" y="1061203"/>
            <a:ext cx="1561165" cy="258052"/>
          </a:xfrm>
          <a:prstGeom prst="rect">
            <a:avLst/>
          </a:prstGeom>
          <a:solidFill>
            <a:srgbClr val="FFC000"/>
          </a:solidFill>
        </p:spPr>
        <p:txBody>
          <a:bodyPr wrap="square" lIns="87915" tIns="43958" rIns="87915" bIns="43958" rtlCol="0">
            <a:spAutoFit/>
          </a:bodyPr>
          <a:lstStyle/>
          <a:p>
            <a:r>
              <a:rPr lang="en-GB" sz="1100" b="1" dirty="0"/>
              <a:t>Existing </a:t>
            </a:r>
            <a:r>
              <a:rPr lang="en-GB" sz="1100" b="1" dirty="0" smtClean="0"/>
              <a:t>UN Regulations</a:t>
            </a:r>
            <a:endParaRPr lang="en-GB" sz="11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99686" y="3573016"/>
            <a:ext cx="1527297" cy="258052"/>
          </a:xfrm>
          <a:prstGeom prst="rect">
            <a:avLst/>
          </a:prstGeom>
          <a:solidFill>
            <a:srgbClr val="FFC000"/>
          </a:solidFill>
        </p:spPr>
        <p:txBody>
          <a:bodyPr wrap="square" lIns="87915" tIns="43958" rIns="87915" bIns="43958" rtlCol="0">
            <a:spAutoFit/>
          </a:bodyPr>
          <a:lstStyle/>
          <a:p>
            <a:r>
              <a:rPr lang="en-GB" sz="1100" b="1" dirty="0"/>
              <a:t>New </a:t>
            </a:r>
            <a:r>
              <a:rPr lang="en-GB" sz="1100" b="1" dirty="0" smtClean="0"/>
              <a:t>UN Regulations</a:t>
            </a:r>
            <a:endParaRPr lang="en-GB" sz="11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728864" y="1988840"/>
            <a:ext cx="648072" cy="4770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WP.29</a:t>
            </a:r>
            <a:endParaRPr lang="en-GB" sz="1400" dirty="0"/>
          </a:p>
          <a:p>
            <a:r>
              <a:rPr lang="en-GB" sz="1100" dirty="0"/>
              <a:t>March</a:t>
            </a:r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9" name="Cloud Callout 68"/>
          <p:cNvSpPr/>
          <p:nvPr/>
        </p:nvSpPr>
        <p:spPr>
          <a:xfrm>
            <a:off x="2216696" y="2651314"/>
            <a:ext cx="1179398" cy="691277"/>
          </a:xfrm>
          <a:prstGeom prst="cloudCallout">
            <a:avLst>
              <a:gd name="adj1" fmla="val 6263"/>
              <a:gd name="adj2" fmla="val -10333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915" tIns="43958" rIns="87915" bIns="43958" rtlCol="0" anchor="ctr"/>
          <a:lstStyle/>
          <a:p>
            <a:pPr algn="ctr"/>
            <a:r>
              <a:rPr lang="en-GB" sz="1100" b="1" dirty="0">
                <a:solidFill>
                  <a:srgbClr val="002060"/>
                </a:solidFill>
              </a:rPr>
              <a:t>Agree on  pipeline</a:t>
            </a:r>
            <a:r>
              <a:rPr lang="en-GB" sz="1100" b="1" dirty="0" smtClean="0">
                <a:solidFill>
                  <a:srgbClr val="002060"/>
                </a:solidFill>
              </a:rPr>
              <a:t>*</a:t>
            </a:r>
            <a:endParaRPr lang="en-GB" sz="1100" b="1" dirty="0">
              <a:solidFill>
                <a:srgbClr val="002060"/>
              </a:solidFill>
            </a:endParaRPr>
          </a:p>
        </p:txBody>
      </p:sp>
      <p:sp>
        <p:nvSpPr>
          <p:cNvPr id="52" name="TextBox 20"/>
          <p:cNvSpPr txBox="1"/>
          <p:nvPr/>
        </p:nvSpPr>
        <p:spPr>
          <a:xfrm>
            <a:off x="7448772" y="2015842"/>
            <a:ext cx="648072" cy="4770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WP.29</a:t>
            </a:r>
          </a:p>
          <a:p>
            <a:r>
              <a:rPr lang="en-GB" sz="1100" dirty="0"/>
              <a:t>March</a:t>
            </a:r>
          </a:p>
        </p:txBody>
      </p:sp>
      <p:sp>
        <p:nvSpPr>
          <p:cNvPr id="57" name="TextBox 36"/>
          <p:cNvSpPr txBox="1"/>
          <p:nvPr/>
        </p:nvSpPr>
        <p:spPr>
          <a:xfrm>
            <a:off x="8193359" y="1556792"/>
            <a:ext cx="1368153" cy="13814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lIns="87915" tIns="43958" rIns="87915" bIns="43958" rtlCol="0">
            <a:spAutoFit/>
          </a:bodyPr>
          <a:lstStyle/>
          <a:p>
            <a:pPr algn="ctr"/>
            <a:r>
              <a:rPr lang="en-GB" sz="1400" dirty="0"/>
              <a:t>New series of amendments </a:t>
            </a:r>
            <a:r>
              <a:rPr lang="en-GB" sz="1400" dirty="0" smtClean="0"/>
              <a:t>and TPs to </a:t>
            </a:r>
            <a:r>
              <a:rPr lang="en-GB" sz="1400" dirty="0"/>
              <a:t>freeze the </a:t>
            </a:r>
            <a:r>
              <a:rPr lang="en-GB" sz="1400" dirty="0" smtClean="0"/>
              <a:t>existing UN Regulations</a:t>
            </a:r>
            <a:endParaRPr lang="en-GB" sz="1400" dirty="0"/>
          </a:p>
        </p:txBody>
      </p:sp>
      <p:sp>
        <p:nvSpPr>
          <p:cNvPr id="62" name="TextBox 20"/>
          <p:cNvSpPr txBox="1"/>
          <p:nvPr/>
        </p:nvSpPr>
        <p:spPr>
          <a:xfrm>
            <a:off x="7449277" y="5616242"/>
            <a:ext cx="648072" cy="4770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WP.29</a:t>
            </a:r>
          </a:p>
          <a:p>
            <a:r>
              <a:rPr lang="en-GB" sz="1100" dirty="0"/>
              <a:t>March</a:t>
            </a:r>
          </a:p>
        </p:txBody>
      </p:sp>
      <p:sp>
        <p:nvSpPr>
          <p:cNvPr id="44" name="Cloud Callout 68"/>
          <p:cNvSpPr/>
          <p:nvPr/>
        </p:nvSpPr>
        <p:spPr>
          <a:xfrm>
            <a:off x="4953000" y="4687703"/>
            <a:ext cx="1620180" cy="866647"/>
          </a:xfrm>
          <a:prstGeom prst="cloudCallout">
            <a:avLst>
              <a:gd name="adj1" fmla="val 20448"/>
              <a:gd name="adj2" fmla="val 8877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915" tIns="43958" rIns="87915" bIns="43958" rtlCol="0" anchor="ctr"/>
          <a:lstStyle/>
          <a:p>
            <a:pPr algn="ctr"/>
            <a:r>
              <a:rPr lang="en-GB" sz="1100" b="1" dirty="0" smtClean="0">
                <a:solidFill>
                  <a:srgbClr val="002060"/>
                </a:solidFill>
              </a:rPr>
              <a:t>Agree </a:t>
            </a:r>
            <a:r>
              <a:rPr lang="en-GB" sz="1100" b="1" dirty="0">
                <a:solidFill>
                  <a:srgbClr val="002060"/>
                </a:solidFill>
              </a:rPr>
              <a:t>on </a:t>
            </a:r>
            <a:r>
              <a:rPr lang="en-GB" sz="1100" b="1" dirty="0" smtClean="0">
                <a:solidFill>
                  <a:srgbClr val="002060"/>
                </a:solidFill>
              </a:rPr>
              <a:t>new UN </a:t>
            </a:r>
            <a:r>
              <a:rPr lang="en-GB" sz="1100" b="1" dirty="0" err="1" smtClean="0">
                <a:solidFill>
                  <a:srgbClr val="002060"/>
                </a:solidFill>
              </a:rPr>
              <a:t>Regs</a:t>
            </a:r>
            <a:endParaRPr lang="en-GB" sz="1100" b="1" dirty="0">
              <a:solidFill>
                <a:srgbClr val="002060"/>
              </a:solidFill>
            </a:endParaRPr>
          </a:p>
        </p:txBody>
      </p:sp>
      <p:sp>
        <p:nvSpPr>
          <p:cNvPr id="45" name="TextBox 36"/>
          <p:cNvSpPr txBox="1"/>
          <p:nvPr/>
        </p:nvSpPr>
        <p:spPr>
          <a:xfrm>
            <a:off x="8193359" y="5142167"/>
            <a:ext cx="1368153" cy="7351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lIns="87915" tIns="43958" rIns="87915" bIns="43958" rtlCol="0">
            <a:spAutoFit/>
          </a:bodyPr>
          <a:lstStyle/>
          <a:p>
            <a:pPr algn="ctr"/>
            <a:r>
              <a:rPr lang="en-GB" sz="1400" dirty="0"/>
              <a:t>New </a:t>
            </a:r>
            <a:r>
              <a:rPr lang="en-GB" sz="1400" dirty="0" smtClean="0"/>
              <a:t>UN Regulations </a:t>
            </a:r>
            <a:r>
              <a:rPr lang="en-GB" sz="1400" dirty="0"/>
              <a:t>adopted </a:t>
            </a:r>
          </a:p>
        </p:txBody>
      </p:sp>
      <p:sp>
        <p:nvSpPr>
          <p:cNvPr id="48" name="TextBox 13"/>
          <p:cNvSpPr txBox="1"/>
          <p:nvPr/>
        </p:nvSpPr>
        <p:spPr>
          <a:xfrm>
            <a:off x="2576736" y="1988841"/>
            <a:ext cx="720080" cy="30777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GRE-76</a:t>
            </a:r>
          </a:p>
        </p:txBody>
      </p:sp>
      <p:sp>
        <p:nvSpPr>
          <p:cNvPr id="74" name="TextBox 13"/>
          <p:cNvSpPr txBox="1"/>
          <p:nvPr/>
        </p:nvSpPr>
        <p:spPr>
          <a:xfrm>
            <a:off x="6123130" y="5785520"/>
            <a:ext cx="720080" cy="30777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GB" dirty="0"/>
              <a:t>GRE-78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99686" y="6365142"/>
            <a:ext cx="8663460" cy="304218"/>
          </a:xfrm>
          <a:prstGeom prst="rect">
            <a:avLst/>
          </a:prstGeom>
          <a:solidFill>
            <a:schemeClr val="bg1"/>
          </a:solidFill>
        </p:spPr>
        <p:txBody>
          <a:bodyPr wrap="none" lIns="87915" tIns="43958" rIns="87915" bIns="43958" rtlCol="0">
            <a:spAutoFit/>
          </a:bodyPr>
          <a:lstStyle/>
          <a:p>
            <a:r>
              <a:rPr lang="en-GB" sz="1400" dirty="0" smtClean="0"/>
              <a:t>* </a:t>
            </a:r>
            <a:r>
              <a:rPr lang="en-US" sz="1400" dirty="0"/>
              <a:t>Agree on each pending proposal to be submitted to </a:t>
            </a:r>
            <a:r>
              <a:rPr lang="en-US" sz="1400" dirty="0" smtClean="0"/>
              <a:t>WP.29 - Last </a:t>
            </a:r>
            <a:r>
              <a:rPr lang="en-US" sz="1400" dirty="0"/>
              <a:t>change to Regulations candidate for simplification</a:t>
            </a:r>
          </a:p>
        </p:txBody>
      </p:sp>
      <p:sp>
        <p:nvSpPr>
          <p:cNvPr id="42" name="TextBox 13"/>
          <p:cNvSpPr txBox="1"/>
          <p:nvPr/>
        </p:nvSpPr>
        <p:spPr>
          <a:xfrm>
            <a:off x="6123130" y="1988840"/>
            <a:ext cx="720080" cy="30777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GB" dirty="0"/>
              <a:t>GRE-78</a:t>
            </a:r>
          </a:p>
        </p:txBody>
      </p:sp>
      <p:sp>
        <p:nvSpPr>
          <p:cNvPr id="60" name="Cloud Callout 59"/>
          <p:cNvSpPr/>
          <p:nvPr/>
        </p:nvSpPr>
        <p:spPr>
          <a:xfrm>
            <a:off x="4761094" y="1067427"/>
            <a:ext cx="1560173" cy="950506"/>
          </a:xfrm>
          <a:prstGeom prst="cloudCallout">
            <a:avLst>
              <a:gd name="adj1" fmla="val 37739"/>
              <a:gd name="adj2" fmla="val 5740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915" tIns="43958" rIns="87915" bIns="43958" rtlCol="0" anchor="ctr"/>
          <a:lstStyle/>
          <a:p>
            <a:pPr algn="ctr"/>
            <a:r>
              <a:rPr lang="en-GB" sz="1100" b="1" dirty="0">
                <a:solidFill>
                  <a:srgbClr val="002060"/>
                </a:solidFill>
              </a:rPr>
              <a:t>Agree on </a:t>
            </a:r>
            <a:r>
              <a:rPr lang="en-GB" sz="1100" b="1" dirty="0" smtClean="0">
                <a:solidFill>
                  <a:srgbClr val="002060"/>
                </a:solidFill>
              </a:rPr>
              <a:t> TPs and freezing</a:t>
            </a:r>
            <a:r>
              <a:rPr lang="en-GB" sz="1100" b="1" dirty="0">
                <a:solidFill>
                  <a:srgbClr val="002060"/>
                </a:solidFill>
              </a:rPr>
              <a:t> </a:t>
            </a:r>
            <a:r>
              <a:rPr lang="en-GB" sz="1100" b="1" dirty="0" smtClean="0">
                <a:solidFill>
                  <a:srgbClr val="002060"/>
                </a:solidFill>
              </a:rPr>
              <a:t>of existing UN </a:t>
            </a:r>
            <a:r>
              <a:rPr lang="en-GB" sz="1100" b="1" dirty="0" err="1" smtClean="0">
                <a:solidFill>
                  <a:srgbClr val="002060"/>
                </a:solidFill>
              </a:rPr>
              <a:t>Regs</a:t>
            </a:r>
            <a:endParaRPr lang="en-GB" sz="1100" b="1" dirty="0">
              <a:solidFill>
                <a:srgbClr val="002060"/>
              </a:solidFill>
            </a:endParaRPr>
          </a:p>
        </p:txBody>
      </p:sp>
      <p:sp>
        <p:nvSpPr>
          <p:cNvPr id="61" name="Cloud Callout 60"/>
          <p:cNvSpPr/>
          <p:nvPr/>
        </p:nvSpPr>
        <p:spPr>
          <a:xfrm>
            <a:off x="7013961" y="4612638"/>
            <a:ext cx="1179398" cy="786178"/>
          </a:xfrm>
          <a:prstGeom prst="cloudCallout">
            <a:avLst>
              <a:gd name="adj1" fmla="val 22697"/>
              <a:gd name="adj2" fmla="val 7599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915" tIns="43958" rIns="87915" bIns="43958" rtlCol="0" anchor="ctr"/>
          <a:lstStyle/>
          <a:p>
            <a:pPr algn="ctr"/>
            <a:r>
              <a:rPr lang="en-GB" sz="1100" b="1" dirty="0" smtClean="0">
                <a:solidFill>
                  <a:srgbClr val="002060"/>
                </a:solidFill>
              </a:rPr>
              <a:t>Adopt new UN </a:t>
            </a:r>
            <a:r>
              <a:rPr lang="en-GB" sz="1100" b="1" dirty="0" err="1" smtClean="0">
                <a:solidFill>
                  <a:srgbClr val="002060"/>
                </a:solidFill>
              </a:rPr>
              <a:t>Regs</a:t>
            </a:r>
            <a:endParaRPr lang="en-GB" sz="1100" b="1" dirty="0">
              <a:solidFill>
                <a:srgbClr val="002060"/>
              </a:solidFill>
            </a:endParaRPr>
          </a:p>
        </p:txBody>
      </p:sp>
      <p:sp>
        <p:nvSpPr>
          <p:cNvPr id="53" name="Cloud Callout 68"/>
          <p:cNvSpPr/>
          <p:nvPr/>
        </p:nvSpPr>
        <p:spPr>
          <a:xfrm>
            <a:off x="2072680" y="4794601"/>
            <a:ext cx="1944216" cy="866647"/>
          </a:xfrm>
          <a:prstGeom prst="cloudCallout">
            <a:avLst>
              <a:gd name="adj1" fmla="val 64918"/>
              <a:gd name="adj2" fmla="val 6485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915" tIns="43958" rIns="87915" bIns="43958" rtlCol="0" anchor="ctr"/>
          <a:lstStyle/>
          <a:p>
            <a:pPr algn="ctr"/>
            <a:r>
              <a:rPr lang="en-GB" sz="1100" b="1" dirty="0" smtClean="0">
                <a:solidFill>
                  <a:srgbClr val="002060"/>
                </a:solidFill>
              </a:rPr>
              <a:t>Informal proposals of new UN </a:t>
            </a:r>
            <a:r>
              <a:rPr lang="en-GB" sz="1100" b="1" dirty="0" err="1" smtClean="0">
                <a:solidFill>
                  <a:srgbClr val="002060"/>
                </a:solidFill>
              </a:rPr>
              <a:t>Regs</a:t>
            </a:r>
            <a:r>
              <a:rPr lang="en-GB" sz="1100" b="1" dirty="0" smtClean="0">
                <a:solidFill>
                  <a:srgbClr val="002060"/>
                </a:solidFill>
              </a:rPr>
              <a:t> for feedback</a:t>
            </a:r>
            <a:endParaRPr lang="en-GB" sz="1100" b="1" dirty="0">
              <a:solidFill>
                <a:srgbClr val="002060"/>
              </a:solidFill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2920" y="5785519"/>
            <a:ext cx="720080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GB" dirty="0"/>
              <a:t>GRE-77</a:t>
            </a:r>
          </a:p>
        </p:txBody>
      </p:sp>
      <p:sp>
        <p:nvSpPr>
          <p:cNvPr id="5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9345488" y="6381328"/>
            <a:ext cx="425252" cy="340148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fld id="{EB606F99-AF4C-43D3-8DA9-0FC98A7A07DC}" type="slidenum">
              <a:rPr lang="en-US" b="1" smtClean="0">
                <a:solidFill>
                  <a:schemeClr val="tx1"/>
                </a:solidFill>
              </a:rPr>
              <a:pPr algn="ctr"/>
              <a:t>6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4" name="TextBox 4"/>
          <p:cNvSpPr txBox="1"/>
          <p:nvPr/>
        </p:nvSpPr>
        <p:spPr>
          <a:xfrm>
            <a:off x="2396716" y="78492"/>
            <a:ext cx="7308813" cy="3580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87915" tIns="43958" rIns="87915" bIns="43958" rtlCol="0">
            <a:spAutoFit/>
          </a:bodyPr>
          <a:lstStyle/>
          <a:p>
            <a:pPr algn="r">
              <a:lnSpc>
                <a:spcPts val="2077"/>
              </a:lnSpc>
              <a:spcAft>
                <a:spcPts val="577"/>
              </a:spcAft>
            </a:pPr>
            <a:r>
              <a:rPr lang="en-GB" sz="2300" dirty="0" smtClean="0"/>
              <a:t>Stage 1 “Editorial Simplification” -  GRE &amp; WP.29 Milestones</a:t>
            </a:r>
            <a:endParaRPr lang="en-US" sz="2300" dirty="0"/>
          </a:p>
        </p:txBody>
      </p:sp>
      <p:sp>
        <p:nvSpPr>
          <p:cNvPr id="55" name="Cloud Callout 71"/>
          <p:cNvSpPr/>
          <p:nvPr/>
        </p:nvSpPr>
        <p:spPr>
          <a:xfrm>
            <a:off x="6483170" y="785016"/>
            <a:ext cx="1449429" cy="872587"/>
          </a:xfrm>
          <a:prstGeom prst="cloudCallout">
            <a:avLst>
              <a:gd name="adj1" fmla="val 42254"/>
              <a:gd name="adj2" fmla="val 8434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915" tIns="43958" rIns="87915" bIns="43958" rtlCol="0" anchor="ctr"/>
          <a:lstStyle/>
          <a:p>
            <a:pPr algn="ctr"/>
            <a:r>
              <a:rPr lang="en-GB" sz="1100" b="1" dirty="0" smtClean="0">
                <a:solidFill>
                  <a:srgbClr val="002060"/>
                </a:solidFill>
              </a:rPr>
              <a:t>Adopt TPs and freeze UN </a:t>
            </a:r>
            <a:r>
              <a:rPr lang="en-GB" sz="1100" b="1" dirty="0" err="1" smtClean="0">
                <a:solidFill>
                  <a:srgbClr val="002060"/>
                </a:solidFill>
              </a:rPr>
              <a:t>Regs</a:t>
            </a:r>
            <a:endParaRPr lang="en-GB" sz="1100" b="1" dirty="0">
              <a:solidFill>
                <a:srgbClr val="002060"/>
              </a:solidFill>
            </a:endParaRPr>
          </a:p>
        </p:txBody>
      </p:sp>
      <p:sp>
        <p:nvSpPr>
          <p:cNvPr id="58" name="Cloud Callout 68"/>
          <p:cNvSpPr/>
          <p:nvPr/>
        </p:nvSpPr>
        <p:spPr>
          <a:xfrm>
            <a:off x="3155800" y="752930"/>
            <a:ext cx="1722192" cy="780237"/>
          </a:xfrm>
          <a:prstGeom prst="cloudCallout">
            <a:avLst>
              <a:gd name="adj1" fmla="val -650"/>
              <a:gd name="adj2" fmla="val 10323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915" tIns="43958" rIns="87915" bIns="43958" rtlCol="0" anchor="ctr"/>
          <a:lstStyle/>
          <a:p>
            <a:pPr algn="ctr"/>
            <a:r>
              <a:rPr lang="en-GB" sz="1100" b="1" dirty="0">
                <a:solidFill>
                  <a:srgbClr val="002060"/>
                </a:solidFill>
              </a:rPr>
              <a:t>Adopt </a:t>
            </a:r>
            <a:r>
              <a:rPr lang="en-GB" sz="1100" b="1" dirty="0" smtClean="0">
                <a:solidFill>
                  <a:srgbClr val="002060"/>
                </a:solidFill>
              </a:rPr>
              <a:t>GRE pending proposals</a:t>
            </a:r>
            <a:endParaRPr lang="en-GB" sz="1100" b="1" dirty="0">
              <a:solidFill>
                <a:srgbClr val="002060"/>
              </a:solidFill>
            </a:endParaRPr>
          </a:p>
        </p:txBody>
      </p:sp>
      <p:sp>
        <p:nvSpPr>
          <p:cNvPr id="65" name="TextBox 36"/>
          <p:cNvSpPr txBox="1"/>
          <p:nvPr/>
        </p:nvSpPr>
        <p:spPr>
          <a:xfrm>
            <a:off x="3728864" y="2542328"/>
            <a:ext cx="4392488" cy="19354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lIns="87915" tIns="43958" rIns="87915" bIns="43958" rtlCol="0">
            <a:spAutoFit/>
          </a:bodyPr>
          <a:lstStyle/>
          <a:p>
            <a:r>
              <a:rPr lang="en-GB" sz="1200" b="1" dirty="0" smtClean="0"/>
              <a:t>No more amendments </a:t>
            </a:r>
            <a:r>
              <a:rPr lang="en-GB" sz="1200" dirty="0" smtClean="0"/>
              <a:t>to existing UN Regulations on road illumination, signalling and retro-reflecting devices.</a:t>
            </a:r>
          </a:p>
          <a:p>
            <a:endParaRPr lang="en-GB" sz="1200" dirty="0" smtClean="0"/>
          </a:p>
          <a:p>
            <a:r>
              <a:rPr lang="en-GB" sz="1200" b="1" dirty="0"/>
              <a:t>Granting of type approvals continues</a:t>
            </a:r>
            <a:endParaRPr lang="en-GB" sz="1200" dirty="0"/>
          </a:p>
          <a:p>
            <a:endParaRPr lang="en-GB" sz="1200" dirty="0"/>
          </a:p>
          <a:p>
            <a:r>
              <a:rPr lang="en-GB" sz="1200" b="1" dirty="0" smtClean="0"/>
              <a:t>Approvals for innovations </a:t>
            </a:r>
            <a:r>
              <a:rPr lang="en-GB" sz="1200" dirty="0" smtClean="0"/>
              <a:t>may </a:t>
            </a:r>
            <a:r>
              <a:rPr lang="en-GB" sz="1200" dirty="0"/>
              <a:t>be granted using </a:t>
            </a:r>
            <a:r>
              <a:rPr lang="en-GB" sz="1200" dirty="0" smtClean="0"/>
              <a:t> Article 12 part 6 and </a:t>
            </a:r>
            <a:r>
              <a:rPr lang="en-GB" sz="1200" dirty="0"/>
              <a:t>Schedule 7 of the 1958 </a:t>
            </a:r>
            <a:r>
              <a:rPr lang="en-GB" sz="1200" dirty="0" smtClean="0"/>
              <a:t>agreement (</a:t>
            </a:r>
            <a:r>
              <a:rPr lang="en-GB" sz="1200" dirty="0"/>
              <a:t>draft </a:t>
            </a:r>
            <a:r>
              <a:rPr lang="en-GB" sz="1200" dirty="0" smtClean="0"/>
              <a:t>Revision </a:t>
            </a:r>
            <a:r>
              <a:rPr lang="en-GB" sz="1200" dirty="0"/>
              <a:t>3 - ECE/TRANS/WP.29/2015/40</a:t>
            </a:r>
            <a:r>
              <a:rPr lang="en-GB" sz="1200" dirty="0" smtClean="0"/>
              <a:t>) or </a:t>
            </a:r>
            <a:r>
              <a:rPr lang="en-US" sz="1200" dirty="0" smtClean="0"/>
              <a:t>Art</a:t>
            </a:r>
            <a:r>
              <a:rPr lang="en-US" sz="1200" dirty="0"/>
              <a:t>. 20 “Exemptions for new technologies or new concepts” of the EC Directive 2007/46/EC (Framework </a:t>
            </a:r>
            <a:r>
              <a:rPr lang="en-US" sz="1200" dirty="0" smtClean="0"/>
              <a:t>Directive)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7815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/>
        </p:nvCxnSpPr>
        <p:spPr bwMode="auto">
          <a:xfrm>
            <a:off x="777911" y="1793132"/>
            <a:ext cx="0" cy="410445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" name="Rechteck 4"/>
          <p:cNvSpPr/>
          <p:nvPr/>
        </p:nvSpPr>
        <p:spPr bwMode="auto">
          <a:xfrm>
            <a:off x="194471" y="4425966"/>
            <a:ext cx="1120026" cy="1291603"/>
          </a:xfrm>
          <a:prstGeom prst="rect">
            <a:avLst/>
          </a:prstGeom>
          <a:solidFill>
            <a:srgbClr val="EAEAE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000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itchFamily="34" charset="0"/>
            </a:endParaRPr>
          </a:p>
        </p:txBody>
      </p:sp>
      <p:cxnSp>
        <p:nvCxnSpPr>
          <p:cNvPr id="7" name="Gerade Verbindung 6"/>
          <p:cNvCxnSpPr/>
          <p:nvPr/>
        </p:nvCxnSpPr>
        <p:spPr bwMode="auto">
          <a:xfrm>
            <a:off x="9155317" y="1793132"/>
            <a:ext cx="0" cy="410445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8" name="Textfeld 7"/>
          <p:cNvSpPr txBox="1"/>
          <p:nvPr/>
        </p:nvSpPr>
        <p:spPr>
          <a:xfrm>
            <a:off x="8491294" y="1297683"/>
            <a:ext cx="13762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GRE 78</a:t>
            </a:r>
            <a:endParaRPr lang="de-D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Gerade Verbindung 8"/>
          <p:cNvCxnSpPr>
            <a:stCxn id="10" idx="2"/>
          </p:cNvCxnSpPr>
          <p:nvPr/>
        </p:nvCxnSpPr>
        <p:spPr bwMode="auto">
          <a:xfrm>
            <a:off x="7971654" y="2798180"/>
            <a:ext cx="10441" cy="353046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0" name="Textfeld 9"/>
          <p:cNvSpPr txBox="1"/>
          <p:nvPr/>
        </p:nvSpPr>
        <p:spPr>
          <a:xfrm>
            <a:off x="7355833" y="2059516"/>
            <a:ext cx="12316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DEADLINE Official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docs</a:t>
            </a:r>
            <a:endParaRPr lang="de-DE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38454" y="1297683"/>
            <a:ext cx="1482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WP.29</a:t>
            </a:r>
            <a:endParaRPr lang="de-D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38402" y="4491698"/>
            <a:ext cx="12481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WP.29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adopts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GRE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documents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pipeline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845349" y="1741617"/>
            <a:ext cx="1642789" cy="727057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000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801208" y="1699739"/>
            <a:ext cx="18895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1"/>
            <a:r>
              <a:rPr lang="de-DE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Consolidate</a:t>
            </a:r>
            <a:r>
              <a:rPr lang="de-DE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drafts</a:t>
            </a:r>
            <a:r>
              <a:rPr lang="de-DE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adopted</a:t>
            </a:r>
            <a:r>
              <a:rPr lang="de-DE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documents</a:t>
            </a:r>
            <a:endParaRPr lang="de-DE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2523212" y="2532055"/>
            <a:ext cx="830191" cy="82809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0000" tIns="0" rIns="0" bIns="0" numCol="1" rtlCol="0" anchor="b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800" b="1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2452695" y="2552939"/>
            <a:ext cx="9361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u="sng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Logic</a:t>
            </a:r>
            <a:r>
              <a:rPr lang="de-DE" sz="1400" b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u="sng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  <a:r>
              <a:rPr lang="de-DE" sz="1400" b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check</a:t>
            </a:r>
            <a:endParaRPr lang="de-DE" sz="1400" b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3360894" y="3396152"/>
            <a:ext cx="1038767" cy="64807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000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3310790" y="3357514"/>
            <a:ext cx="11422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</a:t>
            </a:r>
            <a:r>
              <a:rPr lang="de-DE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editorial</a:t>
            </a:r>
            <a:r>
              <a:rPr lang="de-DE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</a:t>
            </a:r>
            <a:endParaRPr lang="de-DE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6201139" y="3848824"/>
            <a:ext cx="1730143" cy="543712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000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173234" y="3872380"/>
            <a:ext cx="1900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Official </a:t>
            </a:r>
            <a:r>
              <a:rPr lang="de-DE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</a:t>
            </a:r>
            <a:r>
              <a:rPr lang="de-DE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de-DE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justification</a:t>
            </a:r>
            <a:endParaRPr lang="de-DE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6870574" y="4427519"/>
            <a:ext cx="1730143" cy="72008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000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6825208" y="4440398"/>
            <a:ext cx="17755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Informal </a:t>
            </a:r>
            <a:r>
              <a:rPr lang="de-DE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track</a:t>
            </a:r>
            <a:r>
              <a:rPr lang="de-DE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-change </a:t>
            </a:r>
            <a:r>
              <a:rPr lang="de-DE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</a:t>
            </a:r>
            <a:r>
              <a:rPr lang="de-DE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de-DE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</a:t>
            </a:r>
            <a:endParaRPr lang="de-DE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213161" y="6041605"/>
            <a:ext cx="1092121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17.3.2017</a:t>
            </a:r>
            <a:endParaRPr lang="de-DE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8568498" y="6041605"/>
            <a:ext cx="1178377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24.10.2017</a:t>
            </a:r>
            <a:endParaRPr lang="de-DE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7446477" y="6041605"/>
            <a:ext cx="1100369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31.7.2017</a:t>
            </a:r>
            <a:endParaRPr lang="de-DE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Gestreifter Pfeil nach rechts 25"/>
          <p:cNvSpPr/>
          <p:nvPr/>
        </p:nvSpPr>
        <p:spPr bwMode="auto">
          <a:xfrm>
            <a:off x="2690749" y="6025416"/>
            <a:ext cx="4446494" cy="337490"/>
          </a:xfrm>
          <a:prstGeom prst="stripedRightArrow">
            <a:avLst>
              <a:gd name="adj1" fmla="val 67151"/>
              <a:gd name="adj2" fmla="val 143072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000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328770" y="6011996"/>
            <a:ext cx="257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135 </a:t>
            </a:r>
            <a:r>
              <a:rPr lang="de-DE" sz="1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days</a:t>
            </a:r>
            <a:endParaRPr lang="de-DE" sz="1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hteck 27"/>
          <p:cNvSpPr/>
          <p:nvPr/>
        </p:nvSpPr>
        <p:spPr bwMode="auto">
          <a:xfrm>
            <a:off x="4396946" y="4620028"/>
            <a:ext cx="1220105" cy="501573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000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30" name="Rechteck 29"/>
          <p:cNvSpPr/>
          <p:nvPr/>
        </p:nvSpPr>
        <p:spPr bwMode="auto">
          <a:xfrm>
            <a:off x="8640336" y="3152862"/>
            <a:ext cx="1078169" cy="1169552"/>
          </a:xfrm>
          <a:prstGeom prst="rect">
            <a:avLst/>
          </a:prstGeom>
          <a:solidFill>
            <a:srgbClr val="EAEAE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000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8640336" y="3152863"/>
            <a:ext cx="107816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GRE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adopt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3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draft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regula-tions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4328283" y="4598380"/>
            <a:ext cx="1207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Transitional</a:t>
            </a:r>
            <a:r>
              <a:rPr lang="de-DE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provisions</a:t>
            </a:r>
            <a:endParaRPr lang="de-DE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Gerade Verbindung 32"/>
          <p:cNvCxnSpPr/>
          <p:nvPr/>
        </p:nvCxnSpPr>
        <p:spPr bwMode="auto">
          <a:xfrm>
            <a:off x="1978520" y="1790087"/>
            <a:ext cx="0" cy="410445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4" name="Textfeld 33"/>
          <p:cNvSpPr txBox="1"/>
          <p:nvPr/>
        </p:nvSpPr>
        <p:spPr>
          <a:xfrm>
            <a:off x="1314497" y="1294638"/>
            <a:ext cx="13762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GRE 77</a:t>
            </a:r>
            <a:endParaRPr lang="de-D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1391701" y="6038560"/>
            <a:ext cx="1178377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4.4.2017</a:t>
            </a:r>
            <a:endParaRPr lang="de-DE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8454" y="4044224"/>
            <a:ext cx="135324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b="1" dirty="0" smtClean="0">
                <a:solidFill>
                  <a:srgbClr val="FF0000"/>
                </a:solidFill>
              </a:rPr>
              <a:t>ASSUMPTION</a:t>
            </a:r>
            <a:endParaRPr lang="de-DE" sz="1600" b="1" dirty="0">
              <a:solidFill>
                <a:srgbClr val="FF0000"/>
              </a:solidFill>
            </a:endParaRPr>
          </a:p>
        </p:txBody>
      </p:sp>
      <p:sp>
        <p:nvSpPr>
          <p:cNvPr id="37" name="Rechteck 36"/>
          <p:cNvSpPr/>
          <p:nvPr/>
        </p:nvSpPr>
        <p:spPr bwMode="auto">
          <a:xfrm>
            <a:off x="4403041" y="5162920"/>
            <a:ext cx="1220105" cy="717016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000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4334378" y="5141272"/>
            <a:ext cx="12887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nstallation </a:t>
            </a:r>
            <a:r>
              <a:rPr lang="de-DE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Regulations</a:t>
            </a:r>
            <a:r>
              <a:rPr lang="de-DE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(48, 53, 86)</a:t>
            </a:r>
            <a:endParaRPr lang="de-DE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hteck 38"/>
          <p:cNvSpPr/>
          <p:nvPr/>
        </p:nvSpPr>
        <p:spPr bwMode="auto">
          <a:xfrm>
            <a:off x="6205746" y="5187500"/>
            <a:ext cx="1730143" cy="720080"/>
          </a:xfrm>
          <a:prstGeom prst="rect">
            <a:avLst/>
          </a:prstGeom>
          <a:solidFill>
            <a:srgbClr val="00DA6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000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6160379" y="5200379"/>
            <a:ext cx="17755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Official </a:t>
            </a:r>
            <a:r>
              <a:rPr lang="de-DE" sz="1400" i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documents</a:t>
            </a:r>
            <a:r>
              <a:rPr lang="de-DE" sz="14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i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4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Installation Regs</a:t>
            </a:r>
            <a:endParaRPr lang="de-DE" sz="14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hteck 40"/>
          <p:cNvSpPr/>
          <p:nvPr/>
        </p:nvSpPr>
        <p:spPr bwMode="auto">
          <a:xfrm>
            <a:off x="4406291" y="4075863"/>
            <a:ext cx="1220105" cy="501573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000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4346522" y="4054215"/>
            <a:ext cx="1441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UN-</a:t>
            </a:r>
            <a:r>
              <a:rPr lang="de-DE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</a:t>
            </a:r>
            <a:r>
              <a:rPr lang="de-DE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creation</a:t>
            </a:r>
            <a:endParaRPr lang="de-DE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Pfeil nach rechts 45"/>
          <p:cNvSpPr/>
          <p:nvPr/>
        </p:nvSpPr>
        <p:spPr>
          <a:xfrm>
            <a:off x="5744606" y="4135379"/>
            <a:ext cx="390043" cy="1748513"/>
          </a:xfrm>
          <a:prstGeom prst="rightArrow">
            <a:avLst>
              <a:gd name="adj1" fmla="val 50000"/>
              <a:gd name="adj2" fmla="val 470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8638238" y="2755648"/>
            <a:ext cx="111081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FF0000"/>
                </a:solidFill>
              </a:rPr>
              <a:t>TARGET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51" name="Rechteck 50"/>
          <p:cNvSpPr/>
          <p:nvPr/>
        </p:nvSpPr>
        <p:spPr bwMode="auto">
          <a:xfrm>
            <a:off x="831975" y="3014204"/>
            <a:ext cx="1113245" cy="966986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000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786609" y="3027084"/>
            <a:ext cx="11586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Informal </a:t>
            </a:r>
            <a:r>
              <a:rPr lang="de-DE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documents</a:t>
            </a:r>
            <a:r>
              <a:rPr lang="de-DE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de-DE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few</a:t>
            </a:r>
            <a:r>
              <a:rPr lang="de-DE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</a:t>
            </a:r>
            <a:endParaRPr lang="de-DE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50137" y="174961"/>
            <a:ext cx="1026243" cy="33855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SLR-13-05</a:t>
            </a:r>
            <a:endParaRPr lang="it-IT" sz="1600" b="1" dirty="0"/>
          </a:p>
        </p:txBody>
      </p:sp>
      <p:sp>
        <p:nvSpPr>
          <p:cNvPr id="47" name="TextBox 4"/>
          <p:cNvSpPr txBox="1"/>
          <p:nvPr/>
        </p:nvSpPr>
        <p:spPr>
          <a:xfrm>
            <a:off x="2938308" y="78492"/>
            <a:ext cx="6767222" cy="3580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87915" tIns="43958" rIns="87915" bIns="43958" rtlCol="0">
            <a:spAutoFit/>
          </a:bodyPr>
          <a:lstStyle/>
          <a:p>
            <a:pPr algn="r">
              <a:lnSpc>
                <a:spcPts val="2077"/>
              </a:lnSpc>
              <a:spcAft>
                <a:spcPts val="577"/>
              </a:spcAft>
            </a:pPr>
            <a:r>
              <a:rPr lang="en-GB" sz="2300" dirty="0" smtClean="0"/>
              <a:t>Stage 1 “Editorial Simplification” -  Next steps in 2017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212996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4857</TotalTime>
  <Words>870</Words>
  <Application>Microsoft Office PowerPoint</Application>
  <PresentationFormat>A4 Paper (210x297 mm)</PresentationFormat>
  <Paragraphs>257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GTB Secretariat</dc:creator>
  <cp:lastModifiedBy>Konstantin Glukhenkiy</cp:lastModifiedBy>
  <cp:revision>171</cp:revision>
  <dcterms:created xsi:type="dcterms:W3CDTF">2016-01-06T07:52:50Z</dcterms:created>
  <dcterms:modified xsi:type="dcterms:W3CDTF">2016-10-31T09:17:20Z</dcterms:modified>
</cp:coreProperties>
</file>