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285" r:id="rId6"/>
    <p:sldId id="288" r:id="rId7"/>
    <p:sldId id="284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EC1"/>
    <a:srgbClr val="0F5494"/>
    <a:srgbClr val="3166CF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marL="0"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000" y="298800"/>
            <a:ext cx="1869733" cy="1441358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>
            <a:off x="4138128" y="6414427"/>
            <a:ext cx="867744" cy="830997"/>
            <a:chOff x="4136304" y="6377685"/>
            <a:chExt cx="867744" cy="830997"/>
          </a:xfrm>
        </p:grpSpPr>
        <p:sp>
          <p:nvSpPr>
            <p:cNvPr id="13" name="Rectangle 12"/>
            <p:cNvSpPr/>
            <p:nvPr userDrawn="1"/>
          </p:nvSpPr>
          <p:spPr>
            <a:xfrm>
              <a:off x="4216555" y="6385585"/>
              <a:ext cx="708622" cy="472415"/>
            </a:xfrm>
            <a:prstGeom prst="rect">
              <a:avLst/>
            </a:prstGeom>
            <a:solidFill>
              <a:srgbClr val="667F8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7600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GB" sz="600" b="0" i="1" noProof="0" dirty="0"/>
            </a:p>
          </p:txBody>
        </p:sp>
        <p:sp>
          <p:nvSpPr>
            <p:cNvPr id="14" name="TextBox 16"/>
            <p:cNvSpPr txBox="1"/>
            <p:nvPr userDrawn="1"/>
          </p:nvSpPr>
          <p:spPr>
            <a:xfrm>
              <a:off x="4136304" y="6377685"/>
              <a:ext cx="8677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7600" b="1" kern="1200">
                  <a:solidFill>
                    <a:srgbClr val="FFD624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600" b="0" i="1" noProof="0" dirty="0" smtClean="0">
                  <a:solidFill>
                    <a:schemeClr val="bg1"/>
                  </a:solidFill>
                </a:rPr>
                <a:t>Internal</a:t>
              </a:r>
              <a:r>
                <a:rPr lang="en-GB" sz="600" b="0" i="1" baseline="0" noProof="0" dirty="0" smtClean="0">
                  <a:solidFill>
                    <a:schemeClr val="bg1"/>
                  </a:solidFill>
                </a:rPr>
                <a:t> market, </a:t>
              </a:r>
              <a:r>
                <a:rPr lang="cs-CZ" sz="600" b="0" i="1" baseline="0" noProof="0" dirty="0" smtClean="0">
                  <a:solidFill>
                    <a:schemeClr val="bg1"/>
                  </a:solidFill>
                </a:rPr>
                <a:t/>
              </a:r>
              <a:br>
                <a:rPr lang="cs-CZ" sz="600" b="0" i="1" baseline="0" noProof="0" dirty="0" smtClean="0">
                  <a:solidFill>
                    <a:schemeClr val="bg1"/>
                  </a:solidFill>
                </a:rPr>
              </a:br>
              <a:r>
                <a:rPr lang="en-GB" sz="600" b="0" i="1" baseline="0" noProof="0" dirty="0" smtClean="0">
                  <a:solidFill>
                    <a:schemeClr val="bg1"/>
                  </a:solidFill>
                </a:rPr>
                <a:t>Industry, </a:t>
              </a:r>
              <a:r>
                <a:rPr lang="cs-CZ" sz="600" b="0" i="1" baseline="0" noProof="0" dirty="0" smtClean="0">
                  <a:solidFill>
                    <a:schemeClr val="bg1"/>
                  </a:solidFill>
                </a:rPr>
                <a:t/>
              </a:r>
              <a:br>
                <a:rPr lang="cs-CZ" sz="600" b="0" i="1" baseline="0" noProof="0" dirty="0" smtClean="0">
                  <a:solidFill>
                    <a:schemeClr val="bg1"/>
                  </a:solidFill>
                </a:rPr>
              </a:br>
              <a:r>
                <a:rPr lang="en-GB" sz="600" b="0" i="1" baseline="0" noProof="0" dirty="0" smtClean="0">
                  <a:solidFill>
                    <a:schemeClr val="bg1"/>
                  </a:solidFill>
                </a:rPr>
                <a:t>Entrepreneurship</a:t>
              </a:r>
              <a:r>
                <a:rPr lang="cs-CZ" sz="600" b="0" i="1" baseline="0" noProof="0" dirty="0" smtClean="0">
                  <a:solidFill>
                    <a:schemeClr val="bg1"/>
                  </a:solidFill>
                </a:rPr>
                <a:t/>
              </a:r>
              <a:br>
                <a:rPr lang="cs-CZ" sz="600" b="0" i="1" baseline="0" noProof="0" dirty="0" smtClean="0">
                  <a:solidFill>
                    <a:schemeClr val="bg1"/>
                  </a:solidFill>
                </a:rPr>
              </a:br>
              <a:r>
                <a:rPr lang="en-GB" sz="600" b="0" i="1" baseline="0" noProof="0" dirty="0" smtClean="0">
                  <a:solidFill>
                    <a:schemeClr val="bg1"/>
                  </a:solidFill>
                </a:rPr>
                <a:t>and SMEs</a:t>
              </a:r>
              <a:endParaRPr lang="en-GB" sz="600" b="0" i="1" noProof="0" dirty="0" smtClean="0">
                <a:solidFill>
                  <a:schemeClr val="bg1"/>
                </a:solidFill>
              </a:endParaRPr>
            </a:p>
            <a:p>
              <a:endParaRPr lang="en-GB" sz="2400" b="0" dirty="0" err="1" smtClean="0">
                <a:solidFill>
                  <a:srgbClr val="0F5494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>
            <a:lvl1pPr marL="0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Tx/>
              <a:buFont typeface="Arial" pitchFamily="34" charset="0"/>
              <a:buChar char="•"/>
              <a:defRPr i="0">
                <a:solidFill>
                  <a:schemeClr val="tx1"/>
                </a:solidFill>
              </a:defRPr>
            </a:lvl1pPr>
            <a:lvl2pPr marL="742950" indent="-285750">
              <a:buClrTx/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14400" indent="0">
              <a:buClrTx/>
              <a:buFont typeface="Arial" pitchFamily="34" charset="0"/>
              <a:buNone/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332" y="6071760"/>
            <a:ext cx="2277668" cy="59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4" r="22668"/>
          <a:stretch/>
        </p:blipFill>
        <p:spPr>
          <a:xfrm>
            <a:off x="4571999" y="0"/>
            <a:ext cx="457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4031679" cy="936625"/>
          </a:xfrm>
        </p:spPr>
        <p:txBody>
          <a:bodyPr/>
          <a:lstStyle>
            <a:lvl1pPr marL="0"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88224" y="116632"/>
            <a:ext cx="2133600" cy="476250"/>
          </a:xfr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4042792" cy="3633788"/>
          </a:xfrm>
        </p:spPr>
        <p:txBody>
          <a:bodyPr/>
          <a:lstStyle>
            <a:lvl1pPr marL="342900" indent="-342900">
              <a:buClrTx/>
              <a:buFont typeface="Arial" pitchFamily="34" charset="0"/>
              <a:buChar char="•"/>
              <a:defRPr sz="2000" i="0">
                <a:solidFill>
                  <a:schemeClr val="tx1"/>
                </a:solidFill>
              </a:defRPr>
            </a:lvl1pPr>
            <a:lvl2pPr marL="742950" indent="-285750">
              <a:buClrTx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14400" indent="0">
              <a:buClrTx/>
              <a:buFont typeface="Arial" pitchFamily="34" charset="0"/>
              <a:buNone/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332" y="6073200"/>
            <a:ext cx="2277666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020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844927" y="980728"/>
            <a:ext cx="4031679" cy="936625"/>
          </a:xfrm>
        </p:spPr>
        <p:txBody>
          <a:bodyPr/>
          <a:lstStyle>
            <a:lvl1pPr marL="0"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32240" y="6297439"/>
            <a:ext cx="2133600" cy="476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833814" y="2276872"/>
            <a:ext cx="4042792" cy="3633788"/>
          </a:xfrm>
        </p:spPr>
        <p:txBody>
          <a:bodyPr/>
          <a:lstStyle>
            <a:lvl1pPr marL="342900" indent="-342900">
              <a:buClrTx/>
              <a:buFont typeface="Arial" pitchFamily="34" charset="0"/>
              <a:buChar char="•"/>
              <a:defRPr sz="2000" i="0">
                <a:solidFill>
                  <a:schemeClr val="tx1"/>
                </a:solidFill>
              </a:defRPr>
            </a:lvl1pPr>
            <a:lvl2pPr marL="742950" indent="-285750">
              <a:buClrTx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14400" indent="0">
              <a:buClrTx/>
              <a:buFont typeface="Arial" pitchFamily="34" charset="0"/>
              <a:buNone/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3" r="29489"/>
          <a:stretch/>
        </p:blipFill>
        <p:spPr>
          <a:xfrm>
            <a:off x="-127000" y="0"/>
            <a:ext cx="4699000" cy="6858000"/>
          </a:xfrm>
          <a:prstGeom prst="rect">
            <a:avLst/>
          </a:prstGeom>
        </p:spPr>
      </p:pic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1520" y="116632"/>
            <a:ext cx="2133600" cy="476250"/>
          </a:xfrm>
        </p:spPr>
        <p:txBody>
          <a:bodyPr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73200"/>
            <a:ext cx="2277666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4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54" r:id="rId3"/>
    <p:sldLayoutId id="2147483755" r:id="rId4"/>
  </p:sldLayoutIdLst>
  <p:hf sldNum="0"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bienkowska" TargetMode="External"/><Relationship Id="rId13" Type="http://schemas.openxmlformats.org/officeDocument/2006/relationships/image" Target="../media/image13.emf"/><Relationship Id="rId18" Type="http://schemas.openxmlformats.org/officeDocument/2006/relationships/image" Target="../media/image16.emf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hyperlink" Target="http://www.twitter.com/EU_Growth" TargetMode="External"/><Relationship Id="rId17" Type="http://schemas.openxmlformats.org/officeDocument/2006/relationships/image" Target="../media/image15.emf"/><Relationship Id="rId2" Type="http://schemas.openxmlformats.org/officeDocument/2006/relationships/image" Target="../media/image6.png"/><Relationship Id="rId16" Type="http://schemas.openxmlformats.org/officeDocument/2006/relationships/hyperlink" Target="http://www.youtube.com/c/EUGrowth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2.emf"/><Relationship Id="rId5" Type="http://schemas.openxmlformats.org/officeDocument/2006/relationships/image" Target="../media/image8.png"/><Relationship Id="rId15" Type="http://schemas.openxmlformats.org/officeDocument/2006/relationships/image" Target="../media/image14.emf"/><Relationship Id="rId10" Type="http://schemas.openxmlformats.org/officeDocument/2006/relationships/hyperlink" Target="http://www.facebook.com/EU.Growth" TargetMode="External"/><Relationship Id="rId4" Type="http://schemas.openxmlformats.org/officeDocument/2006/relationships/hyperlink" Target="http://www.facebook.com/MrSmeForEurope" TargetMode="External"/><Relationship Id="rId9" Type="http://schemas.openxmlformats.org/officeDocument/2006/relationships/image" Target="../media/image11.jpeg"/><Relationship Id="rId14" Type="http://schemas.openxmlformats.org/officeDocument/2006/relationships/hyperlink" Target="http://ec.europa.eu/growth/index_en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bienkowska" TargetMode="External"/><Relationship Id="rId13" Type="http://schemas.openxmlformats.org/officeDocument/2006/relationships/image" Target="../media/image13.emf"/><Relationship Id="rId18" Type="http://schemas.openxmlformats.org/officeDocument/2006/relationships/image" Target="../media/image16.emf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hyperlink" Target="http://www.twitter.com/EU_Growth" TargetMode="External"/><Relationship Id="rId17" Type="http://schemas.openxmlformats.org/officeDocument/2006/relationships/image" Target="../media/image15.emf"/><Relationship Id="rId2" Type="http://schemas.openxmlformats.org/officeDocument/2006/relationships/image" Target="../media/image6.png"/><Relationship Id="rId16" Type="http://schemas.openxmlformats.org/officeDocument/2006/relationships/hyperlink" Target="http://www.youtube.com/c/EUGrowth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2.emf"/><Relationship Id="rId5" Type="http://schemas.openxmlformats.org/officeDocument/2006/relationships/image" Target="../media/image8.png"/><Relationship Id="rId15" Type="http://schemas.openxmlformats.org/officeDocument/2006/relationships/image" Target="../media/image14.emf"/><Relationship Id="rId10" Type="http://schemas.openxmlformats.org/officeDocument/2006/relationships/hyperlink" Target="http://www.facebook.com/EU.Growth" TargetMode="External"/><Relationship Id="rId4" Type="http://schemas.openxmlformats.org/officeDocument/2006/relationships/hyperlink" Target="http://www.facebook.com/MrSmeForEurope" TargetMode="External"/><Relationship Id="rId9" Type="http://schemas.openxmlformats.org/officeDocument/2006/relationships/image" Target="../media/image11.jpeg"/><Relationship Id="rId14" Type="http://schemas.openxmlformats.org/officeDocument/2006/relationships/hyperlink" Target="http://ec.europa.eu/growth/index_en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7992888" cy="2016224"/>
          </a:xfrm>
        </p:spPr>
        <p:txBody>
          <a:bodyPr/>
          <a:lstStyle/>
          <a:p>
            <a:pPr algn="r"/>
            <a:r>
              <a:rPr lang="es-ES" dirty="0" smtClean="0"/>
              <a:t>63rd GRB</a:t>
            </a:r>
            <a:br>
              <a:rPr lang="es-ES" dirty="0" smtClean="0"/>
            </a:br>
            <a:r>
              <a:rPr lang="es-ES" dirty="0" smtClean="0"/>
              <a:t>16-18 </a:t>
            </a:r>
            <a:r>
              <a:rPr lang="es-ES" dirty="0" err="1" smtClean="0"/>
              <a:t>February</a:t>
            </a:r>
            <a:r>
              <a:rPr lang="es-ES" dirty="0" smtClean="0"/>
              <a:t>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4824536" cy="1872208"/>
          </a:xfrm>
        </p:spPr>
        <p:txBody>
          <a:bodyPr/>
          <a:lstStyle/>
          <a:p>
            <a:r>
              <a:rPr lang="en-GB" sz="2800" dirty="0" smtClean="0"/>
              <a:t>EC study </a:t>
            </a:r>
            <a:r>
              <a:rPr lang="en-GB" sz="2800" dirty="0"/>
              <a:t>to enhance UN Regulation </a:t>
            </a:r>
            <a:r>
              <a:rPr lang="en-GB" sz="2800" dirty="0" err="1"/>
              <a:t>Nos</a:t>
            </a:r>
            <a:r>
              <a:rPr lang="en-GB" sz="2800" dirty="0"/>
              <a:t> 9, 63 and 92 with respect to sound test requirements</a:t>
            </a:r>
            <a:endParaRPr lang="en-GB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852" y="5825819"/>
            <a:ext cx="292744" cy="2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789" y="5824766"/>
            <a:ext cx="285283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830" y="6023108"/>
            <a:ext cx="1116546" cy="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956" y="5693525"/>
            <a:ext cx="871043" cy="1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415" y="6120033"/>
            <a:ext cx="458584" cy="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Content Placeholder 3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5736" y="6295733"/>
            <a:ext cx="1642998" cy="1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879787"/>
            <a:ext cx="928440" cy="143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596" y="5995597"/>
            <a:ext cx="506039" cy="137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5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825" y="6199228"/>
            <a:ext cx="797361" cy="15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6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073" y="5910119"/>
            <a:ext cx="926926" cy="118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219" y="5901258"/>
            <a:ext cx="377949" cy="15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07504" y="236026"/>
            <a:ext cx="5256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/>
            <a:r>
              <a:rPr lang="en-TT" altLang="zh-CN" sz="1200" dirty="0" smtClean="0">
                <a:solidFill>
                  <a:schemeClr val="tx1"/>
                </a:solidFill>
              </a:rPr>
              <a:t>Transmitted by </a:t>
            </a:r>
            <a:r>
              <a:rPr lang="en-TT" altLang="zh-CN" sz="1200" dirty="0" smtClean="0">
                <a:solidFill>
                  <a:schemeClr val="tx1"/>
                </a:solidFill>
              </a:rPr>
              <a:t>the expert from the European Commission </a:t>
            </a:r>
            <a:r>
              <a:rPr lang="en-US" altLang="zh-CN" sz="1200" dirty="0" smtClean="0">
                <a:solidFill>
                  <a:schemeClr val="tx1"/>
                </a:solidFill>
              </a:rPr>
              <a:t> 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5887962" y="51359"/>
            <a:ext cx="32560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1200" u="sng" dirty="0">
                <a:solidFill>
                  <a:schemeClr val="tx1"/>
                </a:solidFill>
              </a:rPr>
              <a:t>Informal </a:t>
            </a:r>
            <a:r>
              <a:rPr lang="en-US" altLang="zh-CN" sz="1200" u="sng">
                <a:solidFill>
                  <a:schemeClr val="tx1"/>
                </a:solidFill>
              </a:rPr>
              <a:t>document </a:t>
            </a:r>
            <a:r>
              <a:rPr lang="en-US" altLang="zh-CN" sz="1200" b="1" smtClean="0">
                <a:solidFill>
                  <a:schemeClr val="tx1"/>
                </a:solidFill>
              </a:rPr>
              <a:t>GRB-63-18</a:t>
            </a:r>
            <a:endParaRPr lang="en-US" altLang="zh-CN" sz="1200" b="1" dirty="0">
              <a:solidFill>
                <a:schemeClr val="tx1"/>
              </a:solidFill>
            </a:endParaRPr>
          </a:p>
          <a:p>
            <a:r>
              <a:rPr lang="en-US" altLang="zh-CN" sz="1200" dirty="0">
                <a:solidFill>
                  <a:schemeClr val="tx1"/>
                </a:solidFill>
              </a:rPr>
              <a:t>(63</a:t>
            </a:r>
            <a:r>
              <a:rPr lang="en-US" altLang="zh-CN" sz="1200" baseline="30000" dirty="0">
                <a:solidFill>
                  <a:schemeClr val="tx1"/>
                </a:solidFill>
              </a:rPr>
              <a:t>rd</a:t>
            </a:r>
            <a:r>
              <a:rPr lang="en-US" altLang="zh-CN" sz="1200" dirty="0">
                <a:solidFill>
                  <a:schemeClr val="tx1"/>
                </a:solidFill>
              </a:rPr>
              <a:t> GRB, 16-18 February 2016,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agenda item </a:t>
            </a:r>
            <a:r>
              <a:rPr lang="en-US" altLang="zh-CN" sz="1200" dirty="0" smtClean="0">
                <a:solidFill>
                  <a:schemeClr val="tx1"/>
                </a:solidFill>
              </a:rPr>
              <a:t>9)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0" y="764704"/>
            <a:ext cx="9102430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1950" lvl="1" indent="-361950" algn="just" eaLnBrk="1" hangingPunct="1">
              <a:spcBef>
                <a:spcPts val="600"/>
              </a:spcBef>
              <a:spcAft>
                <a:spcPts val="600"/>
              </a:spcAft>
              <a:tabLst>
                <a:tab pos="5029200" algn="l"/>
              </a:tabLst>
            </a:pP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Study </a:t>
            </a:r>
            <a:r>
              <a:rPr lang="en-GB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on due diligence of  UN R9, R63 &amp; R92 before accession by the EU and replacement of the mandatory noise test requirements set out in Annex IX of Regulation (EU) No 134/2014 (L-category REPPR)</a:t>
            </a:r>
          </a:p>
          <a:p>
            <a:pPr marL="361950" lvl="1" indent="-361950" algn="just" eaLnBrk="1" hangingPunct="1">
              <a:spcBef>
                <a:spcPts val="600"/>
              </a:spcBef>
              <a:spcAft>
                <a:spcPts val="600"/>
              </a:spcAft>
              <a:tabLst>
                <a:tab pos="5029200" algn="l"/>
              </a:tabLst>
            </a:pPr>
            <a:r>
              <a:rPr lang="en-GB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Background</a:t>
            </a:r>
          </a:p>
          <a:p>
            <a:pPr marL="762000" lvl="2" indent="-361950" algn="just" eaLnBrk="1" hangingPunct="1">
              <a:spcBef>
                <a:spcPts val="600"/>
              </a:spcBef>
              <a:spcAft>
                <a:spcPts val="600"/>
              </a:spcAft>
              <a:tabLst>
                <a:tab pos="5029200" algn="l"/>
              </a:tabLst>
            </a:pPr>
            <a:r>
              <a:rPr lang="en-GB" sz="20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 response to frequent requests by citizens to improve the sound level of mopeds and quads as well as replacement silencers for all L-category </a:t>
            </a:r>
            <a:r>
              <a:rPr lang="en-GB" sz="2000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vehicles</a:t>
            </a:r>
          </a:p>
          <a:p>
            <a:pPr marL="0" indent="-400050" algn="just" eaLnBrk="1" hangingPunct="1">
              <a:spcBef>
                <a:spcPts val="600"/>
              </a:spcBef>
              <a:spcAft>
                <a:spcPts val="600"/>
              </a:spcAft>
              <a:tabLst>
                <a:tab pos="5029200" algn="l"/>
              </a:tabLst>
            </a:pPr>
            <a:r>
              <a:rPr lang="en-GB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Study 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tasks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5029200" algn="l"/>
              </a:tabLst>
            </a:pPr>
            <a:r>
              <a:rPr lang="en-GB" b="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 1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 Public consultation (completed)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5029200" algn="l"/>
              </a:tabLst>
            </a:pPr>
            <a:r>
              <a:rPr lang="en-GB" b="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 2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 Technical assessment (literature revision, draft amendments proposals)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5029200" algn="l"/>
              </a:tabLst>
            </a:pPr>
            <a:r>
              <a:rPr lang="en-GB" b="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 3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 Cost-Benefit Analysis (methodology, review of input data)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5029200" algn="l"/>
              </a:tabLst>
            </a:pPr>
            <a:r>
              <a:rPr lang="en-GB" b="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 4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 Proposal for Amendments (revision of initial ones, final proposal) </a:t>
            </a:r>
            <a:endParaRPr lang="en-GB" b="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-400050" algn="just" eaLnBrk="1" hangingPunct="1">
              <a:spcBef>
                <a:spcPts val="600"/>
              </a:spcBef>
              <a:spcAft>
                <a:spcPts val="600"/>
              </a:spcAft>
              <a:tabLst>
                <a:tab pos="5029200" algn="l"/>
              </a:tabLst>
            </a:pPr>
            <a:endParaRPr lang="en-GB" b="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600"/>
              </a:spcAft>
              <a:buNone/>
              <a:tabLst>
                <a:tab pos="8248650" algn="r"/>
              </a:tabLst>
            </a:pPr>
            <a:endParaRPr lang="en-GB" dirty="0">
              <a:solidFill>
                <a:srgbClr val="00B050"/>
              </a:solidFill>
            </a:endParaRPr>
          </a:p>
          <a:p>
            <a:pPr marL="0" indent="0" eaLnBrk="1" hangingPunct="1">
              <a:spcBef>
                <a:spcPts val="1200"/>
              </a:spcBef>
              <a:spcAft>
                <a:spcPts val="600"/>
              </a:spcAft>
              <a:buNone/>
              <a:tabLst>
                <a:tab pos="8248650" algn="r"/>
              </a:tabLst>
            </a:pPr>
            <a:endParaRPr lang="en-GB" sz="2400" u="sng" dirty="0"/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None/>
              <a:tabLst>
                <a:tab pos="8248650" algn="r"/>
              </a:tabLst>
            </a:pPr>
            <a:r>
              <a:rPr lang="en-GB" sz="2400" dirty="0"/>
              <a:t>	</a:t>
            </a:r>
            <a:endParaRPr lang="en-GB" sz="2400" dirty="0">
              <a:solidFill>
                <a:srgbClr val="00B05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31475" y="126015"/>
            <a:ext cx="913390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indent="0" algn="ctr" eaLnBrk="1" hangingPunct="1"/>
            <a:r>
              <a:rPr lang="en-GB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Study to enhance UN Regulation </a:t>
            </a:r>
            <a:r>
              <a:rPr lang="en-GB" sz="2000" dirty="0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Nos</a:t>
            </a:r>
            <a:r>
              <a:rPr lang="en-GB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9, 63 and 92 on sound test requirements for mopeds and some types of </a:t>
            </a:r>
            <a:r>
              <a:rPr lang="en-GB" sz="20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quadricycles</a:t>
            </a:r>
            <a:endParaRPr lang="en-GB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9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5496" y="764704"/>
            <a:ext cx="9066934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ts val="1200"/>
              </a:spcBef>
              <a:spcAft>
                <a:spcPts val="0"/>
              </a:spcAft>
              <a:buNone/>
              <a:tabLst>
                <a:tab pos="8248650" algn="r"/>
              </a:tabLst>
            </a:pPr>
            <a:r>
              <a:rPr lang="en-GB" dirty="0" smtClean="0"/>
              <a:t> 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tabLst>
                <a:tab pos="5029200" algn="l"/>
              </a:tabLst>
            </a:pP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Study progress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5029200" algn="l"/>
              </a:tabLst>
            </a:pPr>
            <a:r>
              <a:rPr lang="en-GB" b="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 1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completed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5029200" algn="l"/>
              </a:tabLst>
            </a:pPr>
            <a:r>
              <a:rPr lang="en-GB" b="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 2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well progressed for a first draft proposal, verification (tests incl.) after 63</a:t>
            </a:r>
            <a:r>
              <a:rPr lang="en-GB" b="0" baseline="30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rd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GRB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5029200" algn="l"/>
              </a:tabLst>
            </a:pPr>
            <a:r>
              <a:rPr lang="en-GB" b="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 3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en-GB" b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started around 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end Jan 16, first result planned around end of Apr 16</a:t>
            </a:r>
          </a:p>
          <a:p>
            <a:pPr marL="0" lvl="1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5029200" algn="l"/>
              </a:tabLst>
            </a:pPr>
            <a:r>
              <a:rPr lang="en-GB" b="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Task 4</a:t>
            </a: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to start around end of Apr 16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tabLst>
                <a:tab pos="5029200" algn="l"/>
              </a:tabLst>
            </a:pPr>
            <a:endParaRPr lang="en-GB" b="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tabLst>
                <a:tab pos="5029200" algn="l"/>
              </a:tabLst>
            </a:pPr>
            <a:r>
              <a:rPr lang="en-GB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Next </a:t>
            </a:r>
            <a:r>
              <a:rPr lang="en-GB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steps (estimated dates):</a:t>
            </a:r>
          </a:p>
          <a:p>
            <a:pPr marL="857250" lvl="2" indent="-457200" eaLnBrk="1" hangingPunct="1">
              <a:spcBef>
                <a:spcPts val="600"/>
              </a:spcBef>
              <a:spcAft>
                <a:spcPts val="600"/>
              </a:spcAft>
              <a:tabLst>
                <a:tab pos="7620000" algn="l"/>
              </a:tabLst>
            </a:pPr>
            <a:r>
              <a:rPr lang="en-GB" sz="2000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GRB </a:t>
            </a:r>
            <a:r>
              <a:rPr lang="en-GB" sz="20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vote of EU </a:t>
            </a:r>
            <a:r>
              <a:rPr lang="en-GB" sz="2000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proposals                                </a:t>
            </a:r>
            <a:r>
              <a:rPr lang="en-GB" sz="2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Sept 16 / </a:t>
            </a:r>
            <a:r>
              <a:rPr lang="en-GB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Feb 17 </a:t>
            </a:r>
            <a:r>
              <a:rPr lang="en-GB" sz="2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(tbc)</a:t>
            </a:r>
            <a:endParaRPr lang="en-GB" sz="20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857250" lvl="2" indent="-457200" eaLnBrk="1" hangingPunct="1">
              <a:spcBef>
                <a:spcPts val="600"/>
              </a:spcBef>
              <a:spcAft>
                <a:spcPts val="600"/>
              </a:spcAft>
              <a:tabLst>
                <a:tab pos="7620000" algn="l"/>
              </a:tabLst>
            </a:pPr>
            <a:r>
              <a:rPr lang="en-GB" sz="2000" b="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WP29 </a:t>
            </a:r>
            <a:r>
              <a:rPr lang="en-GB" sz="20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vote of EU proposals </a:t>
            </a:r>
            <a:r>
              <a:rPr lang="en-GB" sz="2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                           Mar 17 / Jun </a:t>
            </a:r>
            <a:r>
              <a:rPr lang="en-GB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17 </a:t>
            </a:r>
            <a:r>
              <a:rPr lang="en-GB" sz="2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(tbc)</a:t>
            </a:r>
            <a:endParaRPr lang="en-GB" sz="20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857250" lvl="2" indent="-457200" eaLnBrk="1" hangingPunct="1">
              <a:spcBef>
                <a:spcPts val="600"/>
              </a:spcBef>
              <a:spcAft>
                <a:spcPts val="600"/>
              </a:spcAft>
              <a:tabLst>
                <a:tab pos="6819900" algn="l"/>
              </a:tabLst>
            </a:pPr>
            <a:r>
              <a:rPr lang="en-GB" sz="2000" b="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EU accession to UN R9, 63 &amp; 92:</a:t>
            </a:r>
            <a:r>
              <a:rPr lang="en-GB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                   </a:t>
            </a:r>
            <a:r>
              <a:rPr lang="en-GB" sz="2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by first </a:t>
            </a:r>
            <a:r>
              <a:rPr lang="en-GB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semester 18</a:t>
            </a:r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None/>
              <a:tabLst>
                <a:tab pos="8248650" algn="r"/>
              </a:tabLst>
            </a:pPr>
            <a:endParaRPr lang="en-GB" sz="2400" u="sng" dirty="0"/>
          </a:p>
          <a:p>
            <a:pPr marL="0" indent="0" eaLnBrk="1" hangingPunct="1">
              <a:spcBef>
                <a:spcPts val="1200"/>
              </a:spcBef>
              <a:spcAft>
                <a:spcPts val="0"/>
              </a:spcAft>
              <a:buNone/>
              <a:tabLst>
                <a:tab pos="8248650" algn="r"/>
              </a:tabLst>
            </a:pPr>
            <a:r>
              <a:rPr lang="en-GB" sz="2400" dirty="0"/>
              <a:t>	</a:t>
            </a:r>
            <a:endParaRPr lang="en-GB" sz="2400" dirty="0">
              <a:solidFill>
                <a:srgbClr val="00B05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31475" y="332656"/>
            <a:ext cx="913390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indent="0" algn="ctr" eaLnBrk="1" hangingPunct="1"/>
            <a:r>
              <a:rPr lang="en-GB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Study to enhance UN Regulation </a:t>
            </a:r>
            <a:r>
              <a:rPr lang="en-GB" sz="2000" dirty="0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Nos</a:t>
            </a:r>
            <a:r>
              <a:rPr lang="en-GB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9, 63 and 92 on sound test requirements for mopeds and some types of </a:t>
            </a:r>
            <a:r>
              <a:rPr lang="en-GB" sz="2000" dirty="0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quadricycles</a:t>
            </a:r>
            <a:endParaRPr lang="en-GB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8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904" y="2204864"/>
            <a:ext cx="4968552" cy="2016224"/>
          </a:xfrm>
        </p:spPr>
        <p:txBody>
          <a:bodyPr/>
          <a:lstStyle/>
          <a:p>
            <a:r>
              <a:rPr lang="en-GB" sz="2800" dirty="0" smtClean="0">
                <a:ea typeface="ＭＳ Ｐゴシック" pitchFamily="34" charset="-128"/>
              </a:rPr>
              <a:t>Thank you for your attention</a:t>
            </a:r>
            <a:br>
              <a:rPr lang="en-GB" sz="2800" dirty="0" smtClean="0">
                <a:ea typeface="ＭＳ Ｐゴシック" pitchFamily="34" charset="-128"/>
              </a:rPr>
            </a:br>
            <a:r>
              <a:rPr lang="es-ES" sz="2800" dirty="0" smtClean="0">
                <a:ea typeface="ＭＳ Ｐゴシック" pitchFamily="34" charset="-128"/>
              </a:rPr>
              <a:t/>
            </a:r>
            <a:br>
              <a:rPr lang="es-ES" sz="2800" dirty="0" smtClean="0">
                <a:ea typeface="ＭＳ Ｐゴシック" pitchFamily="34" charset="-128"/>
              </a:rPr>
            </a:br>
            <a:r>
              <a:rPr lang="es-ES" sz="2800" dirty="0" smtClean="0">
                <a:ea typeface="ＭＳ Ｐゴシック" pitchFamily="34" charset="-128"/>
              </a:rPr>
              <a:t>DG GROW – </a:t>
            </a:r>
            <a:r>
              <a:rPr lang="es-ES" sz="2800" dirty="0" err="1" smtClean="0">
                <a:ea typeface="ＭＳ Ｐゴシック" pitchFamily="34" charset="-128"/>
              </a:rPr>
              <a:t>Unit</a:t>
            </a:r>
            <a:r>
              <a:rPr lang="es-ES" sz="2800" dirty="0" smtClean="0">
                <a:ea typeface="ＭＳ Ｐゴシック" pitchFamily="34" charset="-128"/>
              </a:rPr>
              <a:t> C4</a:t>
            </a:r>
            <a:endParaRPr lang="es-ES" sz="2800" dirty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3" y="4581128"/>
            <a:ext cx="7102927" cy="187220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GB" sz="2400" dirty="0"/>
              <a:t>Further information:</a:t>
            </a:r>
          </a:p>
          <a:p>
            <a:pPr algn="ctr" eaLnBrk="1" hangingPunct="1">
              <a:lnSpc>
                <a:spcPct val="80000"/>
              </a:lnSpc>
            </a:pP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>http://ec.europa.eu/growth/sectors/automotive/index_en.htm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852" y="5825819"/>
            <a:ext cx="292744" cy="28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789" y="5824766"/>
            <a:ext cx="285283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830" y="6023108"/>
            <a:ext cx="1116546" cy="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956" y="5693525"/>
            <a:ext cx="871043" cy="1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415" y="6120033"/>
            <a:ext cx="458584" cy="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Content Placeholder 3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5736" y="6295733"/>
            <a:ext cx="1642998" cy="1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879787"/>
            <a:ext cx="928440" cy="143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596" y="5995597"/>
            <a:ext cx="506039" cy="137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825" y="6199228"/>
            <a:ext cx="797361" cy="15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073" y="5910119"/>
            <a:ext cx="926926" cy="118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219" y="5901258"/>
            <a:ext cx="377949" cy="15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93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D052B640DDA408A0A5A023981DF73" ma:contentTypeVersion="1" ma:contentTypeDescription="Create a new document." ma:contentTypeScope="" ma:versionID="8f3a3d8961ccc86e2e337994e17c5b8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5CD37A-9F77-4FA0-95EB-11BD618D1B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528340-39C8-4EDA-882D-E30E41FEB1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C6F68F-0278-4278-8795-4F4CFAB9D808}">
  <ds:schemaRefs>
    <ds:schemaRef ds:uri="http://purl.org/dc/elements/1.1/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307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63rd GRB 16-18 February 2016</vt:lpstr>
      <vt:lpstr>PowerPoint Presentation</vt:lpstr>
      <vt:lpstr>PowerPoint Presentation</vt:lpstr>
      <vt:lpstr>Thank you for your attention  DG GROW – Unit C4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Konstantin Glukhenkiy</cp:lastModifiedBy>
  <cp:revision>206</cp:revision>
  <dcterms:created xsi:type="dcterms:W3CDTF">2011-10-28T10:25:18Z</dcterms:created>
  <dcterms:modified xsi:type="dcterms:W3CDTF">2016-02-18T11:09:30Z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0x0101006BAD052B640DDA408A0A5A023981DF73</vt:lpwstr>
  </property>
</Properties>
</file>