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89" r:id="rId2"/>
    <p:sldId id="469" r:id="rId3"/>
    <p:sldId id="480" r:id="rId4"/>
    <p:sldId id="481" r:id="rId5"/>
    <p:sldId id="472" r:id="rId6"/>
    <p:sldId id="473" r:id="rId7"/>
    <p:sldId id="470" r:id="rId8"/>
    <p:sldId id="478" r:id="rId9"/>
    <p:sldId id="479" r:id="rId10"/>
    <p:sldId id="477" r:id="rId11"/>
    <p:sldId id="475" r:id="rId12"/>
    <p:sldId id="474" r:id="rId13"/>
    <p:sldId id="489" r:id="rId14"/>
    <p:sldId id="485" r:id="rId15"/>
    <p:sldId id="487" r:id="rId16"/>
    <p:sldId id="490" r:id="rId17"/>
    <p:sldId id="483" r:id="rId18"/>
    <p:sldId id="488" r:id="rId19"/>
    <p:sldId id="484" r:id="rId2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0F2"/>
    <a:srgbClr val="707CA7"/>
    <a:srgbClr val="666699"/>
    <a:srgbClr val="97BF0D"/>
    <a:srgbClr val="FFCC33"/>
    <a:srgbClr val="5185C0"/>
    <a:srgbClr val="546293"/>
    <a:srgbClr val="DC0132"/>
    <a:srgbClr val="787799"/>
    <a:srgbClr val="AAA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946" autoAdjust="0"/>
  </p:normalViewPr>
  <p:slideViewPr>
    <p:cSldViewPr>
      <p:cViewPr>
        <p:scale>
          <a:sx n="70" d="100"/>
          <a:sy n="70" d="100"/>
        </p:scale>
        <p:origin x="-1776" y="-302"/>
      </p:cViewPr>
      <p:guideLst>
        <p:guide orient="horz" pos="2160"/>
        <p:guide pos="2880"/>
      </p:guideLst>
    </p:cSldViewPr>
  </p:slideViewPr>
  <p:outlineViewPr>
    <p:cViewPr>
      <p:scale>
        <a:sx n="33" d="100"/>
        <a:sy n="33" d="100"/>
      </p:scale>
      <p:origin x="0" y="66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216"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4012596-94B5-45B9-85E1-9B887B37DFEF}" type="datetimeFigureOut">
              <a:rPr lang="fr-FR" smtClean="0"/>
              <a:t>18/02/2016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2265884-0268-48BE-AC99-E15BB8F74A75}" type="slidenum">
              <a:rPr lang="fr-FR" smtClean="0"/>
              <a:t>‹#›</a:t>
            </a:fld>
            <a:endParaRPr lang="fr-FR"/>
          </a:p>
        </p:txBody>
      </p:sp>
    </p:spTree>
    <p:extLst>
      <p:ext uri="{BB962C8B-B14F-4D97-AF65-F5344CB8AC3E}">
        <p14:creationId xmlns:p14="http://schemas.microsoft.com/office/powerpoint/2010/main" val="66375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CBB4EFD-4489-49F1-BD5B-8AC73FA9E8FF}" type="datetimeFigureOut">
              <a:rPr lang="fr-FR" smtClean="0"/>
              <a:t>18/02/2016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4A9B5A35-9D3A-4C97-AE17-2E4CA6373FB3}" type="slidenum">
              <a:rPr lang="fr-FR" smtClean="0"/>
              <a:t>‹#›</a:t>
            </a:fld>
            <a:endParaRPr lang="fr-FR"/>
          </a:p>
        </p:txBody>
      </p:sp>
    </p:spTree>
    <p:extLst>
      <p:ext uri="{BB962C8B-B14F-4D97-AF65-F5344CB8AC3E}">
        <p14:creationId xmlns:p14="http://schemas.microsoft.com/office/powerpoint/2010/main" val="210259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07411" y="3858016"/>
            <a:ext cx="7772400" cy="650503"/>
          </a:xfrm>
          <a:noFill/>
          <a:ln>
            <a:noFill/>
          </a:ln>
          <a:effectLst/>
        </p:spPr>
        <p:txBody>
          <a:bodyPr/>
          <a:lstStyle>
            <a:lvl1pPr>
              <a:defRPr>
                <a:solidFill>
                  <a:srgbClr val="666699"/>
                </a:solidFill>
                <a:effectLst>
                  <a:outerShdw blurRad="38100" dist="38100" dir="2700000" algn="tl">
                    <a:srgbClr val="000000">
                      <a:alpha val="43137"/>
                    </a:srgbClr>
                  </a:outerShdw>
                </a:effectLst>
                <a:latin typeface="Century Gothic"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422319" y="4869160"/>
            <a:ext cx="7786304" cy="792088"/>
          </a:xfrm>
        </p:spPr>
        <p:txBody>
          <a:bodyPr>
            <a:normAutofit/>
          </a:bodyPr>
          <a:lstStyle>
            <a:lvl1pPr marL="342900" indent="-342900" algn="l">
              <a:buFont typeface="Arial" panose="020B0604020202020204" pitchFamily="34" charset="0"/>
              <a:buChar char="•"/>
              <a:defRPr sz="1600" i="1">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12" name="Espace réservé du numéro de diapositive 11"/>
          <p:cNvSpPr>
            <a:spLocks noGrp="1"/>
          </p:cNvSpPr>
          <p:nvPr>
            <p:ph type="sldNum" sz="quarter" idx="12"/>
          </p:nvPr>
        </p:nvSpPr>
        <p:spPr/>
        <p:txBody>
          <a:bodyPr/>
          <a:lstStyle/>
          <a:p>
            <a:fld id="{966B7ED3-0F0E-4479-BF52-DD7A6ADA2503}" type="slidenum">
              <a:rPr lang="fr-FR" kern="0" smtClean="0"/>
              <a:pPr/>
              <a:t>‹#›</a:t>
            </a:fld>
            <a:endParaRPr lang="fr-FR" kern="0" dirty="0" smtClean="0"/>
          </a:p>
        </p:txBody>
      </p:sp>
      <p:pic>
        <p:nvPicPr>
          <p:cNvPr id="14" name="Picture 3" descr="D:\debailleux\Mes documents\DCM\REFONTE FICHES ADAS\OK.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58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12775"/>
            <a:ext cx="8496944" cy="4536505"/>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9" name="Titre 18"/>
          <p:cNvSpPr>
            <a:spLocks noGrp="1"/>
          </p:cNvSpPr>
          <p:nvPr>
            <p:ph type="title"/>
          </p:nvPr>
        </p:nvSpPr>
        <p:spPr>
          <a:xfrm>
            <a:off x="1130376" y="548680"/>
            <a:ext cx="7681439" cy="648072"/>
          </a:xfrm>
          <a:noFill/>
          <a:effectLst/>
        </p:spPr>
        <p:txBody>
          <a:bodyPr/>
          <a:lstStyle>
            <a:lvl1pPr>
              <a:defRPr sz="3200">
                <a:solidFill>
                  <a:srgbClr val="666699"/>
                </a:solidFill>
                <a:effectLst>
                  <a:outerShdw blurRad="38100" dist="38100" dir="2700000" algn="tl">
                    <a:srgbClr val="000000">
                      <a:alpha val="43137"/>
                    </a:srgbClr>
                  </a:outerShdw>
                </a:effectLst>
              </a:defRPr>
            </a:lvl1pPr>
          </a:lstStyle>
          <a:p>
            <a:r>
              <a:rPr lang="fr-FR" dirty="0" smtClean="0"/>
              <a:t>Modifiez le style du titre</a:t>
            </a:r>
            <a:endParaRPr lang="fr-FR" dirty="0"/>
          </a:p>
        </p:txBody>
      </p:sp>
      <p:grpSp>
        <p:nvGrpSpPr>
          <p:cNvPr id="6" name="Groupe 5"/>
          <p:cNvGrpSpPr/>
          <p:nvPr userDrawn="1"/>
        </p:nvGrpSpPr>
        <p:grpSpPr>
          <a:xfrm>
            <a:off x="251520" y="807724"/>
            <a:ext cx="878857" cy="241252"/>
            <a:chOff x="361635" y="4427185"/>
            <a:chExt cx="550639" cy="151154"/>
          </a:xfrm>
          <a:effectLst>
            <a:outerShdw blurRad="50800" dist="38100" dir="2700000" algn="tl" rotWithShape="0">
              <a:prstClr val="black">
                <a:alpha val="40000"/>
              </a:prstClr>
            </a:outerShdw>
          </a:effectLst>
        </p:grpSpPr>
        <p:sp>
          <p:nvSpPr>
            <p:cNvPr id="9" name="Ellipse 8"/>
            <p:cNvSpPr/>
            <p:nvPr/>
          </p:nvSpPr>
          <p:spPr>
            <a:xfrm>
              <a:off x="761431" y="4427185"/>
              <a:ext cx="150843" cy="150844"/>
            </a:xfrm>
            <a:prstGeom prst="ellipse">
              <a:avLst/>
            </a:prstGeom>
            <a:solidFill>
              <a:srgbClr val="787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62782" y="4427495"/>
              <a:ext cx="150843" cy="150844"/>
            </a:xfrm>
            <a:prstGeom prst="ellipse">
              <a:avLst/>
            </a:prstGeom>
            <a:solidFill>
              <a:srgbClr val="AA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61635" y="4427495"/>
              <a:ext cx="150843" cy="150844"/>
            </a:xfrm>
            <a:prstGeom prst="ellipse">
              <a:avLst/>
            </a:prstGeom>
            <a:solidFill>
              <a:srgbClr val="E0D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Espace réservé du numéro de diapositive 14"/>
          <p:cNvSpPr>
            <a:spLocks noGrp="1"/>
          </p:cNvSpPr>
          <p:nvPr>
            <p:ph type="sldNum" sz="quarter" idx="12"/>
          </p:nvPr>
        </p:nvSpPr>
        <p:spPr/>
        <p:txBody>
          <a:bodyPr/>
          <a:lstStyle/>
          <a:p>
            <a:fld id="{966B7ED3-0F0E-4479-BF52-DD7A6ADA2503}" type="slidenum">
              <a:rPr lang="fr-FR" kern="0" smtClean="0"/>
              <a:pPr/>
              <a:t>‹#›</a:t>
            </a:fld>
            <a:endParaRPr lang="fr-FR" kern="0" dirty="0" smtClean="0"/>
          </a:p>
        </p:txBody>
      </p:sp>
    </p:spTree>
    <p:extLst>
      <p:ext uri="{BB962C8B-B14F-4D97-AF65-F5344CB8AC3E}">
        <p14:creationId xmlns:p14="http://schemas.microsoft.com/office/powerpoint/2010/main" val="37971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8000">
              <a:schemeClr val="bg1">
                <a:lumMod val="85000"/>
              </a:schemeClr>
            </a:gs>
            <a:gs pos="66000">
              <a:schemeClr val="bg1">
                <a:lumMod val="85000"/>
              </a:schemeClr>
            </a:gs>
            <a:gs pos="100000">
              <a:schemeClr val="bg1"/>
            </a:gs>
          </a:gsLst>
          <a:lin ang="14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userDrawn="1">
            <p:ph type="title"/>
          </p:nvPr>
        </p:nvSpPr>
        <p:spPr>
          <a:xfrm>
            <a:off x="323528" y="547417"/>
            <a:ext cx="8488288" cy="648072"/>
          </a:xfrm>
          <a:prstGeom prst="rect">
            <a:avLst/>
          </a:prstGeom>
          <a:noFill/>
          <a:ln>
            <a:noFill/>
          </a:ln>
          <a:effectLst>
            <a:innerShdw blurRad="114300">
              <a:prstClr val="black"/>
            </a:innerShdw>
          </a:effectLst>
        </p:spPr>
        <p:txBody>
          <a:bodyPr vert="horz" lIns="91440" tIns="45720" rIns="91440" bIns="45720" rtlCol="0" anchor="ctr">
            <a:noAutofit/>
          </a:bodyPr>
          <a:lstStyle/>
          <a:p>
            <a:r>
              <a:rPr lang="fr-FR" dirty="0" smtClean="0"/>
              <a:t>Modifiez le style du titre</a:t>
            </a:r>
            <a:endParaRPr lang="fr-FR" dirty="0"/>
          </a:p>
        </p:txBody>
      </p:sp>
      <p:sp>
        <p:nvSpPr>
          <p:cNvPr id="16" name="Forme libre 15"/>
          <p:cNvSpPr/>
          <p:nvPr userDrawn="1"/>
        </p:nvSpPr>
        <p:spPr>
          <a:xfrm>
            <a:off x="0" y="222191"/>
            <a:ext cx="9118363" cy="307648"/>
          </a:xfrm>
          <a:custGeom>
            <a:avLst/>
            <a:gdLst>
              <a:gd name="connsiteX0" fmla="*/ 0 w 9118363"/>
              <a:gd name="connsiteY0" fmla="*/ 307648 h 307648"/>
              <a:gd name="connsiteX1" fmla="*/ 4349809 w 9118363"/>
              <a:gd name="connsiteY1" fmla="*/ 111095 h 307648"/>
              <a:gd name="connsiteX2" fmla="*/ 9118363 w 9118363"/>
              <a:gd name="connsiteY2" fmla="*/ 0 h 307648"/>
            </a:gdLst>
            <a:ahLst/>
            <a:cxnLst>
              <a:cxn ang="0">
                <a:pos x="connsiteX0" y="connsiteY0"/>
              </a:cxn>
              <a:cxn ang="0">
                <a:pos x="connsiteX1" y="connsiteY1"/>
              </a:cxn>
              <a:cxn ang="0">
                <a:pos x="connsiteX2" y="connsiteY2"/>
              </a:cxn>
            </a:cxnLst>
            <a:rect l="l" t="t" r="r" b="b"/>
            <a:pathLst>
              <a:path w="9118363" h="307648">
                <a:moveTo>
                  <a:pt x="0" y="307648"/>
                </a:moveTo>
                <a:lnTo>
                  <a:pt x="4349809" y="111095"/>
                </a:lnTo>
                <a:cubicBezTo>
                  <a:pt x="5869536" y="59820"/>
                  <a:pt x="7493949" y="29910"/>
                  <a:pt x="9118363" y="0"/>
                </a:cubicBezTo>
              </a:path>
            </a:pathLst>
          </a:custGeom>
          <a:ln w="50800">
            <a:solidFill>
              <a:srgbClr val="666699"/>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10" name="Rectangle 9"/>
          <p:cNvSpPr/>
          <p:nvPr userDrawn="1"/>
        </p:nvSpPr>
        <p:spPr>
          <a:xfrm>
            <a:off x="0" y="6371293"/>
            <a:ext cx="9151939" cy="486707"/>
          </a:xfrm>
          <a:custGeom>
            <a:avLst/>
            <a:gdLst>
              <a:gd name="connsiteX0" fmla="*/ 0 w 9144000"/>
              <a:gd name="connsiteY0" fmla="*/ 0 h 216024"/>
              <a:gd name="connsiteX1" fmla="*/ 9144000 w 9144000"/>
              <a:gd name="connsiteY1" fmla="*/ 0 h 216024"/>
              <a:gd name="connsiteX2" fmla="*/ 9144000 w 9144000"/>
              <a:gd name="connsiteY2" fmla="*/ 216024 h 216024"/>
              <a:gd name="connsiteX3" fmla="*/ 0 w 9144000"/>
              <a:gd name="connsiteY3" fmla="*/ 216024 h 216024"/>
              <a:gd name="connsiteX4" fmla="*/ 0 w 9144000"/>
              <a:gd name="connsiteY4" fmla="*/ 0 h 216024"/>
              <a:gd name="connsiteX0" fmla="*/ 0 w 9147175"/>
              <a:gd name="connsiteY0" fmla="*/ 0 h 504949"/>
              <a:gd name="connsiteX1" fmla="*/ 91471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612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558882 w 9147175"/>
              <a:gd name="connsiteY1" fmla="*/ 150812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44607 w 9147175"/>
              <a:gd name="connsiteY1" fmla="*/ 291306 h 504949"/>
              <a:gd name="connsiteX2" fmla="*/ 9147175 w 9147175"/>
              <a:gd name="connsiteY2" fmla="*/ 504949 h 504949"/>
              <a:gd name="connsiteX3" fmla="*/ 3175 w 9147175"/>
              <a:gd name="connsiteY3" fmla="*/ 504949 h 504949"/>
              <a:gd name="connsiteX4" fmla="*/ 0 w 9147175"/>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607" h="347419">
                <a:moveTo>
                  <a:pt x="0" y="0"/>
                </a:moveTo>
                <a:cubicBezTo>
                  <a:pt x="2647898" y="110763"/>
                  <a:pt x="5213312" y="131577"/>
                  <a:pt x="7644607" y="133776"/>
                </a:cubicBezTo>
                <a:lnTo>
                  <a:pt x="7642225" y="345038"/>
                </a:lnTo>
                <a:lnTo>
                  <a:pt x="3175" y="347419"/>
                </a:lnTo>
                <a:cubicBezTo>
                  <a:pt x="2117" y="179103"/>
                  <a:pt x="1058" y="168316"/>
                  <a:pt x="0" y="0"/>
                </a:cubicBezTo>
                <a:close/>
              </a:path>
            </a:pathLst>
          </a:custGeom>
          <a:solidFill>
            <a:schemeClr val="bg1">
              <a:lumMod val="65000"/>
            </a:schemeClr>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 name="Espace réservé du texte 2"/>
          <p:cNvSpPr>
            <a:spLocks noGrp="1"/>
          </p:cNvSpPr>
          <p:nvPr userDrawn="1">
            <p:ph type="body" idx="1"/>
          </p:nvPr>
        </p:nvSpPr>
        <p:spPr>
          <a:xfrm>
            <a:off x="323528" y="1196753"/>
            <a:ext cx="8496944" cy="475252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8" name="Forme libre 17"/>
          <p:cNvSpPr/>
          <p:nvPr userDrawn="1"/>
        </p:nvSpPr>
        <p:spPr>
          <a:xfrm>
            <a:off x="8634413" y="0"/>
            <a:ext cx="514350" cy="407194"/>
          </a:xfrm>
          <a:custGeom>
            <a:avLst/>
            <a:gdLst>
              <a:gd name="connsiteX0" fmla="*/ 509587 w 509587"/>
              <a:gd name="connsiteY0" fmla="*/ 0 h 407194"/>
              <a:gd name="connsiteX1" fmla="*/ 509587 w 509587"/>
              <a:gd name="connsiteY1" fmla="*/ 407194 h 407194"/>
              <a:gd name="connsiteX2" fmla="*/ 0 w 509587"/>
              <a:gd name="connsiteY2" fmla="*/ 0 h 407194"/>
              <a:gd name="connsiteX3" fmla="*/ 509587 w 509587"/>
              <a:gd name="connsiteY3" fmla="*/ 0 h 407194"/>
            </a:gdLst>
            <a:ahLst/>
            <a:cxnLst>
              <a:cxn ang="0">
                <a:pos x="connsiteX0" y="connsiteY0"/>
              </a:cxn>
              <a:cxn ang="0">
                <a:pos x="connsiteX1" y="connsiteY1"/>
              </a:cxn>
              <a:cxn ang="0">
                <a:pos x="connsiteX2" y="connsiteY2"/>
              </a:cxn>
              <a:cxn ang="0">
                <a:pos x="connsiteX3" y="connsiteY3"/>
              </a:cxn>
            </a:cxnLst>
            <a:rect l="l" t="t" r="r" b="b"/>
            <a:pathLst>
              <a:path w="509587" h="407194">
                <a:moveTo>
                  <a:pt x="509587" y="0"/>
                </a:moveTo>
                <a:lnTo>
                  <a:pt x="509587" y="407194"/>
                </a:lnTo>
                <a:lnTo>
                  <a:pt x="0" y="0"/>
                </a:lnTo>
                <a:lnTo>
                  <a:pt x="509587" y="0"/>
                </a:lnTo>
                <a:close/>
              </a:path>
            </a:pathLst>
          </a:custGeom>
          <a:solidFill>
            <a:schemeClr val="bg1">
              <a:lumMod val="5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userDrawn="1"/>
        </p:nvSpPr>
        <p:spPr>
          <a:xfrm>
            <a:off x="8474869" y="0"/>
            <a:ext cx="673894" cy="407194"/>
          </a:xfrm>
          <a:custGeom>
            <a:avLst/>
            <a:gdLst>
              <a:gd name="connsiteX0" fmla="*/ 159544 w 673894"/>
              <a:gd name="connsiteY0" fmla="*/ 0 h 407194"/>
              <a:gd name="connsiteX1" fmla="*/ 673894 w 673894"/>
              <a:gd name="connsiteY1" fmla="*/ 407194 h 407194"/>
              <a:gd name="connsiteX2" fmla="*/ 0 w 673894"/>
              <a:gd name="connsiteY2" fmla="*/ 266700 h 407194"/>
              <a:gd name="connsiteX3" fmla="*/ 159544 w 673894"/>
              <a:gd name="connsiteY3" fmla="*/ 0 h 407194"/>
            </a:gdLst>
            <a:ahLst/>
            <a:cxnLst>
              <a:cxn ang="0">
                <a:pos x="connsiteX0" y="connsiteY0"/>
              </a:cxn>
              <a:cxn ang="0">
                <a:pos x="connsiteX1" y="connsiteY1"/>
              </a:cxn>
              <a:cxn ang="0">
                <a:pos x="connsiteX2" y="connsiteY2"/>
              </a:cxn>
              <a:cxn ang="0">
                <a:pos x="connsiteX3" y="connsiteY3"/>
              </a:cxn>
            </a:cxnLst>
            <a:rect l="l" t="t" r="r" b="b"/>
            <a:pathLst>
              <a:path w="673894" h="407194">
                <a:moveTo>
                  <a:pt x="159544" y="0"/>
                </a:moveTo>
                <a:lnTo>
                  <a:pt x="673894" y="407194"/>
                </a:lnTo>
                <a:lnTo>
                  <a:pt x="0" y="266700"/>
                </a:lnTo>
                <a:lnTo>
                  <a:pt x="159544" y="0"/>
                </a:lnTo>
                <a:close/>
              </a:path>
            </a:pathLst>
          </a:custGeom>
          <a:solidFill>
            <a:srgbClr val="66669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numéro de diapositive 5"/>
          <p:cNvSpPr>
            <a:spLocks noGrp="1"/>
          </p:cNvSpPr>
          <p:nvPr>
            <p:ph type="sldNum" sz="quarter" idx="4"/>
          </p:nvPr>
        </p:nvSpPr>
        <p:spPr>
          <a:xfrm>
            <a:off x="6732240" y="6520259"/>
            <a:ext cx="432048" cy="365125"/>
          </a:xfrm>
          <a:prstGeom prst="rect">
            <a:avLst/>
          </a:prstGeom>
        </p:spPr>
        <p:txBody>
          <a:bodyPr vert="horz" lIns="91440" tIns="45720" rIns="91440" bIns="45720" rtlCol="0" anchor="ctr"/>
          <a:lstStyle>
            <a:lvl1pPr algn="ctr">
              <a:defRPr sz="800">
                <a:solidFill>
                  <a:schemeClr val="bg1"/>
                </a:solidFill>
                <a:latin typeface="Arial" pitchFamily="34" charset="0"/>
                <a:cs typeface="Arial" pitchFamily="34" charset="0"/>
              </a:defRPr>
            </a:lvl1pPr>
          </a:lstStyle>
          <a:p>
            <a:fld id="{966B7ED3-0F0E-4479-BF52-DD7A6ADA2503}" type="slidenum">
              <a:rPr lang="fr-FR" kern="0" smtClean="0"/>
              <a:pPr/>
              <a:t>‹#›</a:t>
            </a:fld>
            <a:endParaRPr lang="fr-FR" kern="0" dirty="0" smtClean="0"/>
          </a:p>
        </p:txBody>
      </p:sp>
    </p:spTree>
    <p:extLst>
      <p:ext uri="{BB962C8B-B14F-4D97-AF65-F5344CB8AC3E}">
        <p14:creationId xmlns:p14="http://schemas.microsoft.com/office/powerpoint/2010/main" val="3397658451"/>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000" kern="1200">
          <a:solidFill>
            <a:srgbClr val="666699"/>
          </a:solidFill>
          <a:latin typeface="Century Gothic"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08920"/>
            <a:ext cx="7772400" cy="1080120"/>
          </a:xfrm>
          <a:noFill/>
          <a:effectLst/>
        </p:spPr>
        <p:txBody>
          <a:bodyPr/>
          <a:lstStyle/>
          <a:p>
            <a:pPr algn="ctr"/>
            <a:r>
              <a:rPr lang="fr-FR" sz="3600" dirty="0" smtClean="0"/>
              <a:t>Informations and </a:t>
            </a:r>
            <a:r>
              <a:rPr lang="en-US" sz="3600" dirty="0" smtClean="0"/>
              <a:t>comments on  </a:t>
            </a:r>
            <a:r>
              <a:rPr lang="fr-FR" sz="3600" dirty="0" smtClean="0">
                <a:solidFill>
                  <a:srgbClr val="FF0000"/>
                </a:solidFill>
              </a:rPr>
              <a:t/>
            </a:r>
            <a:br>
              <a:rPr lang="fr-FR" sz="3600" dirty="0" smtClean="0">
                <a:solidFill>
                  <a:srgbClr val="FF0000"/>
                </a:solidFill>
              </a:rPr>
            </a:br>
            <a:r>
              <a:rPr lang="fr-FR" sz="3600" dirty="0" smtClean="0">
                <a:solidFill>
                  <a:srgbClr val="FF0000"/>
                </a:solidFill>
              </a:rPr>
              <a:t>ECE-TRANS-WP.29-GRB-2016-02e</a:t>
            </a:r>
            <a:r>
              <a:rPr lang="fr-FR" sz="3600" dirty="0">
                <a:solidFill>
                  <a:srgbClr val="FF0000"/>
                </a:solidFill>
              </a:rPr>
              <a:t/>
            </a:r>
            <a:br>
              <a:rPr lang="fr-FR" sz="3600" dirty="0">
                <a:solidFill>
                  <a:srgbClr val="FF0000"/>
                </a:solidFill>
              </a:rPr>
            </a:br>
            <a:endParaRPr lang="fr-FR" sz="2800" dirty="0">
              <a:solidFill>
                <a:srgbClr val="FF0000"/>
              </a:solidFill>
            </a:endParaRPr>
          </a:p>
        </p:txBody>
      </p:sp>
      <p:sp>
        <p:nvSpPr>
          <p:cNvPr id="12" name="Espace réservé du numéro de diapositive 11"/>
          <p:cNvSpPr>
            <a:spLocks noGrp="1"/>
          </p:cNvSpPr>
          <p:nvPr>
            <p:ph type="sldNum" sz="quarter" idx="4294967295"/>
          </p:nvPr>
        </p:nvSpPr>
        <p:spPr>
          <a:xfrm>
            <a:off x="6742584" y="6525344"/>
            <a:ext cx="514400" cy="365125"/>
          </a:xfrm>
          <a:prstGeom prst="rect">
            <a:avLst/>
          </a:prstGeom>
        </p:spPr>
        <p:txBody>
          <a:bodyPr/>
          <a:lstStyle/>
          <a:p>
            <a:fld id="{966B7ED3-0F0E-4479-BF52-DD7A6ADA2503}" type="slidenum">
              <a:rPr lang="fr-FR" kern="0" smtClean="0"/>
              <a:pPr/>
              <a:t>1</a:t>
            </a:fld>
            <a:endParaRPr lang="fr-FR" kern="0" smtClean="0"/>
          </a:p>
        </p:txBody>
      </p:sp>
      <p:sp>
        <p:nvSpPr>
          <p:cNvPr id="4" name="Titre 2"/>
          <p:cNvSpPr txBox="1">
            <a:spLocks/>
          </p:cNvSpPr>
          <p:nvPr/>
        </p:nvSpPr>
        <p:spPr>
          <a:xfrm>
            <a:off x="1462561" y="4005064"/>
            <a:ext cx="7681439" cy="648072"/>
          </a:xfrm>
          <a:prstGeom prst="rect">
            <a:avLst/>
          </a:prstGeom>
          <a:noFill/>
          <a:ln>
            <a:noFill/>
          </a:ln>
          <a:effectLst/>
        </p:spPr>
        <p:txBody>
          <a:bodyPr vert="horz" lIns="91440" tIns="45720" rIns="91440" bIns="45720" rtlCol="0" anchor="ctr">
            <a:noAutofit/>
          </a:bodyPr>
          <a:lstStyle>
            <a:lvl1pPr algn="l" defTabSz="914400" rtl="0" eaLnBrk="1" latinLnBrk="0" hangingPunct="1">
              <a:spcBef>
                <a:spcPct val="0"/>
              </a:spcBef>
              <a:buNone/>
              <a:defRPr sz="4000" kern="1200">
                <a:solidFill>
                  <a:srgbClr val="666699"/>
                </a:solidFill>
                <a:effectLst>
                  <a:outerShdw blurRad="38100" dist="38100" dir="2700000" algn="tl">
                    <a:srgbClr val="000000">
                      <a:alpha val="43137"/>
                    </a:srgbClr>
                  </a:outerShdw>
                </a:effectLst>
                <a:latin typeface="Century Gothic" pitchFamily="34" charset="0"/>
                <a:ea typeface="+mj-ea"/>
                <a:cs typeface="Arial" pitchFamily="34" charset="0"/>
              </a:defRPr>
            </a:lvl1pPr>
          </a:lstStyle>
          <a:p>
            <a:pPr algn="r"/>
            <a:r>
              <a:rPr lang="fr-FR" sz="2000" dirty="0" smtClean="0"/>
              <a:t>Louis-Ferdinand PARDO (France)</a:t>
            </a:r>
            <a:endParaRPr lang="fr-FR" sz="2000" dirty="0"/>
          </a:p>
        </p:txBody>
      </p:sp>
      <p:sp>
        <p:nvSpPr>
          <p:cNvPr id="5" name="Rectangle 13"/>
          <p:cNvSpPr>
            <a:spLocks noChangeArrowheads="1"/>
          </p:cNvSpPr>
          <p:nvPr/>
        </p:nvSpPr>
        <p:spPr bwMode="auto">
          <a:xfrm>
            <a:off x="251520" y="184664"/>
            <a:ext cx="41044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square" anchor="ctr">
            <a:spAutoFit/>
          </a:bodyPr>
          <a:lstStyle/>
          <a:p>
            <a:pPr eaLnBrk="1" hangingPunct="1"/>
            <a:r>
              <a:rPr lang="en-TT" altLang="zh-CN" sz="1200" dirty="0" smtClean="0">
                <a:solidFill>
                  <a:schemeClr val="bg1"/>
                </a:solidFill>
              </a:rPr>
              <a:t>Transmitted by </a:t>
            </a:r>
            <a:r>
              <a:rPr lang="en-TT" altLang="zh-CN" sz="1200" dirty="0" smtClean="0">
                <a:solidFill>
                  <a:schemeClr val="bg1"/>
                </a:solidFill>
              </a:rPr>
              <a:t>the expert from France </a:t>
            </a:r>
            <a:r>
              <a:rPr lang="en-US" altLang="zh-CN" sz="1200" dirty="0" smtClean="0">
                <a:solidFill>
                  <a:schemeClr val="bg1"/>
                </a:solidFill>
              </a:rPr>
              <a:t> </a:t>
            </a:r>
            <a:endParaRPr lang="en-US" altLang="zh-CN" sz="1200" dirty="0">
              <a:solidFill>
                <a:schemeClr val="bg1"/>
              </a:solidFill>
            </a:endParaRPr>
          </a:p>
        </p:txBody>
      </p:sp>
      <p:sp>
        <p:nvSpPr>
          <p:cNvPr id="6" name="Rectangle 13"/>
          <p:cNvSpPr>
            <a:spLocks noChangeArrowheads="1"/>
          </p:cNvSpPr>
          <p:nvPr/>
        </p:nvSpPr>
        <p:spPr bwMode="auto">
          <a:xfrm>
            <a:off x="6156176" y="138497"/>
            <a:ext cx="22644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spAutoFit/>
          </a:bodyPr>
          <a:lstStyle/>
          <a:p>
            <a:pPr eaLnBrk="1" hangingPunct="1"/>
            <a:r>
              <a:rPr lang="en-TT" sz="1200" u="sng" dirty="0">
                <a:solidFill>
                  <a:schemeClr val="bg1"/>
                </a:solidFill>
              </a:rPr>
              <a:t>Informal document</a:t>
            </a:r>
            <a:r>
              <a:rPr lang="en-TT" sz="1200" dirty="0">
                <a:solidFill>
                  <a:schemeClr val="bg1"/>
                </a:solidFill>
              </a:rPr>
              <a:t> </a:t>
            </a:r>
            <a:r>
              <a:rPr lang="en-TT" sz="1200" b="1" dirty="0" smtClean="0">
                <a:solidFill>
                  <a:schemeClr val="bg1"/>
                </a:solidFill>
              </a:rPr>
              <a:t>GRB-</a:t>
            </a:r>
            <a:r>
              <a:rPr lang="en-TT" altLang="zh-CN" sz="1200" b="1" dirty="0" smtClean="0">
                <a:solidFill>
                  <a:schemeClr val="bg1"/>
                </a:solidFill>
              </a:rPr>
              <a:t>63</a:t>
            </a:r>
            <a:r>
              <a:rPr lang="en-TT" sz="1200" b="1" dirty="0" smtClean="0">
                <a:solidFill>
                  <a:schemeClr val="bg1"/>
                </a:solidFill>
              </a:rPr>
              <a:t>-16</a:t>
            </a:r>
            <a:endParaRPr lang="en-US" altLang="zh-CN" sz="1200" b="1" dirty="0">
              <a:solidFill>
                <a:schemeClr val="bg1"/>
              </a:solidFill>
            </a:endParaRPr>
          </a:p>
          <a:p>
            <a:pPr eaLnBrk="1" hangingPunct="1"/>
            <a:r>
              <a:rPr lang="en-TT" altLang="zh-CN" sz="1200" dirty="0">
                <a:solidFill>
                  <a:schemeClr val="bg1"/>
                </a:solidFill>
              </a:rPr>
              <a:t>(</a:t>
            </a:r>
            <a:r>
              <a:rPr lang="en-TT" altLang="zh-CN" sz="1200" dirty="0" smtClean="0">
                <a:solidFill>
                  <a:schemeClr val="bg1"/>
                </a:solidFill>
              </a:rPr>
              <a:t>63rd </a:t>
            </a:r>
            <a:r>
              <a:rPr lang="en-TT" altLang="zh-CN" sz="1200" dirty="0">
                <a:solidFill>
                  <a:schemeClr val="bg1"/>
                </a:solidFill>
              </a:rPr>
              <a:t>GRB, </a:t>
            </a:r>
            <a:r>
              <a:rPr lang="en-TT" altLang="zh-CN" sz="1200" dirty="0" smtClean="0">
                <a:solidFill>
                  <a:schemeClr val="bg1"/>
                </a:solidFill>
              </a:rPr>
              <a:t> 16-18 February 2016,</a:t>
            </a:r>
            <a:endParaRPr lang="en-TT" altLang="zh-CN" sz="1200" dirty="0">
              <a:solidFill>
                <a:schemeClr val="bg1"/>
              </a:solidFill>
            </a:endParaRPr>
          </a:p>
          <a:p>
            <a:pPr eaLnBrk="1" hangingPunct="1"/>
            <a:r>
              <a:rPr lang="en-TT" altLang="zh-CN" sz="1200" dirty="0">
                <a:solidFill>
                  <a:schemeClr val="bg1"/>
                </a:solidFill>
              </a:rPr>
              <a:t> agenda item </a:t>
            </a:r>
            <a:r>
              <a:rPr lang="en-TT" altLang="zh-CN" sz="1200" dirty="0" smtClean="0">
                <a:solidFill>
                  <a:schemeClr val="bg1"/>
                </a:solidFill>
              </a:rPr>
              <a:t>2)</a:t>
            </a:r>
            <a:r>
              <a:rPr lang="en-US" altLang="zh-CN" sz="1200" dirty="0" smtClean="0">
                <a:solidFill>
                  <a:schemeClr val="bg1"/>
                </a:solidFill>
              </a:rPr>
              <a:t> </a:t>
            </a:r>
            <a:endParaRPr lang="en-US" altLang="zh-CN" sz="1200" dirty="0">
              <a:solidFill>
                <a:schemeClr val="bg1"/>
              </a:solidFill>
            </a:endParaRPr>
          </a:p>
        </p:txBody>
      </p:sp>
    </p:spTree>
    <p:extLst>
      <p:ext uri="{BB962C8B-B14F-4D97-AF65-F5344CB8AC3E}">
        <p14:creationId xmlns:p14="http://schemas.microsoft.com/office/powerpoint/2010/main" val="346352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400" b="0" dirty="0" smtClean="0"/>
              <a:t>For semi-</a:t>
            </a:r>
            <a:r>
              <a:rPr lang="fr-FR" sz="2400" b="0" dirty="0" err="1" smtClean="0"/>
              <a:t>anechoic</a:t>
            </a:r>
            <a:r>
              <a:rPr lang="fr-FR" sz="2400" b="0" dirty="0" smtClean="0"/>
              <a:t>, ISO 26101 </a:t>
            </a:r>
            <a:r>
              <a:rPr lang="fr-FR" sz="2400" b="0" dirty="0" err="1" smtClean="0"/>
              <a:t>is</a:t>
            </a:r>
            <a:r>
              <a:rPr lang="fr-FR" sz="2400" b="0" dirty="0" smtClean="0"/>
              <a:t> applicable </a:t>
            </a:r>
          </a:p>
          <a:p>
            <a:pPr marL="0" indent="0">
              <a:buNone/>
            </a:pPr>
            <a:r>
              <a:rPr lang="fr-FR" sz="2400" dirty="0" smtClean="0">
                <a:sym typeface="Wingdings" panose="05000000000000000000" pitchFamily="2" charset="2"/>
              </a:rPr>
              <a:t> </a:t>
            </a:r>
            <a:r>
              <a:rPr lang="fr-FR" sz="2400" dirty="0" smtClean="0"/>
              <a:t>Question : Is </a:t>
            </a:r>
            <a:r>
              <a:rPr lang="fr-FR" sz="2400" dirty="0" err="1" smtClean="0"/>
              <a:t>it</a:t>
            </a:r>
            <a:r>
              <a:rPr lang="fr-FR" sz="2400" dirty="0" smtClean="0"/>
              <a:t> applicable </a:t>
            </a:r>
            <a:r>
              <a:rPr lang="fr-FR" sz="2400" dirty="0" err="1" smtClean="0"/>
              <a:t>also</a:t>
            </a:r>
            <a:r>
              <a:rPr lang="fr-FR" sz="2400" dirty="0" smtClean="0"/>
              <a:t> to open </a:t>
            </a:r>
            <a:r>
              <a:rPr lang="fr-FR" sz="2400" dirty="0" err="1" smtClean="0"/>
              <a:t>space</a:t>
            </a:r>
            <a:r>
              <a:rPr lang="fr-FR" sz="2400" dirty="0"/>
              <a:t> </a:t>
            </a:r>
            <a:r>
              <a:rPr lang="fr-FR" sz="2400" dirty="0" smtClean="0"/>
              <a:t>? </a:t>
            </a:r>
            <a:endParaRPr lang="fr-FR" sz="2400" dirty="0"/>
          </a:p>
        </p:txBody>
      </p:sp>
      <p:sp>
        <p:nvSpPr>
          <p:cNvPr id="3" name="Titre 2"/>
          <p:cNvSpPr>
            <a:spLocks noGrp="1"/>
          </p:cNvSpPr>
          <p:nvPr>
            <p:ph type="title"/>
          </p:nvPr>
        </p:nvSpPr>
        <p:spPr/>
        <p:txBody>
          <a:bodyPr/>
          <a:lstStyle/>
          <a:p>
            <a:r>
              <a:rPr lang="fr-FR" dirty="0"/>
              <a:t>Part II (§14.3.2) </a:t>
            </a:r>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10</a:t>
            </a:fld>
            <a:endParaRPr lang="fr-FR" kern="0" dirty="0" smtClean="0"/>
          </a:p>
        </p:txBody>
      </p:sp>
    </p:spTree>
    <p:extLst>
      <p:ext uri="{BB962C8B-B14F-4D97-AF65-F5344CB8AC3E}">
        <p14:creationId xmlns:p14="http://schemas.microsoft.com/office/powerpoint/2010/main" val="332971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400" dirty="0" smtClean="0"/>
              <a:t>The </a:t>
            </a:r>
            <a:r>
              <a:rPr lang="fr-FR" sz="2400" dirty="0" err="1"/>
              <a:t>device</a:t>
            </a:r>
            <a:r>
              <a:rPr lang="fr-FR" sz="2400" dirty="0"/>
              <a:t> to </a:t>
            </a:r>
            <a:r>
              <a:rPr lang="fr-FR" sz="2400" dirty="0" err="1"/>
              <a:t>be</a:t>
            </a:r>
            <a:r>
              <a:rPr lang="fr-FR" sz="2400" dirty="0"/>
              <a:t> </a:t>
            </a:r>
            <a:r>
              <a:rPr lang="fr-FR" sz="2400" dirty="0" err="1"/>
              <a:t>tested</a:t>
            </a:r>
            <a:r>
              <a:rPr lang="fr-FR" sz="2400" dirty="0"/>
              <a:t> and the microphone </a:t>
            </a:r>
            <a:r>
              <a:rPr lang="fr-FR" sz="2400" dirty="0" err="1"/>
              <a:t>shall</a:t>
            </a:r>
            <a:r>
              <a:rPr lang="fr-FR" sz="2400" dirty="0"/>
              <a:t> </a:t>
            </a:r>
            <a:r>
              <a:rPr lang="fr-FR" sz="2400" dirty="0" err="1"/>
              <a:t>be</a:t>
            </a:r>
            <a:r>
              <a:rPr lang="fr-FR" sz="2400" dirty="0"/>
              <a:t> </a:t>
            </a:r>
            <a:r>
              <a:rPr lang="fr-FR" sz="2400" dirty="0" err="1"/>
              <a:t>placed</a:t>
            </a:r>
            <a:r>
              <a:rPr lang="fr-FR" sz="2400" dirty="0"/>
              <a:t> at the </a:t>
            </a:r>
            <a:r>
              <a:rPr lang="fr-FR" sz="2400" dirty="0" err="1"/>
              <a:t>same</a:t>
            </a:r>
            <a:r>
              <a:rPr lang="fr-FR" sz="2400" dirty="0"/>
              <a:t> </a:t>
            </a:r>
            <a:r>
              <a:rPr lang="fr-FR" sz="2400" dirty="0" err="1"/>
              <a:t>height</a:t>
            </a:r>
            <a:r>
              <a:rPr lang="fr-FR" sz="2400" dirty="0"/>
              <a:t>. </a:t>
            </a:r>
            <a:endParaRPr lang="fr-FR" sz="2400" dirty="0" smtClean="0"/>
          </a:p>
          <a:p>
            <a:pPr marL="0" indent="0">
              <a:buNone/>
            </a:pPr>
            <a:r>
              <a:rPr lang="fr-FR" sz="2400" dirty="0" smtClean="0"/>
              <a:t>This </a:t>
            </a:r>
            <a:r>
              <a:rPr lang="fr-FR" sz="2400" dirty="0" err="1"/>
              <a:t>height</a:t>
            </a:r>
            <a:r>
              <a:rPr lang="fr-FR" sz="2400" dirty="0"/>
              <a:t> </a:t>
            </a:r>
            <a:r>
              <a:rPr lang="fr-FR" sz="2400" dirty="0" err="1"/>
              <a:t>shall</a:t>
            </a:r>
            <a:r>
              <a:rPr lang="fr-FR" sz="2400" dirty="0"/>
              <a:t> 1.20  ± 0.05 m</a:t>
            </a:r>
            <a:r>
              <a:rPr lang="fr-FR" sz="2400" dirty="0" smtClean="0"/>
              <a:t>.</a:t>
            </a:r>
            <a:endParaRPr lang="fr-FR" sz="2400" dirty="0"/>
          </a:p>
          <a:p>
            <a:pPr marL="0" indent="0">
              <a:buNone/>
            </a:pPr>
            <a:r>
              <a:rPr lang="fr-FR" sz="2400" dirty="0" smtClean="0">
                <a:sym typeface="Wingdings" panose="05000000000000000000" pitchFamily="2" charset="2"/>
              </a:rPr>
              <a:t>	</a:t>
            </a:r>
            <a:r>
              <a:rPr lang="fr-FR" sz="2400" b="0" dirty="0" smtClean="0">
                <a:sym typeface="Wingdings" panose="05000000000000000000" pitchFamily="2" charset="2"/>
              </a:rPr>
              <a:t> </a:t>
            </a:r>
            <a:r>
              <a:rPr lang="en-US" sz="2400" b="0" dirty="0" smtClean="0">
                <a:sym typeface="Wingdings" panose="05000000000000000000" pitchFamily="2" charset="2"/>
              </a:rPr>
              <a:t>In </a:t>
            </a:r>
            <a:r>
              <a:rPr lang="en-US" sz="2400" b="0" dirty="0">
                <a:sym typeface="Wingdings" panose="05000000000000000000" pitchFamily="2" charset="2"/>
              </a:rPr>
              <a:t>an anechoic </a:t>
            </a:r>
            <a:r>
              <a:rPr lang="en-US" sz="2400" b="0" dirty="0" smtClean="0">
                <a:sym typeface="Wingdings" panose="05000000000000000000" pitchFamily="2" charset="2"/>
              </a:rPr>
              <a:t>environment, only the distance between the device and microphone is important if : </a:t>
            </a:r>
          </a:p>
          <a:p>
            <a:pPr lvl="1"/>
            <a:r>
              <a:rPr lang="en-US" sz="2200" b="0" dirty="0" smtClean="0">
                <a:sym typeface="Wingdings" panose="05000000000000000000" pitchFamily="2" charset="2"/>
              </a:rPr>
              <a:t>minimum distance to the absorber  (</a:t>
            </a:r>
            <a:r>
              <a:rPr lang="el-GR" sz="2200" b="0" dirty="0" smtClean="0">
                <a:sym typeface="Wingdings" panose="05000000000000000000" pitchFamily="2" charset="2"/>
              </a:rPr>
              <a:t>λ</a:t>
            </a:r>
            <a:r>
              <a:rPr lang="fr-FR" sz="2200" b="0" dirty="0" smtClean="0">
                <a:sym typeface="Wingdings" panose="05000000000000000000" pitchFamily="2" charset="2"/>
              </a:rPr>
              <a:t>/4) </a:t>
            </a:r>
            <a:r>
              <a:rPr lang="en-US" sz="2200" b="0" dirty="0" smtClean="0">
                <a:sym typeface="Wingdings" panose="05000000000000000000" pitchFamily="2" charset="2"/>
              </a:rPr>
              <a:t>is respected, </a:t>
            </a:r>
          </a:p>
          <a:p>
            <a:pPr lvl="1"/>
            <a:r>
              <a:rPr lang="en-US" sz="2000" dirty="0">
                <a:sym typeface="Wingdings" panose="05000000000000000000" pitchFamily="2" charset="2"/>
              </a:rPr>
              <a:t>i</a:t>
            </a:r>
            <a:r>
              <a:rPr lang="en-US" sz="2000" dirty="0" smtClean="0">
                <a:sym typeface="Wingdings" panose="05000000000000000000" pitchFamily="2" charset="2"/>
              </a:rPr>
              <a:t>t corresponds to a microphone transverse.</a:t>
            </a:r>
            <a:endParaRPr lang="en-US" sz="2200" b="0" dirty="0"/>
          </a:p>
        </p:txBody>
      </p:sp>
      <p:sp>
        <p:nvSpPr>
          <p:cNvPr id="3" name="Titre 2"/>
          <p:cNvSpPr>
            <a:spLocks noGrp="1"/>
          </p:cNvSpPr>
          <p:nvPr>
            <p:ph type="title"/>
          </p:nvPr>
        </p:nvSpPr>
        <p:spPr/>
        <p:txBody>
          <a:bodyPr/>
          <a:lstStyle/>
          <a:p>
            <a:r>
              <a:rPr lang="fr-FR" dirty="0"/>
              <a:t>Part I </a:t>
            </a:r>
            <a:r>
              <a:rPr lang="fr-FR" dirty="0" smtClean="0"/>
              <a:t>– 6.3.2.</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11</a:t>
            </a:fld>
            <a:endParaRPr lang="fr-FR" kern="0" dirty="0" smtClean="0"/>
          </a:p>
        </p:txBody>
      </p:sp>
    </p:spTree>
    <p:extLst>
      <p:ext uri="{BB962C8B-B14F-4D97-AF65-F5344CB8AC3E}">
        <p14:creationId xmlns:p14="http://schemas.microsoft.com/office/powerpoint/2010/main" val="43086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p:txBody>
      </p:sp>
      <p:sp>
        <p:nvSpPr>
          <p:cNvPr id="3" name="Titre 2"/>
          <p:cNvSpPr>
            <a:spLocks noGrp="1"/>
          </p:cNvSpPr>
          <p:nvPr>
            <p:ph type="title"/>
          </p:nvPr>
        </p:nvSpPr>
        <p:spPr/>
        <p:txBody>
          <a:bodyPr/>
          <a:lstStyle/>
          <a:p>
            <a:r>
              <a:rPr lang="fr-FR" dirty="0"/>
              <a:t>Part I – 6.3.2.</a:t>
            </a:r>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12</a:t>
            </a:fld>
            <a:endParaRPr lang="fr-FR" kern="0" dirty="0" smtClean="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70766"/>
            <a:ext cx="2376264" cy="1900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569196"/>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39952" y="1700808"/>
            <a:ext cx="4320480" cy="43204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fr-FR" dirty="0" err="1" smtClean="0"/>
              <a:t>Which</a:t>
            </a:r>
            <a:r>
              <a:rPr lang="fr-FR" dirty="0" smtClean="0"/>
              <a:t> </a:t>
            </a:r>
            <a:r>
              <a:rPr lang="fr-FR" dirty="0" err="1" smtClean="0"/>
              <a:t>floor</a:t>
            </a:r>
            <a:r>
              <a:rPr lang="fr-FR" dirty="0" smtClean="0"/>
              <a:t> to </a:t>
            </a:r>
            <a:r>
              <a:rPr lang="fr-FR" dirty="0" err="1" smtClean="0"/>
              <a:t>be</a:t>
            </a:r>
            <a:r>
              <a:rPr lang="fr-FR" dirty="0" smtClean="0"/>
              <a:t> </a:t>
            </a:r>
            <a:r>
              <a:rPr lang="fr-FR" dirty="0" err="1" smtClean="0"/>
              <a:t>considered</a:t>
            </a:r>
            <a:r>
              <a:rPr lang="fr-FR" dirty="0" smtClean="0"/>
              <a:t> ?</a:t>
            </a:r>
          </a:p>
          <a:p>
            <a:pPr algn="ctr"/>
            <a:endParaRPr lang="fr-FR" dirty="0"/>
          </a:p>
          <a:p>
            <a:pPr algn="ctr"/>
            <a:endParaRPr lang="fr-FR" dirty="0" smtClean="0"/>
          </a:p>
          <a:p>
            <a:pPr algn="ctr"/>
            <a:endParaRPr lang="fr-FR" dirty="0"/>
          </a:p>
        </p:txBody>
      </p:sp>
      <p:sp>
        <p:nvSpPr>
          <p:cNvPr id="8" name="Triangle isocèle 7"/>
          <p:cNvSpPr/>
          <p:nvPr/>
        </p:nvSpPr>
        <p:spPr>
          <a:xfrm rot="10800000">
            <a:off x="4572000" y="1700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Triangle isocèle 10"/>
          <p:cNvSpPr/>
          <p:nvPr/>
        </p:nvSpPr>
        <p:spPr>
          <a:xfrm rot="10800000">
            <a:off x="5004048" y="170080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riangle isocèle 11"/>
          <p:cNvSpPr/>
          <p:nvPr/>
        </p:nvSpPr>
        <p:spPr>
          <a:xfrm rot="10800000">
            <a:off x="5436096" y="170080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Triangle isocèle 12"/>
          <p:cNvSpPr/>
          <p:nvPr/>
        </p:nvSpPr>
        <p:spPr>
          <a:xfrm rot="10800000">
            <a:off x="5868144" y="1700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Triangle isocèle 13"/>
          <p:cNvSpPr/>
          <p:nvPr/>
        </p:nvSpPr>
        <p:spPr>
          <a:xfrm rot="10800000">
            <a:off x="6300192" y="1700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Triangle isocèle 14"/>
          <p:cNvSpPr/>
          <p:nvPr/>
        </p:nvSpPr>
        <p:spPr>
          <a:xfrm rot="10800000">
            <a:off x="6732240" y="170080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Triangle isocèle 15"/>
          <p:cNvSpPr/>
          <p:nvPr/>
        </p:nvSpPr>
        <p:spPr>
          <a:xfrm rot="10800000">
            <a:off x="7164288" y="170080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Triangle isocèle 16"/>
          <p:cNvSpPr/>
          <p:nvPr/>
        </p:nvSpPr>
        <p:spPr>
          <a:xfrm rot="10800000">
            <a:off x="7596336" y="1700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Triangle isocèle 17"/>
          <p:cNvSpPr/>
          <p:nvPr/>
        </p:nvSpPr>
        <p:spPr>
          <a:xfrm rot="5400000">
            <a:off x="4091372" y="200879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Triangle isocèle 18"/>
          <p:cNvSpPr/>
          <p:nvPr/>
        </p:nvSpPr>
        <p:spPr>
          <a:xfrm rot="5400000">
            <a:off x="4067944" y="249289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Triangle isocèle 19"/>
          <p:cNvSpPr/>
          <p:nvPr/>
        </p:nvSpPr>
        <p:spPr>
          <a:xfrm rot="5400000">
            <a:off x="4067944" y="299695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Triangle isocèle 20"/>
          <p:cNvSpPr/>
          <p:nvPr/>
        </p:nvSpPr>
        <p:spPr>
          <a:xfrm rot="5400000">
            <a:off x="4067944" y="35010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3" name="Triangle isocèle 22"/>
          <p:cNvSpPr/>
          <p:nvPr/>
        </p:nvSpPr>
        <p:spPr>
          <a:xfrm rot="5400000">
            <a:off x="4091372" y="393305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Triangle isocèle 23"/>
          <p:cNvSpPr/>
          <p:nvPr/>
        </p:nvSpPr>
        <p:spPr>
          <a:xfrm rot="5400000">
            <a:off x="4067944" y="443711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Triangle isocèle 24"/>
          <p:cNvSpPr/>
          <p:nvPr/>
        </p:nvSpPr>
        <p:spPr>
          <a:xfrm rot="5400000">
            <a:off x="4067944" y="494116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Triangle isocèle 25"/>
          <p:cNvSpPr/>
          <p:nvPr/>
        </p:nvSpPr>
        <p:spPr>
          <a:xfrm rot="5400000">
            <a:off x="4067944" y="537321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Triangle isocèle 26"/>
          <p:cNvSpPr/>
          <p:nvPr/>
        </p:nvSpPr>
        <p:spPr>
          <a:xfrm>
            <a:off x="4499992"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Triangle isocèle 27"/>
          <p:cNvSpPr/>
          <p:nvPr/>
        </p:nvSpPr>
        <p:spPr>
          <a:xfrm>
            <a:off x="4932040"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Triangle isocèle 28"/>
          <p:cNvSpPr/>
          <p:nvPr/>
        </p:nvSpPr>
        <p:spPr>
          <a:xfrm>
            <a:off x="5364088"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Triangle isocèle 29"/>
          <p:cNvSpPr/>
          <p:nvPr/>
        </p:nvSpPr>
        <p:spPr>
          <a:xfrm>
            <a:off x="5796136"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Triangle isocèle 30"/>
          <p:cNvSpPr/>
          <p:nvPr/>
        </p:nvSpPr>
        <p:spPr>
          <a:xfrm>
            <a:off x="6300192"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Triangle isocèle 31"/>
          <p:cNvSpPr/>
          <p:nvPr/>
        </p:nvSpPr>
        <p:spPr>
          <a:xfrm>
            <a:off x="6732240"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Triangle isocèle 32"/>
          <p:cNvSpPr/>
          <p:nvPr/>
        </p:nvSpPr>
        <p:spPr>
          <a:xfrm>
            <a:off x="7164288"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Triangle isocèle 33"/>
          <p:cNvSpPr/>
          <p:nvPr/>
        </p:nvSpPr>
        <p:spPr>
          <a:xfrm>
            <a:off x="7596336"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Triangle isocèle 34"/>
          <p:cNvSpPr/>
          <p:nvPr/>
        </p:nvSpPr>
        <p:spPr>
          <a:xfrm rot="16200000">
            <a:off x="8028384" y="20608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Triangle isocèle 35"/>
          <p:cNvSpPr/>
          <p:nvPr/>
        </p:nvSpPr>
        <p:spPr>
          <a:xfrm rot="16200000">
            <a:off x="8028384" y="256490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Triangle isocèle 36"/>
          <p:cNvSpPr/>
          <p:nvPr/>
        </p:nvSpPr>
        <p:spPr>
          <a:xfrm rot="16200000">
            <a:off x="8028384" y="299695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Triangle isocèle 37"/>
          <p:cNvSpPr/>
          <p:nvPr/>
        </p:nvSpPr>
        <p:spPr>
          <a:xfrm rot="16200000">
            <a:off x="8028384" y="35010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Triangle isocèle 38"/>
          <p:cNvSpPr/>
          <p:nvPr/>
        </p:nvSpPr>
        <p:spPr>
          <a:xfrm rot="16200000">
            <a:off x="8028384" y="400506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0" name="Triangle isocèle 39"/>
          <p:cNvSpPr/>
          <p:nvPr/>
        </p:nvSpPr>
        <p:spPr>
          <a:xfrm rot="16200000">
            <a:off x="8028384" y="4509120"/>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1" name="Triangle isocèle 40"/>
          <p:cNvSpPr/>
          <p:nvPr/>
        </p:nvSpPr>
        <p:spPr>
          <a:xfrm rot="16200000">
            <a:off x="8028384" y="494116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2" name="Triangle isocèle 41"/>
          <p:cNvSpPr/>
          <p:nvPr/>
        </p:nvSpPr>
        <p:spPr>
          <a:xfrm rot="16200000">
            <a:off x="8028384" y="544522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10" name="Connecteur droit 9"/>
          <p:cNvCxnSpPr/>
          <p:nvPr/>
        </p:nvCxnSpPr>
        <p:spPr>
          <a:xfrm>
            <a:off x="4427984" y="4689140"/>
            <a:ext cx="378042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5616116" y="4869159"/>
            <a:ext cx="0" cy="72008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5736893" y="4936522"/>
            <a:ext cx="766557" cy="369332"/>
          </a:xfrm>
          <a:prstGeom prst="rect">
            <a:avLst/>
          </a:prstGeom>
          <a:noFill/>
        </p:spPr>
        <p:txBody>
          <a:bodyPr wrap="none" rtlCol="0">
            <a:spAutoFit/>
          </a:bodyPr>
          <a:lstStyle/>
          <a:p>
            <a:r>
              <a:rPr lang="fr-FR" b="1" dirty="0" smtClean="0">
                <a:solidFill>
                  <a:srgbClr val="FF0000"/>
                </a:solidFill>
              </a:rPr>
              <a:t>1,2 m </a:t>
            </a:r>
            <a:endParaRPr lang="fr-FR" b="1" dirty="0">
              <a:solidFill>
                <a:srgbClr val="FF0000"/>
              </a:solidFill>
            </a:endParaRPr>
          </a:p>
        </p:txBody>
      </p:sp>
      <p:cxnSp>
        <p:nvCxnSpPr>
          <p:cNvPr id="52" name="Connecteur droit avec flèche 51"/>
          <p:cNvCxnSpPr/>
          <p:nvPr/>
        </p:nvCxnSpPr>
        <p:spPr>
          <a:xfrm flipV="1">
            <a:off x="6781010" y="3861048"/>
            <a:ext cx="0" cy="792088"/>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6901787" y="4000418"/>
            <a:ext cx="766557" cy="369332"/>
          </a:xfrm>
          <a:prstGeom prst="rect">
            <a:avLst/>
          </a:prstGeom>
          <a:noFill/>
        </p:spPr>
        <p:txBody>
          <a:bodyPr wrap="none" rtlCol="0">
            <a:spAutoFit/>
          </a:bodyPr>
          <a:lstStyle/>
          <a:p>
            <a:r>
              <a:rPr lang="fr-FR" b="1" dirty="0" smtClean="0">
                <a:solidFill>
                  <a:srgbClr val="FF0000"/>
                </a:solidFill>
              </a:rPr>
              <a:t>1,2 m </a:t>
            </a:r>
            <a:endParaRPr lang="fr-FR" b="1" dirty="0">
              <a:solidFill>
                <a:srgbClr val="FF0000"/>
              </a:solidFill>
            </a:endParaRPr>
          </a:p>
        </p:txBody>
      </p:sp>
    </p:spTree>
    <p:extLst>
      <p:ext uri="{BB962C8B-B14F-4D97-AF65-F5344CB8AC3E}">
        <p14:creationId xmlns:p14="http://schemas.microsoft.com/office/powerpoint/2010/main" val="1507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Espace réservé du contenu 1"/>
          <p:cNvSpPr>
            <a:spLocks noGrp="1"/>
          </p:cNvSpPr>
          <p:nvPr>
            <p:ph idx="1"/>
          </p:nvPr>
        </p:nvSpPr>
        <p:spPr>
          <a:xfrm>
            <a:off x="323528" y="1412775"/>
            <a:ext cx="8496944" cy="4536505"/>
          </a:xfrm>
        </p:spPr>
        <p:txBody>
          <a:bodyPr>
            <a:normAutofit/>
          </a:bodyPr>
          <a:lstStyle/>
          <a:p>
            <a:pPr marL="0" indent="0">
              <a:buNone/>
              <a:tabLst>
                <a:tab pos="5740400" algn="l"/>
              </a:tabLst>
            </a:pPr>
            <a:r>
              <a:rPr lang="en-US" sz="2200" b="0" dirty="0" smtClean="0"/>
              <a:t>Both example should be valid : </a:t>
            </a:r>
            <a:endParaRPr lang="en-US" sz="2200" b="0" dirty="0"/>
          </a:p>
        </p:txBody>
      </p:sp>
      <p:sp>
        <p:nvSpPr>
          <p:cNvPr id="3" name="Titre 2"/>
          <p:cNvSpPr>
            <a:spLocks noGrp="1"/>
          </p:cNvSpPr>
          <p:nvPr>
            <p:ph type="title"/>
          </p:nvPr>
        </p:nvSpPr>
        <p:spPr/>
        <p:txBody>
          <a:bodyPr/>
          <a:lstStyle/>
          <a:p>
            <a:r>
              <a:rPr lang="fr-FR" dirty="0"/>
              <a:t>Part I – 6.3.2.</a:t>
            </a:r>
          </a:p>
        </p:txBody>
      </p:sp>
      <p:sp>
        <p:nvSpPr>
          <p:cNvPr id="6" name="Espace réservé du numéro de diapositive 5"/>
          <p:cNvSpPr>
            <a:spLocks noGrp="1"/>
          </p:cNvSpPr>
          <p:nvPr>
            <p:ph type="sldNum" sz="quarter" idx="12"/>
          </p:nvPr>
        </p:nvSpPr>
        <p:spPr>
          <a:xfrm>
            <a:off x="4679504" y="6520259"/>
            <a:ext cx="432048" cy="365125"/>
          </a:xfrm>
        </p:spPr>
        <p:txBody>
          <a:bodyPr/>
          <a:lstStyle/>
          <a:p>
            <a:fld id="{966B7ED3-0F0E-4479-BF52-DD7A6ADA2503}" type="slidenum">
              <a:rPr lang="fr-FR" kern="0" smtClean="0"/>
              <a:pPr/>
              <a:t>13</a:t>
            </a:fld>
            <a:endParaRPr lang="fr-FR" kern="0" dirty="0" smtClean="0"/>
          </a:p>
        </p:txBody>
      </p:sp>
      <p:sp>
        <p:nvSpPr>
          <p:cNvPr id="7" name="Rectangle 6"/>
          <p:cNvSpPr/>
          <p:nvPr/>
        </p:nvSpPr>
        <p:spPr>
          <a:xfrm>
            <a:off x="215008" y="1908448"/>
            <a:ext cx="4320480" cy="43204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8" name="Triangle isocèle 7"/>
          <p:cNvSpPr/>
          <p:nvPr/>
        </p:nvSpPr>
        <p:spPr>
          <a:xfrm rot="10800000">
            <a:off x="647056" y="19084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Triangle isocèle 8"/>
          <p:cNvSpPr/>
          <p:nvPr/>
        </p:nvSpPr>
        <p:spPr>
          <a:xfrm rot="10800000">
            <a:off x="1079104" y="190844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riangle isocèle 9"/>
          <p:cNvSpPr/>
          <p:nvPr/>
        </p:nvSpPr>
        <p:spPr>
          <a:xfrm rot="10800000">
            <a:off x="1511152" y="190844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Triangle isocèle 10"/>
          <p:cNvSpPr/>
          <p:nvPr/>
        </p:nvSpPr>
        <p:spPr>
          <a:xfrm rot="10800000">
            <a:off x="1943200" y="19084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Triangle isocèle 11"/>
          <p:cNvSpPr/>
          <p:nvPr/>
        </p:nvSpPr>
        <p:spPr>
          <a:xfrm rot="10800000">
            <a:off x="2375248" y="19084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Triangle isocèle 12"/>
          <p:cNvSpPr/>
          <p:nvPr/>
        </p:nvSpPr>
        <p:spPr>
          <a:xfrm rot="10800000">
            <a:off x="2807296" y="190844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Triangle isocèle 13"/>
          <p:cNvSpPr/>
          <p:nvPr/>
        </p:nvSpPr>
        <p:spPr>
          <a:xfrm rot="10800000">
            <a:off x="3239344" y="1908449"/>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Triangle isocèle 14"/>
          <p:cNvSpPr/>
          <p:nvPr/>
        </p:nvSpPr>
        <p:spPr>
          <a:xfrm rot="10800000">
            <a:off x="3671392" y="19084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Triangle isocèle 15"/>
          <p:cNvSpPr/>
          <p:nvPr/>
        </p:nvSpPr>
        <p:spPr>
          <a:xfrm rot="5400000">
            <a:off x="166428" y="221643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Triangle isocèle 16"/>
          <p:cNvSpPr/>
          <p:nvPr/>
        </p:nvSpPr>
        <p:spPr>
          <a:xfrm rot="5400000">
            <a:off x="143000" y="270053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Triangle isocèle 17"/>
          <p:cNvSpPr/>
          <p:nvPr/>
        </p:nvSpPr>
        <p:spPr>
          <a:xfrm rot="5400000">
            <a:off x="143000" y="320459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Triangle isocèle 18"/>
          <p:cNvSpPr/>
          <p:nvPr/>
        </p:nvSpPr>
        <p:spPr>
          <a:xfrm rot="5400000">
            <a:off x="143000" y="37086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Triangle isocèle 19"/>
          <p:cNvSpPr/>
          <p:nvPr/>
        </p:nvSpPr>
        <p:spPr>
          <a:xfrm rot="5400000">
            <a:off x="166428" y="414069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Triangle isocèle 20"/>
          <p:cNvSpPr/>
          <p:nvPr/>
        </p:nvSpPr>
        <p:spPr>
          <a:xfrm rot="5400000">
            <a:off x="143000" y="464475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Triangle isocèle 21"/>
          <p:cNvSpPr/>
          <p:nvPr/>
        </p:nvSpPr>
        <p:spPr>
          <a:xfrm rot="5400000">
            <a:off x="143000" y="5148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3" name="Triangle isocèle 22"/>
          <p:cNvSpPr/>
          <p:nvPr/>
        </p:nvSpPr>
        <p:spPr>
          <a:xfrm rot="5400000">
            <a:off x="143000" y="558085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Triangle isocèle 23"/>
          <p:cNvSpPr/>
          <p:nvPr/>
        </p:nvSpPr>
        <p:spPr>
          <a:xfrm>
            <a:off x="575048"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Triangle isocèle 24"/>
          <p:cNvSpPr/>
          <p:nvPr/>
        </p:nvSpPr>
        <p:spPr>
          <a:xfrm>
            <a:off x="1007096"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Triangle isocèle 25"/>
          <p:cNvSpPr/>
          <p:nvPr/>
        </p:nvSpPr>
        <p:spPr>
          <a:xfrm>
            <a:off x="1439144"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Triangle isocèle 26"/>
          <p:cNvSpPr/>
          <p:nvPr/>
        </p:nvSpPr>
        <p:spPr>
          <a:xfrm>
            <a:off x="1871192"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Triangle isocèle 27"/>
          <p:cNvSpPr/>
          <p:nvPr/>
        </p:nvSpPr>
        <p:spPr>
          <a:xfrm>
            <a:off x="2375248"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Triangle isocèle 28"/>
          <p:cNvSpPr/>
          <p:nvPr/>
        </p:nvSpPr>
        <p:spPr>
          <a:xfrm>
            <a:off x="2807296"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Triangle isocèle 29"/>
          <p:cNvSpPr/>
          <p:nvPr/>
        </p:nvSpPr>
        <p:spPr>
          <a:xfrm>
            <a:off x="3239344"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Triangle isocèle 30"/>
          <p:cNvSpPr/>
          <p:nvPr/>
        </p:nvSpPr>
        <p:spPr>
          <a:xfrm>
            <a:off x="3671392" y="58688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Triangle isocèle 31"/>
          <p:cNvSpPr/>
          <p:nvPr/>
        </p:nvSpPr>
        <p:spPr>
          <a:xfrm rot="16200000">
            <a:off x="4103440" y="22684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Triangle isocèle 32"/>
          <p:cNvSpPr/>
          <p:nvPr/>
        </p:nvSpPr>
        <p:spPr>
          <a:xfrm rot="16200000">
            <a:off x="4103440" y="277254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Triangle isocèle 33"/>
          <p:cNvSpPr/>
          <p:nvPr/>
        </p:nvSpPr>
        <p:spPr>
          <a:xfrm rot="16200000">
            <a:off x="4103440" y="320459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Triangle isocèle 34"/>
          <p:cNvSpPr/>
          <p:nvPr/>
        </p:nvSpPr>
        <p:spPr>
          <a:xfrm rot="16200000">
            <a:off x="4103440" y="37086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Triangle isocèle 35"/>
          <p:cNvSpPr/>
          <p:nvPr/>
        </p:nvSpPr>
        <p:spPr>
          <a:xfrm rot="16200000">
            <a:off x="4103440" y="421270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Triangle isocèle 36"/>
          <p:cNvSpPr/>
          <p:nvPr/>
        </p:nvSpPr>
        <p:spPr>
          <a:xfrm rot="16200000">
            <a:off x="4103440" y="4716760"/>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Triangle isocèle 37"/>
          <p:cNvSpPr/>
          <p:nvPr/>
        </p:nvSpPr>
        <p:spPr>
          <a:xfrm rot="16200000">
            <a:off x="4103440" y="514880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Triangle isocèle 38"/>
          <p:cNvSpPr/>
          <p:nvPr/>
        </p:nvSpPr>
        <p:spPr>
          <a:xfrm rot="16200000">
            <a:off x="4103440" y="565286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40" name="Connecteur droit 39"/>
          <p:cNvCxnSpPr/>
          <p:nvPr/>
        </p:nvCxnSpPr>
        <p:spPr>
          <a:xfrm>
            <a:off x="503040" y="4896780"/>
            <a:ext cx="378042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Bouton d'action : Son 44">
            <a:hlinkClick r:id="" action="ppaction://noaction" highlightClick="1">
              <a:snd r:embed="rId2" name="applause.wav"/>
            </a:hlinkClick>
          </p:cNvPr>
          <p:cNvSpPr/>
          <p:nvPr/>
        </p:nvSpPr>
        <p:spPr>
          <a:xfrm>
            <a:off x="1039139" y="3492624"/>
            <a:ext cx="1448080" cy="809620"/>
          </a:xfrm>
          <a:prstGeom prst="actionButtonSou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p:cNvCxnSpPr/>
          <p:nvPr/>
        </p:nvCxnSpPr>
        <p:spPr>
          <a:xfrm>
            <a:off x="1871192" y="3888668"/>
            <a:ext cx="1368152" cy="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263105" y="3780656"/>
            <a:ext cx="180020"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8" name="ZoneTexte 57"/>
          <p:cNvSpPr txBox="1"/>
          <p:nvPr/>
        </p:nvSpPr>
        <p:spPr>
          <a:xfrm>
            <a:off x="2314109" y="3468701"/>
            <a:ext cx="595035" cy="369332"/>
          </a:xfrm>
          <a:prstGeom prst="rect">
            <a:avLst/>
          </a:prstGeom>
          <a:noFill/>
        </p:spPr>
        <p:txBody>
          <a:bodyPr wrap="none" rtlCol="0">
            <a:spAutoFit/>
          </a:bodyPr>
          <a:lstStyle/>
          <a:p>
            <a:r>
              <a:rPr lang="fr-FR" b="1" dirty="0" smtClean="0">
                <a:solidFill>
                  <a:srgbClr val="FF0000"/>
                </a:solidFill>
              </a:rPr>
              <a:t>2 m </a:t>
            </a:r>
            <a:endParaRPr lang="fr-FR" b="1" dirty="0">
              <a:solidFill>
                <a:srgbClr val="FF0000"/>
              </a:solidFill>
            </a:endParaRPr>
          </a:p>
        </p:txBody>
      </p:sp>
      <p:cxnSp>
        <p:nvCxnSpPr>
          <p:cNvPr id="59" name="Connecteur droit avec flèche 58"/>
          <p:cNvCxnSpPr>
            <a:stCxn id="35" idx="0"/>
            <a:endCxn id="56" idx="6"/>
          </p:cNvCxnSpPr>
          <p:nvPr/>
        </p:nvCxnSpPr>
        <p:spPr>
          <a:xfrm flipH="1">
            <a:off x="3443125" y="3888668"/>
            <a:ext cx="732323"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3537259" y="3468701"/>
            <a:ext cx="734496" cy="369332"/>
          </a:xfrm>
          <a:prstGeom prst="rect">
            <a:avLst/>
          </a:prstGeom>
          <a:noFill/>
        </p:spPr>
        <p:txBody>
          <a:bodyPr wrap="none" rtlCol="0">
            <a:spAutoFit/>
          </a:bodyPr>
          <a:lstStyle/>
          <a:p>
            <a:r>
              <a:rPr lang="fr-FR" b="1" dirty="0" smtClean="0">
                <a:solidFill>
                  <a:srgbClr val="FF0000"/>
                </a:solidFill>
              </a:rPr>
              <a:t>&gt; </a:t>
            </a:r>
            <a:r>
              <a:rPr lang="el-GR" b="1" dirty="0" smtClean="0">
                <a:solidFill>
                  <a:srgbClr val="FF0000"/>
                </a:solidFill>
              </a:rPr>
              <a:t>λ</a:t>
            </a:r>
            <a:r>
              <a:rPr lang="fr-FR" b="1" dirty="0" smtClean="0">
                <a:solidFill>
                  <a:srgbClr val="FF0000"/>
                </a:solidFill>
              </a:rPr>
              <a:t>/4 </a:t>
            </a:r>
            <a:endParaRPr lang="fr-FR" b="1" dirty="0">
              <a:solidFill>
                <a:srgbClr val="FF0000"/>
              </a:solidFill>
            </a:endParaRPr>
          </a:p>
        </p:txBody>
      </p:sp>
      <p:sp>
        <p:nvSpPr>
          <p:cNvPr id="112" name="Rectangle 111"/>
          <p:cNvSpPr/>
          <p:nvPr/>
        </p:nvSpPr>
        <p:spPr>
          <a:xfrm>
            <a:off x="4687888" y="1916832"/>
            <a:ext cx="4320480" cy="43204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3" name="Triangle isocèle 112"/>
          <p:cNvSpPr/>
          <p:nvPr/>
        </p:nvSpPr>
        <p:spPr>
          <a:xfrm rot="10800000">
            <a:off x="5119936" y="19168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4" name="Triangle isocèle 113"/>
          <p:cNvSpPr/>
          <p:nvPr/>
        </p:nvSpPr>
        <p:spPr>
          <a:xfrm rot="10800000">
            <a:off x="5551984" y="1916833"/>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5" name="Triangle isocèle 114"/>
          <p:cNvSpPr/>
          <p:nvPr/>
        </p:nvSpPr>
        <p:spPr>
          <a:xfrm rot="10800000">
            <a:off x="5984032" y="1916833"/>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6" name="Triangle isocèle 115"/>
          <p:cNvSpPr/>
          <p:nvPr/>
        </p:nvSpPr>
        <p:spPr>
          <a:xfrm rot="10800000">
            <a:off x="6416080" y="19168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7" name="Triangle isocèle 116"/>
          <p:cNvSpPr/>
          <p:nvPr/>
        </p:nvSpPr>
        <p:spPr>
          <a:xfrm rot="10800000">
            <a:off x="6848128" y="19168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8" name="Triangle isocèle 117"/>
          <p:cNvSpPr/>
          <p:nvPr/>
        </p:nvSpPr>
        <p:spPr>
          <a:xfrm rot="10800000">
            <a:off x="7280176" y="1916833"/>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9" name="Triangle isocèle 118"/>
          <p:cNvSpPr/>
          <p:nvPr/>
        </p:nvSpPr>
        <p:spPr>
          <a:xfrm rot="10800000">
            <a:off x="7712224" y="1916833"/>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0" name="Triangle isocèle 119"/>
          <p:cNvSpPr/>
          <p:nvPr/>
        </p:nvSpPr>
        <p:spPr>
          <a:xfrm rot="10800000">
            <a:off x="8144272" y="19168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1" name="Triangle isocèle 120"/>
          <p:cNvSpPr/>
          <p:nvPr/>
        </p:nvSpPr>
        <p:spPr>
          <a:xfrm rot="5400000">
            <a:off x="4639308" y="222482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2" name="Triangle isocèle 121"/>
          <p:cNvSpPr/>
          <p:nvPr/>
        </p:nvSpPr>
        <p:spPr>
          <a:xfrm rot="5400000">
            <a:off x="4615880" y="2708920"/>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3" name="Triangle isocèle 122"/>
          <p:cNvSpPr/>
          <p:nvPr/>
        </p:nvSpPr>
        <p:spPr>
          <a:xfrm rot="5400000">
            <a:off x="4615880" y="321297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4" name="Triangle isocèle 123"/>
          <p:cNvSpPr/>
          <p:nvPr/>
        </p:nvSpPr>
        <p:spPr>
          <a:xfrm rot="5400000">
            <a:off x="4615880" y="37170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5" name="Triangle isocèle 124"/>
          <p:cNvSpPr/>
          <p:nvPr/>
        </p:nvSpPr>
        <p:spPr>
          <a:xfrm rot="5400000">
            <a:off x="4639308" y="4149080"/>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6" name="Triangle isocèle 125"/>
          <p:cNvSpPr/>
          <p:nvPr/>
        </p:nvSpPr>
        <p:spPr>
          <a:xfrm rot="5400000">
            <a:off x="4615880" y="465313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7" name="Triangle isocèle 126"/>
          <p:cNvSpPr/>
          <p:nvPr/>
        </p:nvSpPr>
        <p:spPr>
          <a:xfrm rot="5400000">
            <a:off x="4615880" y="515719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8" name="Triangle isocèle 127"/>
          <p:cNvSpPr/>
          <p:nvPr/>
        </p:nvSpPr>
        <p:spPr>
          <a:xfrm rot="5400000">
            <a:off x="4615880" y="5589240"/>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9" name="Triangle isocèle 128"/>
          <p:cNvSpPr/>
          <p:nvPr/>
        </p:nvSpPr>
        <p:spPr>
          <a:xfrm>
            <a:off x="5047928"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0" name="Triangle isocèle 129"/>
          <p:cNvSpPr/>
          <p:nvPr/>
        </p:nvSpPr>
        <p:spPr>
          <a:xfrm>
            <a:off x="5479976"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1" name="Triangle isocèle 130"/>
          <p:cNvSpPr/>
          <p:nvPr/>
        </p:nvSpPr>
        <p:spPr>
          <a:xfrm>
            <a:off x="5912024"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2" name="Triangle isocèle 131"/>
          <p:cNvSpPr/>
          <p:nvPr/>
        </p:nvSpPr>
        <p:spPr>
          <a:xfrm>
            <a:off x="6344072"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3" name="Triangle isocèle 132"/>
          <p:cNvSpPr/>
          <p:nvPr/>
        </p:nvSpPr>
        <p:spPr>
          <a:xfrm>
            <a:off x="6848128"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4" name="Triangle isocèle 133"/>
          <p:cNvSpPr/>
          <p:nvPr/>
        </p:nvSpPr>
        <p:spPr>
          <a:xfrm>
            <a:off x="7280176"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5" name="Triangle isocèle 134"/>
          <p:cNvSpPr/>
          <p:nvPr/>
        </p:nvSpPr>
        <p:spPr>
          <a:xfrm>
            <a:off x="7712224"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6" name="Triangle isocèle 135"/>
          <p:cNvSpPr/>
          <p:nvPr/>
        </p:nvSpPr>
        <p:spPr>
          <a:xfrm>
            <a:off x="8144272" y="58772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7" name="Triangle isocèle 136"/>
          <p:cNvSpPr/>
          <p:nvPr/>
        </p:nvSpPr>
        <p:spPr>
          <a:xfrm rot="16200000">
            <a:off x="8576320" y="227687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8" name="Triangle isocèle 137"/>
          <p:cNvSpPr/>
          <p:nvPr/>
        </p:nvSpPr>
        <p:spPr>
          <a:xfrm rot="16200000">
            <a:off x="8576320" y="278092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9" name="Triangle isocèle 138"/>
          <p:cNvSpPr/>
          <p:nvPr/>
        </p:nvSpPr>
        <p:spPr>
          <a:xfrm rot="16200000">
            <a:off x="8576320" y="3212976"/>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0" name="Triangle isocèle 139"/>
          <p:cNvSpPr/>
          <p:nvPr/>
        </p:nvSpPr>
        <p:spPr>
          <a:xfrm rot="16200000">
            <a:off x="8576320" y="371703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1" name="Triangle isocèle 140"/>
          <p:cNvSpPr/>
          <p:nvPr/>
        </p:nvSpPr>
        <p:spPr>
          <a:xfrm rot="16200000">
            <a:off x="8576320" y="422108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2" name="Triangle isocèle 141"/>
          <p:cNvSpPr/>
          <p:nvPr/>
        </p:nvSpPr>
        <p:spPr>
          <a:xfrm rot="16200000">
            <a:off x="8576320" y="4725144"/>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3" name="Triangle isocèle 142"/>
          <p:cNvSpPr/>
          <p:nvPr/>
        </p:nvSpPr>
        <p:spPr>
          <a:xfrm rot="16200000">
            <a:off x="8576320" y="5157192"/>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4" name="Triangle isocèle 143"/>
          <p:cNvSpPr/>
          <p:nvPr/>
        </p:nvSpPr>
        <p:spPr>
          <a:xfrm rot="16200000">
            <a:off x="8576320" y="5661248"/>
            <a:ext cx="504056" cy="36004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6" name="Bouton d'action : Son 145">
            <a:hlinkClick r:id="" action="ppaction://noaction" highlightClick="1">
              <a:snd r:embed="rId2" name="applause.wav"/>
            </a:hlinkClick>
          </p:cNvPr>
          <p:cNvSpPr/>
          <p:nvPr/>
        </p:nvSpPr>
        <p:spPr>
          <a:xfrm rot="16200000">
            <a:off x="5963430" y="4019958"/>
            <a:ext cx="1448080" cy="809620"/>
          </a:xfrm>
          <a:prstGeom prst="actionButtonSou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7" name="Connecteur droit avec flèche 146"/>
          <p:cNvCxnSpPr/>
          <p:nvPr/>
        </p:nvCxnSpPr>
        <p:spPr>
          <a:xfrm flipV="1">
            <a:off x="6660232" y="3170540"/>
            <a:ext cx="0" cy="1188132"/>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Ellipse 147"/>
          <p:cNvSpPr/>
          <p:nvPr/>
        </p:nvSpPr>
        <p:spPr>
          <a:xfrm>
            <a:off x="6585290" y="2954516"/>
            <a:ext cx="180020"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9" name="ZoneTexte 148"/>
          <p:cNvSpPr txBox="1"/>
          <p:nvPr/>
        </p:nvSpPr>
        <p:spPr>
          <a:xfrm>
            <a:off x="6009226" y="3530906"/>
            <a:ext cx="595035" cy="369332"/>
          </a:xfrm>
          <a:prstGeom prst="rect">
            <a:avLst/>
          </a:prstGeom>
          <a:noFill/>
        </p:spPr>
        <p:txBody>
          <a:bodyPr wrap="none" rtlCol="0">
            <a:spAutoFit/>
          </a:bodyPr>
          <a:lstStyle/>
          <a:p>
            <a:r>
              <a:rPr lang="fr-FR" b="1" dirty="0" smtClean="0">
                <a:solidFill>
                  <a:srgbClr val="FF0000"/>
                </a:solidFill>
              </a:rPr>
              <a:t>2 m </a:t>
            </a:r>
            <a:endParaRPr lang="fr-FR" b="1" dirty="0">
              <a:solidFill>
                <a:srgbClr val="FF0000"/>
              </a:solidFill>
            </a:endParaRPr>
          </a:p>
        </p:txBody>
      </p:sp>
      <p:cxnSp>
        <p:nvCxnSpPr>
          <p:cNvPr id="150" name="Connecteur droit avec flèche 149"/>
          <p:cNvCxnSpPr/>
          <p:nvPr/>
        </p:nvCxnSpPr>
        <p:spPr>
          <a:xfrm>
            <a:off x="6675300" y="2276872"/>
            <a:ext cx="0" cy="657689"/>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ZoneTexte 150"/>
          <p:cNvSpPr txBox="1"/>
          <p:nvPr/>
        </p:nvSpPr>
        <p:spPr>
          <a:xfrm>
            <a:off x="6814131" y="2463820"/>
            <a:ext cx="734496" cy="369332"/>
          </a:xfrm>
          <a:prstGeom prst="rect">
            <a:avLst/>
          </a:prstGeom>
          <a:noFill/>
        </p:spPr>
        <p:txBody>
          <a:bodyPr wrap="none" rtlCol="0">
            <a:spAutoFit/>
          </a:bodyPr>
          <a:lstStyle/>
          <a:p>
            <a:r>
              <a:rPr lang="fr-FR" b="1" dirty="0" smtClean="0">
                <a:solidFill>
                  <a:srgbClr val="FF0000"/>
                </a:solidFill>
              </a:rPr>
              <a:t>&gt; </a:t>
            </a:r>
            <a:r>
              <a:rPr lang="el-GR" b="1" dirty="0" smtClean="0">
                <a:solidFill>
                  <a:srgbClr val="FF0000"/>
                </a:solidFill>
              </a:rPr>
              <a:t>λ</a:t>
            </a:r>
            <a:r>
              <a:rPr lang="fr-FR" b="1" dirty="0" smtClean="0">
                <a:solidFill>
                  <a:srgbClr val="FF0000"/>
                </a:solidFill>
              </a:rPr>
              <a:t>/4 </a:t>
            </a:r>
            <a:endParaRPr lang="fr-FR" b="1" dirty="0">
              <a:solidFill>
                <a:srgbClr val="FF0000"/>
              </a:solidFill>
            </a:endParaRPr>
          </a:p>
        </p:txBody>
      </p:sp>
      <p:cxnSp>
        <p:nvCxnSpPr>
          <p:cNvPr id="153" name="Connecteur droit 152"/>
          <p:cNvCxnSpPr/>
          <p:nvPr/>
        </p:nvCxnSpPr>
        <p:spPr>
          <a:xfrm>
            <a:off x="4975920" y="4905164"/>
            <a:ext cx="378042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9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000" dirty="0"/>
              <a:t>IEC 61672 </a:t>
            </a:r>
            <a:r>
              <a:rPr lang="fr-FR" sz="2000" dirty="0" smtClean="0"/>
              <a:t>:</a:t>
            </a:r>
          </a:p>
          <a:p>
            <a:r>
              <a:rPr lang="en-US" sz="2000" b="0" dirty="0" smtClean="0"/>
              <a:t>IEC-651.1979 and IEC 804.1985</a:t>
            </a:r>
          </a:p>
          <a:p>
            <a:pPr marL="0" indent="0">
              <a:buNone/>
            </a:pPr>
            <a:endParaRPr lang="en-US" sz="2000" b="0" dirty="0" smtClean="0"/>
          </a:p>
          <a:p>
            <a:r>
              <a:rPr lang="en-US" sz="2000" b="0" dirty="0" smtClean="0"/>
              <a:t>IEC-61672-1.2002 - Specifications</a:t>
            </a:r>
          </a:p>
          <a:p>
            <a:r>
              <a:rPr lang="en-US" sz="2000" b="0" dirty="0"/>
              <a:t>IEC 61672-2.2003 - Pattern evaluation tests</a:t>
            </a:r>
          </a:p>
          <a:p>
            <a:r>
              <a:rPr lang="en-US" sz="2000" b="0" dirty="0" smtClean="0"/>
              <a:t>IEC </a:t>
            </a:r>
            <a:r>
              <a:rPr lang="en-US" sz="2000" b="0" dirty="0"/>
              <a:t>61672-3.2006 - Periodic tests</a:t>
            </a:r>
            <a:endParaRPr lang="en-US" sz="2000" b="0" dirty="0" smtClean="0"/>
          </a:p>
          <a:p>
            <a:endParaRPr lang="en-US" sz="2000" b="0" dirty="0" smtClean="0"/>
          </a:p>
          <a:p>
            <a:r>
              <a:rPr lang="en-US" sz="2000" b="0" dirty="0" smtClean="0"/>
              <a:t>IEC </a:t>
            </a:r>
            <a:r>
              <a:rPr lang="en-US" sz="2000" b="0" dirty="0"/>
              <a:t>61672-1:2013- </a:t>
            </a:r>
            <a:r>
              <a:rPr lang="en-US" sz="2000" b="0" dirty="0" smtClean="0"/>
              <a:t>Specifications</a:t>
            </a:r>
          </a:p>
          <a:p>
            <a:r>
              <a:rPr lang="en-US" sz="2000" b="0" dirty="0"/>
              <a:t>IEC </a:t>
            </a:r>
            <a:r>
              <a:rPr lang="en-US" sz="2000" b="0" dirty="0" smtClean="0"/>
              <a:t>61672-2.2013 </a:t>
            </a:r>
            <a:r>
              <a:rPr lang="en-US" sz="2000" b="0" dirty="0"/>
              <a:t>- Pattern evaluation tests</a:t>
            </a:r>
          </a:p>
          <a:p>
            <a:r>
              <a:rPr lang="en-US" sz="2000" b="0" dirty="0"/>
              <a:t>IEC </a:t>
            </a:r>
            <a:r>
              <a:rPr lang="en-US" sz="2000" b="0" dirty="0" smtClean="0"/>
              <a:t>61672-3.2013 </a:t>
            </a:r>
            <a:r>
              <a:rPr lang="en-US" sz="2000" b="0" dirty="0"/>
              <a:t>- Periodic tests</a:t>
            </a:r>
          </a:p>
          <a:p>
            <a:endParaRPr lang="en-US" sz="2000" b="0" dirty="0"/>
          </a:p>
          <a:p>
            <a:pPr marL="0" indent="0">
              <a:buNone/>
            </a:pPr>
            <a:endParaRPr lang="fr-FR" dirty="0"/>
          </a:p>
        </p:txBody>
      </p:sp>
      <p:sp>
        <p:nvSpPr>
          <p:cNvPr id="3" name="Titre 2"/>
          <p:cNvSpPr>
            <a:spLocks noGrp="1"/>
          </p:cNvSpPr>
          <p:nvPr>
            <p:ph type="title"/>
          </p:nvPr>
        </p:nvSpPr>
        <p:spPr/>
        <p:txBody>
          <a:bodyPr/>
          <a:lstStyle/>
          <a:p>
            <a:r>
              <a:rPr lang="fr-FR" dirty="0"/>
              <a:t>IEC 61672 – Sound </a:t>
            </a:r>
            <a:r>
              <a:rPr lang="fr-FR" dirty="0" err="1"/>
              <a:t>level</a:t>
            </a:r>
            <a:r>
              <a:rPr lang="fr-FR" dirty="0"/>
              <a:t> </a:t>
            </a:r>
            <a:r>
              <a:rPr lang="fr-FR" dirty="0" err="1"/>
              <a:t>meter</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14</a:t>
            </a:fld>
            <a:endParaRPr lang="fr-FR" kern="0" dirty="0" smtClean="0"/>
          </a:p>
        </p:txBody>
      </p:sp>
    </p:spTree>
    <p:extLst>
      <p:ext uri="{BB962C8B-B14F-4D97-AF65-F5344CB8AC3E}">
        <p14:creationId xmlns:p14="http://schemas.microsoft.com/office/powerpoint/2010/main" val="340448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31640" y="1412775"/>
            <a:ext cx="6264696" cy="4536505"/>
          </a:xfrm>
        </p:spPr>
        <p:txBody>
          <a:bodyPr>
            <a:noAutofit/>
          </a:bodyPr>
          <a:lstStyle/>
          <a:p>
            <a:pPr marL="0" indent="0" algn="ctr">
              <a:buNone/>
            </a:pPr>
            <a:r>
              <a:rPr lang="en-US" sz="1900" dirty="0" smtClean="0"/>
              <a:t>Brief information on IEC 61672 </a:t>
            </a:r>
          </a:p>
          <a:p>
            <a:pPr marL="0" indent="0" algn="just">
              <a:buNone/>
            </a:pPr>
            <a:r>
              <a:rPr lang="en-US" sz="1900" dirty="0" smtClean="0"/>
              <a:t>Performance specifications :</a:t>
            </a:r>
          </a:p>
          <a:p>
            <a:pPr marL="0" indent="0" algn="just">
              <a:buNone/>
            </a:pPr>
            <a:r>
              <a:rPr lang="en-US" sz="1900" b="0" dirty="0" smtClean="0"/>
              <a:t>Frequency </a:t>
            </a:r>
            <a:r>
              <a:rPr lang="en-US" sz="1900" b="0" dirty="0"/>
              <a:t>weightings, Level </a:t>
            </a:r>
            <a:r>
              <a:rPr lang="en-US" sz="1900" b="0" dirty="0" smtClean="0"/>
              <a:t>linearity,  </a:t>
            </a:r>
            <a:r>
              <a:rPr lang="en-US" sz="1900" b="0" dirty="0"/>
              <a:t>Self-generated noise, Time weightings F and S, </a:t>
            </a:r>
            <a:r>
              <a:rPr lang="en-US" sz="1900" b="0" dirty="0" err="1"/>
              <a:t>Toneburst</a:t>
            </a:r>
            <a:r>
              <a:rPr lang="en-US" sz="1900" b="0" dirty="0"/>
              <a:t> response, Response to repeated </a:t>
            </a:r>
            <a:r>
              <a:rPr lang="en-US" sz="1900" b="0" dirty="0" err="1"/>
              <a:t>tonebursts</a:t>
            </a:r>
            <a:r>
              <a:rPr lang="en-US" sz="1900" b="0" dirty="0"/>
              <a:t>, Overload indication, Peak C sound </a:t>
            </a:r>
            <a:r>
              <a:rPr lang="en-US" sz="1900" b="0" dirty="0" smtClean="0"/>
              <a:t>level</a:t>
            </a:r>
          </a:p>
          <a:p>
            <a:pPr marL="0" indent="0" algn="just">
              <a:buNone/>
            </a:pPr>
            <a:r>
              <a:rPr lang="en-US" sz="1900" b="0" dirty="0" smtClean="0"/>
              <a:t>Adjustments </a:t>
            </a:r>
            <a:r>
              <a:rPr lang="en-US" sz="1900" b="0" dirty="0"/>
              <a:t>to indicated </a:t>
            </a:r>
            <a:r>
              <a:rPr lang="en-US" sz="1900" b="0" dirty="0" smtClean="0"/>
              <a:t>levels, Directional response, Under-range indication, Reset, Thresholds, Display, Analogue </a:t>
            </a:r>
            <a:r>
              <a:rPr lang="en-US" sz="1900" b="0" dirty="0"/>
              <a:t>or digital </a:t>
            </a:r>
            <a:r>
              <a:rPr lang="en-US" sz="1900" b="0" dirty="0" smtClean="0"/>
              <a:t>output, Timing facilities, Radio </a:t>
            </a:r>
            <a:r>
              <a:rPr lang="en-US" sz="1900" b="0" dirty="0"/>
              <a:t>frequency emissions and disturbances to a public power </a:t>
            </a:r>
            <a:r>
              <a:rPr lang="en-US" sz="1900" b="0" dirty="0" smtClean="0"/>
              <a:t>supply, Crosstalk, Power supply</a:t>
            </a:r>
            <a:endParaRPr lang="en-US" sz="1900" b="0" dirty="0"/>
          </a:p>
          <a:p>
            <a:pPr marL="0" indent="0" algn="just">
              <a:buNone/>
            </a:pPr>
            <a:r>
              <a:rPr lang="en-US" sz="1900" dirty="0" smtClean="0"/>
              <a:t>Environmental</a:t>
            </a:r>
            <a:r>
              <a:rPr lang="en-US" sz="1900" dirty="0"/>
              <a:t>, electrostatic, and radio frequency </a:t>
            </a:r>
            <a:r>
              <a:rPr lang="en-US" sz="1900" dirty="0" smtClean="0"/>
              <a:t>criteria : </a:t>
            </a:r>
          </a:p>
          <a:p>
            <a:pPr marL="0" indent="0" algn="just">
              <a:buNone/>
            </a:pPr>
            <a:r>
              <a:rPr lang="en-US" sz="1900" b="0" dirty="0" smtClean="0"/>
              <a:t>Static pressure, Air temperature, Humidity, Electrostatic discharge, AC </a:t>
            </a:r>
            <a:r>
              <a:rPr lang="en-US" sz="1900" b="0" dirty="0"/>
              <a:t>power frequency and radio frequency </a:t>
            </a:r>
            <a:r>
              <a:rPr lang="en-US" sz="1900" b="0" dirty="0" smtClean="0"/>
              <a:t>fields</a:t>
            </a:r>
            <a:endParaRPr lang="fr-FR" sz="1900" dirty="0"/>
          </a:p>
        </p:txBody>
      </p:sp>
      <p:sp>
        <p:nvSpPr>
          <p:cNvPr id="3" name="Titre 2"/>
          <p:cNvSpPr>
            <a:spLocks noGrp="1"/>
          </p:cNvSpPr>
          <p:nvPr>
            <p:ph type="title"/>
          </p:nvPr>
        </p:nvSpPr>
        <p:spPr/>
        <p:txBody>
          <a:bodyPr/>
          <a:lstStyle/>
          <a:p>
            <a:r>
              <a:rPr lang="fr-FR" dirty="0"/>
              <a:t>IEC 61672 – Sound </a:t>
            </a:r>
            <a:r>
              <a:rPr lang="fr-FR" dirty="0" err="1"/>
              <a:t>level</a:t>
            </a:r>
            <a:r>
              <a:rPr lang="fr-FR" dirty="0"/>
              <a:t> </a:t>
            </a:r>
            <a:r>
              <a:rPr lang="fr-FR" dirty="0" err="1" smtClean="0"/>
              <a:t>meter</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15</a:t>
            </a:fld>
            <a:endParaRPr lang="fr-FR" kern="0" dirty="0" smtClean="0"/>
          </a:p>
        </p:txBody>
      </p:sp>
      <p:sp>
        <p:nvSpPr>
          <p:cNvPr id="7" name="Accolade fermante 6"/>
          <p:cNvSpPr/>
          <p:nvPr/>
        </p:nvSpPr>
        <p:spPr>
          <a:xfrm>
            <a:off x="7668344" y="2132856"/>
            <a:ext cx="216024" cy="12241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7963545" y="2452246"/>
            <a:ext cx="1224181" cy="338554"/>
          </a:xfrm>
          <a:prstGeom prst="rect">
            <a:avLst/>
          </a:prstGeom>
        </p:spPr>
        <p:txBody>
          <a:bodyPr wrap="none">
            <a:spAutoFit/>
          </a:bodyPr>
          <a:lstStyle/>
          <a:p>
            <a:pPr algn="just"/>
            <a:r>
              <a:rPr lang="en-US" sz="1600" dirty="0">
                <a:solidFill>
                  <a:schemeClr val="tx2"/>
                </a:solidFill>
              </a:rPr>
              <a:t>IEC </a:t>
            </a:r>
            <a:r>
              <a:rPr lang="en-US" sz="1600" dirty="0" smtClean="0">
                <a:solidFill>
                  <a:schemeClr val="tx2"/>
                </a:solidFill>
              </a:rPr>
              <a:t>61672-3 </a:t>
            </a:r>
            <a:endParaRPr lang="en-US" sz="1600" dirty="0">
              <a:solidFill>
                <a:schemeClr val="tx2"/>
              </a:solidFill>
            </a:endParaRPr>
          </a:p>
        </p:txBody>
      </p:sp>
      <p:sp>
        <p:nvSpPr>
          <p:cNvPr id="9" name="Accolade fermante 8"/>
          <p:cNvSpPr/>
          <p:nvPr/>
        </p:nvSpPr>
        <p:spPr>
          <a:xfrm flipH="1">
            <a:off x="1115616" y="1916832"/>
            <a:ext cx="216024" cy="439248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9"/>
          <p:cNvSpPr/>
          <p:nvPr/>
        </p:nvSpPr>
        <p:spPr>
          <a:xfrm>
            <a:off x="-40941" y="3843109"/>
            <a:ext cx="1224181" cy="338554"/>
          </a:xfrm>
          <a:prstGeom prst="rect">
            <a:avLst/>
          </a:prstGeom>
        </p:spPr>
        <p:txBody>
          <a:bodyPr wrap="none">
            <a:spAutoFit/>
          </a:bodyPr>
          <a:lstStyle/>
          <a:p>
            <a:pPr algn="just"/>
            <a:r>
              <a:rPr lang="en-US" sz="1600" dirty="0">
                <a:solidFill>
                  <a:schemeClr val="tx2"/>
                </a:solidFill>
              </a:rPr>
              <a:t>IEC </a:t>
            </a:r>
            <a:r>
              <a:rPr lang="en-US" sz="1600" dirty="0" smtClean="0">
                <a:solidFill>
                  <a:schemeClr val="tx2"/>
                </a:solidFill>
              </a:rPr>
              <a:t>61672-1 </a:t>
            </a:r>
            <a:endParaRPr lang="en-US" sz="1600" dirty="0">
              <a:solidFill>
                <a:schemeClr val="tx2"/>
              </a:solidFill>
            </a:endParaRPr>
          </a:p>
        </p:txBody>
      </p:sp>
    </p:spTree>
    <p:extLst>
      <p:ext uri="{BB962C8B-B14F-4D97-AF65-F5344CB8AC3E}">
        <p14:creationId xmlns:p14="http://schemas.microsoft.com/office/powerpoint/2010/main" val="22335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en-US" sz="2000" dirty="0" smtClean="0"/>
              <a:t>Example on Level linearity </a:t>
            </a:r>
            <a:r>
              <a:rPr lang="en-US" dirty="0" smtClean="0"/>
              <a:t>:</a:t>
            </a:r>
          </a:p>
          <a:p>
            <a:pPr marL="0" indent="0">
              <a:buNone/>
            </a:pPr>
            <a:endParaRPr lang="en-US" dirty="0"/>
          </a:p>
          <a:p>
            <a:r>
              <a:rPr lang="en-US" dirty="0" smtClean="0"/>
              <a:t>Frequency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Level </a:t>
            </a:r>
          </a:p>
          <a:p>
            <a:endParaRPr lang="en-US" dirty="0"/>
          </a:p>
          <a:p>
            <a:endParaRPr lang="en-GB" dirty="0"/>
          </a:p>
          <a:p>
            <a:endParaRPr lang="en-GB" dirty="0"/>
          </a:p>
        </p:txBody>
      </p:sp>
      <p:sp>
        <p:nvSpPr>
          <p:cNvPr id="3" name="Titre 2"/>
          <p:cNvSpPr>
            <a:spLocks noGrp="1"/>
          </p:cNvSpPr>
          <p:nvPr>
            <p:ph type="title"/>
          </p:nvPr>
        </p:nvSpPr>
        <p:spPr/>
        <p:txBody>
          <a:bodyPr/>
          <a:lstStyle/>
          <a:p>
            <a:r>
              <a:rPr lang="fr-FR" dirty="0"/>
              <a:t>IEC 61672 – Sound </a:t>
            </a:r>
            <a:r>
              <a:rPr lang="fr-FR" dirty="0" err="1"/>
              <a:t>level</a:t>
            </a:r>
            <a:r>
              <a:rPr lang="fr-FR" dirty="0"/>
              <a:t> </a:t>
            </a:r>
            <a:r>
              <a:rPr lang="fr-FR" dirty="0" err="1"/>
              <a:t>meter</a:t>
            </a:r>
            <a:endParaRPr lang="en-GB"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16</a:t>
            </a:fld>
            <a:endParaRPr lang="fr-FR" kern="0" dirty="0" smtClean="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046"/>
          <a:stretch/>
        </p:blipFill>
        <p:spPr bwMode="auto">
          <a:xfrm>
            <a:off x="2829827" y="4132772"/>
            <a:ext cx="6206669" cy="239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954"/>
          <a:stretch/>
        </p:blipFill>
        <p:spPr bwMode="auto">
          <a:xfrm>
            <a:off x="2843808" y="1853751"/>
            <a:ext cx="593351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9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200" dirty="0" smtClean="0"/>
              <a:t>Question : </a:t>
            </a:r>
            <a:r>
              <a:rPr lang="fr-FR" sz="2200" dirty="0" err="1" smtClean="0"/>
              <a:t>Why</a:t>
            </a:r>
            <a:r>
              <a:rPr lang="fr-FR" sz="2200" dirty="0" smtClean="0"/>
              <a:t> IEC 61672-3 </a:t>
            </a:r>
            <a:r>
              <a:rPr lang="en-US" sz="2200" dirty="0"/>
              <a:t>?</a:t>
            </a:r>
            <a:r>
              <a:rPr lang="en-US" sz="2200" b="0" dirty="0" smtClean="0"/>
              <a:t> </a:t>
            </a:r>
            <a:endParaRPr lang="fr-FR" sz="2200" b="0" dirty="0"/>
          </a:p>
          <a:p>
            <a:r>
              <a:rPr lang="en-US" sz="2400" b="0" dirty="0" smtClean="0"/>
              <a:t>The </a:t>
            </a:r>
            <a:r>
              <a:rPr lang="en-US" sz="2400" b="0" dirty="0"/>
              <a:t>procedures defined in IEC 61672-3 were intended to “… assure the user that the performance of a sound level meter conforms to the requirements of IEC 61672-1:2002 for a limited set of key tests …”</a:t>
            </a:r>
            <a:endParaRPr lang="en-US" sz="2200" b="0" dirty="0" smtClean="0"/>
          </a:p>
          <a:p>
            <a:endParaRPr lang="en-US" sz="2200" b="0" dirty="0" smtClean="0"/>
          </a:p>
          <a:p>
            <a:r>
              <a:rPr lang="en-US" sz="2200" b="0" dirty="0" smtClean="0"/>
              <a:t>No </a:t>
            </a:r>
            <a:r>
              <a:rPr lang="en-US" sz="2200" b="0" dirty="0"/>
              <a:t>environmental tests, electrostatic tests</a:t>
            </a:r>
            <a:r>
              <a:rPr lang="en-US" sz="2200" b="0" dirty="0" smtClean="0"/>
              <a:t>, </a:t>
            </a:r>
            <a:r>
              <a:rPr lang="en-US" sz="2200" b="0" dirty="0"/>
              <a:t>radio </a:t>
            </a:r>
            <a:r>
              <a:rPr lang="en-US" sz="2200" b="0" dirty="0" smtClean="0"/>
              <a:t>frequency </a:t>
            </a:r>
            <a:r>
              <a:rPr lang="en-US" sz="2200" b="0" dirty="0"/>
              <a:t>tests, </a:t>
            </a:r>
            <a:r>
              <a:rPr lang="en-US" sz="2200" b="0" dirty="0" smtClean="0"/>
              <a:t>…</a:t>
            </a:r>
          </a:p>
        </p:txBody>
      </p:sp>
      <p:sp>
        <p:nvSpPr>
          <p:cNvPr id="3" name="Titre 2"/>
          <p:cNvSpPr>
            <a:spLocks noGrp="1"/>
          </p:cNvSpPr>
          <p:nvPr>
            <p:ph type="title"/>
          </p:nvPr>
        </p:nvSpPr>
        <p:spPr/>
        <p:txBody>
          <a:bodyPr/>
          <a:lstStyle/>
          <a:p>
            <a:r>
              <a:rPr lang="fr-FR" dirty="0" smtClean="0"/>
              <a:t>IEC 61672 – Sound </a:t>
            </a:r>
            <a:r>
              <a:rPr lang="fr-FR" dirty="0" err="1" smtClean="0"/>
              <a:t>level</a:t>
            </a:r>
            <a:r>
              <a:rPr lang="fr-FR" dirty="0" smtClean="0"/>
              <a:t> </a:t>
            </a:r>
            <a:r>
              <a:rPr lang="fr-FR" dirty="0" err="1" smtClean="0"/>
              <a:t>meter</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17</a:t>
            </a:fld>
            <a:endParaRPr lang="fr-FR" kern="0" dirty="0" smtClean="0"/>
          </a:p>
        </p:txBody>
      </p:sp>
    </p:spTree>
    <p:extLst>
      <p:ext uri="{BB962C8B-B14F-4D97-AF65-F5344CB8AC3E}">
        <p14:creationId xmlns:p14="http://schemas.microsoft.com/office/powerpoint/2010/main" val="311963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marL="0" indent="0">
              <a:buNone/>
            </a:pPr>
            <a:r>
              <a:rPr lang="fr-FR" sz="2000" dirty="0"/>
              <a:t>Question : </a:t>
            </a:r>
            <a:r>
              <a:rPr lang="en-US" sz="2000" dirty="0" smtClean="0"/>
              <a:t>Difference between IEC </a:t>
            </a:r>
            <a:r>
              <a:rPr lang="fr-FR" sz="2000" dirty="0" smtClean="0"/>
              <a:t>61672.2002/2006 and </a:t>
            </a:r>
            <a:r>
              <a:rPr lang="fr-FR" sz="2000" dirty="0"/>
              <a:t>IEC </a:t>
            </a:r>
            <a:r>
              <a:rPr lang="fr-FR" sz="2000" dirty="0" smtClean="0"/>
              <a:t>61672.2013 ?</a:t>
            </a:r>
            <a:endParaRPr lang="fr-FR" sz="2000" dirty="0"/>
          </a:p>
          <a:p>
            <a:pPr marL="0" indent="0">
              <a:buNone/>
            </a:pPr>
            <a:r>
              <a:rPr lang="en-US" sz="2000" b="0" dirty="0" smtClean="0"/>
              <a:t>First information : </a:t>
            </a:r>
          </a:p>
          <a:p>
            <a:r>
              <a:rPr lang="en-US" sz="2000" b="0" dirty="0" smtClean="0"/>
              <a:t>New techniques for </a:t>
            </a:r>
            <a:r>
              <a:rPr lang="en-US" sz="2000" b="0" dirty="0"/>
              <a:t>assessing compliance with the allowable </a:t>
            </a:r>
            <a:r>
              <a:rPr lang="en-US" sz="2000" b="0" dirty="0" smtClean="0"/>
              <a:t>tolerance </a:t>
            </a:r>
            <a:r>
              <a:rPr lang="en-US" sz="2000" b="0" dirty="0"/>
              <a:t>of the measurement data </a:t>
            </a:r>
            <a:r>
              <a:rPr lang="en-US" sz="2000" b="0" dirty="0" smtClean="0"/>
              <a:t>provided</a:t>
            </a:r>
          </a:p>
          <a:p>
            <a:pPr lvl="1"/>
            <a:r>
              <a:rPr lang="en-US" b="0" dirty="0" smtClean="0"/>
              <a:t> </a:t>
            </a:r>
            <a:r>
              <a:rPr lang="en-US" dirty="0"/>
              <a:t>R</a:t>
            </a:r>
            <a:r>
              <a:rPr lang="en-US" b="0" dirty="0" smtClean="0"/>
              <a:t>eduction of the </a:t>
            </a:r>
            <a:r>
              <a:rPr lang="en-US" b="0" dirty="0"/>
              <a:t>allowable </a:t>
            </a:r>
            <a:r>
              <a:rPr lang="en-US" b="0" dirty="0" smtClean="0"/>
              <a:t>tolerance and increase of </a:t>
            </a:r>
            <a:r>
              <a:rPr lang="en-US" dirty="0"/>
              <a:t>m</a:t>
            </a:r>
            <a:r>
              <a:rPr lang="en-US" dirty="0" smtClean="0"/>
              <a:t>aximum expanded uncertainties</a:t>
            </a:r>
            <a:endParaRPr lang="en-US" b="0" dirty="0" smtClean="0"/>
          </a:p>
          <a:p>
            <a:r>
              <a:rPr lang="en-US" sz="2000" b="0" dirty="0" smtClean="0"/>
              <a:t>Additional </a:t>
            </a:r>
            <a:r>
              <a:rPr lang="en-US" sz="2000" b="0" dirty="0"/>
              <a:t>tests : </a:t>
            </a:r>
          </a:p>
          <a:p>
            <a:pPr lvl="1"/>
            <a:r>
              <a:rPr lang="en-US" dirty="0"/>
              <a:t> Long term stability of the SLM (25 to 35 min) at 1 kHz</a:t>
            </a:r>
          </a:p>
          <a:p>
            <a:pPr lvl="1"/>
            <a:r>
              <a:rPr lang="en-US" dirty="0"/>
              <a:t>Stability of the SLM when measuring high noise levels at 1 kHz </a:t>
            </a:r>
          </a:p>
          <a:p>
            <a:pPr marL="457200" lvl="1" indent="0">
              <a:buNone/>
            </a:pPr>
            <a:endParaRPr lang="en-US" dirty="0"/>
          </a:p>
          <a:p>
            <a:pPr marL="0" indent="0">
              <a:buNone/>
            </a:pPr>
            <a:r>
              <a:rPr lang="fr-FR" b="0" dirty="0" smtClean="0"/>
              <a:t>It </a:t>
            </a:r>
            <a:r>
              <a:rPr lang="fr-FR" b="0" dirty="0" err="1" smtClean="0"/>
              <a:t>seems</a:t>
            </a:r>
            <a:r>
              <a:rPr lang="fr-FR" b="0" dirty="0" smtClean="0"/>
              <a:t> </a:t>
            </a:r>
            <a:r>
              <a:rPr lang="fr-FR" b="0" dirty="0" err="1" smtClean="0"/>
              <a:t>that</a:t>
            </a:r>
            <a:r>
              <a:rPr lang="fr-FR" b="0" dirty="0" smtClean="0"/>
              <a:t> t</a:t>
            </a:r>
            <a:r>
              <a:rPr lang="en-US" b="0" dirty="0" smtClean="0"/>
              <a:t>here </a:t>
            </a:r>
            <a:r>
              <a:rPr lang="en-US" b="0" dirty="0"/>
              <a:t>is potential for some instruments to fail a given test when assessed in accordance with </a:t>
            </a:r>
            <a:r>
              <a:rPr lang="en-US" b="0" dirty="0" smtClean="0"/>
              <a:t>2013 version compared to 2002/2006 version. </a:t>
            </a:r>
          </a:p>
          <a:p>
            <a:pPr marL="0" indent="0">
              <a:buNone/>
            </a:pPr>
            <a:endParaRPr lang="en-US" b="0" dirty="0"/>
          </a:p>
          <a:p>
            <a:pPr marL="0" indent="0">
              <a:buNone/>
            </a:pPr>
            <a:r>
              <a:rPr lang="en-US" dirty="0" smtClean="0">
                <a:sym typeface="Wingdings" panose="05000000000000000000" pitchFamily="2" charset="2"/>
              </a:rPr>
              <a:t> It has to checked more precisely to conclude. </a:t>
            </a:r>
            <a:endParaRPr lang="fr-FR" dirty="0"/>
          </a:p>
        </p:txBody>
      </p:sp>
      <p:sp>
        <p:nvSpPr>
          <p:cNvPr id="3" name="Titre 2"/>
          <p:cNvSpPr>
            <a:spLocks noGrp="1"/>
          </p:cNvSpPr>
          <p:nvPr>
            <p:ph type="title"/>
          </p:nvPr>
        </p:nvSpPr>
        <p:spPr/>
        <p:txBody>
          <a:bodyPr/>
          <a:lstStyle/>
          <a:p>
            <a:r>
              <a:rPr lang="fr-FR" dirty="0"/>
              <a:t>IEC 61672 – Sound </a:t>
            </a:r>
            <a:r>
              <a:rPr lang="fr-FR" dirty="0" err="1"/>
              <a:t>level</a:t>
            </a:r>
            <a:r>
              <a:rPr lang="fr-FR" dirty="0"/>
              <a:t> </a:t>
            </a:r>
            <a:r>
              <a:rPr lang="fr-FR" dirty="0" err="1"/>
              <a:t>meter</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18</a:t>
            </a:fld>
            <a:endParaRPr lang="fr-FR" kern="0" dirty="0" smtClean="0"/>
          </a:p>
        </p:txBody>
      </p:sp>
    </p:spTree>
    <p:extLst>
      <p:ext uri="{BB962C8B-B14F-4D97-AF65-F5344CB8AC3E}">
        <p14:creationId xmlns:p14="http://schemas.microsoft.com/office/powerpoint/2010/main" val="988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marL="0" indent="0" algn="just">
              <a:buNone/>
            </a:pPr>
            <a:r>
              <a:rPr lang="en-US" sz="2000" dirty="0" smtClean="0"/>
              <a:t>Question : Why using IEC 61672-3 instead of IEC 61672-1 for compliance  ?</a:t>
            </a:r>
            <a:endParaRPr lang="en-US" sz="2000" b="0" dirty="0" smtClean="0"/>
          </a:p>
          <a:p>
            <a:pPr marL="0" indent="0" algn="just">
              <a:buNone/>
            </a:pPr>
            <a:r>
              <a:rPr lang="en-US" sz="2000" b="0" dirty="0" smtClean="0"/>
              <a:t>It </a:t>
            </a:r>
            <a:r>
              <a:rPr lang="en-US" sz="2000" b="0" dirty="0"/>
              <a:t>is economically impossible to verify the whole IEC 61672-1 standard requirements one each item of an computerized data acquisition systems model. Until now, it seems that no IEC 61672-1 conformity has been given to computerized data acquisition systems on the market and the users cannot prove the instrumentation conformity required by the test code. </a:t>
            </a:r>
          </a:p>
          <a:p>
            <a:pPr marL="0" indent="0">
              <a:buNone/>
            </a:pPr>
            <a:endParaRPr lang="en-US" sz="2000" dirty="0"/>
          </a:p>
          <a:p>
            <a:pPr marL="0" indent="0">
              <a:buNone/>
            </a:pPr>
            <a:r>
              <a:rPr lang="en-US" sz="2000" dirty="0" smtClean="0"/>
              <a:t>Additional Proposal : </a:t>
            </a:r>
            <a:endParaRPr lang="en-US" sz="2000" dirty="0"/>
          </a:p>
          <a:p>
            <a:pPr marL="0" indent="0" algn="just">
              <a:buNone/>
            </a:pPr>
            <a:r>
              <a:rPr lang="en-US" sz="2000" b="0" dirty="0"/>
              <a:t>When no general statement or conclusion can be made about conformance of the sound level meter model to the full specifications of IEC 61672-1, the apparatus used for measuring the sound pressure level shall be a sound level meter or equivalent measurement system meeting the requirements of Class 1 instruments as described in IEC 61672-3.</a:t>
            </a:r>
            <a:endParaRPr lang="fr-FR" sz="2000" b="0" dirty="0"/>
          </a:p>
          <a:p>
            <a:endParaRPr lang="en-US" sz="2000" dirty="0"/>
          </a:p>
        </p:txBody>
      </p:sp>
      <p:sp>
        <p:nvSpPr>
          <p:cNvPr id="3" name="Titre 2"/>
          <p:cNvSpPr>
            <a:spLocks noGrp="1"/>
          </p:cNvSpPr>
          <p:nvPr>
            <p:ph type="title"/>
          </p:nvPr>
        </p:nvSpPr>
        <p:spPr/>
        <p:txBody>
          <a:bodyPr/>
          <a:lstStyle/>
          <a:p>
            <a:r>
              <a:rPr lang="fr-FR" dirty="0"/>
              <a:t>IEC 61672 – Sound </a:t>
            </a:r>
            <a:r>
              <a:rPr lang="fr-FR" dirty="0" err="1"/>
              <a:t>level</a:t>
            </a:r>
            <a:r>
              <a:rPr lang="fr-FR" dirty="0"/>
              <a:t> </a:t>
            </a:r>
            <a:r>
              <a:rPr lang="fr-FR" dirty="0" err="1"/>
              <a:t>meter</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19</a:t>
            </a:fld>
            <a:endParaRPr lang="fr-FR" kern="0" dirty="0" smtClean="0"/>
          </a:p>
        </p:txBody>
      </p:sp>
    </p:spTree>
    <p:extLst>
      <p:ext uri="{BB962C8B-B14F-4D97-AF65-F5344CB8AC3E}">
        <p14:creationId xmlns:p14="http://schemas.microsoft.com/office/powerpoint/2010/main" val="105164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pPr marL="0" indent="0">
              <a:buNone/>
            </a:pPr>
            <a:r>
              <a:rPr lang="en-US" sz="1500" dirty="0"/>
              <a:t>The test facility in anechoic and hemi-anechoic chamber shall meet the requirements of ISO 26101:2012 with the following qualification criteria and measurement requirements appropriate to this test method. For qualifying the acoustic space, the following evaluation shall be conducted: </a:t>
            </a:r>
          </a:p>
          <a:p>
            <a:pPr>
              <a:buFontTx/>
              <a:buChar char="-"/>
            </a:pPr>
            <a:r>
              <a:rPr lang="en-US" sz="1500" dirty="0" smtClean="0"/>
              <a:t>Sound </a:t>
            </a:r>
            <a:r>
              <a:rPr lang="en-US" sz="1500" dirty="0"/>
              <a:t>source location shall be placed in position of the audible warning device to be tested; </a:t>
            </a:r>
          </a:p>
          <a:p>
            <a:pPr>
              <a:buFontTx/>
              <a:buChar char="-"/>
            </a:pPr>
            <a:r>
              <a:rPr lang="en-US" sz="1500" dirty="0" smtClean="0"/>
              <a:t>Sound </a:t>
            </a:r>
            <a:r>
              <a:rPr lang="en-US" sz="1500" dirty="0"/>
              <a:t>source shall provide a broadband input for measurement; </a:t>
            </a:r>
          </a:p>
          <a:p>
            <a:pPr>
              <a:buFontTx/>
              <a:buChar char="-"/>
            </a:pPr>
            <a:r>
              <a:rPr lang="en-US" sz="1500" dirty="0" smtClean="0"/>
              <a:t>Evaluation </a:t>
            </a:r>
            <a:r>
              <a:rPr lang="en-US" sz="1500" dirty="0"/>
              <a:t>shall be conducted in one‐third‐octave bands; </a:t>
            </a:r>
          </a:p>
          <a:p>
            <a:pPr>
              <a:buFontTx/>
              <a:buChar char="-"/>
            </a:pPr>
            <a:r>
              <a:rPr lang="en-US" sz="1500" dirty="0" smtClean="0"/>
              <a:t>Microphone </a:t>
            </a:r>
            <a:r>
              <a:rPr lang="en-US" sz="1500" dirty="0"/>
              <a:t>locations for evaluation shall be on a line from the source location to position of the microphone used for measurement. This is commonly referred to as the microphone transverse; </a:t>
            </a:r>
          </a:p>
          <a:p>
            <a:pPr>
              <a:buFontTx/>
              <a:buChar char="-"/>
            </a:pPr>
            <a:r>
              <a:rPr lang="en-US" sz="1500" dirty="0" smtClean="0"/>
              <a:t>A </a:t>
            </a:r>
            <a:r>
              <a:rPr lang="en-US" sz="1500" dirty="0"/>
              <a:t>minimum of 10 points shall be used for evaluation on the microphone transverse line; </a:t>
            </a:r>
          </a:p>
          <a:p>
            <a:pPr>
              <a:buFontTx/>
              <a:buChar char="-"/>
            </a:pPr>
            <a:r>
              <a:rPr lang="en-US" sz="1500" dirty="0" smtClean="0"/>
              <a:t>The </a:t>
            </a:r>
            <a:r>
              <a:rPr lang="en-US" sz="1500" dirty="0"/>
              <a:t>one‐third‐octave bands used to establish hemi‐anechoic qualification shall be defined to cover the spectral range of interest. </a:t>
            </a:r>
          </a:p>
          <a:p>
            <a:pPr marL="0" indent="0">
              <a:buNone/>
            </a:pPr>
            <a:r>
              <a:rPr lang="en-US" sz="1500" dirty="0" smtClean="0"/>
              <a:t>The </a:t>
            </a:r>
            <a:r>
              <a:rPr lang="en-US" sz="1500" dirty="0"/>
              <a:t>test facility shall have a cut-off frequency, as defined in ISO 26101:2012, lower than the lowest frequency of interest. The lowest frequency of interest is the frequency below which there is no signal content relevant to the measurement of sound emission for the audible warning device. </a:t>
            </a:r>
            <a:r>
              <a:rPr lang="en-US" sz="1500" dirty="0" smtClean="0"/>
              <a:t>For </a:t>
            </a:r>
            <a:r>
              <a:rPr lang="en-US" sz="1500" dirty="0"/>
              <a:t>the purpose of this Regulation the lowest frequency of interest is 200 Hz. </a:t>
            </a:r>
            <a:endParaRPr lang="fr-FR" sz="1500" dirty="0"/>
          </a:p>
        </p:txBody>
      </p:sp>
      <p:sp>
        <p:nvSpPr>
          <p:cNvPr id="3" name="Titre 2"/>
          <p:cNvSpPr>
            <a:spLocks noGrp="1"/>
          </p:cNvSpPr>
          <p:nvPr>
            <p:ph type="title"/>
          </p:nvPr>
        </p:nvSpPr>
        <p:spPr/>
        <p:txBody>
          <a:bodyPr/>
          <a:lstStyle/>
          <a:p>
            <a:r>
              <a:rPr lang="fr-FR" dirty="0" smtClean="0"/>
              <a:t>Part I – </a:t>
            </a:r>
            <a:r>
              <a:rPr lang="fr-FR" dirty="0" err="1" smtClean="0"/>
              <a:t>Anechoic</a:t>
            </a:r>
            <a:r>
              <a:rPr lang="fr-FR" dirty="0" smtClean="0"/>
              <a:t> </a:t>
            </a:r>
            <a:r>
              <a:rPr lang="fr-FR" dirty="0" err="1" smtClean="0"/>
              <a:t>environment</a:t>
            </a:r>
            <a:r>
              <a:rPr lang="fr-FR" dirty="0" smtClean="0"/>
              <a:t> (§6,2)</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2</a:t>
            </a:fld>
            <a:endParaRPr lang="fr-FR" kern="0" dirty="0" smtClean="0"/>
          </a:p>
        </p:txBody>
      </p:sp>
      <p:sp>
        <p:nvSpPr>
          <p:cNvPr id="7" name="Rectangle 6"/>
          <p:cNvSpPr/>
          <p:nvPr/>
        </p:nvSpPr>
        <p:spPr>
          <a:xfrm>
            <a:off x="179512" y="2348880"/>
            <a:ext cx="8856984" cy="2808312"/>
          </a:xfrm>
          <a:prstGeom prst="rect">
            <a:avLst/>
          </a:prstGeom>
          <a:solidFill>
            <a:schemeClr val="bg1">
              <a:alpha val="27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smtClean="0">
                <a:solidFill>
                  <a:srgbClr val="FF0000"/>
                </a:solidFill>
              </a:rPr>
              <a:t>Why a reference to ISO 26101 with some additional criteria ?</a:t>
            </a:r>
            <a:endParaRPr lang="en-US" sz="3600" dirty="0">
              <a:solidFill>
                <a:srgbClr val="FF0000"/>
              </a:solidFill>
            </a:endParaRPr>
          </a:p>
        </p:txBody>
      </p:sp>
    </p:spTree>
    <p:extLst>
      <p:ext uri="{BB962C8B-B14F-4D97-AF65-F5344CB8AC3E}">
        <p14:creationId xmlns:p14="http://schemas.microsoft.com/office/powerpoint/2010/main" val="36621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57200" lvl="1" indent="0">
              <a:buNone/>
            </a:pPr>
            <a:r>
              <a:rPr lang="fr-FR" sz="2200" dirty="0" smtClean="0"/>
              <a:t>A</a:t>
            </a:r>
            <a:r>
              <a:rPr lang="en-US" sz="2200" dirty="0" smtClean="0"/>
              <a:t> brief </a:t>
            </a:r>
            <a:r>
              <a:rPr lang="fr-FR" sz="2200" dirty="0" smtClean="0"/>
              <a:t>information </a:t>
            </a:r>
            <a:r>
              <a:rPr lang="fr-FR" sz="2200" dirty="0"/>
              <a:t>on ISO </a:t>
            </a:r>
            <a:r>
              <a:rPr lang="fr-FR" sz="2200" dirty="0" smtClean="0"/>
              <a:t>26101</a:t>
            </a:r>
            <a:endParaRPr lang="en-US" sz="2200" dirty="0"/>
          </a:p>
        </p:txBody>
      </p:sp>
      <p:sp>
        <p:nvSpPr>
          <p:cNvPr id="3" name="Titre 2"/>
          <p:cNvSpPr>
            <a:spLocks noGrp="1"/>
          </p:cNvSpPr>
          <p:nvPr>
            <p:ph type="title"/>
          </p:nvPr>
        </p:nvSpPr>
        <p:spPr/>
        <p:txBody>
          <a:bodyPr/>
          <a:lstStyle/>
          <a:p>
            <a:r>
              <a:rPr lang="fr-FR" dirty="0"/>
              <a:t>Part I – </a:t>
            </a:r>
            <a:r>
              <a:rPr lang="fr-FR" dirty="0" err="1"/>
              <a:t>Anechoic</a:t>
            </a:r>
            <a:r>
              <a:rPr lang="fr-FR" dirty="0"/>
              <a:t> </a:t>
            </a:r>
            <a:r>
              <a:rPr lang="fr-FR" dirty="0" err="1"/>
              <a:t>environment</a:t>
            </a:r>
            <a:r>
              <a:rPr lang="fr-FR" dirty="0"/>
              <a:t> (§</a:t>
            </a:r>
            <a:r>
              <a:rPr lang="fr-FR" dirty="0" smtClean="0"/>
              <a:t>6.2)</a:t>
            </a:r>
            <a:endParaRPr lang="fr-FR" dirty="0"/>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845972"/>
            <a:ext cx="4658221" cy="215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21823"/>
            <a:ext cx="2592288" cy="83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640" t="20555" r="51797" b="64167"/>
          <a:stretch/>
        </p:blipFill>
        <p:spPr bwMode="auto">
          <a:xfrm>
            <a:off x="449238" y="2933373"/>
            <a:ext cx="2610594" cy="71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202" t="16170" r="6569" b="37305"/>
          <a:stretch/>
        </p:blipFill>
        <p:spPr bwMode="auto">
          <a:xfrm>
            <a:off x="1253555" y="4005064"/>
            <a:ext cx="6531057" cy="215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7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sz="2400" b="0" dirty="0"/>
              <a:t>A</a:t>
            </a:r>
            <a:r>
              <a:rPr lang="en-US" sz="2400" b="0" dirty="0"/>
              <a:t> brief </a:t>
            </a:r>
            <a:r>
              <a:rPr lang="fr-FR" sz="2400" b="0" dirty="0"/>
              <a:t>information on ISO 26101</a:t>
            </a:r>
            <a:endParaRPr lang="en-US" sz="2400" b="0" dirty="0"/>
          </a:p>
          <a:p>
            <a:endParaRPr lang="fr-FR" b="0" dirty="0"/>
          </a:p>
        </p:txBody>
      </p:sp>
      <p:sp>
        <p:nvSpPr>
          <p:cNvPr id="3" name="Titre 2"/>
          <p:cNvSpPr>
            <a:spLocks noGrp="1"/>
          </p:cNvSpPr>
          <p:nvPr>
            <p:ph type="title"/>
          </p:nvPr>
        </p:nvSpPr>
        <p:spPr/>
        <p:txBody>
          <a:bodyPr/>
          <a:lstStyle/>
          <a:p>
            <a:r>
              <a:rPr lang="fr-FR" dirty="0"/>
              <a:t>Part I – </a:t>
            </a:r>
            <a:r>
              <a:rPr lang="fr-FR" dirty="0" err="1"/>
              <a:t>Anechoic</a:t>
            </a:r>
            <a:r>
              <a:rPr lang="fr-FR" dirty="0"/>
              <a:t> </a:t>
            </a:r>
            <a:r>
              <a:rPr lang="fr-FR" dirty="0" err="1"/>
              <a:t>environment</a:t>
            </a:r>
            <a:r>
              <a:rPr lang="fr-FR" dirty="0"/>
              <a:t> (§6.2)</a:t>
            </a:r>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4</a:t>
            </a:fld>
            <a:endParaRPr lang="fr-FR" kern="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32856"/>
            <a:ext cx="8739187"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8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Part I – </a:t>
            </a:r>
            <a:r>
              <a:rPr lang="fr-FR" dirty="0" err="1"/>
              <a:t>Anechoic</a:t>
            </a:r>
            <a:r>
              <a:rPr lang="fr-FR" dirty="0"/>
              <a:t> </a:t>
            </a:r>
            <a:r>
              <a:rPr lang="fr-FR" dirty="0" err="1"/>
              <a:t>environment</a:t>
            </a:r>
            <a:r>
              <a:rPr lang="fr-FR" dirty="0"/>
              <a:t> (§</a:t>
            </a:r>
            <a:r>
              <a:rPr lang="fr-FR" dirty="0" smtClean="0"/>
              <a:t>6,2)</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b="0" dirty="0"/>
              <a:t>A</a:t>
            </a:r>
            <a:r>
              <a:rPr lang="en-US" sz="2400" b="0" dirty="0"/>
              <a:t> brief </a:t>
            </a:r>
            <a:r>
              <a:rPr lang="fr-FR" sz="2400" b="0" dirty="0"/>
              <a:t>information on ISO 26101</a:t>
            </a:r>
            <a:endParaRPr lang="en-US" sz="2400" b="0" dirty="0"/>
          </a:p>
          <a:p>
            <a:pPr marL="342900" lvl="1" indent="-342900"/>
            <a:r>
              <a:rPr lang="en-US" altLang="ja-JP" sz="2400" dirty="0" smtClean="0">
                <a:solidFill>
                  <a:schemeClr val="bg1">
                    <a:lumMod val="50000"/>
                  </a:schemeClr>
                </a:solidFill>
              </a:rPr>
              <a:t>ISO 26101.2012 is equivalent to </a:t>
            </a:r>
            <a:r>
              <a:rPr lang="en-US" altLang="ja-JP" sz="2400" dirty="0" smtClean="0"/>
              <a:t>Annex </a:t>
            </a:r>
            <a:r>
              <a:rPr lang="en-US" altLang="ja-JP" sz="2400" dirty="0"/>
              <a:t>A from </a:t>
            </a:r>
            <a:r>
              <a:rPr lang="en-US" altLang="ja-JP" sz="2400" dirty="0">
                <a:solidFill>
                  <a:schemeClr val="bg1">
                    <a:lumMod val="50000"/>
                  </a:schemeClr>
                </a:solidFill>
              </a:rPr>
              <a:t>ISO </a:t>
            </a:r>
            <a:r>
              <a:rPr lang="en-US" altLang="ja-JP" sz="2400" dirty="0" smtClean="0">
                <a:solidFill>
                  <a:schemeClr val="bg1">
                    <a:lumMod val="50000"/>
                  </a:schemeClr>
                </a:solidFill>
              </a:rPr>
              <a:t>3745.2003.  </a:t>
            </a:r>
          </a:p>
          <a:p>
            <a:pPr marL="342900" lvl="1" indent="-342900"/>
            <a:r>
              <a:rPr lang="en-GB" sz="2400" dirty="0" smtClean="0"/>
              <a:t>Project ISO 3745/A1 : </a:t>
            </a:r>
            <a:r>
              <a:rPr lang="fr-FR" sz="2400" dirty="0" smtClean="0"/>
              <a:t>Replace </a:t>
            </a:r>
            <a:r>
              <a:rPr lang="fr-FR" sz="2400" dirty="0" err="1"/>
              <a:t>A</a:t>
            </a:r>
            <a:r>
              <a:rPr lang="fr-FR" sz="2400" dirty="0" err="1" smtClean="0"/>
              <a:t>nnex</a:t>
            </a:r>
            <a:r>
              <a:rPr lang="fr-FR" sz="2400" dirty="0" smtClean="0"/>
              <a:t> </a:t>
            </a:r>
            <a:r>
              <a:rPr lang="fr-FR" sz="2400" smtClean="0"/>
              <a:t>A by </a:t>
            </a:r>
            <a:r>
              <a:rPr lang="en-GB" sz="2400" smtClean="0"/>
              <a:t>reference </a:t>
            </a:r>
            <a:r>
              <a:rPr lang="en-GB" sz="2400" dirty="0" smtClean="0"/>
              <a:t>to ISO 26101:2012</a:t>
            </a:r>
            <a:r>
              <a:rPr lang="en-GB" sz="2200" dirty="0" smtClean="0"/>
              <a:t> </a:t>
            </a:r>
          </a:p>
          <a:p>
            <a:pPr marL="342900" lvl="2" indent="-342900"/>
            <a:r>
              <a:rPr lang="en-US" altLang="ja-JP" sz="2400" dirty="0" smtClean="0"/>
              <a:t>Annex </a:t>
            </a:r>
            <a:r>
              <a:rPr lang="en-US" altLang="ja-JP" sz="2400" dirty="0"/>
              <a:t>A from </a:t>
            </a:r>
            <a:r>
              <a:rPr lang="en-US" altLang="ja-JP" sz="2400" dirty="0">
                <a:solidFill>
                  <a:schemeClr val="bg1">
                    <a:lumMod val="50000"/>
                  </a:schemeClr>
                </a:solidFill>
              </a:rPr>
              <a:t>ISO 3745.2003</a:t>
            </a:r>
            <a:r>
              <a:rPr lang="en-US" sz="2400" dirty="0"/>
              <a:t> is dedicated to room qualification for sound power </a:t>
            </a:r>
            <a:r>
              <a:rPr lang="en-US" sz="2400" dirty="0" smtClean="0"/>
              <a:t>level</a:t>
            </a:r>
            <a:r>
              <a:rPr lang="en-US" sz="2400" dirty="0"/>
              <a:t> </a:t>
            </a:r>
            <a:r>
              <a:rPr lang="en-US" sz="2400" dirty="0" smtClean="0"/>
              <a:t>(source on floor, …)</a:t>
            </a:r>
            <a:endParaRPr lang="en-US" sz="2400" b="0" dirty="0" smtClean="0"/>
          </a:p>
          <a:p>
            <a:r>
              <a:rPr lang="en-US" sz="2400" b="0" dirty="0" smtClean="0"/>
              <a:t>For other application ISO 26101 permit to </a:t>
            </a:r>
            <a:r>
              <a:rPr lang="en-US" sz="2400" b="0" dirty="0" smtClean="0">
                <a:sym typeface="Wingdings" panose="05000000000000000000" pitchFamily="2" charset="2"/>
              </a:rPr>
              <a:t>define</a:t>
            </a:r>
            <a:r>
              <a:rPr lang="fr-FR" sz="2400" b="0" dirty="0" smtClean="0">
                <a:sym typeface="Wingdings" panose="05000000000000000000" pitchFamily="2" charset="2"/>
              </a:rPr>
              <a:t> </a:t>
            </a:r>
            <a:r>
              <a:rPr lang="en-US" sz="2400" b="0" dirty="0" smtClean="0">
                <a:sym typeface="Wingdings" panose="05000000000000000000" pitchFamily="2" charset="2"/>
              </a:rPr>
              <a:t>specifics requirements</a:t>
            </a:r>
            <a:r>
              <a:rPr lang="fr-FR" sz="2400" b="0" dirty="0">
                <a:sym typeface="Wingdings" panose="05000000000000000000" pitchFamily="2" charset="2"/>
              </a:rPr>
              <a:t> </a:t>
            </a:r>
            <a:r>
              <a:rPr lang="fr-FR" sz="2400" b="0" dirty="0" smtClean="0">
                <a:sym typeface="Wingdings" panose="05000000000000000000" pitchFamily="2" charset="2"/>
              </a:rPr>
              <a:t>: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1" t="81135" r="6888" b="7234"/>
          <a:stretch/>
        </p:blipFill>
        <p:spPr bwMode="auto">
          <a:xfrm>
            <a:off x="9494" y="5517232"/>
            <a:ext cx="9171018" cy="79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97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Part I – </a:t>
            </a:r>
            <a:r>
              <a:rPr lang="fr-FR" dirty="0" err="1"/>
              <a:t>Anechoic</a:t>
            </a:r>
            <a:r>
              <a:rPr lang="fr-FR" dirty="0"/>
              <a:t> </a:t>
            </a:r>
            <a:r>
              <a:rPr lang="fr-FR" dirty="0" err="1"/>
              <a:t>environment</a:t>
            </a:r>
            <a:r>
              <a:rPr lang="fr-FR" dirty="0"/>
              <a:t> (§</a:t>
            </a:r>
            <a:r>
              <a:rPr lang="fr-FR" dirty="0" smtClean="0"/>
              <a:t>6.2</a:t>
            </a:r>
            <a:r>
              <a:rPr lang="fr-FR" dirty="0"/>
              <a:t>)</a:t>
            </a:r>
          </a:p>
        </p:txBody>
      </p:sp>
      <p:sp>
        <p:nvSpPr>
          <p:cNvPr id="3" name="Espace réservé du contenu 2"/>
          <p:cNvSpPr>
            <a:spLocks noGrp="1"/>
          </p:cNvSpPr>
          <p:nvPr>
            <p:ph idx="1"/>
          </p:nvPr>
        </p:nvSpPr>
        <p:spPr/>
        <p:txBody>
          <a:bodyPr>
            <a:normAutofit fontScale="85000" lnSpcReduction="20000"/>
          </a:bodyPr>
          <a:lstStyle/>
          <a:p>
            <a:pPr marL="0" indent="0">
              <a:buNone/>
            </a:pPr>
            <a:r>
              <a:rPr lang="en-US" sz="2800" dirty="0" smtClean="0"/>
              <a:t>These specific requirements are : </a:t>
            </a:r>
          </a:p>
          <a:p>
            <a:r>
              <a:rPr lang="en-US" sz="2400" dirty="0" smtClean="0"/>
              <a:t>Space to be deemed </a:t>
            </a:r>
            <a:r>
              <a:rPr lang="en-US" sz="2400" dirty="0" err="1" smtClean="0"/>
              <a:t>anechoïc</a:t>
            </a:r>
            <a:r>
              <a:rPr lang="en-US" sz="2400" dirty="0" smtClean="0"/>
              <a:t> : </a:t>
            </a:r>
          </a:p>
          <a:p>
            <a:pPr lvl="1"/>
            <a:r>
              <a:rPr lang="en-US" sz="2200" i="1" dirty="0" smtClean="0"/>
              <a:t>Annex A : No specification – It can be the full room</a:t>
            </a:r>
          </a:p>
          <a:p>
            <a:r>
              <a:rPr lang="en-US" sz="2400" dirty="0" smtClean="0"/>
              <a:t>Test sound source location : </a:t>
            </a:r>
          </a:p>
          <a:p>
            <a:pPr lvl="1"/>
            <a:r>
              <a:rPr lang="en-US" sz="2200" b="0" i="1" dirty="0" smtClean="0"/>
              <a:t>Annex A : </a:t>
            </a:r>
            <a:r>
              <a:rPr lang="en-US" sz="2200" b="0" i="1" dirty="0" err="1" smtClean="0"/>
              <a:t>centre</a:t>
            </a:r>
            <a:r>
              <a:rPr lang="en-US" sz="2200" b="0" i="1" dirty="0" smtClean="0"/>
              <a:t> </a:t>
            </a:r>
            <a:r>
              <a:rPr lang="en-US" sz="2200" b="0" i="1" dirty="0"/>
              <a:t>of room, on the floor) </a:t>
            </a:r>
            <a:endParaRPr lang="en-US" sz="2200" b="0" i="1" dirty="0" smtClean="0"/>
          </a:p>
          <a:p>
            <a:r>
              <a:rPr lang="en-US" sz="2400" dirty="0" smtClean="0"/>
              <a:t>Microphone transverses : </a:t>
            </a:r>
          </a:p>
          <a:p>
            <a:pPr lvl="1"/>
            <a:r>
              <a:rPr lang="en-US" sz="2200" i="1" dirty="0"/>
              <a:t>Annex A : </a:t>
            </a:r>
            <a:r>
              <a:rPr lang="en-US" sz="2200" i="1" dirty="0" smtClean="0"/>
              <a:t> </a:t>
            </a:r>
            <a:r>
              <a:rPr lang="en-US" sz="2200" b="0" i="1" dirty="0" smtClean="0"/>
              <a:t>5 </a:t>
            </a:r>
            <a:r>
              <a:rPr lang="en-US" sz="2200" b="0" i="1" dirty="0"/>
              <a:t>transverse </a:t>
            </a:r>
            <a:r>
              <a:rPr lang="en-US" sz="2200" b="0" i="1" dirty="0" smtClean="0"/>
              <a:t>path – Usually from center to corner of the room</a:t>
            </a:r>
          </a:p>
          <a:p>
            <a:r>
              <a:rPr lang="en-US" sz="2400" dirty="0" smtClean="0"/>
              <a:t>Qualification </a:t>
            </a:r>
            <a:r>
              <a:rPr lang="en-US" sz="2400" dirty="0" err="1" smtClean="0"/>
              <a:t>bandwith</a:t>
            </a:r>
            <a:r>
              <a:rPr lang="en-US" sz="2400" dirty="0" smtClean="0"/>
              <a:t> : </a:t>
            </a:r>
          </a:p>
          <a:p>
            <a:pPr lvl="1"/>
            <a:r>
              <a:rPr lang="en-US" sz="2200" b="0" i="1" dirty="0"/>
              <a:t>Typical of the spectral characteristic of the type of sources that will be </a:t>
            </a:r>
            <a:r>
              <a:rPr lang="en-US" sz="2200" b="0" i="1" dirty="0" smtClean="0"/>
              <a:t>measured</a:t>
            </a:r>
          </a:p>
          <a:p>
            <a:r>
              <a:rPr lang="en-US" sz="2400" dirty="0" smtClean="0"/>
              <a:t>Generation of sound </a:t>
            </a:r>
          </a:p>
          <a:p>
            <a:pPr lvl="1"/>
            <a:r>
              <a:rPr lang="en-US" sz="2200" i="1" dirty="0"/>
              <a:t>Discrete-frequency noise </a:t>
            </a:r>
            <a:r>
              <a:rPr lang="en-US" sz="2200" i="1" dirty="0" smtClean="0"/>
              <a:t>or random</a:t>
            </a:r>
            <a:endParaRPr lang="en-US" sz="2200" b="0" i="1" dirty="0" smtClean="0"/>
          </a:p>
          <a:p>
            <a:r>
              <a:rPr lang="en-US" sz="2400" dirty="0" smtClean="0"/>
              <a:t>Spatial resolution of measurement : </a:t>
            </a:r>
          </a:p>
          <a:p>
            <a:pPr lvl="1"/>
            <a:r>
              <a:rPr lang="en-US" sz="2200" i="1" dirty="0"/>
              <a:t>Annex </a:t>
            </a:r>
            <a:r>
              <a:rPr lang="en-US" sz="2200" i="1" dirty="0" smtClean="0"/>
              <a:t>A </a:t>
            </a:r>
            <a:r>
              <a:rPr lang="en-US" sz="2200" i="1" dirty="0"/>
              <a:t>: One-tenth </a:t>
            </a:r>
            <a:r>
              <a:rPr lang="en-US" sz="2200" i="1" dirty="0" err="1"/>
              <a:t>waveleght</a:t>
            </a:r>
            <a:r>
              <a:rPr lang="en-US" sz="2200" i="1" dirty="0"/>
              <a:t> &lt; 1kHz and 25 </a:t>
            </a:r>
            <a:r>
              <a:rPr lang="en-US" sz="2200" i="1" dirty="0" err="1"/>
              <a:t>mn</a:t>
            </a:r>
            <a:r>
              <a:rPr lang="en-US" sz="2200" i="1" dirty="0"/>
              <a:t> &gt; 1 kHz  </a:t>
            </a:r>
            <a:endParaRPr lang="en-US" sz="2200" b="0" i="1" dirty="0"/>
          </a:p>
        </p:txBody>
      </p:sp>
    </p:spTree>
    <p:extLst>
      <p:ext uri="{BB962C8B-B14F-4D97-AF65-F5344CB8AC3E}">
        <p14:creationId xmlns:p14="http://schemas.microsoft.com/office/powerpoint/2010/main" val="182189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en-US" sz="2000" b="0" dirty="0"/>
              <a:t>The sound pressure level and other measurements shall be made according to the conditions specified in paragraph 6.2. of this Regulation. </a:t>
            </a:r>
            <a:endParaRPr lang="en-US" sz="2000" b="0" dirty="0" smtClean="0"/>
          </a:p>
          <a:p>
            <a:pPr marL="0" indent="0">
              <a:buNone/>
            </a:pPr>
            <a:r>
              <a:rPr lang="en-US" sz="2000" b="0" dirty="0" smtClean="0">
                <a:sym typeface="Wingdings" panose="05000000000000000000" pitchFamily="2" charset="2"/>
              </a:rPr>
              <a:t>	</a:t>
            </a:r>
            <a:r>
              <a:rPr lang="en-US" sz="2000" dirty="0" smtClean="0">
                <a:sym typeface="Wingdings" panose="05000000000000000000" pitchFamily="2" charset="2"/>
              </a:rPr>
              <a:t> 6.2 refers to anechoic environment only. Reference on 	open space are only on in a note : </a:t>
            </a:r>
            <a:endParaRPr lang="en-US" sz="2000" b="0" dirty="0" smtClean="0"/>
          </a:p>
          <a:p>
            <a:pPr marL="0" indent="0" algn="just">
              <a:buNone/>
            </a:pPr>
            <a:r>
              <a:rPr lang="en-US" sz="2000" b="0" dirty="0" smtClean="0"/>
              <a:t>The </a:t>
            </a:r>
            <a:r>
              <a:rPr lang="en-US" sz="2000" b="0" dirty="0"/>
              <a:t>site may take the form, for instance, of an open space of 50 </a:t>
            </a:r>
            <a:r>
              <a:rPr lang="en-US" sz="2000" b="0" dirty="0" smtClean="0"/>
              <a:t>meters </a:t>
            </a:r>
            <a:r>
              <a:rPr lang="en-US" sz="2000" b="0" dirty="0"/>
              <a:t>radius, the central part of which must be practically horizontal over a radius of at least 20 meters, the surface being of concrete, asphalt or a similar material, which must not be covered with powdery snow, tall weeds, or loose soil </a:t>
            </a:r>
            <a:r>
              <a:rPr lang="en-US" sz="2000" b="0" dirty="0" smtClean="0"/>
              <a:t>or </a:t>
            </a:r>
            <a:r>
              <a:rPr lang="en-US" sz="2000" b="0" dirty="0"/>
              <a:t>cinders. </a:t>
            </a:r>
            <a:endParaRPr lang="en-US" sz="2000" b="0" dirty="0" smtClean="0"/>
          </a:p>
          <a:p>
            <a:pPr marL="0" indent="0" algn="just">
              <a:buNone/>
            </a:pPr>
            <a:r>
              <a:rPr lang="en-US" sz="2000" b="0" dirty="0" smtClean="0">
                <a:sym typeface="Wingdings" panose="05000000000000000000" pitchFamily="2" charset="2"/>
              </a:rPr>
              <a:t>	</a:t>
            </a:r>
            <a:r>
              <a:rPr lang="en-US" sz="2000" dirty="0" smtClean="0">
                <a:sym typeface="Wingdings" panose="05000000000000000000" pitchFamily="2" charset="2"/>
              </a:rPr>
              <a:t>Test could be done in open space or in semi-anechoic 	chamber</a:t>
            </a:r>
            <a:endParaRPr lang="fr-FR" sz="2000" dirty="0"/>
          </a:p>
        </p:txBody>
      </p:sp>
      <p:sp>
        <p:nvSpPr>
          <p:cNvPr id="3" name="Titre 2"/>
          <p:cNvSpPr>
            <a:spLocks noGrp="1"/>
          </p:cNvSpPr>
          <p:nvPr>
            <p:ph type="title"/>
          </p:nvPr>
        </p:nvSpPr>
        <p:spPr/>
        <p:txBody>
          <a:bodyPr/>
          <a:lstStyle/>
          <a:p>
            <a:r>
              <a:rPr lang="fr-FR" dirty="0"/>
              <a:t>Part II (§</a:t>
            </a:r>
            <a:r>
              <a:rPr lang="fr-FR" dirty="0" smtClean="0"/>
              <a:t>14.3.2) </a:t>
            </a:r>
            <a:endParaRPr lang="fr-FR" dirty="0"/>
          </a:p>
        </p:txBody>
      </p:sp>
      <p:sp>
        <p:nvSpPr>
          <p:cNvPr id="6" name="Espace réservé du numéro de diapositive 5"/>
          <p:cNvSpPr>
            <a:spLocks noGrp="1"/>
          </p:cNvSpPr>
          <p:nvPr>
            <p:ph type="sldNum" sz="quarter" idx="12"/>
          </p:nvPr>
        </p:nvSpPr>
        <p:spPr/>
        <p:txBody>
          <a:bodyPr/>
          <a:lstStyle/>
          <a:p>
            <a:fld id="{966B7ED3-0F0E-4479-BF52-DD7A6ADA2503}" type="slidenum">
              <a:rPr lang="fr-FR" kern="0" smtClean="0"/>
              <a:pPr/>
              <a:t>7</a:t>
            </a:fld>
            <a:endParaRPr lang="fr-FR" kern="0" dirty="0" smtClean="0"/>
          </a:p>
        </p:txBody>
      </p:sp>
    </p:spTree>
    <p:extLst>
      <p:ext uri="{BB962C8B-B14F-4D97-AF65-F5344CB8AC3E}">
        <p14:creationId xmlns:p14="http://schemas.microsoft.com/office/powerpoint/2010/main" val="11332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196752"/>
            <a:ext cx="8496944" cy="5328591"/>
          </a:xfrm>
        </p:spPr>
        <p:txBody>
          <a:bodyPr>
            <a:normAutofit/>
          </a:bodyPr>
          <a:lstStyle/>
          <a:p>
            <a:r>
              <a:rPr lang="en-US" sz="2800" dirty="0" smtClean="0"/>
              <a:t>Definition of open space in ISO 10844.2014 : </a:t>
            </a:r>
          </a:p>
          <a:p>
            <a:pPr marL="0" indent="0">
              <a:buNone/>
            </a:pPr>
            <a:r>
              <a:rPr lang="en-US" sz="2400" b="0" dirty="0" smtClean="0"/>
              <a:t>Within a radius of 50 m around the </a:t>
            </a:r>
            <a:r>
              <a:rPr lang="en-US" sz="2400" b="0" dirty="0" err="1" smtClean="0"/>
              <a:t>centre</a:t>
            </a:r>
            <a:r>
              <a:rPr lang="en-US" sz="2400" b="0" dirty="0" smtClean="0"/>
              <a:t> of the track,, the space shall be free of large reflecting objects such as fences, rocks, bridge or building.</a:t>
            </a:r>
          </a:p>
          <a:p>
            <a:pPr marL="0" indent="0">
              <a:buNone/>
            </a:pPr>
            <a:endParaRPr lang="en-US" sz="2400" b="0" dirty="0"/>
          </a:p>
          <a:p>
            <a:pPr marL="0" indent="0">
              <a:buNone/>
            </a:pPr>
            <a:endParaRPr lang="en-US" sz="2400" b="0" dirty="0" smtClean="0"/>
          </a:p>
          <a:p>
            <a:pPr marL="0" indent="0">
              <a:buNone/>
            </a:pPr>
            <a:endParaRPr lang="en-US" sz="2400" b="0" dirty="0"/>
          </a:p>
          <a:p>
            <a:pPr marL="0" indent="0">
              <a:buNone/>
            </a:pPr>
            <a:endParaRPr lang="en-US" sz="2400" b="0" dirty="0" smtClean="0"/>
          </a:p>
          <a:p>
            <a:pPr marL="0" indent="0">
              <a:buNone/>
            </a:pPr>
            <a:endParaRPr lang="en-US" sz="2400" b="0" dirty="0"/>
          </a:p>
          <a:p>
            <a:pPr marL="0" indent="0">
              <a:buNone/>
            </a:pPr>
            <a:endParaRPr lang="en-US" sz="2400" b="0" dirty="0" smtClean="0"/>
          </a:p>
          <a:p>
            <a:pPr marL="0" indent="0">
              <a:buNone/>
            </a:pPr>
            <a:endParaRPr lang="en-US" sz="2400" b="0" dirty="0"/>
          </a:p>
          <a:p>
            <a:pPr marL="0" indent="0">
              <a:buNone/>
            </a:pPr>
            <a:r>
              <a:rPr lang="en-US" sz="2400" dirty="0" smtClean="0"/>
              <a:t>Question </a:t>
            </a:r>
            <a:r>
              <a:rPr lang="en-US" sz="2400" dirty="0"/>
              <a:t>: What is </a:t>
            </a:r>
            <a:r>
              <a:rPr lang="en-US" sz="2400" dirty="0" smtClean="0"/>
              <a:t>a large </a:t>
            </a:r>
            <a:r>
              <a:rPr lang="en-US" sz="2400" dirty="0"/>
              <a:t>reflecting objects </a:t>
            </a:r>
            <a:r>
              <a:rPr lang="en-US" sz="2400" dirty="0" smtClean="0"/>
              <a:t>?</a:t>
            </a:r>
          </a:p>
          <a:p>
            <a:pPr marL="0" indent="0">
              <a:buNone/>
            </a:pPr>
            <a:endParaRPr lang="en-US" sz="2000" dirty="0" smtClean="0"/>
          </a:p>
          <a:p>
            <a:pPr lvl="1"/>
            <a:endParaRPr lang="fr-FR" dirty="0"/>
          </a:p>
        </p:txBody>
      </p:sp>
      <p:sp>
        <p:nvSpPr>
          <p:cNvPr id="3" name="Titre 2"/>
          <p:cNvSpPr>
            <a:spLocks noGrp="1"/>
          </p:cNvSpPr>
          <p:nvPr>
            <p:ph type="title"/>
          </p:nvPr>
        </p:nvSpPr>
        <p:spPr/>
        <p:txBody>
          <a:bodyPr/>
          <a:lstStyle/>
          <a:p>
            <a:r>
              <a:rPr lang="fr-FR" dirty="0"/>
              <a:t>Part II (§14.3.2)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619"/>
          <a:stretch/>
        </p:blipFill>
        <p:spPr bwMode="auto">
          <a:xfrm>
            <a:off x="2090589" y="2996952"/>
            <a:ext cx="4928509"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8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lgn="just">
              <a:buNone/>
            </a:pPr>
            <a:r>
              <a:rPr lang="en-US" sz="2400" dirty="0" smtClean="0"/>
              <a:t>Definition of open </a:t>
            </a:r>
            <a:r>
              <a:rPr lang="en-US" sz="2400" dirty="0"/>
              <a:t>space in Regulation </a:t>
            </a:r>
            <a:r>
              <a:rPr lang="fr-FR" sz="2400" dirty="0"/>
              <a:t>ECE117, ECE41, ECE63 </a:t>
            </a:r>
            <a:r>
              <a:rPr lang="fr-FR" sz="2400" dirty="0" smtClean="0"/>
              <a:t>: </a:t>
            </a:r>
          </a:p>
          <a:p>
            <a:pPr marL="0" indent="0" algn="just">
              <a:buNone/>
            </a:pPr>
            <a:r>
              <a:rPr lang="en-US" sz="2400" b="0" dirty="0" smtClean="0"/>
              <a:t>The test site shall be such that the conditions of a free sound field between the sound source and the microphone are attained to within 1dB(A). These conditions shall be deemed to be met if there is no large sound reflecting object such as fences, rocks, bridges or building within 50 m of the </a:t>
            </a:r>
            <a:r>
              <a:rPr lang="en-US" sz="2400" b="0" dirty="0" err="1" smtClean="0"/>
              <a:t>centre</a:t>
            </a:r>
            <a:r>
              <a:rPr lang="en-US" sz="2400" b="0" dirty="0" smtClean="0"/>
              <a:t> of the measuring section.</a:t>
            </a:r>
          </a:p>
          <a:p>
            <a:pPr marL="0" indent="0" algn="just">
              <a:buNone/>
            </a:pPr>
            <a:endParaRPr lang="en-US" sz="2400" dirty="0">
              <a:sym typeface="Wingdings" panose="05000000000000000000" pitchFamily="2" charset="2"/>
            </a:endParaRPr>
          </a:p>
          <a:p>
            <a:pPr marL="0" indent="0" algn="just">
              <a:buNone/>
            </a:pPr>
            <a:r>
              <a:rPr lang="en-US" sz="2400" b="1" dirty="0" smtClean="0">
                <a:sym typeface="Wingdings" panose="05000000000000000000" pitchFamily="2" charset="2"/>
              </a:rPr>
              <a:t>Question : </a:t>
            </a:r>
            <a:r>
              <a:rPr lang="en-US" sz="2400" b="1" dirty="0" smtClean="0"/>
              <a:t>What </a:t>
            </a:r>
            <a:r>
              <a:rPr lang="en-US" sz="2400" b="1" dirty="0"/>
              <a:t>is </a:t>
            </a:r>
            <a:r>
              <a:rPr lang="en-US" sz="2400" b="1" dirty="0" smtClean="0"/>
              <a:t>a </a:t>
            </a:r>
            <a:r>
              <a:rPr lang="en-US" sz="2400" b="1" dirty="0"/>
              <a:t>free sound field attained to within 1dB(A</a:t>
            </a:r>
            <a:r>
              <a:rPr lang="en-US" sz="2400" b="1" dirty="0" smtClean="0"/>
              <a:t>) ?</a:t>
            </a:r>
            <a:endParaRPr lang="en-US" sz="2400" b="1" dirty="0"/>
          </a:p>
          <a:p>
            <a:pPr marL="0" indent="0" algn="just">
              <a:buNone/>
            </a:pPr>
            <a:endParaRPr lang="en-US" sz="2400" dirty="0"/>
          </a:p>
        </p:txBody>
      </p:sp>
      <p:sp>
        <p:nvSpPr>
          <p:cNvPr id="3" name="Titre 2"/>
          <p:cNvSpPr>
            <a:spLocks noGrp="1"/>
          </p:cNvSpPr>
          <p:nvPr>
            <p:ph type="title"/>
          </p:nvPr>
        </p:nvSpPr>
        <p:spPr/>
        <p:txBody>
          <a:bodyPr/>
          <a:lstStyle/>
          <a:p>
            <a:r>
              <a:rPr lang="fr-FR" dirty="0"/>
              <a:t>Part II (§14.3.2</a:t>
            </a:r>
            <a:r>
              <a:rPr lang="fr-FR" dirty="0" smtClean="0"/>
              <a:t>)</a:t>
            </a:r>
            <a:endParaRPr lang="fr-FR" dirty="0"/>
          </a:p>
        </p:txBody>
      </p:sp>
    </p:spTree>
    <p:extLst>
      <p:ext uri="{BB962C8B-B14F-4D97-AF65-F5344CB8AC3E}">
        <p14:creationId xmlns:p14="http://schemas.microsoft.com/office/powerpoint/2010/main" val="29341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Personnalisé 10">
      <a:dk1>
        <a:sysClr val="windowText" lastClr="000000"/>
      </a:dk1>
      <a:lt1>
        <a:sysClr val="window" lastClr="FFFFFF"/>
      </a:lt1>
      <a:dk2>
        <a:srgbClr val="666699"/>
      </a:dk2>
      <a:lt2>
        <a:srgbClr val="EEECE1"/>
      </a:lt2>
      <a:accent1>
        <a:srgbClr val="4F81BD"/>
      </a:accent1>
      <a:accent2>
        <a:srgbClr val="C0504D"/>
      </a:accent2>
      <a:accent3>
        <a:srgbClr val="9BBB59"/>
      </a:accent3>
      <a:accent4>
        <a:srgbClr val="6666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19275</TotalTime>
  <Words>1220</Words>
  <Application>Microsoft Office PowerPoint</Application>
  <PresentationFormat>On-screen Show (4:3)</PresentationFormat>
  <Paragraphs>151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Thème Office</vt:lpstr>
      <vt:lpstr>Informations and comments on   ECE-TRANS-WP.29-GRB-2016-02e </vt:lpstr>
      <vt:lpstr>Part I – Anechoic environment (§6,2)</vt:lpstr>
      <vt:lpstr>Part I – Anechoic environment (§6.2)</vt:lpstr>
      <vt:lpstr>Part I – Anechoic environment (§6.2)</vt:lpstr>
      <vt:lpstr>Part I – Anechoic environment (§6,2)</vt:lpstr>
      <vt:lpstr>Part I – Anechoic environment (§6.2)</vt:lpstr>
      <vt:lpstr>Part II (§14.3.2) </vt:lpstr>
      <vt:lpstr>Part II (§14.3.2) </vt:lpstr>
      <vt:lpstr>Part II (§14.3.2)</vt:lpstr>
      <vt:lpstr>Part II (§14.3.2) </vt:lpstr>
      <vt:lpstr>Part I – 6.3.2.</vt:lpstr>
      <vt:lpstr>Part I – 6.3.2.</vt:lpstr>
      <vt:lpstr>Part I – 6.3.2.</vt:lpstr>
      <vt:lpstr>IEC 61672 – Sound level meter</vt:lpstr>
      <vt:lpstr>IEC 61672 – Sound level meter</vt:lpstr>
      <vt:lpstr>IEC 61672 – Sound level meter</vt:lpstr>
      <vt:lpstr>IEC 61672 – Sound level meter</vt:lpstr>
      <vt:lpstr>IEC 61672 – Sound level meter</vt:lpstr>
      <vt:lpstr>IEC 61672 – Sound level meter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Groupe</dc:title>
  <dc:creator>GENDROT Mickael</dc:creator>
  <cp:lastModifiedBy>Konstantin Glukhenkiy</cp:lastModifiedBy>
  <cp:revision>799</cp:revision>
  <cp:lastPrinted>2015-06-26T14:56:09Z</cp:lastPrinted>
  <dcterms:created xsi:type="dcterms:W3CDTF">2012-11-26T14:44:39Z</dcterms:created>
  <dcterms:modified xsi:type="dcterms:W3CDTF">2016-02-18T10:43:58Z</dcterms:modified>
</cp:coreProperties>
</file>