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85" d="100"/>
          <a:sy n="85" d="100"/>
        </p:scale>
        <p:origin x="-331"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7139D0-BFC7-478C-807E-BD0A4262753E}"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401176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7139D0-BFC7-478C-807E-BD0A4262753E}"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31744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7139D0-BFC7-478C-807E-BD0A4262753E}"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420342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7139D0-BFC7-478C-807E-BD0A4262753E}"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3943994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7139D0-BFC7-478C-807E-BD0A4262753E}"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208945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7139D0-BFC7-478C-807E-BD0A4262753E}"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14574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7139D0-BFC7-478C-807E-BD0A4262753E}" type="datetimeFigureOut">
              <a:rPr lang="en-US" smtClean="0"/>
              <a:t>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189520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7139D0-BFC7-478C-807E-BD0A4262753E}" type="datetimeFigureOut">
              <a:rPr lang="en-US" smtClean="0"/>
              <a:t>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231822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139D0-BFC7-478C-807E-BD0A4262753E}" type="datetimeFigureOut">
              <a:rPr lang="en-US" smtClean="0"/>
              <a:t>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32400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139D0-BFC7-478C-807E-BD0A4262753E}"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1249650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139D0-BFC7-478C-807E-BD0A4262753E}"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643DC-6390-471A-B33A-9633859676A9}" type="slidenum">
              <a:rPr lang="en-US" smtClean="0"/>
              <a:t>‹#›</a:t>
            </a:fld>
            <a:endParaRPr lang="en-US"/>
          </a:p>
        </p:txBody>
      </p:sp>
    </p:spTree>
    <p:extLst>
      <p:ext uri="{BB962C8B-B14F-4D97-AF65-F5344CB8AC3E}">
        <p14:creationId xmlns:p14="http://schemas.microsoft.com/office/powerpoint/2010/main" val="198078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139D0-BFC7-478C-807E-BD0A4262753E}" type="datetimeFigureOut">
              <a:rPr lang="en-US" smtClean="0"/>
              <a:t>2/15/2016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643DC-6390-471A-B33A-9633859676A9}" type="slidenum">
              <a:rPr lang="en-US" smtClean="0"/>
              <a:t>‹#›</a:t>
            </a:fld>
            <a:endParaRPr lang="en-US"/>
          </a:p>
        </p:txBody>
      </p:sp>
    </p:spTree>
    <p:extLst>
      <p:ext uri="{BB962C8B-B14F-4D97-AF65-F5344CB8AC3E}">
        <p14:creationId xmlns:p14="http://schemas.microsoft.com/office/powerpoint/2010/main" val="1672662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R51.03, Annex 7 “ASEP” </a:t>
            </a:r>
            <a:br>
              <a:rPr lang="en-US" dirty="0" smtClean="0"/>
            </a:br>
            <a:r>
              <a:rPr lang="en-US" dirty="0"/>
              <a:t/>
            </a:r>
            <a:br>
              <a:rPr lang="en-US" dirty="0"/>
            </a:br>
            <a:r>
              <a:rPr lang="en-US" dirty="0" smtClean="0"/>
              <a:t>Technical Comments by ISO</a:t>
            </a:r>
            <a:endParaRPr lang="en-US" dirty="0"/>
          </a:p>
        </p:txBody>
      </p:sp>
      <p:sp>
        <p:nvSpPr>
          <p:cNvPr id="3" name="Subtitle 2"/>
          <p:cNvSpPr>
            <a:spLocks noGrp="1"/>
          </p:cNvSpPr>
          <p:nvPr>
            <p:ph type="subTitle" idx="1"/>
          </p:nvPr>
        </p:nvSpPr>
        <p:spPr/>
        <p:txBody>
          <a:bodyPr/>
          <a:lstStyle/>
          <a:p>
            <a:r>
              <a:rPr lang="en-US" dirty="0" smtClean="0"/>
              <a:t>Doug Moore</a:t>
            </a:r>
          </a:p>
          <a:p>
            <a:r>
              <a:rPr lang="en-US" dirty="0" smtClean="0"/>
              <a:t>Convener, ISO TC22&amp;TC43 WG42</a:t>
            </a:r>
            <a:endParaRPr lang="en-US" dirty="0"/>
          </a:p>
        </p:txBody>
      </p:sp>
      <p:sp>
        <p:nvSpPr>
          <p:cNvPr id="4" name="Rectangle 13"/>
          <p:cNvSpPr>
            <a:spLocks noChangeArrowheads="1"/>
          </p:cNvSpPr>
          <p:nvPr/>
        </p:nvSpPr>
        <p:spPr bwMode="auto">
          <a:xfrm>
            <a:off x="1031450" y="299029"/>
            <a:ext cx="32447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square" anchor="ctr">
            <a:spAutoFit/>
          </a:bodyPr>
          <a:lstStyle/>
          <a:p>
            <a:pPr eaLnBrk="1" hangingPunct="1"/>
            <a:r>
              <a:rPr lang="en-TT" altLang="zh-CN" sz="1200" dirty="0" smtClean="0">
                <a:effectLst/>
              </a:rPr>
              <a:t>Transmitted by the expert from </a:t>
            </a:r>
            <a:r>
              <a:rPr lang="en-TT" altLang="zh-CN" sz="1200" dirty="0" smtClean="0">
                <a:effectLst/>
              </a:rPr>
              <a:t>ISO</a:t>
            </a:r>
            <a:r>
              <a:rPr lang="en-TT" altLang="zh-CN" sz="1200" dirty="0" smtClean="0"/>
              <a:t> </a:t>
            </a:r>
            <a:r>
              <a:rPr lang="en-US" altLang="zh-CN" sz="1200" dirty="0" smtClean="0"/>
              <a:t> </a:t>
            </a:r>
            <a:endParaRPr lang="en-US" altLang="zh-CN" sz="1200" dirty="0"/>
          </a:p>
        </p:txBody>
      </p:sp>
      <p:sp>
        <p:nvSpPr>
          <p:cNvPr id="5" name="Rectangle 13"/>
          <p:cNvSpPr>
            <a:spLocks noChangeArrowheads="1"/>
          </p:cNvSpPr>
          <p:nvPr/>
        </p:nvSpPr>
        <p:spPr bwMode="auto">
          <a:xfrm>
            <a:off x="9080313" y="138497"/>
            <a:ext cx="22566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spAutoFit/>
          </a:bodyPr>
          <a:lstStyle/>
          <a:p>
            <a:pPr algn="l" eaLnBrk="1" hangingPunct="1"/>
            <a:r>
              <a:rPr lang="en-TT" sz="1200" u="sng" dirty="0">
                <a:effectLst/>
              </a:rPr>
              <a:t>Informal document</a:t>
            </a:r>
            <a:r>
              <a:rPr lang="en-TT" sz="1200" dirty="0">
                <a:effectLst/>
              </a:rPr>
              <a:t> </a:t>
            </a:r>
            <a:r>
              <a:rPr lang="en-TT" sz="1200" b="1" dirty="0" smtClean="0">
                <a:effectLst/>
              </a:rPr>
              <a:t>GRB-</a:t>
            </a:r>
            <a:r>
              <a:rPr lang="en-TT" altLang="zh-CN" sz="1200" b="1" dirty="0" smtClean="0">
                <a:effectLst/>
              </a:rPr>
              <a:t>63</a:t>
            </a:r>
            <a:r>
              <a:rPr lang="en-TT" sz="1200" b="1" dirty="0" smtClean="0">
                <a:effectLst/>
              </a:rPr>
              <a:t>-11</a:t>
            </a:r>
            <a:endParaRPr lang="en-US" altLang="zh-CN" sz="1200" b="1" dirty="0">
              <a:effectLst/>
            </a:endParaRPr>
          </a:p>
          <a:p>
            <a:pPr algn="l" eaLnBrk="1" hangingPunct="1"/>
            <a:r>
              <a:rPr lang="en-TT" altLang="zh-CN" sz="1200" dirty="0">
                <a:effectLst/>
              </a:rPr>
              <a:t>(</a:t>
            </a:r>
            <a:r>
              <a:rPr lang="en-TT" altLang="zh-CN" sz="1200" dirty="0" smtClean="0">
                <a:effectLst/>
              </a:rPr>
              <a:t>63rd </a:t>
            </a:r>
            <a:r>
              <a:rPr lang="en-TT" altLang="zh-CN" sz="1200" dirty="0">
                <a:effectLst/>
              </a:rPr>
              <a:t>GRB, </a:t>
            </a:r>
            <a:r>
              <a:rPr lang="en-TT" altLang="zh-CN" sz="1200" dirty="0" smtClean="0">
                <a:effectLst/>
              </a:rPr>
              <a:t>16-18 February 2016,</a:t>
            </a:r>
            <a:endParaRPr lang="en-TT" altLang="zh-CN" sz="1200" dirty="0">
              <a:effectLst/>
            </a:endParaRPr>
          </a:p>
          <a:p>
            <a:pPr algn="l" eaLnBrk="1" hangingPunct="1"/>
            <a:r>
              <a:rPr lang="en-TT" altLang="zh-CN" sz="1200" dirty="0" smtClean="0">
                <a:effectLst/>
              </a:rPr>
              <a:t>agenda </a:t>
            </a:r>
            <a:r>
              <a:rPr lang="en-TT" altLang="zh-CN" sz="1200">
                <a:effectLst/>
              </a:rPr>
              <a:t>item </a:t>
            </a:r>
            <a:r>
              <a:rPr lang="en-TT" altLang="zh-CN" sz="1200" smtClean="0">
                <a:effectLst/>
              </a:rPr>
              <a:t>4)</a:t>
            </a:r>
            <a:r>
              <a:rPr lang="en-US" altLang="zh-CN" sz="1200" dirty="0" smtClean="0">
                <a:effectLst/>
              </a:rPr>
              <a:t> </a:t>
            </a:r>
            <a:endParaRPr lang="en-US" altLang="zh-CN" sz="1200" dirty="0">
              <a:effectLst/>
            </a:endParaRPr>
          </a:p>
        </p:txBody>
      </p:sp>
    </p:spTree>
    <p:extLst>
      <p:ext uri="{BB962C8B-B14F-4D97-AF65-F5344CB8AC3E}">
        <p14:creationId xmlns:p14="http://schemas.microsoft.com/office/powerpoint/2010/main" val="1295261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GRB Future Work Topic “ASEP”</a:t>
            </a:r>
          </a:p>
          <a:p>
            <a:r>
              <a:rPr lang="en-US" dirty="0" smtClean="0"/>
              <a:t>Potential Contribution of ISO to the Revision steps</a:t>
            </a:r>
          </a:p>
          <a:p>
            <a:r>
              <a:rPr lang="en-US" dirty="0" smtClean="0"/>
              <a:t>Examples for technical inconsistencies or </a:t>
            </a:r>
            <a:r>
              <a:rPr lang="en-US" dirty="0" err="1" smtClean="0"/>
              <a:t>unclarities</a:t>
            </a:r>
            <a:endParaRPr lang="en-US" dirty="0" smtClean="0"/>
          </a:p>
          <a:p>
            <a:r>
              <a:rPr lang="en-US" dirty="0" smtClean="0"/>
              <a:t>Future ISO work in support of GRB</a:t>
            </a:r>
            <a:endParaRPr lang="en-US" dirty="0"/>
          </a:p>
        </p:txBody>
      </p:sp>
    </p:spTree>
    <p:extLst>
      <p:ext uri="{BB962C8B-B14F-4D97-AF65-F5344CB8AC3E}">
        <p14:creationId xmlns:p14="http://schemas.microsoft.com/office/powerpoint/2010/main" val="4135649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Future </a:t>
            </a:r>
            <a:r>
              <a:rPr lang="fr-FR" dirty="0" err="1" smtClean="0"/>
              <a:t>Revicion</a:t>
            </a:r>
            <a:r>
              <a:rPr lang="fr-FR" dirty="0" smtClean="0"/>
              <a:t> </a:t>
            </a:r>
            <a:r>
              <a:rPr lang="fr-FR" dirty="0" err="1" smtClean="0"/>
              <a:t>Steps</a:t>
            </a:r>
            <a:r>
              <a:rPr lang="fr-FR" dirty="0" smtClean="0"/>
              <a:t> for ASEP </a:t>
            </a:r>
            <a:br>
              <a:rPr lang="fr-FR" dirty="0" smtClean="0"/>
            </a:br>
            <a:r>
              <a:rPr lang="fr-FR" dirty="0" err="1" smtClean="0"/>
              <a:t>work</a:t>
            </a:r>
            <a:r>
              <a:rPr lang="fr-FR" dirty="0" smtClean="0"/>
              <a:t> plan </a:t>
            </a:r>
            <a:r>
              <a:rPr lang="fr-FR" dirty="0" err="1" smtClean="0"/>
              <a:t>discussed</a:t>
            </a:r>
            <a:r>
              <a:rPr lang="fr-FR" dirty="0" smtClean="0"/>
              <a:t> </a:t>
            </a:r>
            <a:r>
              <a:rPr lang="fr-FR" dirty="0" err="1" smtClean="0"/>
              <a:t>within</a:t>
            </a:r>
            <a:r>
              <a:rPr lang="fr-FR" dirty="0" smtClean="0"/>
              <a:t> GRB</a:t>
            </a:r>
            <a:endParaRPr lang="fr-FR" dirty="0"/>
          </a:p>
        </p:txBody>
      </p:sp>
      <p:sp>
        <p:nvSpPr>
          <p:cNvPr id="3" name="Espace réservé du contenu 2"/>
          <p:cNvSpPr>
            <a:spLocks noGrp="1"/>
          </p:cNvSpPr>
          <p:nvPr>
            <p:ph idx="1"/>
          </p:nvPr>
        </p:nvSpPr>
        <p:spPr>
          <a:xfrm>
            <a:off x="838200" y="2460625"/>
            <a:ext cx="5230761" cy="4351338"/>
          </a:xfrm>
        </p:spPr>
        <p:txBody>
          <a:bodyPr>
            <a:noAutofit/>
          </a:bodyPr>
          <a:lstStyle/>
          <a:p>
            <a:pPr marL="457200" indent="-457200">
              <a:buAutoNum type="arabicParenR"/>
            </a:pPr>
            <a:r>
              <a:rPr lang="en-US" sz="2000" b="1" dirty="0" smtClean="0"/>
              <a:t>update </a:t>
            </a:r>
            <a:r>
              <a:rPr lang="en-US" sz="2000" b="1" dirty="0"/>
              <a:t>the text to improve clarity and simplification in short </a:t>
            </a:r>
            <a:r>
              <a:rPr lang="en-US" sz="2000" b="1" dirty="0" smtClean="0"/>
              <a:t>term  </a:t>
            </a:r>
          </a:p>
          <a:p>
            <a:pPr marL="457200" indent="-457200">
              <a:buAutoNum type="arabicParenR"/>
            </a:pPr>
            <a:r>
              <a:rPr lang="en-US" sz="2000" dirty="0" smtClean="0"/>
              <a:t>2</a:t>
            </a:r>
            <a:r>
              <a:rPr lang="en-US" sz="2000" dirty="0"/>
              <a:t>) Missing sound limit values for N1 and </a:t>
            </a:r>
            <a:r>
              <a:rPr lang="en-US" sz="2000" dirty="0" err="1"/>
              <a:t>Offroad</a:t>
            </a:r>
            <a:r>
              <a:rPr lang="en-US" sz="2000" dirty="0"/>
              <a:t> in Annex7 para. 5.3 to be added. </a:t>
            </a:r>
            <a:endParaRPr lang="en-US" sz="2000" dirty="0" smtClean="0"/>
          </a:p>
          <a:p>
            <a:pPr marL="457200" indent="-457200">
              <a:buAutoNum type="arabicParenR"/>
            </a:pPr>
            <a:r>
              <a:rPr lang="en-US" sz="2000" dirty="0" smtClean="0"/>
              <a:t>Series </a:t>
            </a:r>
            <a:r>
              <a:rPr lang="en-US" sz="2000" dirty="0"/>
              <a:t>hybrid vehicles are excluded from the ASEP until 30 June 2019; new test methods will be necessary in R51</a:t>
            </a:r>
            <a:r>
              <a:rPr lang="en-US" sz="2000" dirty="0" smtClean="0"/>
              <a:t>. </a:t>
            </a:r>
          </a:p>
          <a:p>
            <a:pPr marL="457200" indent="-457200">
              <a:buAutoNum type="arabicParenR"/>
            </a:pPr>
            <a:r>
              <a:rPr lang="en-US" sz="2000" dirty="0" smtClean="0"/>
              <a:t>ASEP </a:t>
            </a:r>
            <a:r>
              <a:rPr lang="en-US" sz="2000" dirty="0"/>
              <a:t>as a part of type approval (not as a manufacturer </a:t>
            </a:r>
            <a:r>
              <a:rPr lang="en-US" sz="2000" dirty="0" smtClean="0"/>
              <a:t>declaration)</a:t>
            </a:r>
            <a:endParaRPr lang="en-US" sz="2000" dirty="0"/>
          </a:p>
          <a:p>
            <a:pPr marL="457200" indent="-457200">
              <a:buAutoNum type="arabicParenR"/>
            </a:pPr>
            <a:r>
              <a:rPr lang="en-US" sz="2000" dirty="0" smtClean="0"/>
              <a:t>More </a:t>
            </a:r>
            <a:r>
              <a:rPr lang="en-US" sz="2000" dirty="0"/>
              <a:t>general technical review in cooperation with ISO (Improvement of methods</a:t>
            </a:r>
            <a:r>
              <a:rPr lang="en-US" sz="2000" dirty="0" smtClean="0"/>
              <a:t>)</a:t>
            </a:r>
            <a:endParaRPr lang="en-US" sz="2000" dirty="0"/>
          </a:p>
          <a:p>
            <a:pPr marL="0" indent="0">
              <a:buNone/>
            </a:pPr>
            <a:endParaRPr lang="fr-FR" sz="2000" dirty="0"/>
          </a:p>
        </p:txBody>
      </p:sp>
      <p:sp>
        <p:nvSpPr>
          <p:cNvPr id="4" name="Espace réservé du contenu 2"/>
          <p:cNvSpPr txBox="1">
            <a:spLocks/>
          </p:cNvSpPr>
          <p:nvPr/>
        </p:nvSpPr>
        <p:spPr>
          <a:xfrm>
            <a:off x="6451600" y="2460625"/>
            <a:ext cx="5230761"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AutoNum type="arabicParenR"/>
            </a:pPr>
            <a:r>
              <a:rPr lang="en-US" sz="2000" b="1" dirty="0" smtClean="0">
                <a:solidFill>
                  <a:srgbClr val="0070C0"/>
                </a:solidFill>
              </a:rPr>
              <a:t>ISO to support on a short term </a:t>
            </a:r>
            <a:br>
              <a:rPr lang="en-US" sz="2000" b="1" dirty="0" smtClean="0">
                <a:solidFill>
                  <a:srgbClr val="0070C0"/>
                </a:solidFill>
              </a:rPr>
            </a:br>
            <a:r>
              <a:rPr lang="en-US" sz="2000" b="1" dirty="0" smtClean="0">
                <a:solidFill>
                  <a:srgbClr val="0070C0"/>
                </a:solidFill>
              </a:rPr>
              <a:t>(by September 2016)</a:t>
            </a:r>
          </a:p>
          <a:p>
            <a:pPr marL="457200" indent="-457200">
              <a:buFont typeface="Arial" panose="020B0604020202020204" pitchFamily="34" charset="0"/>
              <a:buAutoNum type="arabicParenR"/>
            </a:pPr>
            <a:r>
              <a:rPr lang="en-US" sz="2000" dirty="0" smtClean="0">
                <a:solidFill>
                  <a:srgbClr val="0070C0"/>
                </a:solidFill>
              </a:rPr>
              <a:t>Policy decision – not ISO business.</a:t>
            </a:r>
            <a:br>
              <a:rPr lang="en-US" sz="2000" dirty="0" smtClean="0">
                <a:solidFill>
                  <a:srgbClr val="0070C0"/>
                </a:solidFill>
              </a:rPr>
            </a:br>
            <a:endParaRPr lang="en-US" sz="2000" dirty="0">
              <a:solidFill>
                <a:srgbClr val="0070C0"/>
              </a:solidFill>
            </a:endParaRPr>
          </a:p>
          <a:p>
            <a:pPr marL="457200" indent="-457200">
              <a:buFont typeface="Arial" panose="020B0604020202020204" pitchFamily="34" charset="0"/>
              <a:buAutoNum type="arabicParenR"/>
            </a:pPr>
            <a:r>
              <a:rPr lang="en-US" sz="2000" dirty="0" smtClean="0">
                <a:solidFill>
                  <a:srgbClr val="0070C0"/>
                </a:solidFill>
              </a:rPr>
              <a:t>ISO to support in medium term</a:t>
            </a:r>
            <a:br>
              <a:rPr lang="en-US" sz="2000" dirty="0" smtClean="0">
                <a:solidFill>
                  <a:srgbClr val="0070C0"/>
                </a:solidFill>
              </a:rPr>
            </a:br>
            <a:r>
              <a:rPr lang="en-US" sz="2000" dirty="0" smtClean="0">
                <a:solidFill>
                  <a:srgbClr val="0070C0"/>
                </a:solidFill>
              </a:rPr>
              <a:t/>
            </a:r>
            <a:br>
              <a:rPr lang="en-US" sz="2000" dirty="0" smtClean="0">
                <a:solidFill>
                  <a:srgbClr val="0070C0"/>
                </a:solidFill>
              </a:rPr>
            </a:br>
            <a:endParaRPr lang="en-US" sz="2000" dirty="0">
              <a:solidFill>
                <a:srgbClr val="0070C0"/>
              </a:solidFill>
            </a:endParaRPr>
          </a:p>
          <a:p>
            <a:pPr marL="457200" indent="-457200">
              <a:buFont typeface="Arial" panose="020B0604020202020204" pitchFamily="34" charset="0"/>
              <a:buAutoNum type="arabicParenR"/>
            </a:pPr>
            <a:r>
              <a:rPr lang="en-US" sz="2000" dirty="0" smtClean="0">
                <a:solidFill>
                  <a:srgbClr val="0070C0"/>
                </a:solidFill>
              </a:rPr>
              <a:t>Policy decision – not ISO business.</a:t>
            </a:r>
            <a:br>
              <a:rPr lang="en-US" sz="2000" dirty="0" smtClean="0">
                <a:solidFill>
                  <a:srgbClr val="0070C0"/>
                </a:solidFill>
              </a:rPr>
            </a:br>
            <a:endParaRPr lang="en-US" sz="2000" dirty="0">
              <a:solidFill>
                <a:srgbClr val="0070C0"/>
              </a:solidFill>
            </a:endParaRPr>
          </a:p>
          <a:p>
            <a:pPr marL="457200" indent="-457200">
              <a:buFont typeface="Arial" panose="020B0604020202020204" pitchFamily="34" charset="0"/>
              <a:buAutoNum type="arabicParenR"/>
            </a:pPr>
            <a:r>
              <a:rPr lang="en-US" sz="2000" dirty="0" smtClean="0">
                <a:solidFill>
                  <a:srgbClr val="0070C0"/>
                </a:solidFill>
              </a:rPr>
              <a:t>ISO to support in medium/long term</a:t>
            </a:r>
          </a:p>
          <a:p>
            <a:pPr marL="0" indent="0">
              <a:buFont typeface="Arial" panose="020B0604020202020204" pitchFamily="34" charset="0"/>
              <a:buNone/>
            </a:pPr>
            <a:endParaRPr lang="fr-FR" sz="2000" dirty="0">
              <a:solidFill>
                <a:srgbClr val="0070C0"/>
              </a:solidFill>
            </a:endParaRPr>
          </a:p>
        </p:txBody>
      </p:sp>
      <p:sp>
        <p:nvSpPr>
          <p:cNvPr id="5" name="Textfeld 4"/>
          <p:cNvSpPr txBox="1"/>
          <p:nvPr/>
        </p:nvSpPr>
        <p:spPr>
          <a:xfrm>
            <a:off x="883265" y="1873045"/>
            <a:ext cx="2247731" cy="523220"/>
          </a:xfrm>
          <a:prstGeom prst="rect">
            <a:avLst/>
          </a:prstGeom>
          <a:noFill/>
        </p:spPr>
        <p:txBody>
          <a:bodyPr wrap="none" rtlCol="0">
            <a:spAutoFit/>
          </a:bodyPr>
          <a:lstStyle/>
          <a:p>
            <a:r>
              <a:rPr lang="de-DE" sz="2800" b="1" dirty="0" smtClean="0"/>
              <a:t>GRB Schedule</a:t>
            </a:r>
            <a:endParaRPr lang="de-DE" sz="2800" b="1" dirty="0"/>
          </a:p>
        </p:txBody>
      </p:sp>
      <p:sp>
        <p:nvSpPr>
          <p:cNvPr id="6" name="Textfeld 5"/>
          <p:cNvSpPr txBox="1"/>
          <p:nvPr/>
        </p:nvSpPr>
        <p:spPr>
          <a:xfrm>
            <a:off x="6496665" y="1873045"/>
            <a:ext cx="3965060" cy="523220"/>
          </a:xfrm>
          <a:prstGeom prst="rect">
            <a:avLst/>
          </a:prstGeom>
          <a:noFill/>
        </p:spPr>
        <p:txBody>
          <a:bodyPr wrap="none" rtlCol="0">
            <a:spAutoFit/>
          </a:bodyPr>
          <a:lstStyle/>
          <a:p>
            <a:r>
              <a:rPr lang="de-DE" sz="2800" b="1" dirty="0" err="1" smtClean="0">
                <a:solidFill>
                  <a:srgbClr val="0070C0"/>
                </a:solidFill>
              </a:rPr>
              <a:t>Possible</a:t>
            </a:r>
            <a:r>
              <a:rPr lang="de-DE" sz="2800" b="1" dirty="0" smtClean="0">
                <a:solidFill>
                  <a:srgbClr val="0070C0"/>
                </a:solidFill>
              </a:rPr>
              <a:t> ISO </a:t>
            </a:r>
            <a:r>
              <a:rPr lang="de-DE" sz="2800" b="1" dirty="0" err="1" smtClean="0">
                <a:solidFill>
                  <a:srgbClr val="0070C0"/>
                </a:solidFill>
              </a:rPr>
              <a:t>Contribution</a:t>
            </a:r>
            <a:endParaRPr lang="de-DE" sz="2800" b="1" dirty="0">
              <a:solidFill>
                <a:srgbClr val="0070C0"/>
              </a:solidFill>
            </a:endParaRPr>
          </a:p>
        </p:txBody>
      </p:sp>
    </p:spTree>
    <p:extLst>
      <p:ext uri="{BB962C8B-B14F-4D97-AF65-F5344CB8AC3E}">
        <p14:creationId xmlns:p14="http://schemas.microsoft.com/office/powerpoint/2010/main" val="1217085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Activities</a:t>
            </a:r>
            <a:endParaRPr lang="en-US" dirty="0"/>
          </a:p>
        </p:txBody>
      </p:sp>
      <p:sp>
        <p:nvSpPr>
          <p:cNvPr id="3" name="Content Placeholder 2"/>
          <p:cNvSpPr>
            <a:spLocks noGrp="1"/>
          </p:cNvSpPr>
          <p:nvPr>
            <p:ph idx="1"/>
          </p:nvPr>
        </p:nvSpPr>
        <p:spPr/>
        <p:txBody>
          <a:bodyPr>
            <a:normAutofit fontScale="92500"/>
          </a:bodyPr>
          <a:lstStyle/>
          <a:p>
            <a:r>
              <a:rPr lang="en-US" dirty="0" smtClean="0"/>
              <a:t>As agreed by parent committees, ISO WG42 met in Feb 2016 to consider comments received from ISO members relating to issues of clarification of Annex 7 of ECE R51.03.</a:t>
            </a:r>
          </a:p>
          <a:p>
            <a:r>
              <a:rPr lang="en-US" dirty="0" smtClean="0"/>
              <a:t>Mr. Louis-Ferdinand Pardo (BNA) is acting Project Leader for this subject.</a:t>
            </a:r>
          </a:p>
          <a:p>
            <a:r>
              <a:rPr lang="en-US" dirty="0" smtClean="0"/>
              <a:t>WG42 considered comments and has prepared a first draft for WG42 review.</a:t>
            </a:r>
          </a:p>
          <a:p>
            <a:r>
              <a:rPr lang="en-US" dirty="0" smtClean="0"/>
              <a:t>ASEP project group will work to present a final draft at the WG42 meeting in June (Glasgow, Scotland)</a:t>
            </a:r>
          </a:p>
          <a:p>
            <a:r>
              <a:rPr lang="en-US" dirty="0" smtClean="0"/>
              <a:t>ISO can then submit this draft as an informal document to GRB for September 2016</a:t>
            </a:r>
            <a:r>
              <a:rPr lang="en-US" dirty="0"/>
              <a:t>.</a:t>
            </a:r>
          </a:p>
        </p:txBody>
      </p:sp>
    </p:spTree>
    <p:extLst>
      <p:ext uri="{BB962C8B-B14F-4D97-AF65-F5344CB8AC3E}">
        <p14:creationId xmlns:p14="http://schemas.microsoft.com/office/powerpoint/2010/main" val="346710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395" y="190029"/>
            <a:ext cx="10515600" cy="627096"/>
          </a:xfrm>
        </p:spPr>
        <p:txBody>
          <a:bodyPr>
            <a:normAutofit fontScale="90000"/>
          </a:bodyPr>
          <a:lstStyle/>
          <a:p>
            <a:r>
              <a:rPr lang="en-US" dirty="0" smtClean="0"/>
              <a:t>Examples of Text Considered for Clarification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5712077"/>
              </p:ext>
            </p:extLst>
          </p:nvPr>
        </p:nvGraphicFramePr>
        <p:xfrm>
          <a:off x="223735" y="1060315"/>
          <a:ext cx="11682920" cy="5593364"/>
        </p:xfrm>
        <a:graphic>
          <a:graphicData uri="http://schemas.openxmlformats.org/drawingml/2006/table">
            <a:tbl>
              <a:tblPr firstRow="1" bandRow="1">
                <a:tableStyleId>{5C22544A-7EE6-4342-B048-85BDC9FD1C3A}</a:tableStyleId>
              </a:tblPr>
              <a:tblGrid>
                <a:gridCol w="2101176"/>
                <a:gridCol w="7256834"/>
                <a:gridCol w="2324910"/>
              </a:tblGrid>
              <a:tr h="397581">
                <a:tc>
                  <a:txBody>
                    <a:bodyPr/>
                    <a:lstStyle/>
                    <a:p>
                      <a:r>
                        <a:rPr lang="en-US" dirty="0" smtClean="0"/>
                        <a:t>Annex 7 paragraph</a:t>
                      </a:r>
                      <a:endParaRPr lang="en-US" dirty="0"/>
                    </a:p>
                  </a:txBody>
                  <a:tcPr/>
                </a:tc>
                <a:tc>
                  <a:txBody>
                    <a:bodyPr/>
                    <a:lstStyle/>
                    <a:p>
                      <a:r>
                        <a:rPr lang="en-US" dirty="0" smtClean="0"/>
                        <a:t>Excerpt of Current</a:t>
                      </a:r>
                      <a:r>
                        <a:rPr lang="en-US" baseline="0" dirty="0" smtClean="0"/>
                        <a:t> Text </a:t>
                      </a:r>
                      <a:endParaRPr lang="en-US" dirty="0"/>
                    </a:p>
                  </a:txBody>
                  <a:tcPr/>
                </a:tc>
                <a:tc>
                  <a:txBody>
                    <a:bodyPr/>
                    <a:lstStyle/>
                    <a:p>
                      <a:r>
                        <a:rPr lang="en-US" dirty="0" smtClean="0"/>
                        <a:t>Issue</a:t>
                      </a:r>
                      <a:endParaRPr lang="en-US" dirty="0"/>
                    </a:p>
                  </a:txBody>
                  <a:tcPr/>
                </a:tc>
              </a:tr>
              <a:tr h="3137077">
                <a:tc>
                  <a:txBody>
                    <a:bodyPr/>
                    <a:lstStyle/>
                    <a:p>
                      <a:r>
                        <a:rPr lang="en-US" dirty="0" smtClean="0"/>
                        <a:t>2.5 Target Conditions</a:t>
                      </a:r>
                      <a:endParaRPr lang="en-US" dirty="0"/>
                    </a:p>
                  </a:txBody>
                  <a:tcPr/>
                </a:tc>
                <a:tc>
                  <a:txBody>
                    <a:bodyPr/>
                    <a:lstStyle/>
                    <a:p>
                      <a:r>
                        <a:rPr lang="en-GB" sz="1400" kern="1200" dirty="0" smtClean="0">
                          <a:solidFill>
                            <a:schemeClr val="dk1"/>
                          </a:solidFill>
                          <a:effectLst/>
                          <a:latin typeface="+mn-lt"/>
                          <a:ea typeface="+mn-ea"/>
                          <a:cs typeface="+mn-cs"/>
                        </a:rPr>
                        <a:t>The first test point P</a:t>
                      </a:r>
                      <a:r>
                        <a:rPr lang="en-GB" sz="1400" kern="1200" baseline="-25000" dirty="0" smtClean="0">
                          <a:solidFill>
                            <a:schemeClr val="dk1"/>
                          </a:solidFill>
                          <a:effectLst/>
                          <a:latin typeface="+mn-lt"/>
                          <a:ea typeface="+mn-ea"/>
                          <a:cs typeface="+mn-cs"/>
                        </a:rPr>
                        <a:t>1</a:t>
                      </a:r>
                      <a:r>
                        <a:rPr lang="en-GB" sz="1400" kern="1200" dirty="0" smtClean="0">
                          <a:solidFill>
                            <a:schemeClr val="dk1"/>
                          </a:solidFill>
                          <a:effectLst/>
                          <a:latin typeface="+mn-lt"/>
                          <a:ea typeface="+mn-ea"/>
                          <a:cs typeface="+mn-cs"/>
                        </a:rPr>
                        <a:t> is defined by using an entry speed </a:t>
                      </a:r>
                      <a:r>
                        <a:rPr lang="en-GB" sz="1400" kern="1200" dirty="0" err="1" smtClean="0">
                          <a:solidFill>
                            <a:schemeClr val="dk1"/>
                          </a:solidFill>
                          <a:effectLst/>
                          <a:latin typeface="+mn-lt"/>
                          <a:ea typeface="+mn-ea"/>
                          <a:cs typeface="+mn-cs"/>
                        </a:rPr>
                        <a:t>v</a:t>
                      </a:r>
                      <a:r>
                        <a:rPr lang="en-GB" sz="1400" kern="1200" baseline="-25000" dirty="0" err="1" smtClean="0">
                          <a:solidFill>
                            <a:schemeClr val="dk1"/>
                          </a:solidFill>
                          <a:effectLst/>
                          <a:latin typeface="+mn-lt"/>
                          <a:ea typeface="+mn-ea"/>
                          <a:cs typeface="+mn-cs"/>
                        </a:rPr>
                        <a:t>AA</a:t>
                      </a:r>
                      <a:r>
                        <a:rPr lang="en-GB" sz="1400" kern="1200" dirty="0" smtClean="0">
                          <a:solidFill>
                            <a:schemeClr val="dk1"/>
                          </a:solidFill>
                          <a:effectLst/>
                          <a:latin typeface="+mn-lt"/>
                          <a:ea typeface="+mn-ea"/>
                          <a:cs typeface="+mn-cs"/>
                        </a:rPr>
                        <a:t> of 20 km/h. If a stable acceleration condition cannot be achieved, the speed shall be increased in steps of 5 km/h until a stable acceleration is reached.</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The fourth test point P</a:t>
                      </a:r>
                      <a:r>
                        <a:rPr lang="en-GB" sz="1400" kern="1200" baseline="-25000" dirty="0" smtClean="0">
                          <a:solidFill>
                            <a:schemeClr val="dk1"/>
                          </a:solidFill>
                          <a:effectLst/>
                          <a:latin typeface="+mn-lt"/>
                          <a:ea typeface="+mn-ea"/>
                          <a:cs typeface="+mn-cs"/>
                        </a:rPr>
                        <a:t>4</a:t>
                      </a:r>
                      <a:r>
                        <a:rPr lang="en-GB" sz="1400" kern="1200" dirty="0" smtClean="0">
                          <a:solidFill>
                            <a:schemeClr val="dk1"/>
                          </a:solidFill>
                          <a:effectLst/>
                          <a:latin typeface="+mn-lt"/>
                          <a:ea typeface="+mn-ea"/>
                          <a:cs typeface="+mn-cs"/>
                        </a:rPr>
                        <a:t> is defined by the maximum vehicle speed at BB' in that gear ratio within the boundary conditions according to paragraph 2.3.</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The other two test points are defined by the following formula:</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Test Point </a:t>
                      </a:r>
                      <a:r>
                        <a:rPr lang="en-GB" sz="1400" kern="1200" dirty="0" err="1" smtClean="0">
                          <a:solidFill>
                            <a:schemeClr val="dk1"/>
                          </a:solidFill>
                          <a:effectLst/>
                          <a:latin typeface="+mn-lt"/>
                          <a:ea typeface="+mn-ea"/>
                          <a:cs typeface="+mn-cs"/>
                        </a:rPr>
                        <a:t>P</a:t>
                      </a:r>
                      <a:r>
                        <a:rPr lang="en-GB" sz="1400" kern="1200" baseline="-25000" dirty="0" err="1" smtClean="0">
                          <a:solidFill>
                            <a:schemeClr val="dk1"/>
                          </a:solidFill>
                          <a:effectLst/>
                          <a:latin typeface="+mn-lt"/>
                          <a:ea typeface="+mn-ea"/>
                          <a:cs typeface="+mn-cs"/>
                        </a:rPr>
                        <a:t>j</a:t>
                      </a:r>
                      <a:r>
                        <a:rPr lang="en-GB" sz="1400" kern="1200" dirty="0" smtClean="0">
                          <a:solidFill>
                            <a:schemeClr val="dk1"/>
                          </a:solidFill>
                          <a:effectLst/>
                          <a:latin typeface="+mn-lt"/>
                          <a:ea typeface="+mn-ea"/>
                          <a:cs typeface="+mn-cs"/>
                        </a:rPr>
                        <a:t>: </a:t>
                      </a:r>
                      <a:r>
                        <a:rPr lang="en-GB" sz="1400" kern="1200" dirty="0" err="1" smtClean="0">
                          <a:solidFill>
                            <a:schemeClr val="dk1"/>
                          </a:solidFill>
                          <a:effectLst/>
                          <a:latin typeface="+mn-lt"/>
                          <a:ea typeface="+mn-ea"/>
                          <a:cs typeface="+mn-cs"/>
                        </a:rPr>
                        <a:t>v</a:t>
                      </a:r>
                      <a:r>
                        <a:rPr lang="en-GB" sz="1400" kern="1200" baseline="-25000" dirty="0" err="1" smtClean="0">
                          <a:solidFill>
                            <a:schemeClr val="dk1"/>
                          </a:solidFill>
                          <a:effectLst/>
                          <a:latin typeface="+mn-lt"/>
                          <a:ea typeface="+mn-ea"/>
                          <a:cs typeface="+mn-cs"/>
                        </a:rPr>
                        <a:t>BB_j</a:t>
                      </a:r>
                      <a:r>
                        <a:rPr lang="en-GB" sz="1400" kern="1200" dirty="0" smtClean="0">
                          <a:solidFill>
                            <a:schemeClr val="dk1"/>
                          </a:solidFill>
                          <a:effectLst/>
                          <a:latin typeface="+mn-lt"/>
                          <a:ea typeface="+mn-ea"/>
                          <a:cs typeface="+mn-cs"/>
                        </a:rPr>
                        <a:t> = v</a:t>
                      </a:r>
                      <a:r>
                        <a:rPr lang="en-GB" sz="1400" kern="1200" baseline="-25000" dirty="0" smtClean="0">
                          <a:solidFill>
                            <a:schemeClr val="dk1"/>
                          </a:solidFill>
                          <a:effectLst/>
                          <a:latin typeface="+mn-lt"/>
                          <a:ea typeface="+mn-ea"/>
                          <a:cs typeface="+mn-cs"/>
                        </a:rPr>
                        <a:t>BB_1</a:t>
                      </a:r>
                      <a:r>
                        <a:rPr lang="en-GB" sz="1400" kern="1200" dirty="0" smtClean="0">
                          <a:solidFill>
                            <a:schemeClr val="dk1"/>
                          </a:solidFill>
                          <a:effectLst/>
                          <a:latin typeface="+mn-lt"/>
                          <a:ea typeface="+mn-ea"/>
                          <a:cs typeface="+mn-cs"/>
                        </a:rPr>
                        <a:t> + ((j - 1) / 3) * (v</a:t>
                      </a:r>
                      <a:r>
                        <a:rPr lang="en-GB" sz="1400" kern="1200" baseline="-25000" dirty="0" smtClean="0">
                          <a:solidFill>
                            <a:schemeClr val="dk1"/>
                          </a:solidFill>
                          <a:effectLst/>
                          <a:latin typeface="+mn-lt"/>
                          <a:ea typeface="+mn-ea"/>
                          <a:cs typeface="+mn-cs"/>
                        </a:rPr>
                        <a:t>BB_4</a:t>
                      </a:r>
                      <a:r>
                        <a:rPr lang="en-GB" sz="1400" kern="1200" dirty="0" smtClean="0">
                          <a:solidFill>
                            <a:schemeClr val="dk1"/>
                          </a:solidFill>
                          <a:effectLst/>
                          <a:latin typeface="+mn-lt"/>
                          <a:ea typeface="+mn-ea"/>
                          <a:cs typeface="+mn-cs"/>
                        </a:rPr>
                        <a:t> - v</a:t>
                      </a:r>
                      <a:r>
                        <a:rPr lang="en-GB" sz="1400" kern="1200" baseline="-25000" dirty="0" smtClean="0">
                          <a:solidFill>
                            <a:schemeClr val="dk1"/>
                          </a:solidFill>
                          <a:effectLst/>
                          <a:latin typeface="+mn-lt"/>
                          <a:ea typeface="+mn-ea"/>
                          <a:cs typeface="+mn-cs"/>
                        </a:rPr>
                        <a:t>BB_1</a:t>
                      </a:r>
                      <a:r>
                        <a:rPr lang="en-GB" sz="1400" kern="1200" dirty="0" smtClean="0">
                          <a:solidFill>
                            <a:schemeClr val="dk1"/>
                          </a:solidFill>
                          <a:effectLst/>
                          <a:latin typeface="+mn-lt"/>
                          <a:ea typeface="+mn-ea"/>
                          <a:cs typeface="+mn-cs"/>
                        </a:rPr>
                        <a:t>) for j = 2 and 3</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Where:</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v</a:t>
                      </a:r>
                      <a:r>
                        <a:rPr lang="en-GB" sz="1400" kern="1200" baseline="-25000" dirty="0" smtClean="0">
                          <a:solidFill>
                            <a:schemeClr val="dk1"/>
                          </a:solidFill>
                          <a:effectLst/>
                          <a:latin typeface="+mn-lt"/>
                          <a:ea typeface="+mn-ea"/>
                          <a:cs typeface="+mn-cs"/>
                        </a:rPr>
                        <a:t>BB_1</a:t>
                      </a:r>
                      <a:r>
                        <a:rPr lang="en-GB" sz="1400" kern="1200" dirty="0" smtClean="0">
                          <a:solidFill>
                            <a:schemeClr val="dk1"/>
                          </a:solidFill>
                          <a:effectLst/>
                          <a:latin typeface="+mn-lt"/>
                          <a:ea typeface="+mn-ea"/>
                          <a:cs typeface="+mn-cs"/>
                        </a:rPr>
                        <a:t> = vehicle speed at BB' of test point P</a:t>
                      </a:r>
                      <a:r>
                        <a:rPr lang="en-GB" sz="1400" kern="1200" baseline="-25000" dirty="0" smtClean="0">
                          <a:solidFill>
                            <a:schemeClr val="dk1"/>
                          </a:solidFill>
                          <a:effectLst/>
                          <a:latin typeface="+mn-lt"/>
                          <a:ea typeface="+mn-ea"/>
                          <a:cs typeface="+mn-cs"/>
                        </a:rPr>
                        <a:t>1</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v</a:t>
                      </a:r>
                      <a:r>
                        <a:rPr lang="en-GB" sz="1400" kern="1200" baseline="-25000" dirty="0" smtClean="0">
                          <a:solidFill>
                            <a:schemeClr val="dk1"/>
                          </a:solidFill>
                          <a:effectLst/>
                          <a:latin typeface="+mn-lt"/>
                          <a:ea typeface="+mn-ea"/>
                          <a:cs typeface="+mn-cs"/>
                        </a:rPr>
                        <a:t>BB_4</a:t>
                      </a:r>
                      <a:r>
                        <a:rPr lang="en-GB" sz="1400" kern="1200" dirty="0" smtClean="0">
                          <a:solidFill>
                            <a:schemeClr val="dk1"/>
                          </a:solidFill>
                          <a:effectLst/>
                          <a:latin typeface="+mn-lt"/>
                          <a:ea typeface="+mn-ea"/>
                          <a:cs typeface="+mn-cs"/>
                        </a:rPr>
                        <a:t> = vehicle speed at BB' of test point P</a:t>
                      </a:r>
                      <a:r>
                        <a:rPr lang="en-GB" sz="1400" kern="1200" baseline="-25000" dirty="0" smtClean="0">
                          <a:solidFill>
                            <a:schemeClr val="dk1"/>
                          </a:solidFill>
                          <a:effectLst/>
                          <a:latin typeface="+mn-lt"/>
                          <a:ea typeface="+mn-ea"/>
                          <a:cs typeface="+mn-cs"/>
                        </a:rPr>
                        <a:t>4</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Tolerance for </a:t>
                      </a:r>
                      <a:r>
                        <a:rPr lang="en-GB" sz="1400" kern="1200" dirty="0" err="1" smtClean="0">
                          <a:solidFill>
                            <a:schemeClr val="dk1"/>
                          </a:solidFill>
                          <a:effectLst/>
                          <a:latin typeface="+mn-lt"/>
                          <a:ea typeface="+mn-ea"/>
                          <a:cs typeface="+mn-cs"/>
                        </a:rPr>
                        <a:t>v</a:t>
                      </a:r>
                      <a:r>
                        <a:rPr lang="en-GB" sz="1400" kern="1200" baseline="-25000" dirty="0" err="1" smtClean="0">
                          <a:solidFill>
                            <a:schemeClr val="dk1"/>
                          </a:solidFill>
                          <a:effectLst/>
                          <a:latin typeface="+mn-lt"/>
                          <a:ea typeface="+mn-ea"/>
                          <a:cs typeface="+mn-cs"/>
                        </a:rPr>
                        <a:t>BB_j</a:t>
                      </a:r>
                      <a:r>
                        <a:rPr lang="en-GB" sz="1400" kern="1200" dirty="0" smtClean="0">
                          <a:solidFill>
                            <a:schemeClr val="dk1"/>
                          </a:solidFill>
                          <a:effectLst/>
                          <a:latin typeface="+mn-lt"/>
                          <a:ea typeface="+mn-ea"/>
                          <a:cs typeface="+mn-cs"/>
                        </a:rPr>
                        <a:t>: ±3 km/h</a:t>
                      </a:r>
                      <a:endParaRPr lang="en-US" sz="1400" kern="1200" dirty="0" smtClean="0">
                        <a:solidFill>
                          <a:schemeClr val="dk1"/>
                        </a:solidFill>
                        <a:effectLst/>
                        <a:latin typeface="+mn-lt"/>
                        <a:ea typeface="+mn-ea"/>
                        <a:cs typeface="+mn-cs"/>
                      </a:endParaRPr>
                    </a:p>
                    <a:p>
                      <a:r>
                        <a:rPr lang="en-GB" sz="1400" kern="1200" dirty="0" smtClean="0">
                          <a:solidFill>
                            <a:schemeClr val="dk1"/>
                          </a:solidFill>
                          <a:effectLst/>
                          <a:latin typeface="+mn-lt"/>
                          <a:ea typeface="+mn-ea"/>
                          <a:cs typeface="+mn-cs"/>
                        </a:rPr>
                        <a:t>For all test points the boundary conditions as specified in paragraph 2.3. shall be met.</a:t>
                      </a:r>
                      <a:endParaRPr lang="en-US" sz="1400" kern="1200" dirty="0" smtClean="0">
                        <a:solidFill>
                          <a:schemeClr val="dk1"/>
                        </a:solidFill>
                        <a:effectLst/>
                        <a:latin typeface="+mn-lt"/>
                        <a:ea typeface="+mn-ea"/>
                        <a:cs typeface="+mn-cs"/>
                      </a:endParaRPr>
                    </a:p>
                    <a:p>
                      <a:endParaRPr lang="en-US" dirty="0"/>
                    </a:p>
                  </a:txBody>
                  <a:tcPr/>
                </a:tc>
                <a:tc>
                  <a:txBody>
                    <a:bodyPr/>
                    <a:lstStyle/>
                    <a:p>
                      <a:r>
                        <a:rPr lang="en-US" dirty="0" smtClean="0"/>
                        <a:t>Clarify target ranges</a:t>
                      </a:r>
                      <a:r>
                        <a:rPr lang="en-US" baseline="0" dirty="0" smtClean="0"/>
                        <a:t> and tolerance in both speed and RPM for test points P1- P4.</a:t>
                      </a:r>
                      <a:endParaRPr lang="en-US" dirty="0"/>
                    </a:p>
                  </a:txBody>
                  <a:tcPr/>
                </a:tc>
              </a:tr>
              <a:tr h="1078370">
                <a:tc>
                  <a:txBody>
                    <a:bodyPr/>
                    <a:lstStyle/>
                    <a:p>
                      <a:r>
                        <a:rPr lang="en-US" dirty="0" smtClean="0"/>
                        <a:t>3.1 Determination of Anchor Point </a:t>
                      </a:r>
                      <a:endParaRPr lang="en-US" dirty="0"/>
                    </a:p>
                  </a:txBody>
                  <a:tcPr/>
                </a:tc>
                <a:tc>
                  <a:txBody>
                    <a:bodyPr/>
                    <a:lstStyle/>
                    <a:p>
                      <a:r>
                        <a:rPr lang="en-US" sz="1400" kern="1200" dirty="0" err="1" smtClean="0">
                          <a:solidFill>
                            <a:schemeClr val="dk1"/>
                          </a:solidFill>
                          <a:effectLst/>
                          <a:latin typeface="+mn-lt"/>
                          <a:ea typeface="+mn-ea"/>
                          <a:cs typeface="+mn-cs"/>
                        </a:rPr>
                        <a:t>L</a:t>
                      </a:r>
                      <a:r>
                        <a:rPr lang="en-US" sz="1400" kern="1200" baseline="-25000" dirty="0" err="1" smtClean="0">
                          <a:solidFill>
                            <a:schemeClr val="dk1"/>
                          </a:solidFill>
                          <a:effectLst/>
                          <a:latin typeface="+mn-lt"/>
                          <a:ea typeface="+mn-ea"/>
                          <a:cs typeface="+mn-cs"/>
                        </a:rPr>
                        <a:t>anchor,κ</a:t>
                      </a:r>
                      <a:r>
                        <a:rPr lang="en-US" sz="1400" kern="1200" baseline="-2500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L</a:t>
                      </a:r>
                      <a:r>
                        <a:rPr lang="en-US" sz="1400" kern="1200" baseline="-25000" dirty="0" err="1" smtClean="0">
                          <a:solidFill>
                            <a:schemeClr val="dk1"/>
                          </a:solidFill>
                          <a:effectLst/>
                          <a:latin typeface="+mn-lt"/>
                          <a:ea typeface="+mn-ea"/>
                          <a:cs typeface="+mn-cs"/>
                        </a:rPr>
                        <a:t>woti,Annex</a:t>
                      </a:r>
                      <a:r>
                        <a:rPr lang="en-US" sz="1400" kern="1200" baseline="-25000" dirty="0" smtClean="0">
                          <a:solidFill>
                            <a:schemeClr val="dk1"/>
                          </a:solidFill>
                          <a:effectLst/>
                          <a:latin typeface="+mn-lt"/>
                          <a:ea typeface="+mn-ea"/>
                          <a:cs typeface="+mn-cs"/>
                        </a:rPr>
                        <a:t> 3</a:t>
                      </a:r>
                      <a:endParaRPr lang="en-US" sz="1400" kern="1200" dirty="0" smtClean="0">
                        <a:solidFill>
                          <a:schemeClr val="dk1"/>
                        </a:solidFill>
                        <a:effectLst/>
                        <a:latin typeface="+mn-lt"/>
                        <a:ea typeface="+mn-ea"/>
                        <a:cs typeface="+mn-cs"/>
                      </a:endParaRPr>
                    </a:p>
                    <a:p>
                      <a:r>
                        <a:rPr lang="en-US" sz="1400" kern="1200" dirty="0" err="1" smtClean="0">
                          <a:solidFill>
                            <a:schemeClr val="dk1"/>
                          </a:solidFill>
                          <a:effectLst/>
                          <a:latin typeface="+mn-lt"/>
                          <a:ea typeface="+mn-ea"/>
                          <a:cs typeface="+mn-cs"/>
                        </a:rPr>
                        <a:t>n</a:t>
                      </a:r>
                      <a:r>
                        <a:rPr lang="en-US" sz="1400" kern="1200" baseline="-25000" dirty="0" err="1" smtClean="0">
                          <a:solidFill>
                            <a:schemeClr val="dk1"/>
                          </a:solidFill>
                          <a:effectLst/>
                          <a:latin typeface="+mn-lt"/>
                          <a:ea typeface="+mn-ea"/>
                          <a:cs typeface="+mn-cs"/>
                        </a:rPr>
                        <a:t>anchor,κ</a:t>
                      </a:r>
                      <a:r>
                        <a:rPr lang="en-US" sz="1400" kern="1200" baseline="-2500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n</a:t>
                      </a:r>
                      <a:r>
                        <a:rPr lang="en-US" sz="1400" kern="1200" baseline="-25000" dirty="0" err="1" smtClean="0">
                          <a:solidFill>
                            <a:schemeClr val="dk1"/>
                          </a:solidFill>
                          <a:effectLst/>
                          <a:latin typeface="+mn-lt"/>
                          <a:ea typeface="+mn-ea"/>
                          <a:cs typeface="+mn-cs"/>
                        </a:rPr>
                        <a:t>BB,woti,Annex</a:t>
                      </a:r>
                      <a:r>
                        <a:rPr lang="en-US" sz="1400" kern="1200" baseline="-25000" dirty="0" smtClean="0">
                          <a:solidFill>
                            <a:schemeClr val="dk1"/>
                          </a:solidFill>
                          <a:effectLst/>
                          <a:latin typeface="+mn-lt"/>
                          <a:ea typeface="+mn-ea"/>
                          <a:cs typeface="+mn-cs"/>
                        </a:rPr>
                        <a:t> 3</a:t>
                      </a:r>
                      <a:endParaRPr lang="en-US" sz="1400" kern="1200" dirty="0" smtClean="0">
                        <a:solidFill>
                          <a:schemeClr val="dk1"/>
                        </a:solidFill>
                        <a:effectLst/>
                        <a:latin typeface="+mn-lt"/>
                        <a:ea typeface="+mn-ea"/>
                        <a:cs typeface="+mn-cs"/>
                      </a:endParaRPr>
                    </a:p>
                    <a:p>
                      <a:r>
                        <a:rPr lang="en-US" sz="1400" kern="1200" dirty="0" err="1" smtClean="0">
                          <a:solidFill>
                            <a:schemeClr val="dk1"/>
                          </a:solidFill>
                          <a:effectLst/>
                          <a:latin typeface="+mn-lt"/>
                          <a:ea typeface="+mn-ea"/>
                          <a:cs typeface="+mn-cs"/>
                        </a:rPr>
                        <a:t>v</a:t>
                      </a:r>
                      <a:r>
                        <a:rPr lang="en-US" sz="1400" kern="1200" baseline="-25000" dirty="0" err="1" smtClean="0">
                          <a:solidFill>
                            <a:schemeClr val="dk1"/>
                          </a:solidFill>
                          <a:effectLst/>
                          <a:latin typeface="+mn-lt"/>
                          <a:ea typeface="+mn-ea"/>
                          <a:cs typeface="+mn-cs"/>
                        </a:rPr>
                        <a:t>anchor,κ</a:t>
                      </a:r>
                      <a:r>
                        <a:rPr lang="en-US" sz="1400" kern="1200" baseline="-2500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v</a:t>
                      </a:r>
                      <a:r>
                        <a:rPr lang="en-US" sz="1400" kern="1200" baseline="-25000" dirty="0" err="1" smtClean="0">
                          <a:solidFill>
                            <a:schemeClr val="dk1"/>
                          </a:solidFill>
                          <a:effectLst/>
                          <a:latin typeface="+mn-lt"/>
                          <a:ea typeface="+mn-ea"/>
                          <a:cs typeface="+mn-cs"/>
                        </a:rPr>
                        <a:t>BB,woti,Annex</a:t>
                      </a:r>
                      <a:r>
                        <a:rPr lang="en-US" sz="1400" kern="1200" baseline="-25000" dirty="0" smtClean="0">
                          <a:solidFill>
                            <a:schemeClr val="dk1"/>
                          </a:solidFill>
                          <a:effectLst/>
                          <a:latin typeface="+mn-lt"/>
                          <a:ea typeface="+mn-ea"/>
                          <a:cs typeface="+mn-cs"/>
                        </a:rPr>
                        <a:t> 3</a:t>
                      </a:r>
                      <a:endParaRPr lang="en-US" sz="1400" kern="1200" dirty="0" smtClean="0">
                        <a:solidFill>
                          <a:schemeClr val="dk1"/>
                        </a:solidFill>
                        <a:effectLst/>
                        <a:latin typeface="+mn-lt"/>
                        <a:ea typeface="+mn-ea"/>
                        <a:cs typeface="+mn-cs"/>
                      </a:endParaRPr>
                    </a:p>
                    <a:p>
                      <a:endParaRPr lang="en-US" dirty="0"/>
                    </a:p>
                  </a:txBody>
                  <a:tcPr/>
                </a:tc>
                <a:tc>
                  <a:txBody>
                    <a:bodyPr/>
                    <a:lstStyle/>
                    <a:p>
                      <a:r>
                        <a:rPr lang="en-US" dirty="0" smtClean="0"/>
                        <a:t>These terms are not defined in R51.03</a:t>
                      </a:r>
                      <a:endParaRPr lang="en-US" dirty="0"/>
                    </a:p>
                  </a:txBody>
                  <a:tcPr/>
                </a:tc>
              </a:tr>
              <a:tr h="980336">
                <a:tc>
                  <a:txBody>
                    <a:bodyPr/>
                    <a:lstStyle/>
                    <a:p>
                      <a:r>
                        <a:rPr lang="en-US" dirty="0" smtClean="0"/>
                        <a:t>5.0 Reference Sound Assessment</a:t>
                      </a:r>
                      <a:endParaRPr lang="en-US" dirty="0"/>
                    </a:p>
                  </a:txBody>
                  <a:tcPr/>
                </a:tc>
                <a:tc>
                  <a:txBody>
                    <a:bodyPr/>
                    <a:lstStyle/>
                    <a:p>
                      <a:r>
                        <a:rPr lang="en-GB" sz="1400" kern="1200" dirty="0" smtClean="0">
                          <a:solidFill>
                            <a:schemeClr val="dk1"/>
                          </a:solidFill>
                          <a:effectLst/>
                          <a:latin typeface="+mn-lt"/>
                          <a:ea typeface="+mn-ea"/>
                          <a:cs typeface="+mn-cs"/>
                        </a:rPr>
                        <a:t>The sound compliance at this point can either be calculated using the results of paragraph 3.2.2. and the specification below or be evaluated by direct measurement using the gear as specified below.</a:t>
                      </a:r>
                      <a:endParaRPr lang="en-US" sz="1400" dirty="0"/>
                    </a:p>
                  </a:txBody>
                  <a:tcPr/>
                </a:tc>
                <a:tc>
                  <a:txBody>
                    <a:bodyPr/>
                    <a:lstStyle/>
                    <a:p>
                      <a:r>
                        <a:rPr lang="en-US" dirty="0" smtClean="0"/>
                        <a:t>Clarify</a:t>
                      </a:r>
                      <a:r>
                        <a:rPr lang="en-US" baseline="0" dirty="0" smtClean="0"/>
                        <a:t> which text applicable to calculation vs. test.</a:t>
                      </a:r>
                      <a:endParaRPr lang="en-US" dirty="0"/>
                    </a:p>
                  </a:txBody>
                  <a:tcPr/>
                </a:tc>
              </a:tr>
            </a:tbl>
          </a:graphicData>
        </a:graphic>
      </p:graphicFrame>
    </p:spTree>
    <p:extLst>
      <p:ext uri="{BB962C8B-B14F-4D97-AF65-F5344CB8AC3E}">
        <p14:creationId xmlns:p14="http://schemas.microsoft.com/office/powerpoint/2010/main" val="4139998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ISO work in support of ASEP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ISO will continue to work on a revised Annex 7 text to address known missing information the text</a:t>
            </a:r>
            <a:r>
              <a:rPr lang="en-US" smtClean="0"/>
              <a:t>, structure </a:t>
            </a:r>
            <a:r>
              <a:rPr lang="en-US" dirty="0" smtClean="0"/>
              <a:t>or identified issues of confusion. The work is focus on technical matters.</a:t>
            </a:r>
          </a:p>
          <a:p>
            <a:endParaRPr lang="en-US" dirty="0" smtClean="0"/>
          </a:p>
          <a:p>
            <a:r>
              <a:rPr lang="en-US" dirty="0" smtClean="0"/>
              <a:t>All GRB experts are invited to contribute and participate.</a:t>
            </a:r>
          </a:p>
          <a:p>
            <a:endParaRPr lang="en-US" dirty="0"/>
          </a:p>
          <a:p>
            <a:r>
              <a:rPr lang="en-US" dirty="0"/>
              <a:t>Draft text </a:t>
            </a:r>
            <a:r>
              <a:rPr lang="en-US" dirty="0" smtClean="0"/>
              <a:t>to be finalized </a:t>
            </a:r>
            <a:r>
              <a:rPr lang="en-US" dirty="0"/>
              <a:t>at June ISO WG42 meeting, Glasgow, Scotland</a:t>
            </a:r>
            <a:r>
              <a:rPr lang="en-US" dirty="0" smtClean="0"/>
              <a:t>.</a:t>
            </a:r>
          </a:p>
          <a:p>
            <a:endParaRPr lang="en-US" dirty="0"/>
          </a:p>
          <a:p>
            <a:r>
              <a:rPr lang="en-US" dirty="0" smtClean="0"/>
              <a:t>An Informal document will be submitted for September 2016 session of GRB</a:t>
            </a:r>
            <a:endParaRPr lang="en-US" dirty="0"/>
          </a:p>
        </p:txBody>
      </p:sp>
    </p:spTree>
    <p:extLst>
      <p:ext uri="{BB962C8B-B14F-4D97-AF65-F5344CB8AC3E}">
        <p14:creationId xmlns:p14="http://schemas.microsoft.com/office/powerpoint/2010/main" val="3785527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r>
              <a:rPr lang="en-US" dirty="0" smtClean="0"/>
              <a:t>Questions  ?</a:t>
            </a:r>
            <a:endParaRPr lang="en-US" dirty="0"/>
          </a:p>
        </p:txBody>
      </p:sp>
    </p:spTree>
    <p:extLst>
      <p:ext uri="{BB962C8B-B14F-4D97-AF65-F5344CB8AC3E}">
        <p14:creationId xmlns:p14="http://schemas.microsoft.com/office/powerpoint/2010/main" val="3670640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604</Words>
  <Application>Microsoft Office PowerPoint</Application>
  <PresentationFormat>Custom</PresentationFormat>
  <Paragraphs>64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R51.03, Annex 7 “ASEP”   Technical Comments by ISO</vt:lpstr>
      <vt:lpstr>Topics</vt:lpstr>
      <vt:lpstr>Future Revicion Steps for ASEP  work plan discussed within GRB</vt:lpstr>
      <vt:lpstr>ISO Activities</vt:lpstr>
      <vt:lpstr>Examples of Text Considered for Clarification</vt:lpstr>
      <vt:lpstr>Future ISO work in support of ASEP</vt:lpstr>
      <vt:lpstr>Thank you</vt:lpstr>
    </vt:vector>
  </TitlesOfParts>
  <Company>GM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of R51.03, Annex 7 “ASEP” by ISO</dc:title>
  <dc:creator>Douglas B. Moore</dc:creator>
  <cp:lastModifiedBy>Konstantin Glukhenkiy</cp:lastModifiedBy>
  <cp:revision>14</cp:revision>
  <dcterms:created xsi:type="dcterms:W3CDTF">2016-02-10T12:16:08Z</dcterms:created>
  <dcterms:modified xsi:type="dcterms:W3CDTF">2016-02-15T13:26:10Z</dcterms:modified>
</cp:coreProperties>
</file>