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7" r:id="rId2"/>
    <p:sldId id="285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59" autoAdjust="0"/>
    <p:restoredTop sz="94581" autoAdjust="0"/>
  </p:normalViewPr>
  <p:slideViewPr>
    <p:cSldViewPr>
      <p:cViewPr varScale="1">
        <p:scale>
          <a:sx n="85" d="100"/>
          <a:sy n="85" d="100"/>
        </p:scale>
        <p:origin x="-1819" y="-8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5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143CF-C05C-4899-A90B-0EF0DB90A256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5768F-C471-4493-AADC-36862818B8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50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FE176-7828-4E25-A303-EFB7A6EB15F0}" type="datetimeFigureOut">
              <a:rPr lang="en-GB" smtClean="0"/>
              <a:pPr/>
              <a:t>15/02/2016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FC0D7-00BE-487F-A0DC-9FF156A8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6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484784"/>
            <a:ext cx="9906000" cy="5373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21"/>
          <p:cNvSpPr>
            <a:spLocks noGrp="1"/>
          </p:cNvSpPr>
          <p:nvPr>
            <p:ph type="title"/>
          </p:nvPr>
        </p:nvSpPr>
        <p:spPr>
          <a:xfrm>
            <a:off x="3577" y="2276872"/>
            <a:ext cx="990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GB" sz="4000" b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</a:t>
            </a:r>
          </a:p>
        </p:txBody>
      </p:sp>
      <p:sp>
        <p:nvSpPr>
          <p:cNvPr id="3" name="Text Placeholder 22"/>
          <p:cNvSpPr>
            <a:spLocks noGrp="1"/>
          </p:cNvSpPr>
          <p:nvPr>
            <p:ph idx="1" hasCustomPrompt="1"/>
          </p:nvPr>
        </p:nvSpPr>
        <p:spPr>
          <a:xfrm>
            <a:off x="0" y="3573017"/>
            <a:ext cx="9906000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400"/>
            </a:lvl1pPr>
          </a:lstStyle>
          <a:p>
            <a:pPr algn="ctr">
              <a:lnSpc>
                <a:spcPct val="80000"/>
              </a:lnSpc>
            </a:pPr>
            <a:r>
              <a:rPr lang="es-AR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Subtitle</a:t>
            </a: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</a:t>
            </a:r>
            <a:endParaRPr lang="es-AR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fr-CH" sz="1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his</a:t>
            </a:r>
            <a:r>
              <a:rPr lang="fr-CH" sz="1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title</a:t>
            </a:r>
            <a:endParaRPr lang="en-US" sz="18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sz="2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Location</a:t>
            </a:r>
            <a:endParaRPr lang="es-A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Date</a:t>
            </a:r>
            <a:endParaRPr lang="en-GB" sz="24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05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>
          <a:xfrm>
            <a:off x="3152800" y="332656"/>
            <a:ext cx="67532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algn="l" eaLnBrk="1" hangingPunct="1"/>
            <a:r>
              <a:rPr lang="en-GB" sz="4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49313" y="2132856"/>
            <a:ext cx="8496300" cy="403299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 userDrawn="1"/>
        </p:nvSpPr>
        <p:spPr>
          <a:xfrm>
            <a:off x="3152800" y="332656"/>
            <a:ext cx="67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0"/>
          </p:nvPr>
        </p:nvSpPr>
        <p:spPr>
          <a:xfrm>
            <a:off x="849313" y="2132856"/>
            <a:ext cx="8496300" cy="403299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3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 userDrawn="1"/>
        </p:nvSpPr>
        <p:spPr>
          <a:xfrm>
            <a:off x="3152800" y="332656"/>
            <a:ext cx="67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0"/>
          </p:nvPr>
        </p:nvSpPr>
        <p:spPr>
          <a:xfrm>
            <a:off x="849313" y="2132856"/>
            <a:ext cx="8496300" cy="403299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85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2348880"/>
            <a:ext cx="4375150" cy="3777284"/>
          </a:xfrm>
        </p:spPr>
        <p:txBody>
          <a:bodyPr/>
          <a:lstStyle>
            <a:lvl1pPr>
              <a:defRPr lang="en-US" sz="2000" b="1" kern="1200" baseline="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2348880"/>
            <a:ext cx="4375150" cy="3777284"/>
          </a:xfrm>
        </p:spPr>
        <p:txBody>
          <a:bodyPr/>
          <a:lstStyle>
            <a:lvl1pPr>
              <a:defRPr lang="en-US" sz="2000" b="1" kern="1200" baseline="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3152800" y="332656"/>
            <a:ext cx="67532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algn="l" eaLnBrk="1" hangingPunct="1"/>
            <a:r>
              <a:rPr lang="en-GB" sz="4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</p:spTree>
    <p:extLst>
      <p:ext uri="{BB962C8B-B14F-4D97-AF65-F5344CB8AC3E}">
        <p14:creationId xmlns:p14="http://schemas.microsoft.com/office/powerpoint/2010/main" val="3488468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>
          <a:xfrm>
            <a:off x="3152800" y="332656"/>
            <a:ext cx="67532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algn="l" eaLnBrk="1" hangingPunct="1"/>
            <a:r>
              <a:rPr lang="en-GB" sz="4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</p:spTree>
    <p:extLst>
      <p:ext uri="{BB962C8B-B14F-4D97-AF65-F5344CB8AC3E}">
        <p14:creationId xmlns:p14="http://schemas.microsoft.com/office/powerpoint/2010/main" val="203565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1772816"/>
            <a:ext cx="3259006" cy="1162050"/>
          </a:xfrm>
        </p:spPr>
        <p:txBody>
          <a:bodyPr anchor="b"/>
          <a:lstStyle>
            <a:lvl1pPr algn="l">
              <a:defRPr sz="2000" b="1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132856"/>
            <a:ext cx="5537729" cy="3993308"/>
          </a:xfrm>
        </p:spPr>
        <p:txBody>
          <a:bodyPr/>
          <a:lstStyle>
            <a:lvl1pPr>
              <a:defRPr sz="32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8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24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20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20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3212976"/>
            <a:ext cx="3259006" cy="2913188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>
          <a:xfrm>
            <a:off x="3152800" y="332656"/>
            <a:ext cx="67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  <a:endParaRPr lang="en-GB" sz="4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29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577" y="2276872"/>
            <a:ext cx="990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4000" b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idx="1"/>
          </p:nvPr>
        </p:nvSpPr>
        <p:spPr>
          <a:xfrm>
            <a:off x="0" y="3573016"/>
            <a:ext cx="9906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s-AR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Subtitle</a:t>
            </a: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</a:t>
            </a:r>
            <a:endParaRPr lang="es-AR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fr-CH" sz="1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his</a:t>
            </a:r>
            <a:r>
              <a:rPr lang="fr-CH" sz="1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title</a:t>
            </a:r>
            <a:endParaRPr lang="en-US" sz="18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sz="2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Location</a:t>
            </a:r>
            <a:endParaRPr lang="es-A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Date</a:t>
            </a:r>
            <a:endParaRPr lang="en-GB" sz="24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484784"/>
            <a:ext cx="9906000" cy="5373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68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ece.org/fileadmin/DAM/trans/doc/2013/wp29/ECE-TRANS-WP29-1106e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4608" y="418577"/>
            <a:ext cx="8280920" cy="1210146"/>
          </a:xfrm>
        </p:spPr>
        <p:txBody>
          <a:bodyPr>
            <a:noAutofit/>
          </a:bodyPr>
          <a:lstStyle/>
          <a:p>
            <a:pPr algn="l"/>
            <a:r>
              <a:rPr lang="en-GB" sz="2400" dirty="0" smtClean="0">
                <a:solidFill>
                  <a:schemeClr val="bg1"/>
                </a:solidFill>
              </a:rPr>
              <a:t>Working Party on Noise (GRB)</a:t>
            </a:r>
            <a:r>
              <a:rPr lang="en-GB" sz="2400" dirty="0">
                <a:solidFill>
                  <a:schemeClr val="bg1"/>
                </a:solidFill>
              </a:rPr>
              <a:t/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1800" dirty="0" smtClean="0">
                <a:solidFill>
                  <a:schemeClr val="bg1"/>
                </a:solidFill>
              </a:rPr>
              <a:t>General information and WP.29 highlights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464" y="1556792"/>
            <a:ext cx="9649072" cy="5184576"/>
          </a:xfrm>
        </p:spPr>
        <p:txBody>
          <a:bodyPr>
            <a:noAutofit/>
          </a:bodyPr>
          <a:lstStyle/>
          <a:p>
            <a:pPr marL="266700" indent="-180975">
              <a:buFont typeface="Arial" pitchFamily="34" charset="0"/>
              <a:buChar char="•"/>
            </a:pPr>
            <a:r>
              <a:rPr lang="en-GB" sz="1800" dirty="0">
                <a:solidFill>
                  <a:srgbClr val="002060"/>
                </a:solidFill>
              </a:rPr>
              <a:t>Participants/Address list</a:t>
            </a:r>
          </a:p>
          <a:p>
            <a:pPr marL="266700"/>
            <a:r>
              <a:rPr lang="en-GB" sz="1800" dirty="0"/>
              <a:t>A provisional address list has been prepared: please check your </a:t>
            </a:r>
            <a:r>
              <a:rPr lang="en-GB" sz="1800" dirty="0" smtClean="0"/>
              <a:t>contact data (especially </a:t>
            </a:r>
            <a:r>
              <a:rPr lang="en-GB" sz="1800" dirty="0"/>
              <a:t>the email-address) and correct them, if </a:t>
            </a:r>
            <a:r>
              <a:rPr lang="en-GB" sz="1800" dirty="0" smtClean="0"/>
              <a:t>necessary, then sign to confirm your presence.</a:t>
            </a:r>
            <a:endParaRPr lang="en-GB" sz="1800" dirty="0"/>
          </a:p>
          <a:p>
            <a:pPr marL="266700"/>
            <a:r>
              <a:rPr lang="en-GB" sz="1800" dirty="0"/>
              <a:t>If your name not </a:t>
            </a:r>
            <a:r>
              <a:rPr lang="en-GB" sz="1800" dirty="0" smtClean="0"/>
              <a:t>listed, </a:t>
            </a:r>
            <a:r>
              <a:rPr lang="en-GB" sz="1800" dirty="0"/>
              <a:t>fill out one of the registration forms annexed to the file.</a:t>
            </a:r>
          </a:p>
          <a:p>
            <a:pPr marL="266700"/>
            <a:r>
              <a:rPr lang="en-GB" sz="1800" dirty="0"/>
              <a:t>At the end of the </a:t>
            </a:r>
            <a:r>
              <a:rPr lang="en-GB" sz="1800" dirty="0" smtClean="0"/>
              <a:t>session, </a:t>
            </a:r>
            <a:r>
              <a:rPr lang="en-GB" sz="1800" dirty="0"/>
              <a:t>we will circulate the updated address list by email to all </a:t>
            </a:r>
            <a:r>
              <a:rPr lang="en-GB" sz="1800" dirty="0" smtClean="0"/>
              <a:t>participants.</a:t>
            </a:r>
          </a:p>
          <a:p>
            <a:pPr marL="266700"/>
            <a:endParaRPr lang="en-GB" sz="1800" dirty="0" smtClean="0">
              <a:solidFill>
                <a:srgbClr val="002060"/>
              </a:solidFill>
            </a:endParaRPr>
          </a:p>
          <a:p>
            <a:pPr marL="266700" indent="-180975">
              <a:spcBef>
                <a:spcPts val="600"/>
              </a:spcBef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2060"/>
                </a:solidFill>
              </a:rPr>
              <a:t>Tax </a:t>
            </a:r>
            <a:r>
              <a:rPr lang="en-GB" sz="1800" dirty="0">
                <a:solidFill>
                  <a:srgbClr val="002060"/>
                </a:solidFill>
              </a:rPr>
              <a:t>free petrol coupons</a:t>
            </a:r>
          </a:p>
          <a:p>
            <a:pPr marL="266700"/>
            <a:r>
              <a:rPr lang="en-GB" sz="1800" dirty="0"/>
              <a:t>For delegates of Contracting Parties: </a:t>
            </a:r>
            <a:r>
              <a:rPr lang="en-GB" sz="1800" dirty="0" smtClean="0"/>
              <a:t>as usual, tax </a:t>
            </a:r>
            <a:r>
              <a:rPr lang="en-GB" sz="1800" dirty="0"/>
              <a:t>free petrol coupons are </a:t>
            </a:r>
            <a:r>
              <a:rPr lang="en-GB" sz="1800" dirty="0" smtClean="0"/>
              <a:t>available</a:t>
            </a:r>
          </a:p>
          <a:p>
            <a:pPr marL="266700"/>
            <a:r>
              <a:rPr lang="en-GB" sz="1800" dirty="0" smtClean="0"/>
              <a:t>Please </a:t>
            </a:r>
            <a:r>
              <a:rPr lang="en-GB" sz="1800" dirty="0"/>
              <a:t>fill in the details requested and return them to the </a:t>
            </a:r>
            <a:r>
              <a:rPr lang="en-GB" sz="1800" dirty="0" smtClean="0"/>
              <a:t>secretariat</a:t>
            </a:r>
          </a:p>
          <a:p>
            <a:pPr marL="266700"/>
            <a:r>
              <a:rPr lang="en-GB" sz="1800" dirty="0" smtClean="0"/>
              <a:t>Copies </a:t>
            </a:r>
            <a:r>
              <a:rPr lang="en-GB" sz="1800" dirty="0"/>
              <a:t>of </a:t>
            </a:r>
            <a:r>
              <a:rPr lang="en-GB" sz="1800" dirty="0" smtClean="0"/>
              <a:t>passport </a:t>
            </a:r>
            <a:r>
              <a:rPr lang="en-GB" sz="1800" dirty="0"/>
              <a:t>and </a:t>
            </a:r>
            <a:r>
              <a:rPr lang="en-GB" sz="1800" dirty="0" smtClean="0"/>
              <a:t>car registration papers </a:t>
            </a:r>
            <a:r>
              <a:rPr lang="en-GB" sz="1800" dirty="0"/>
              <a:t>are needed for this </a:t>
            </a:r>
            <a:r>
              <a:rPr lang="en-GB" sz="1800" dirty="0" smtClean="0"/>
              <a:t>purpose</a:t>
            </a:r>
          </a:p>
          <a:p>
            <a:pPr marL="266700"/>
            <a:endParaRPr lang="en-GB" sz="1800" dirty="0" smtClean="0">
              <a:solidFill>
                <a:srgbClr val="002060"/>
              </a:solidFill>
            </a:endParaRPr>
          </a:p>
          <a:p>
            <a:pPr marL="266700" indent="-180975">
              <a:spcBef>
                <a:spcPts val="600"/>
              </a:spcBef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2060"/>
                </a:solidFill>
              </a:rPr>
              <a:t>Next session</a:t>
            </a:r>
          </a:p>
          <a:p>
            <a:pPr marL="447675" indent="-180975">
              <a:buFont typeface="Arial" pitchFamily="34" charset="0"/>
              <a:buChar char="•"/>
            </a:pPr>
            <a:r>
              <a:rPr lang="en-GB" sz="1800" dirty="0"/>
              <a:t>The </a:t>
            </a:r>
            <a:r>
              <a:rPr lang="en-GB" sz="1800" b="1" dirty="0"/>
              <a:t>next </a:t>
            </a:r>
            <a:r>
              <a:rPr lang="en-GB" sz="1800" b="1" dirty="0" smtClean="0"/>
              <a:t>session</a:t>
            </a:r>
            <a:r>
              <a:rPr lang="en-GB" sz="1800" dirty="0" smtClean="0"/>
              <a:t> will </a:t>
            </a:r>
            <a:r>
              <a:rPr lang="en-GB" sz="1800" dirty="0"/>
              <a:t>be held </a:t>
            </a:r>
            <a:r>
              <a:rPr lang="en-GB" sz="1800" dirty="0" smtClean="0"/>
              <a:t>on </a:t>
            </a:r>
            <a:r>
              <a:rPr lang="en-GB" sz="1800" b="1" dirty="0" smtClean="0"/>
              <a:t>5-7 September 2016</a:t>
            </a:r>
            <a:endParaRPr lang="en-GB" sz="1800" b="1" dirty="0"/>
          </a:p>
          <a:p>
            <a:pPr marL="447675" indent="-180975">
              <a:buFont typeface="Arial" pitchFamily="34" charset="0"/>
              <a:buChar char="•"/>
            </a:pPr>
            <a:r>
              <a:rPr lang="en-GB" sz="1800" dirty="0"/>
              <a:t>The </a:t>
            </a:r>
            <a:r>
              <a:rPr lang="en-GB" sz="1800" b="1" dirty="0"/>
              <a:t>deadline for the submission of official working documents</a:t>
            </a:r>
            <a:r>
              <a:rPr lang="en-GB" sz="1800" dirty="0"/>
              <a:t> is </a:t>
            </a:r>
            <a:r>
              <a:rPr lang="en-GB" sz="1800" b="1" dirty="0" smtClean="0"/>
              <a:t>10 June 2016</a:t>
            </a:r>
          </a:p>
          <a:p>
            <a:pPr marL="447675" indent="-180975">
              <a:buFont typeface="Arial" pitchFamily="34" charset="0"/>
              <a:buChar char="•"/>
            </a:pPr>
            <a:r>
              <a:rPr lang="en-GB" sz="1800" dirty="0" smtClean="0"/>
              <a:t>See Annex II </a:t>
            </a:r>
            <a:r>
              <a:rPr lang="en-GB" sz="1800" dirty="0"/>
              <a:t>to </a:t>
            </a:r>
            <a:r>
              <a:rPr lang="en-GB" sz="1800" dirty="0" smtClean="0"/>
              <a:t>ECE/TRANS/WP.29/1118 (</a:t>
            </a:r>
            <a:r>
              <a:rPr lang="en-US" sz="1800" dirty="0" smtClean="0"/>
              <a:t>calendar </a:t>
            </a:r>
            <a:r>
              <a:rPr lang="en-US" sz="1800" dirty="0"/>
              <a:t>of meetings for 2016</a:t>
            </a:r>
            <a:r>
              <a:rPr lang="en-US" sz="1800" dirty="0" smtClean="0"/>
              <a:t>)</a:t>
            </a:r>
            <a:endParaRPr lang="en-GB" sz="1800" dirty="0"/>
          </a:p>
        </p:txBody>
      </p:sp>
      <p:sp>
        <p:nvSpPr>
          <p:cNvPr id="4" name="Textfeld 12"/>
          <p:cNvSpPr txBox="1">
            <a:spLocks noChangeArrowheads="1"/>
          </p:cNvSpPr>
          <p:nvPr/>
        </p:nvSpPr>
        <p:spPr bwMode="auto">
          <a:xfrm>
            <a:off x="7329264" y="62508"/>
            <a:ext cx="25767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Informal document </a:t>
            </a:r>
            <a:r>
              <a:rPr lang="en-US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GRB-63-06</a:t>
            </a:r>
            <a:endParaRPr lang="de-DE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63rd GRB</a:t>
            </a: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16-18 February 2016,</a:t>
            </a:r>
            <a:endParaRPr lang="en-US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agenda 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items 1 and 15)</a:t>
            </a:r>
            <a:endParaRPr lang="de-DE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feld 39"/>
          <p:cNvSpPr txBox="1">
            <a:spLocks noChangeArrowheads="1"/>
          </p:cNvSpPr>
          <p:nvPr/>
        </p:nvSpPr>
        <p:spPr bwMode="auto">
          <a:xfrm>
            <a:off x="1424608" y="126603"/>
            <a:ext cx="281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secretariat </a:t>
            </a:r>
            <a:endParaRPr lang="de-DE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51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4608" y="350841"/>
            <a:ext cx="7986092" cy="1210146"/>
          </a:xfrm>
        </p:spPr>
        <p:txBody>
          <a:bodyPr>
            <a:normAutofit/>
          </a:bodyPr>
          <a:lstStyle/>
          <a:p>
            <a:pPr algn="l"/>
            <a:r>
              <a:rPr lang="en-GB" sz="3300" dirty="0" smtClean="0">
                <a:solidFill>
                  <a:schemeClr val="bg1"/>
                </a:solidFill>
              </a:rPr>
              <a:t>Highlights of the last sessions of WP.29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tx1"/>
                </a:solidFill>
              </a:rPr>
              <a:t> </a:t>
            </a:r>
            <a:endParaRPr lang="en-GB" sz="2200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8588" y="1557338"/>
            <a:ext cx="9648825" cy="5184775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accent2"/>
                </a:solidFill>
              </a:rPr>
              <a:t>November 2016 </a:t>
            </a:r>
            <a:r>
              <a:rPr lang="en-GB" dirty="0">
                <a:solidFill>
                  <a:schemeClr val="accent2"/>
                </a:solidFill>
              </a:rPr>
              <a:t>(</a:t>
            </a:r>
            <a:r>
              <a:rPr lang="en-GB" dirty="0" smtClean="0">
                <a:solidFill>
                  <a:schemeClr val="accent2"/>
                </a:solidFill>
              </a:rPr>
              <a:t>167th</a:t>
            </a:r>
            <a:r>
              <a:rPr lang="en-GB" dirty="0">
                <a:solidFill>
                  <a:schemeClr val="accent2"/>
                </a:solidFill>
              </a:rPr>
              <a:t>) </a:t>
            </a:r>
            <a:endParaRPr lang="en-GB" b="1" dirty="0">
              <a:solidFill>
                <a:schemeClr val="accent2"/>
              </a:solidFill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First time participation of Pakistan in WP.29 as observer</a:t>
            </a:r>
            <a:endParaRPr lang="en-US" dirty="0"/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Rev</a:t>
            </a:r>
            <a:r>
              <a:rPr lang="en-US" dirty="0"/>
              <a:t>. 3 of the 1958 Agreement: </a:t>
            </a:r>
            <a:r>
              <a:rPr lang="en-US" dirty="0" smtClean="0"/>
              <a:t>in March 2016, EU to deliver its final position on the majority issue (3/4 </a:t>
            </a:r>
            <a:r>
              <a:rPr lang="en-US" dirty="0"/>
              <a:t>or </a:t>
            </a:r>
            <a:r>
              <a:rPr lang="en-US" dirty="0" smtClean="0"/>
              <a:t>4/5) and WP.29 to seek unanimity on the final text  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Mandates of both IWGs QRTV for GTR and a Regulation extended until December 2016 </a:t>
            </a:r>
            <a:endParaRPr lang="en-US" dirty="0" smtClean="0"/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WBU requested </a:t>
            </a:r>
            <a:r>
              <a:rPr lang="en-US" dirty="0"/>
              <a:t>further consideration </a:t>
            </a:r>
            <a:r>
              <a:rPr lang="en-US" dirty="0" smtClean="0"/>
              <a:t>of AVAS </a:t>
            </a:r>
            <a:r>
              <a:rPr lang="en-US" dirty="0"/>
              <a:t>sound pressure levels, optional installation of </a:t>
            </a:r>
            <a:r>
              <a:rPr lang="en-US" dirty="0" smtClean="0"/>
              <a:t>pause </a:t>
            </a:r>
            <a:r>
              <a:rPr lang="en-US" dirty="0"/>
              <a:t>switches and sound emissions when stationary. WP.29 agreed to consider the </a:t>
            </a:r>
            <a:r>
              <a:rPr lang="en-US" dirty="0" smtClean="0"/>
              <a:t>draft QRTV  </a:t>
            </a:r>
            <a:r>
              <a:rPr lang="en-US" dirty="0"/>
              <a:t>Regulation </a:t>
            </a:r>
            <a:r>
              <a:rPr lang="en-US" dirty="0" smtClean="0"/>
              <a:t>in </a:t>
            </a:r>
            <a:r>
              <a:rPr lang="en-US" dirty="0"/>
              <a:t>March 2016 </a:t>
            </a:r>
            <a:r>
              <a:rPr lang="en-US" dirty="0" smtClean="0"/>
              <a:t>and later address the </a:t>
            </a:r>
            <a:r>
              <a:rPr lang="en-US" dirty="0"/>
              <a:t>concerns </a:t>
            </a:r>
            <a:r>
              <a:rPr lang="en-US" dirty="0" smtClean="0"/>
              <a:t>raised by WBU.</a:t>
            </a:r>
            <a:endParaRPr lang="en-US" dirty="0" smtClean="0"/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Draft </a:t>
            </a:r>
            <a:r>
              <a:rPr lang="en-US" dirty="0" err="1" smtClean="0"/>
              <a:t>programme</a:t>
            </a:r>
            <a:r>
              <a:rPr lang="en-US" dirty="0" smtClean="0"/>
              <a:t> of work and biennial evaluation (2016-2017) approved  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Mr</a:t>
            </a:r>
            <a:r>
              <a:rPr lang="en-US" dirty="0"/>
              <a:t>. B. </a:t>
            </a:r>
            <a:r>
              <a:rPr lang="en-US" dirty="0" err="1"/>
              <a:t>Kisulenko</a:t>
            </a:r>
            <a:r>
              <a:rPr lang="en-US" dirty="0"/>
              <a:t> (Russia) </a:t>
            </a:r>
            <a:r>
              <a:rPr lang="en-US" dirty="0" smtClean="0"/>
              <a:t>re-elected </a:t>
            </a:r>
            <a:r>
              <a:rPr lang="en-US" dirty="0"/>
              <a:t>as Chair and Mr. A. </a:t>
            </a:r>
            <a:r>
              <a:rPr lang="en-US" dirty="0" err="1"/>
              <a:t>Erario</a:t>
            </a:r>
            <a:r>
              <a:rPr lang="en-US" dirty="0"/>
              <a:t> (Italy) as Vice-Chair for </a:t>
            </a:r>
            <a:r>
              <a:rPr lang="en-US" dirty="0" smtClean="0"/>
              <a:t>2016 </a:t>
            </a:r>
            <a:endParaRPr lang="en-GB" dirty="0" smtClean="0"/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 smtClean="0"/>
              <a:t>For </a:t>
            </a:r>
            <a:r>
              <a:rPr lang="en-GB" dirty="0"/>
              <a:t>more details see: </a:t>
            </a:r>
            <a:r>
              <a:rPr lang="en-US" dirty="0" smtClean="0">
                <a:solidFill>
                  <a:srgbClr val="006600"/>
                </a:solidFill>
                <a:hlinkClick r:id="rId2" tooltip="APPLICATION, ECE-TRANS-WP29-1106e, ECE-TRANS-WP29-1106e.pdf, 657 KB"/>
              </a:rPr>
              <a:t>ECE/TRANS/WP.29/1118</a:t>
            </a:r>
            <a:endParaRPr lang="en-US" dirty="0">
              <a:solidFill>
                <a:srgbClr val="006600"/>
              </a:solidFill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3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4C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15443</TotalTime>
  <Words>333</Words>
  <Application>Microsoft Office PowerPoint</Application>
  <PresentationFormat>A4 Paper (210x297 mm)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Working Party on Noise (GRB) General information and WP.29 highlights</vt:lpstr>
      <vt:lpstr>Highlights of the last sessions of WP.29  </vt:lpstr>
    </vt:vector>
  </TitlesOfParts>
  <Company>ECE-ISU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Yves Clopt</dc:creator>
  <cp:lastModifiedBy>Konstantin Glukhenkiy</cp:lastModifiedBy>
  <cp:revision>147</cp:revision>
  <cp:lastPrinted>2014-03-30T15:01:41Z</cp:lastPrinted>
  <dcterms:created xsi:type="dcterms:W3CDTF">2014-03-30T12:17:15Z</dcterms:created>
  <dcterms:modified xsi:type="dcterms:W3CDTF">2016-02-15T13:13:40Z</dcterms:modified>
</cp:coreProperties>
</file>