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954" r:id="rId2"/>
    <p:sldMasterId id="2147483967" r:id="rId3"/>
  </p:sldMasterIdLst>
  <p:notesMasterIdLst>
    <p:notesMasterId r:id="rId19"/>
  </p:notesMasterIdLst>
  <p:handoutMasterIdLst>
    <p:handoutMasterId r:id="rId20"/>
  </p:handoutMasterIdLst>
  <p:sldIdLst>
    <p:sldId id="429" r:id="rId4"/>
    <p:sldId id="467" r:id="rId5"/>
    <p:sldId id="512" r:id="rId6"/>
    <p:sldId id="475" r:id="rId7"/>
    <p:sldId id="514" r:id="rId8"/>
    <p:sldId id="527" r:id="rId9"/>
    <p:sldId id="524" r:id="rId10"/>
    <p:sldId id="517" r:id="rId11"/>
    <p:sldId id="519" r:id="rId12"/>
    <p:sldId id="526" r:id="rId13"/>
    <p:sldId id="520" r:id="rId14"/>
    <p:sldId id="525" r:id="rId15"/>
    <p:sldId id="521" r:id="rId16"/>
    <p:sldId id="528" r:id="rId17"/>
    <p:sldId id="501" r:id="rId18"/>
  </p:sldIdLst>
  <p:sldSz cx="12192000" cy="6858000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bg1"/>
        </a:solidFill>
        <a:effectDag name="">
          <a:cont type="tree" name="">
            <a:effect ref="fillLine"/>
            <a:outerShdw dist="38100" dir="13500000" algn="br">
              <a:schemeClr val="bg1">
                <a:lumMod val="200000"/>
                <a:satMod val="200000"/>
              </a:schemeClr>
            </a:outerShdw>
          </a:cont>
          <a:cont type="tree" name="">
            <a:effect ref="fillLine"/>
            <a:outerShdw dist="38100" dir="2700000" algn="tl">
              <a:schemeClr val="bg1">
                <a:lumMod val="60000"/>
                <a:satMod val="60000"/>
              </a:schemeClr>
            </a:outerShdw>
          </a:cont>
          <a:effect ref="fillLine"/>
        </a:effectDag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bg1"/>
        </a:solidFill>
        <a:effectDag name="">
          <a:cont type="tree" name="">
            <a:effect ref="fillLine"/>
            <a:outerShdw dist="38100" dir="13500000" algn="br">
              <a:schemeClr val="bg1">
                <a:lumMod val="200000"/>
                <a:satMod val="200000"/>
              </a:schemeClr>
            </a:outerShdw>
          </a:cont>
          <a:cont type="tree" name="">
            <a:effect ref="fillLine"/>
            <a:outerShdw dist="38100" dir="2700000" algn="tl">
              <a:schemeClr val="bg1">
                <a:lumMod val="60000"/>
                <a:satMod val="60000"/>
              </a:schemeClr>
            </a:outerShdw>
          </a:cont>
          <a:effect ref="fillLine"/>
        </a:effectDag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bg1"/>
        </a:solidFill>
        <a:effectDag name="">
          <a:cont type="tree" name="">
            <a:effect ref="fillLine"/>
            <a:outerShdw dist="38100" dir="13500000" algn="br">
              <a:schemeClr val="bg1">
                <a:lumMod val="200000"/>
                <a:satMod val="200000"/>
              </a:schemeClr>
            </a:outerShdw>
          </a:cont>
          <a:cont type="tree" name="">
            <a:effect ref="fillLine"/>
            <a:outerShdw dist="38100" dir="2700000" algn="tl">
              <a:schemeClr val="bg1">
                <a:lumMod val="60000"/>
                <a:satMod val="60000"/>
              </a:schemeClr>
            </a:outerShdw>
          </a:cont>
          <a:effect ref="fillLine"/>
        </a:effectDag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bg1"/>
        </a:solidFill>
        <a:effectDag name="">
          <a:cont type="tree" name="">
            <a:effect ref="fillLine"/>
            <a:outerShdw dist="38100" dir="13500000" algn="br">
              <a:schemeClr val="bg1">
                <a:lumMod val="200000"/>
                <a:satMod val="200000"/>
              </a:schemeClr>
            </a:outerShdw>
          </a:cont>
          <a:cont type="tree" name="">
            <a:effect ref="fillLine"/>
            <a:outerShdw dist="38100" dir="2700000" algn="tl">
              <a:schemeClr val="bg1">
                <a:lumMod val="60000"/>
                <a:satMod val="60000"/>
              </a:schemeClr>
            </a:outerShdw>
          </a:cont>
          <a:effect ref="fillLine"/>
        </a:effectDag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bg1"/>
        </a:solidFill>
        <a:effectDag name="">
          <a:cont type="tree" name="">
            <a:effect ref="fillLine"/>
            <a:outerShdw dist="38100" dir="13500000" algn="br">
              <a:schemeClr val="bg1">
                <a:lumMod val="200000"/>
                <a:satMod val="200000"/>
              </a:schemeClr>
            </a:outerShdw>
          </a:cont>
          <a:cont type="tree" name="">
            <a:effect ref="fillLine"/>
            <a:outerShdw dist="38100" dir="2700000" algn="tl">
              <a:schemeClr val="bg1">
                <a:lumMod val="60000"/>
                <a:satMod val="60000"/>
              </a:schemeClr>
            </a:outerShdw>
          </a:cont>
          <a:effect ref="fillLine"/>
        </a:effectDag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sz="3200" kern="1200">
        <a:solidFill>
          <a:schemeClr val="bg1"/>
        </a:solidFill>
        <a:effectDag name="">
          <a:cont type="tree" name="">
            <a:effect ref="fillLine"/>
            <a:outerShdw dist="38100" dir="13500000" algn="br">
              <a:schemeClr val="bg1">
                <a:lumMod val="200000"/>
                <a:satMod val="200000"/>
              </a:schemeClr>
            </a:outerShdw>
          </a:cont>
          <a:cont type="tree" name="">
            <a:effect ref="fillLine"/>
            <a:outerShdw dist="38100" dir="2700000" algn="tl">
              <a:schemeClr val="bg1">
                <a:lumMod val="60000"/>
                <a:satMod val="60000"/>
              </a:schemeClr>
            </a:outerShdw>
          </a:cont>
          <a:effect ref="fillLine"/>
        </a:effectDag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sz="3200" kern="1200">
        <a:solidFill>
          <a:schemeClr val="bg1"/>
        </a:solidFill>
        <a:effectDag name="">
          <a:cont type="tree" name="">
            <a:effect ref="fillLine"/>
            <a:outerShdw dist="38100" dir="13500000" algn="br">
              <a:schemeClr val="bg1">
                <a:lumMod val="200000"/>
                <a:satMod val="200000"/>
              </a:schemeClr>
            </a:outerShdw>
          </a:cont>
          <a:cont type="tree" name="">
            <a:effect ref="fillLine"/>
            <a:outerShdw dist="38100" dir="2700000" algn="tl">
              <a:schemeClr val="bg1">
                <a:lumMod val="60000"/>
                <a:satMod val="60000"/>
              </a:schemeClr>
            </a:outerShdw>
          </a:cont>
          <a:effect ref="fillLine"/>
        </a:effectDag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sz="3200" kern="1200">
        <a:solidFill>
          <a:schemeClr val="bg1"/>
        </a:solidFill>
        <a:effectDag name="">
          <a:cont type="tree" name="">
            <a:effect ref="fillLine"/>
            <a:outerShdw dist="38100" dir="13500000" algn="br">
              <a:schemeClr val="bg1">
                <a:lumMod val="200000"/>
                <a:satMod val="200000"/>
              </a:schemeClr>
            </a:outerShdw>
          </a:cont>
          <a:cont type="tree" name="">
            <a:effect ref="fillLine"/>
            <a:outerShdw dist="38100" dir="2700000" algn="tl">
              <a:schemeClr val="bg1">
                <a:lumMod val="60000"/>
                <a:satMod val="60000"/>
              </a:schemeClr>
            </a:outerShdw>
          </a:cont>
          <a:effect ref="fillLine"/>
        </a:effectDag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sz="3200" kern="1200">
        <a:solidFill>
          <a:schemeClr val="bg1"/>
        </a:solidFill>
        <a:effectDag name="">
          <a:cont type="tree" name="">
            <a:effect ref="fillLine"/>
            <a:outerShdw dist="38100" dir="13500000" algn="br">
              <a:schemeClr val="bg1">
                <a:lumMod val="200000"/>
                <a:satMod val="200000"/>
              </a:schemeClr>
            </a:outerShdw>
          </a:cont>
          <a:cont type="tree" name="">
            <a:effect ref="fillLine"/>
            <a:outerShdw dist="38100" dir="2700000" algn="tl">
              <a:schemeClr val="bg1">
                <a:lumMod val="60000"/>
                <a:satMod val="60000"/>
              </a:schemeClr>
            </a:outerShdw>
          </a:cont>
          <a:effect ref="fillLine"/>
        </a:effectDag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ssil Eid (DHL SE)" initials="BE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D01"/>
    <a:srgbClr val="000099"/>
    <a:srgbClr val="CC3300"/>
    <a:srgbClr val="663300"/>
    <a:srgbClr val="040903"/>
    <a:srgbClr val="35054F"/>
    <a:srgbClr val="0A0C04"/>
    <a:srgbClr val="FFFF00"/>
    <a:srgbClr val="FF9797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51" autoAdjust="0"/>
    <p:restoredTop sz="88691" autoAdjust="0"/>
  </p:normalViewPr>
  <p:slideViewPr>
    <p:cSldViewPr>
      <p:cViewPr varScale="1">
        <p:scale>
          <a:sx n="78" d="100"/>
          <a:sy n="78" d="100"/>
        </p:scale>
        <p:origin x="-600" y="-7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5343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9" d="100"/>
        <a:sy n="89" d="100"/>
      </p:scale>
      <p:origin x="0" y="-2253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commentAuthors" Target="commentAuthor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88221" tIns="44111" rIns="88221" bIns="44111" rtlCol="0"/>
          <a:lstStyle>
            <a:lvl1pPr algn="l" eaLnBrk="0" hangingPunct="0"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88221" tIns="44111" rIns="88221" bIns="44111" rtlCol="0"/>
          <a:lstStyle>
            <a:lvl1pPr algn="r" eaLnBrk="0" hangingPunct="0"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 sz="1200" smtClean="0"/>
            </a:lvl1pPr>
          </a:lstStyle>
          <a:p>
            <a:pPr>
              <a:defRPr/>
            </a:pPr>
            <a:fld id="{167B95CC-48FA-4DD9-B5CE-4D7BF339D98D}" type="datetimeFigureOut">
              <a:rPr lang="en-GB"/>
              <a:pPr>
                <a:defRPr/>
              </a:pPr>
              <a:t>27/10/2016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5300"/>
          </a:xfrm>
          <a:prstGeom prst="rect">
            <a:avLst/>
          </a:prstGeom>
        </p:spPr>
        <p:txBody>
          <a:bodyPr vert="horz" lIns="88221" tIns="44111" rIns="88221" bIns="44111" rtlCol="0" anchor="b"/>
          <a:lstStyle>
            <a:lvl1pPr algn="l" eaLnBrk="0" hangingPunct="0"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5300"/>
          </a:xfrm>
          <a:prstGeom prst="rect">
            <a:avLst/>
          </a:prstGeom>
        </p:spPr>
        <p:txBody>
          <a:bodyPr vert="horz" lIns="88221" tIns="44111" rIns="88221" bIns="44111" rtlCol="0" anchor="b"/>
          <a:lstStyle>
            <a:lvl1pPr algn="r" eaLnBrk="0" hangingPunct="0"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 sz="1200" smtClean="0"/>
            </a:lvl1pPr>
          </a:lstStyle>
          <a:p>
            <a:pPr>
              <a:defRPr/>
            </a:pPr>
            <a:fld id="{5A795A95-8D14-46B9-8F07-979DFA19C79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6853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l" eaLnBrk="1" hangingPunct="1">
              <a:spcBef>
                <a:spcPct val="0"/>
              </a:spcBef>
              <a:buClrTx/>
              <a:buSzTx/>
              <a:buFontTx/>
              <a:buNone/>
              <a:defRPr sz="1300">
                <a:solidFill>
                  <a:schemeClr val="tx1"/>
                </a:solidFill>
                <a:effectLst/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300">
                <a:solidFill>
                  <a:schemeClr val="tx1"/>
                </a:solidFill>
                <a:effectLst/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fld id="{851399CC-FD66-4440-BB2F-783CF5FBDC1A}" type="datetimeFigureOut">
              <a:rPr lang="en-US"/>
              <a:pPr>
                <a:defRPr/>
              </a:pPr>
              <a:t>10/27/2016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0663" y="744538"/>
            <a:ext cx="5789612" cy="3257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2" tIns="47781" rIns="95562" bIns="47781" rtlCol="0" anchor="ctr"/>
          <a:lstStyle/>
          <a:p>
            <a:pPr lvl="0"/>
            <a:endParaRPr lang="en-CA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wrap="square" lIns="95562" tIns="47781" rIns="95562" bIns="47781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CA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l" eaLnBrk="1" hangingPunct="1">
              <a:spcBef>
                <a:spcPct val="0"/>
              </a:spcBef>
              <a:buClrTx/>
              <a:buSzTx/>
              <a:buFontTx/>
              <a:buNone/>
              <a:defRPr sz="1300">
                <a:solidFill>
                  <a:schemeClr val="tx1"/>
                </a:solidFill>
                <a:effectLst/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300">
                <a:solidFill>
                  <a:schemeClr val="tx1"/>
                </a:solidFill>
                <a:effectLst/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fld id="{747B8A19-9988-41AC-A6B5-435F17259928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840647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0663" y="744538"/>
            <a:ext cx="5789612" cy="32575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7B8A19-9988-41AC-A6B5-435F17259928}" type="slidenum">
              <a:rPr lang="en-CA" smtClean="0"/>
              <a:pPr>
                <a:defRPr/>
              </a:pPr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825914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0663" y="744538"/>
            <a:ext cx="5789612" cy="32575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dirty="0" smtClean="0"/>
              <a:t>http://www.sciencedirect.com/science/article/pii/S0925527314002837</a:t>
            </a:r>
          </a:p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7B8A19-9988-41AC-A6B5-435F17259928}" type="slidenum">
              <a:rPr lang="en-CA" smtClean="0"/>
              <a:pPr>
                <a:defRPr/>
              </a:pPr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969197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0663" y="744538"/>
            <a:ext cx="5789612" cy="32575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http://www.sciencedirect.com/science/article/pii/S0925527314002837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7B8A19-9988-41AC-A6B5-435F17259928}" type="slidenum">
              <a:rPr lang="en-CA" smtClean="0"/>
              <a:pPr>
                <a:defRPr/>
              </a:pPr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99484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0663" y="744538"/>
            <a:ext cx="5789612" cy="32575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7B8A19-9988-41AC-A6B5-435F17259928}" type="slidenum">
              <a:rPr lang="en-CA" smtClean="0"/>
              <a:pPr>
                <a:defRPr/>
              </a:pPr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969197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0663" y="744538"/>
            <a:ext cx="5789612" cy="32575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7B8A19-9988-41AC-A6B5-435F17259928}" type="slidenum">
              <a:rPr lang="en-CA" smtClean="0"/>
              <a:pPr>
                <a:defRPr/>
              </a:pPr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99822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54088"/>
            <a:fld id="{E82337DA-4699-4B50-A967-DC391BA6C739}" type="slidenum">
              <a:rPr lang="en-GB" smtClean="0">
                <a:latin typeface="Arial" charset="0"/>
                <a:cs typeface="Arial" charset="0"/>
              </a:rPr>
              <a:pPr defTabSz="954088"/>
              <a:t>15</a:t>
            </a:fld>
            <a:endParaRPr lang="en-GB" smtClean="0">
              <a:latin typeface="Arial" charset="0"/>
              <a:cs typeface="Arial" charset="0"/>
            </a:endParaRPr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20663" y="744538"/>
            <a:ext cx="5789612" cy="32575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7B8A19-9988-41AC-A6B5-435F17259928}" type="slidenum">
              <a:rPr lang="en-CA" smtClean="0"/>
              <a:pPr>
                <a:defRPr/>
              </a:pPr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348557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7B8A19-9988-41AC-A6B5-435F17259928}" type="slidenum">
              <a:rPr lang="en-CA" smtClean="0"/>
              <a:pPr>
                <a:defRPr/>
              </a:pPr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711188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0663" y="744538"/>
            <a:ext cx="5789612" cy="32575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7B8A19-9988-41AC-A6B5-435F17259928}" type="slidenum">
              <a:rPr lang="en-CA" smtClean="0"/>
              <a:pPr>
                <a:defRPr/>
              </a:pPr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969197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7B8A19-9988-41AC-A6B5-435F17259928}" type="slidenum">
              <a:rPr lang="en-CA" smtClean="0"/>
              <a:pPr>
                <a:defRPr/>
              </a:pPr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604236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http://ec.europa.eu/eurostat/statistics-explained/index.php/Freight_transport_statistics_-_modal_split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7B8A19-9988-41AC-A6B5-435F17259928}" type="slidenum">
              <a:rPr lang="en-CA" smtClean="0"/>
              <a:pPr>
                <a:defRPr/>
              </a:pPr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306212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0663" y="744538"/>
            <a:ext cx="5789612" cy="32575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http://ec.europa.eu/transport/modes/rail/infrastructures/rail_freight_oriented_network_en</a:t>
            </a:r>
          </a:p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7B8A19-9988-41AC-A6B5-435F17259928}" type="slidenum">
              <a:rPr lang="en-CA" smtClean="0"/>
              <a:pPr>
                <a:defRPr/>
              </a:pPr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969197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0663" y="744538"/>
            <a:ext cx="5789612" cy="32575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http://www.joc.com/rail-intermodal/international-rail/europe/mega-ships-spur-growth-europes-intermodal-rail_20160123.html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7B8A19-9988-41AC-A6B5-435F17259928}" type="slidenum">
              <a:rPr lang="en-CA" smtClean="0"/>
              <a:pPr>
                <a:defRPr/>
              </a:pPr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969197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0663" y="744538"/>
            <a:ext cx="5789612" cy="32575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http://fiata.com/fileadmin/user_upload/documents/Position_Papers/FIATA_Statement_-_The_Need_to_Assess_Connectivity_Measure_for_Freight_Transport.pdf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7B8A19-9988-41AC-A6B5-435F17259928}" type="slidenum">
              <a:rPr lang="en-CA" smtClean="0"/>
              <a:pPr>
                <a:defRPr/>
              </a:pPr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92074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6D247-3D55-43D1-AB7B-47D395D5C5B1}" type="datetimeFigureOut">
              <a:rPr lang="en-US"/>
              <a:pPr>
                <a:defRPr/>
              </a:pPr>
              <a:t>10/27/2016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ED53A-2FAE-482A-9537-FDE63D7B99A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D33A0-129A-425C-AEBE-36F8B6112160}" type="datetimeFigureOut">
              <a:rPr lang="en-US"/>
              <a:pPr>
                <a:defRPr/>
              </a:pPr>
              <a:t>10/27/2016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B1D9B-26F3-420C-8607-47BE43F7702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79714-AC63-4CB1-A8E0-6FC917284B7A}" type="datetimeFigureOut">
              <a:rPr lang="en-US"/>
              <a:pPr>
                <a:defRPr/>
              </a:pPr>
              <a:t>10/27/2016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2C887-DAD6-45E4-841D-834522B611B8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04801" y="228601"/>
            <a:ext cx="11595100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3200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81517" y="5354639"/>
            <a:ext cx="11631083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320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14939-CEB2-454B-905B-CBCF8FE11831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8573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0FD5B-59D0-4BD0-8A3B-5A4049DC039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623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04801" y="228600"/>
            <a:ext cx="11595100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3200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8062384" y="4203701"/>
            <a:ext cx="3835400" cy="714375"/>
          </a:xfrm>
          <a:custGeom>
            <a:avLst/>
            <a:gdLst>
              <a:gd name="T0" fmla="*/ 2147483647 w 2706"/>
              <a:gd name="T1" fmla="*/ 0 h 640"/>
              <a:gd name="T2" fmla="*/ 2147483647 w 2706"/>
              <a:gd name="T3" fmla="*/ 0 h 640"/>
              <a:gd name="T4" fmla="*/ 2147483647 w 2706"/>
              <a:gd name="T5" fmla="*/ 2147483647 h 640"/>
              <a:gd name="T6" fmla="*/ 2147483647 w 2706"/>
              <a:gd name="T7" fmla="*/ 2147483647 h 640"/>
              <a:gd name="T8" fmla="*/ 2147483647 w 2706"/>
              <a:gd name="T9" fmla="*/ 2147483647 h 640"/>
              <a:gd name="T10" fmla="*/ 2147483647 w 2706"/>
              <a:gd name="T11" fmla="*/ 2147483647 h 640"/>
              <a:gd name="T12" fmla="*/ 2147483647 w 2706"/>
              <a:gd name="T13" fmla="*/ 2147483647 h 640"/>
              <a:gd name="T14" fmla="*/ 2147483647 w 2706"/>
              <a:gd name="T15" fmla="*/ 2147483647 h 640"/>
              <a:gd name="T16" fmla="*/ 2147483647 w 2706"/>
              <a:gd name="T17" fmla="*/ 2147483647 h 640"/>
              <a:gd name="T18" fmla="*/ 2147483647 w 2706"/>
              <a:gd name="T19" fmla="*/ 2147483647 h 640"/>
              <a:gd name="T20" fmla="*/ 2147483647 w 2706"/>
              <a:gd name="T21" fmla="*/ 2147483647 h 640"/>
              <a:gd name="T22" fmla="*/ 2147483647 w 2706"/>
              <a:gd name="T23" fmla="*/ 2147483647 h 640"/>
              <a:gd name="T24" fmla="*/ 2147483647 w 2706"/>
              <a:gd name="T25" fmla="*/ 2147483647 h 640"/>
              <a:gd name="T26" fmla="*/ 2147483647 w 2706"/>
              <a:gd name="T27" fmla="*/ 2147483647 h 640"/>
              <a:gd name="T28" fmla="*/ 2147483647 w 2706"/>
              <a:gd name="T29" fmla="*/ 2147483647 h 640"/>
              <a:gd name="T30" fmla="*/ 2147483647 w 2706"/>
              <a:gd name="T31" fmla="*/ 2147483647 h 640"/>
              <a:gd name="T32" fmla="*/ 2147483647 w 2706"/>
              <a:gd name="T33" fmla="*/ 2147483647 h 640"/>
              <a:gd name="T34" fmla="*/ 2147483647 w 2706"/>
              <a:gd name="T35" fmla="*/ 2147483647 h 640"/>
              <a:gd name="T36" fmla="*/ 0 w 2706"/>
              <a:gd name="T37" fmla="*/ 2147483647 h 640"/>
              <a:gd name="T38" fmla="*/ 0 w 2706"/>
              <a:gd name="T39" fmla="*/ 2147483647 h 640"/>
              <a:gd name="T40" fmla="*/ 2147483647 w 2706"/>
              <a:gd name="T41" fmla="*/ 2147483647 h 640"/>
              <a:gd name="T42" fmla="*/ 2147483647 w 2706"/>
              <a:gd name="T43" fmla="*/ 2147483647 h 640"/>
              <a:gd name="T44" fmla="*/ 2147483647 w 2706"/>
              <a:gd name="T45" fmla="*/ 2147483647 h 640"/>
              <a:gd name="T46" fmla="*/ 2147483647 w 2706"/>
              <a:gd name="T47" fmla="*/ 2147483647 h 640"/>
              <a:gd name="T48" fmla="*/ 2147483647 w 2706"/>
              <a:gd name="T49" fmla="*/ 2147483647 h 640"/>
              <a:gd name="T50" fmla="*/ 2147483647 w 2706"/>
              <a:gd name="T51" fmla="*/ 2147483647 h 640"/>
              <a:gd name="T52" fmla="*/ 2147483647 w 2706"/>
              <a:gd name="T53" fmla="*/ 2147483647 h 640"/>
              <a:gd name="T54" fmla="*/ 2147483647 w 2706"/>
              <a:gd name="T55" fmla="*/ 2147483647 h 640"/>
              <a:gd name="T56" fmla="*/ 2147483647 w 2706"/>
              <a:gd name="T57" fmla="*/ 2147483647 h 640"/>
              <a:gd name="T58" fmla="*/ 2147483647 w 2706"/>
              <a:gd name="T59" fmla="*/ 2147483647 h 640"/>
              <a:gd name="T60" fmla="*/ 2147483647 w 2706"/>
              <a:gd name="T61" fmla="*/ 2147483647 h 640"/>
              <a:gd name="T62" fmla="*/ 2147483647 w 2706"/>
              <a:gd name="T63" fmla="*/ 2147483647 h 640"/>
              <a:gd name="T64" fmla="*/ 2147483647 w 2706"/>
              <a:gd name="T65" fmla="*/ 2147483647 h 640"/>
              <a:gd name="T66" fmla="*/ 2147483647 w 2706"/>
              <a:gd name="T67" fmla="*/ 2147483647 h 640"/>
              <a:gd name="T68" fmla="*/ 2147483647 w 2706"/>
              <a:gd name="T69" fmla="*/ 2147483647 h 640"/>
              <a:gd name="T70" fmla="*/ 2147483647 w 2706"/>
              <a:gd name="T71" fmla="*/ 2147483647 h 640"/>
              <a:gd name="T72" fmla="*/ 2147483647 w 2706"/>
              <a:gd name="T73" fmla="*/ 2147483647 h 640"/>
              <a:gd name="T74" fmla="*/ 2147483647 w 2706"/>
              <a:gd name="T75" fmla="*/ 2147483647 h 640"/>
              <a:gd name="T76" fmla="*/ 2147483647 w 2706"/>
              <a:gd name="T77" fmla="*/ 2147483647 h 640"/>
              <a:gd name="T78" fmla="*/ 2147483647 w 2706"/>
              <a:gd name="T79" fmla="*/ 2147483647 h 640"/>
              <a:gd name="T80" fmla="*/ 2147483647 w 2706"/>
              <a:gd name="T81" fmla="*/ 2147483647 h 640"/>
              <a:gd name="T82" fmla="*/ 2147483647 w 2706"/>
              <a:gd name="T83" fmla="*/ 2147483647 h 640"/>
              <a:gd name="T84" fmla="*/ 2147483647 w 2706"/>
              <a:gd name="T85" fmla="*/ 2147483647 h 640"/>
              <a:gd name="T86" fmla="*/ 2147483647 w 2706"/>
              <a:gd name="T87" fmla="*/ 2147483647 h 640"/>
              <a:gd name="T88" fmla="*/ 2147483647 w 2706"/>
              <a:gd name="T89" fmla="*/ 2147483647 h 640"/>
              <a:gd name="T90" fmla="*/ 2147483647 w 2706"/>
              <a:gd name="T91" fmla="*/ 2147483647 h 640"/>
              <a:gd name="T92" fmla="*/ 2147483647 w 2706"/>
              <a:gd name="T93" fmla="*/ 2147483647 h 640"/>
              <a:gd name="T94" fmla="*/ 2147483647 w 2706"/>
              <a:gd name="T95" fmla="*/ 2147483647 h 640"/>
              <a:gd name="T96" fmla="*/ 2147483647 w 2706"/>
              <a:gd name="T97" fmla="*/ 2147483647 h 640"/>
              <a:gd name="T98" fmla="*/ 2147483647 w 2706"/>
              <a:gd name="T99" fmla="*/ 2147483647 h 640"/>
              <a:gd name="T100" fmla="*/ 2147483647 w 2706"/>
              <a:gd name="T101" fmla="*/ 2147483647 h 640"/>
              <a:gd name="T102" fmla="*/ 2147483647 w 2706"/>
              <a:gd name="T103" fmla="*/ 2147483647 h 640"/>
              <a:gd name="T104" fmla="*/ 2147483647 w 2706"/>
              <a:gd name="T105" fmla="*/ 2147483647 h 640"/>
              <a:gd name="T106" fmla="*/ 2147483647 w 2706"/>
              <a:gd name="T107" fmla="*/ 0 h 640"/>
              <a:gd name="T108" fmla="*/ 2147483647 w 2706"/>
              <a:gd name="T109" fmla="*/ 0 h 640"/>
              <a:gd name="T110" fmla="*/ 2147483647 w 2706"/>
              <a:gd name="T111" fmla="*/ 0 h 640"/>
              <a:gd name="T112" fmla="*/ 2147483647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 sz="3200"/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3492500" y="4075113"/>
            <a:ext cx="7393517" cy="850900"/>
          </a:xfrm>
          <a:custGeom>
            <a:avLst/>
            <a:gdLst>
              <a:gd name="T0" fmla="*/ 2147483647 w 5216"/>
              <a:gd name="T1" fmla="*/ 2147483647 h 762"/>
              <a:gd name="T2" fmla="*/ 2147483647 w 5216"/>
              <a:gd name="T3" fmla="*/ 2147483647 h 762"/>
              <a:gd name="T4" fmla="*/ 2147483647 w 5216"/>
              <a:gd name="T5" fmla="*/ 2147483647 h 762"/>
              <a:gd name="T6" fmla="*/ 2147483647 w 5216"/>
              <a:gd name="T7" fmla="*/ 2147483647 h 762"/>
              <a:gd name="T8" fmla="*/ 2147483647 w 5216"/>
              <a:gd name="T9" fmla="*/ 2147483647 h 762"/>
              <a:gd name="T10" fmla="*/ 2147483647 w 5216"/>
              <a:gd name="T11" fmla="*/ 2147483647 h 762"/>
              <a:gd name="T12" fmla="*/ 2147483647 w 5216"/>
              <a:gd name="T13" fmla="*/ 2147483647 h 762"/>
              <a:gd name="T14" fmla="*/ 2147483647 w 5216"/>
              <a:gd name="T15" fmla="*/ 2147483647 h 762"/>
              <a:gd name="T16" fmla="*/ 2147483647 w 5216"/>
              <a:gd name="T17" fmla="*/ 2147483647 h 762"/>
              <a:gd name="T18" fmla="*/ 2147483647 w 5216"/>
              <a:gd name="T19" fmla="*/ 2147483647 h 762"/>
              <a:gd name="T20" fmla="*/ 2147483647 w 5216"/>
              <a:gd name="T21" fmla="*/ 2147483647 h 762"/>
              <a:gd name="T22" fmla="*/ 2147483647 w 5216"/>
              <a:gd name="T23" fmla="*/ 2147483647 h 762"/>
              <a:gd name="T24" fmla="*/ 2147483647 w 5216"/>
              <a:gd name="T25" fmla="*/ 2147483647 h 762"/>
              <a:gd name="T26" fmla="*/ 2147483647 w 5216"/>
              <a:gd name="T27" fmla="*/ 0 h 762"/>
              <a:gd name="T28" fmla="*/ 2147483647 w 5216"/>
              <a:gd name="T29" fmla="*/ 2147483647 h 762"/>
              <a:gd name="T30" fmla="*/ 2147483647 w 5216"/>
              <a:gd name="T31" fmla="*/ 2147483647 h 762"/>
              <a:gd name="T32" fmla="*/ 0 w 5216"/>
              <a:gd name="T33" fmla="*/ 2147483647 h 762"/>
              <a:gd name="T34" fmla="*/ 2147483647 w 5216"/>
              <a:gd name="T35" fmla="*/ 2147483647 h 762"/>
              <a:gd name="T36" fmla="*/ 2147483647 w 5216"/>
              <a:gd name="T37" fmla="*/ 2147483647 h 762"/>
              <a:gd name="T38" fmla="*/ 2147483647 w 5216"/>
              <a:gd name="T39" fmla="*/ 2147483647 h 762"/>
              <a:gd name="T40" fmla="*/ 2147483647 w 5216"/>
              <a:gd name="T41" fmla="*/ 2147483647 h 762"/>
              <a:gd name="T42" fmla="*/ 2147483647 w 5216"/>
              <a:gd name="T43" fmla="*/ 2147483647 h 762"/>
              <a:gd name="T44" fmla="*/ 2147483647 w 5216"/>
              <a:gd name="T45" fmla="*/ 2147483647 h 762"/>
              <a:gd name="T46" fmla="*/ 2147483647 w 5216"/>
              <a:gd name="T47" fmla="*/ 2147483647 h 762"/>
              <a:gd name="T48" fmla="*/ 2147483647 w 5216"/>
              <a:gd name="T49" fmla="*/ 2147483647 h 762"/>
              <a:gd name="T50" fmla="*/ 2147483647 w 5216"/>
              <a:gd name="T51" fmla="*/ 2147483647 h 762"/>
              <a:gd name="T52" fmla="*/ 2147483647 w 5216"/>
              <a:gd name="T53" fmla="*/ 2147483647 h 762"/>
              <a:gd name="T54" fmla="*/ 2147483647 w 5216"/>
              <a:gd name="T55" fmla="*/ 2147483647 h 762"/>
              <a:gd name="T56" fmla="*/ 2147483647 w 5216"/>
              <a:gd name="T57" fmla="*/ 2147483647 h 762"/>
              <a:gd name="T58" fmla="*/ 2147483647 w 5216"/>
              <a:gd name="T59" fmla="*/ 2147483647 h 762"/>
              <a:gd name="T60" fmla="*/ 2147483647 w 5216"/>
              <a:gd name="T61" fmla="*/ 2147483647 h 762"/>
              <a:gd name="T62" fmla="*/ 2147483647 w 5216"/>
              <a:gd name="T63" fmla="*/ 2147483647 h 762"/>
              <a:gd name="T64" fmla="*/ 2147483647 w 5216"/>
              <a:gd name="T65" fmla="*/ 2147483647 h 762"/>
              <a:gd name="T66" fmla="*/ 2147483647 w 5216"/>
              <a:gd name="T67" fmla="*/ 2147483647 h 762"/>
              <a:gd name="T68" fmla="*/ 2147483647 w 5216"/>
              <a:gd name="T69" fmla="*/ 2147483647 h 762"/>
              <a:gd name="T70" fmla="*/ 2147483647 w 5216"/>
              <a:gd name="T71" fmla="*/ 2147483647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 sz="3200"/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3771900" y="4087813"/>
            <a:ext cx="7289800" cy="774700"/>
          </a:xfrm>
          <a:custGeom>
            <a:avLst/>
            <a:gdLst>
              <a:gd name="T0" fmla="*/ 0 w 5144"/>
              <a:gd name="T1" fmla="*/ 2147483647 h 694"/>
              <a:gd name="T2" fmla="*/ 0 w 5144"/>
              <a:gd name="T3" fmla="*/ 2147483647 h 694"/>
              <a:gd name="T4" fmla="*/ 2147483647 w 5144"/>
              <a:gd name="T5" fmla="*/ 2147483647 h 694"/>
              <a:gd name="T6" fmla="*/ 2147483647 w 5144"/>
              <a:gd name="T7" fmla="*/ 2147483647 h 694"/>
              <a:gd name="T8" fmla="*/ 2147483647 w 5144"/>
              <a:gd name="T9" fmla="*/ 2147483647 h 694"/>
              <a:gd name="T10" fmla="*/ 2147483647 w 5144"/>
              <a:gd name="T11" fmla="*/ 2147483647 h 694"/>
              <a:gd name="T12" fmla="*/ 2147483647 w 5144"/>
              <a:gd name="T13" fmla="*/ 2147483647 h 694"/>
              <a:gd name="T14" fmla="*/ 2147483647 w 5144"/>
              <a:gd name="T15" fmla="*/ 2147483647 h 694"/>
              <a:gd name="T16" fmla="*/ 2147483647 w 5144"/>
              <a:gd name="T17" fmla="*/ 2147483647 h 694"/>
              <a:gd name="T18" fmla="*/ 2147483647 w 5144"/>
              <a:gd name="T19" fmla="*/ 2147483647 h 694"/>
              <a:gd name="T20" fmla="*/ 2147483647 w 5144"/>
              <a:gd name="T21" fmla="*/ 2147483647 h 694"/>
              <a:gd name="T22" fmla="*/ 2147483647 w 5144"/>
              <a:gd name="T23" fmla="*/ 2147483647 h 694"/>
              <a:gd name="T24" fmla="*/ 2147483647 w 5144"/>
              <a:gd name="T25" fmla="*/ 0 h 694"/>
              <a:gd name="T26" fmla="*/ 2147483647 w 5144"/>
              <a:gd name="T27" fmla="*/ 2147483647 h 694"/>
              <a:gd name="T28" fmla="*/ 2147483647 w 5144"/>
              <a:gd name="T29" fmla="*/ 2147483647 h 694"/>
              <a:gd name="T30" fmla="*/ 2147483647 w 5144"/>
              <a:gd name="T31" fmla="*/ 2147483647 h 694"/>
              <a:gd name="T32" fmla="*/ 2147483647 w 5144"/>
              <a:gd name="T33" fmla="*/ 2147483647 h 694"/>
              <a:gd name="T34" fmla="*/ 2147483647 w 5144"/>
              <a:gd name="T35" fmla="*/ 2147483647 h 694"/>
              <a:gd name="T36" fmla="*/ 2147483647 w 5144"/>
              <a:gd name="T37" fmla="*/ 2147483647 h 694"/>
              <a:gd name="T38" fmla="*/ 2147483647 w 5144"/>
              <a:gd name="T39" fmla="*/ 2147483647 h 694"/>
              <a:gd name="T40" fmla="*/ 2147483647 w 5144"/>
              <a:gd name="T41" fmla="*/ 2147483647 h 694"/>
              <a:gd name="T42" fmla="*/ 2147483647 w 5144"/>
              <a:gd name="T43" fmla="*/ 2147483647 h 694"/>
              <a:gd name="T44" fmla="*/ 2147483647 w 5144"/>
              <a:gd name="T45" fmla="*/ 2147483647 h 694"/>
              <a:gd name="T46" fmla="*/ 2147483647 w 5144"/>
              <a:gd name="T47" fmla="*/ 2147483647 h 694"/>
              <a:gd name="T48" fmla="*/ 2147483647 w 5144"/>
              <a:gd name="T49" fmla="*/ 2147483647 h 694"/>
              <a:gd name="T50" fmla="*/ 2147483647 w 5144"/>
              <a:gd name="T51" fmla="*/ 2147483647 h 694"/>
              <a:gd name="T52" fmla="*/ 2147483647 w 5144"/>
              <a:gd name="T53" fmla="*/ 2147483647 h 694"/>
              <a:gd name="T54" fmla="*/ 2147483647 w 5144"/>
              <a:gd name="T55" fmla="*/ 2147483647 h 694"/>
              <a:gd name="T56" fmla="*/ 2147483647 w 5144"/>
              <a:gd name="T57" fmla="*/ 2147483647 h 694"/>
              <a:gd name="T58" fmla="*/ 2147483647 w 5144"/>
              <a:gd name="T59" fmla="*/ 2147483647 h 694"/>
              <a:gd name="T60" fmla="*/ 2147483647 w 5144"/>
              <a:gd name="T61" fmla="*/ 2147483647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3200"/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7480301" y="4073526"/>
            <a:ext cx="4409017" cy="652463"/>
          </a:xfrm>
          <a:custGeom>
            <a:avLst/>
            <a:gdLst>
              <a:gd name="T0" fmla="*/ 0 w 3112"/>
              <a:gd name="T1" fmla="*/ 2147483647 h 584"/>
              <a:gd name="T2" fmla="*/ 0 w 3112"/>
              <a:gd name="T3" fmla="*/ 2147483647 h 584"/>
              <a:gd name="T4" fmla="*/ 2147483647 w 3112"/>
              <a:gd name="T5" fmla="*/ 2147483647 h 584"/>
              <a:gd name="T6" fmla="*/ 2147483647 w 3112"/>
              <a:gd name="T7" fmla="*/ 2147483647 h 584"/>
              <a:gd name="T8" fmla="*/ 2147483647 w 3112"/>
              <a:gd name="T9" fmla="*/ 2147483647 h 584"/>
              <a:gd name="T10" fmla="*/ 2147483647 w 3112"/>
              <a:gd name="T11" fmla="*/ 2147483647 h 584"/>
              <a:gd name="T12" fmla="*/ 2147483647 w 3112"/>
              <a:gd name="T13" fmla="*/ 2147483647 h 584"/>
              <a:gd name="T14" fmla="*/ 2147483647 w 3112"/>
              <a:gd name="T15" fmla="*/ 2147483647 h 584"/>
              <a:gd name="T16" fmla="*/ 2147483647 w 3112"/>
              <a:gd name="T17" fmla="*/ 2147483647 h 584"/>
              <a:gd name="T18" fmla="*/ 2147483647 w 3112"/>
              <a:gd name="T19" fmla="*/ 2147483647 h 584"/>
              <a:gd name="T20" fmla="*/ 2147483647 w 3112"/>
              <a:gd name="T21" fmla="*/ 2147483647 h 584"/>
              <a:gd name="T22" fmla="*/ 2147483647 w 3112"/>
              <a:gd name="T23" fmla="*/ 2147483647 h 584"/>
              <a:gd name="T24" fmla="*/ 2147483647 w 3112"/>
              <a:gd name="T25" fmla="*/ 2147483647 h 584"/>
              <a:gd name="T26" fmla="*/ 2147483647 w 3112"/>
              <a:gd name="T27" fmla="*/ 2147483647 h 584"/>
              <a:gd name="T28" fmla="*/ 2147483647 w 3112"/>
              <a:gd name="T29" fmla="*/ 2147483647 h 584"/>
              <a:gd name="T30" fmla="*/ 2147483647 w 3112"/>
              <a:gd name="T31" fmla="*/ 2147483647 h 584"/>
              <a:gd name="T32" fmla="*/ 2147483647 w 3112"/>
              <a:gd name="T33" fmla="*/ 2147483647 h 584"/>
              <a:gd name="T34" fmla="*/ 2147483647 w 3112"/>
              <a:gd name="T35" fmla="*/ 2147483647 h 584"/>
              <a:gd name="T36" fmla="*/ 2147483647 w 3112"/>
              <a:gd name="T37" fmla="*/ 2147483647 h 584"/>
              <a:gd name="T38" fmla="*/ 2147483647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3200"/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81517" y="4059239"/>
            <a:ext cx="11631083" cy="1328737"/>
          </a:xfrm>
          <a:custGeom>
            <a:avLst/>
            <a:gdLst>
              <a:gd name="T0" fmla="*/ 2147483647 w 8196"/>
              <a:gd name="T1" fmla="*/ 2147483647 h 1192"/>
              <a:gd name="T2" fmla="*/ 2147483647 w 8196"/>
              <a:gd name="T3" fmla="*/ 2147483647 h 1192"/>
              <a:gd name="T4" fmla="*/ 2147483647 w 8196"/>
              <a:gd name="T5" fmla="*/ 2147483647 h 1192"/>
              <a:gd name="T6" fmla="*/ 2147483647 w 8196"/>
              <a:gd name="T7" fmla="*/ 2147483647 h 1192"/>
              <a:gd name="T8" fmla="*/ 2147483647 w 8196"/>
              <a:gd name="T9" fmla="*/ 2147483647 h 1192"/>
              <a:gd name="T10" fmla="*/ 2147483647 w 8196"/>
              <a:gd name="T11" fmla="*/ 2147483647 h 1192"/>
              <a:gd name="T12" fmla="*/ 2147483647 w 8196"/>
              <a:gd name="T13" fmla="*/ 2147483647 h 1192"/>
              <a:gd name="T14" fmla="*/ 2147483647 w 8196"/>
              <a:gd name="T15" fmla="*/ 2147483647 h 1192"/>
              <a:gd name="T16" fmla="*/ 2147483647 w 8196"/>
              <a:gd name="T17" fmla="*/ 2147483647 h 1192"/>
              <a:gd name="T18" fmla="*/ 2147483647 w 8196"/>
              <a:gd name="T19" fmla="*/ 2147483647 h 1192"/>
              <a:gd name="T20" fmla="*/ 2147483647 w 8196"/>
              <a:gd name="T21" fmla="*/ 2147483647 h 1192"/>
              <a:gd name="T22" fmla="*/ 2147483647 w 8196"/>
              <a:gd name="T23" fmla="*/ 2147483647 h 1192"/>
              <a:gd name="T24" fmla="*/ 2147483647 w 8196"/>
              <a:gd name="T25" fmla="*/ 2147483647 h 1192"/>
              <a:gd name="T26" fmla="*/ 2147483647 w 8196"/>
              <a:gd name="T27" fmla="*/ 2147483647 h 1192"/>
              <a:gd name="T28" fmla="*/ 2147483647 w 8196"/>
              <a:gd name="T29" fmla="*/ 2147483647 h 1192"/>
              <a:gd name="T30" fmla="*/ 2147483647 w 8196"/>
              <a:gd name="T31" fmla="*/ 2147483647 h 1192"/>
              <a:gd name="T32" fmla="*/ 2147483647 w 8196"/>
              <a:gd name="T33" fmla="*/ 2147483647 h 1192"/>
              <a:gd name="T34" fmla="*/ 2147483647 w 8196"/>
              <a:gd name="T35" fmla="*/ 2147483647 h 1192"/>
              <a:gd name="T36" fmla="*/ 2147483647 w 8196"/>
              <a:gd name="T37" fmla="*/ 2147483647 h 1192"/>
              <a:gd name="T38" fmla="*/ 2147483647 w 8196"/>
              <a:gd name="T39" fmla="*/ 2147483647 h 1192"/>
              <a:gd name="T40" fmla="*/ 2147483647 w 8196"/>
              <a:gd name="T41" fmla="*/ 2147483647 h 1192"/>
              <a:gd name="T42" fmla="*/ 2147483647 w 8196"/>
              <a:gd name="T43" fmla="*/ 2147483647 h 1192"/>
              <a:gd name="T44" fmla="*/ 2147483647 w 8196"/>
              <a:gd name="T45" fmla="*/ 0 h 1192"/>
              <a:gd name="T46" fmla="*/ 2147483647 w 8196"/>
              <a:gd name="T47" fmla="*/ 2147483647 h 1192"/>
              <a:gd name="T48" fmla="*/ 2147483647 w 8196"/>
              <a:gd name="T49" fmla="*/ 2147483647 h 1192"/>
              <a:gd name="T50" fmla="*/ 2147483647 w 8196"/>
              <a:gd name="T51" fmla="*/ 2147483647 h 1192"/>
              <a:gd name="T52" fmla="*/ 2147483647 w 8196"/>
              <a:gd name="T53" fmla="*/ 2147483647 h 1192"/>
              <a:gd name="T54" fmla="*/ 2147483647 w 8196"/>
              <a:gd name="T55" fmla="*/ 2147483647 h 1192"/>
              <a:gd name="T56" fmla="*/ 2147483647 w 8196"/>
              <a:gd name="T57" fmla="*/ 2147483647 h 1192"/>
              <a:gd name="T58" fmla="*/ 2147483647 w 8196"/>
              <a:gd name="T59" fmla="*/ 2147483647 h 1192"/>
              <a:gd name="T60" fmla="*/ 2147483647 w 8196"/>
              <a:gd name="T61" fmla="*/ 2147483647 h 1192"/>
              <a:gd name="T62" fmla="*/ 0 w 8196"/>
              <a:gd name="T63" fmla="*/ 2147483647 h 1192"/>
              <a:gd name="T64" fmla="*/ 2147483647 w 8196"/>
              <a:gd name="T65" fmla="*/ 2147483647 h 1192"/>
              <a:gd name="T66" fmla="*/ 2147483647 w 8196"/>
              <a:gd name="T67" fmla="*/ 2147483647 h 1192"/>
              <a:gd name="T68" fmla="*/ 2147483647 w 8196"/>
              <a:gd name="T69" fmla="*/ 2147483647 h 1192"/>
              <a:gd name="T70" fmla="*/ 2147483647 w 8196"/>
              <a:gd name="T71" fmla="*/ 2147483647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 sz="32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47578-A3FD-47ED-A62B-72B206D16F1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537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1E3E7-1EDA-4980-A2B3-2FC06552CD2B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5794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4B2D5-A3FC-4027-820F-550F08545F46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1692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74630-A84E-46AE-8A92-D12C3D45C674}" type="datetimeFigureOut">
              <a:rPr lang="en-US" smtClean="0"/>
              <a:pPr>
                <a:defRPr/>
              </a:pPr>
              <a:t>10/27/2016</a:t>
            </a:fld>
            <a:endParaRPr lang="en-C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CC59D-32C4-465A-8D2B-0DE4653A9739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900103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04801" y="228601"/>
            <a:ext cx="11595100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3200"/>
          </a:p>
        </p:txBody>
      </p:sp>
      <p:grpSp>
        <p:nvGrpSpPr>
          <p:cNvPr id="3" name="Group 15"/>
          <p:cNvGrpSpPr>
            <a:grpSpLocks noChangeAspect="1"/>
          </p:cNvGrpSpPr>
          <p:nvPr/>
        </p:nvGrpSpPr>
        <p:grpSpPr bwMode="auto">
          <a:xfrm>
            <a:off x="281517" y="714376"/>
            <a:ext cx="11631083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 useBgFill="1">
          <p:nvSpPr>
            <p:cNvPr id="8" name="Freeform 25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3200"/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B0DAF-B273-4365-9AC3-56E2126B0F78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118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04801" y="228601"/>
            <a:ext cx="11595100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3200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81517" y="714376"/>
            <a:ext cx="11631083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 useBgFill="1">
          <p:nvSpPr>
            <p:cNvPr id="11" name="Freeform 25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3200"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10E0C-E063-495B-A1DD-C9D4BA60CAF1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5175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E2A2C-8DEF-4541-ADF8-D86569D6CFD8}" type="datetimeFigureOut">
              <a:rPr lang="en-US"/>
              <a:pPr>
                <a:defRPr/>
              </a:pPr>
              <a:t>10/27/2016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DDAB5-7602-490D-B727-C4E13987CC2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04801" y="228601"/>
            <a:ext cx="11595100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3200"/>
          </a:p>
        </p:txBody>
      </p:sp>
      <p:grpSp>
        <p:nvGrpSpPr>
          <p:cNvPr id="6" name="Group 15"/>
          <p:cNvGrpSpPr>
            <a:grpSpLocks noChangeAspect="1"/>
          </p:cNvGrpSpPr>
          <p:nvPr/>
        </p:nvGrpSpPr>
        <p:grpSpPr bwMode="auto">
          <a:xfrm>
            <a:off x="281517" y="5354639"/>
            <a:ext cx="11631083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 useBgFill="1">
          <p:nvSpPr>
            <p:cNvPr id="11" name="Freeform 2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32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A76C4-A85C-4B2C-A489-C277756A95C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39365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74630-A84E-46AE-8A92-D12C3D45C674}" type="datetimeFigureOut">
              <a:rPr lang="en-US" smtClean="0"/>
              <a:pPr>
                <a:defRPr/>
              </a:pPr>
              <a:t>10/27/2016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CC59D-32C4-465A-8D2B-0DE4653A9739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45397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 bwMode="hidden">
          <a:xfrm>
            <a:off x="304801" y="228601"/>
            <a:ext cx="11595100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3200"/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 bwMode="auto">
          <a:xfrm>
            <a:off x="281517" y="714376"/>
            <a:ext cx="11631083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 useBgFill="1">
          <p:nvSpPr>
            <p:cNvPr id="10" name="Freeform 25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320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03C9A-01A4-439A-B086-6979598150D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9010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3AAEA-BE94-4FE6-B350-8A69D3E5C1E9}" type="datetimeFigureOut">
              <a:rPr lang="en-US" smtClean="0"/>
              <a:pPr>
                <a:defRPr/>
              </a:pPr>
              <a:t>10/27/2016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5BF1F-23BA-45EF-B12C-CC2F90F35844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344535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04801" y="228601"/>
            <a:ext cx="11595100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3200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81517" y="5354639"/>
            <a:ext cx="11631083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320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14939-CEB2-454B-905B-CBCF8FE11831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3699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0FD5B-59D0-4BD0-8A3B-5A4049DC039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4959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04801" y="228600"/>
            <a:ext cx="11595100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3200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8062384" y="4203701"/>
            <a:ext cx="3835400" cy="714375"/>
          </a:xfrm>
          <a:custGeom>
            <a:avLst/>
            <a:gdLst>
              <a:gd name="T0" fmla="*/ 2147483647 w 2706"/>
              <a:gd name="T1" fmla="*/ 0 h 640"/>
              <a:gd name="T2" fmla="*/ 2147483647 w 2706"/>
              <a:gd name="T3" fmla="*/ 0 h 640"/>
              <a:gd name="T4" fmla="*/ 2147483647 w 2706"/>
              <a:gd name="T5" fmla="*/ 2147483647 h 640"/>
              <a:gd name="T6" fmla="*/ 2147483647 w 2706"/>
              <a:gd name="T7" fmla="*/ 2147483647 h 640"/>
              <a:gd name="T8" fmla="*/ 2147483647 w 2706"/>
              <a:gd name="T9" fmla="*/ 2147483647 h 640"/>
              <a:gd name="T10" fmla="*/ 2147483647 w 2706"/>
              <a:gd name="T11" fmla="*/ 2147483647 h 640"/>
              <a:gd name="T12" fmla="*/ 2147483647 w 2706"/>
              <a:gd name="T13" fmla="*/ 2147483647 h 640"/>
              <a:gd name="T14" fmla="*/ 2147483647 w 2706"/>
              <a:gd name="T15" fmla="*/ 2147483647 h 640"/>
              <a:gd name="T16" fmla="*/ 2147483647 w 2706"/>
              <a:gd name="T17" fmla="*/ 2147483647 h 640"/>
              <a:gd name="T18" fmla="*/ 2147483647 w 2706"/>
              <a:gd name="T19" fmla="*/ 2147483647 h 640"/>
              <a:gd name="T20" fmla="*/ 2147483647 w 2706"/>
              <a:gd name="T21" fmla="*/ 2147483647 h 640"/>
              <a:gd name="T22" fmla="*/ 2147483647 w 2706"/>
              <a:gd name="T23" fmla="*/ 2147483647 h 640"/>
              <a:gd name="T24" fmla="*/ 2147483647 w 2706"/>
              <a:gd name="T25" fmla="*/ 2147483647 h 640"/>
              <a:gd name="T26" fmla="*/ 2147483647 w 2706"/>
              <a:gd name="T27" fmla="*/ 2147483647 h 640"/>
              <a:gd name="T28" fmla="*/ 2147483647 w 2706"/>
              <a:gd name="T29" fmla="*/ 2147483647 h 640"/>
              <a:gd name="T30" fmla="*/ 2147483647 w 2706"/>
              <a:gd name="T31" fmla="*/ 2147483647 h 640"/>
              <a:gd name="T32" fmla="*/ 2147483647 w 2706"/>
              <a:gd name="T33" fmla="*/ 2147483647 h 640"/>
              <a:gd name="T34" fmla="*/ 2147483647 w 2706"/>
              <a:gd name="T35" fmla="*/ 2147483647 h 640"/>
              <a:gd name="T36" fmla="*/ 0 w 2706"/>
              <a:gd name="T37" fmla="*/ 2147483647 h 640"/>
              <a:gd name="T38" fmla="*/ 0 w 2706"/>
              <a:gd name="T39" fmla="*/ 2147483647 h 640"/>
              <a:gd name="T40" fmla="*/ 2147483647 w 2706"/>
              <a:gd name="T41" fmla="*/ 2147483647 h 640"/>
              <a:gd name="T42" fmla="*/ 2147483647 w 2706"/>
              <a:gd name="T43" fmla="*/ 2147483647 h 640"/>
              <a:gd name="T44" fmla="*/ 2147483647 w 2706"/>
              <a:gd name="T45" fmla="*/ 2147483647 h 640"/>
              <a:gd name="T46" fmla="*/ 2147483647 w 2706"/>
              <a:gd name="T47" fmla="*/ 2147483647 h 640"/>
              <a:gd name="T48" fmla="*/ 2147483647 w 2706"/>
              <a:gd name="T49" fmla="*/ 2147483647 h 640"/>
              <a:gd name="T50" fmla="*/ 2147483647 w 2706"/>
              <a:gd name="T51" fmla="*/ 2147483647 h 640"/>
              <a:gd name="T52" fmla="*/ 2147483647 w 2706"/>
              <a:gd name="T53" fmla="*/ 2147483647 h 640"/>
              <a:gd name="T54" fmla="*/ 2147483647 w 2706"/>
              <a:gd name="T55" fmla="*/ 2147483647 h 640"/>
              <a:gd name="T56" fmla="*/ 2147483647 w 2706"/>
              <a:gd name="T57" fmla="*/ 2147483647 h 640"/>
              <a:gd name="T58" fmla="*/ 2147483647 w 2706"/>
              <a:gd name="T59" fmla="*/ 2147483647 h 640"/>
              <a:gd name="T60" fmla="*/ 2147483647 w 2706"/>
              <a:gd name="T61" fmla="*/ 2147483647 h 640"/>
              <a:gd name="T62" fmla="*/ 2147483647 w 2706"/>
              <a:gd name="T63" fmla="*/ 2147483647 h 640"/>
              <a:gd name="T64" fmla="*/ 2147483647 w 2706"/>
              <a:gd name="T65" fmla="*/ 2147483647 h 640"/>
              <a:gd name="T66" fmla="*/ 2147483647 w 2706"/>
              <a:gd name="T67" fmla="*/ 2147483647 h 640"/>
              <a:gd name="T68" fmla="*/ 2147483647 w 2706"/>
              <a:gd name="T69" fmla="*/ 2147483647 h 640"/>
              <a:gd name="T70" fmla="*/ 2147483647 w 2706"/>
              <a:gd name="T71" fmla="*/ 2147483647 h 640"/>
              <a:gd name="T72" fmla="*/ 2147483647 w 2706"/>
              <a:gd name="T73" fmla="*/ 2147483647 h 640"/>
              <a:gd name="T74" fmla="*/ 2147483647 w 2706"/>
              <a:gd name="T75" fmla="*/ 2147483647 h 640"/>
              <a:gd name="T76" fmla="*/ 2147483647 w 2706"/>
              <a:gd name="T77" fmla="*/ 2147483647 h 640"/>
              <a:gd name="T78" fmla="*/ 2147483647 w 2706"/>
              <a:gd name="T79" fmla="*/ 2147483647 h 640"/>
              <a:gd name="T80" fmla="*/ 2147483647 w 2706"/>
              <a:gd name="T81" fmla="*/ 2147483647 h 640"/>
              <a:gd name="T82" fmla="*/ 2147483647 w 2706"/>
              <a:gd name="T83" fmla="*/ 2147483647 h 640"/>
              <a:gd name="T84" fmla="*/ 2147483647 w 2706"/>
              <a:gd name="T85" fmla="*/ 2147483647 h 640"/>
              <a:gd name="T86" fmla="*/ 2147483647 w 2706"/>
              <a:gd name="T87" fmla="*/ 2147483647 h 640"/>
              <a:gd name="T88" fmla="*/ 2147483647 w 2706"/>
              <a:gd name="T89" fmla="*/ 2147483647 h 640"/>
              <a:gd name="T90" fmla="*/ 2147483647 w 2706"/>
              <a:gd name="T91" fmla="*/ 2147483647 h 640"/>
              <a:gd name="T92" fmla="*/ 2147483647 w 2706"/>
              <a:gd name="T93" fmla="*/ 2147483647 h 640"/>
              <a:gd name="T94" fmla="*/ 2147483647 w 2706"/>
              <a:gd name="T95" fmla="*/ 2147483647 h 640"/>
              <a:gd name="T96" fmla="*/ 2147483647 w 2706"/>
              <a:gd name="T97" fmla="*/ 2147483647 h 640"/>
              <a:gd name="T98" fmla="*/ 2147483647 w 2706"/>
              <a:gd name="T99" fmla="*/ 2147483647 h 640"/>
              <a:gd name="T100" fmla="*/ 2147483647 w 2706"/>
              <a:gd name="T101" fmla="*/ 2147483647 h 640"/>
              <a:gd name="T102" fmla="*/ 2147483647 w 2706"/>
              <a:gd name="T103" fmla="*/ 2147483647 h 640"/>
              <a:gd name="T104" fmla="*/ 2147483647 w 2706"/>
              <a:gd name="T105" fmla="*/ 2147483647 h 640"/>
              <a:gd name="T106" fmla="*/ 2147483647 w 2706"/>
              <a:gd name="T107" fmla="*/ 0 h 640"/>
              <a:gd name="T108" fmla="*/ 2147483647 w 2706"/>
              <a:gd name="T109" fmla="*/ 0 h 640"/>
              <a:gd name="T110" fmla="*/ 2147483647 w 2706"/>
              <a:gd name="T111" fmla="*/ 0 h 640"/>
              <a:gd name="T112" fmla="*/ 2147483647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 sz="3200"/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3492500" y="4075113"/>
            <a:ext cx="7393517" cy="850900"/>
          </a:xfrm>
          <a:custGeom>
            <a:avLst/>
            <a:gdLst>
              <a:gd name="T0" fmla="*/ 2147483647 w 5216"/>
              <a:gd name="T1" fmla="*/ 2147483647 h 762"/>
              <a:gd name="T2" fmla="*/ 2147483647 w 5216"/>
              <a:gd name="T3" fmla="*/ 2147483647 h 762"/>
              <a:gd name="T4" fmla="*/ 2147483647 w 5216"/>
              <a:gd name="T5" fmla="*/ 2147483647 h 762"/>
              <a:gd name="T6" fmla="*/ 2147483647 w 5216"/>
              <a:gd name="T7" fmla="*/ 2147483647 h 762"/>
              <a:gd name="T8" fmla="*/ 2147483647 w 5216"/>
              <a:gd name="T9" fmla="*/ 2147483647 h 762"/>
              <a:gd name="T10" fmla="*/ 2147483647 w 5216"/>
              <a:gd name="T11" fmla="*/ 2147483647 h 762"/>
              <a:gd name="T12" fmla="*/ 2147483647 w 5216"/>
              <a:gd name="T13" fmla="*/ 2147483647 h 762"/>
              <a:gd name="T14" fmla="*/ 2147483647 w 5216"/>
              <a:gd name="T15" fmla="*/ 2147483647 h 762"/>
              <a:gd name="T16" fmla="*/ 2147483647 w 5216"/>
              <a:gd name="T17" fmla="*/ 2147483647 h 762"/>
              <a:gd name="T18" fmla="*/ 2147483647 w 5216"/>
              <a:gd name="T19" fmla="*/ 2147483647 h 762"/>
              <a:gd name="T20" fmla="*/ 2147483647 w 5216"/>
              <a:gd name="T21" fmla="*/ 2147483647 h 762"/>
              <a:gd name="T22" fmla="*/ 2147483647 w 5216"/>
              <a:gd name="T23" fmla="*/ 2147483647 h 762"/>
              <a:gd name="T24" fmla="*/ 2147483647 w 5216"/>
              <a:gd name="T25" fmla="*/ 2147483647 h 762"/>
              <a:gd name="T26" fmla="*/ 2147483647 w 5216"/>
              <a:gd name="T27" fmla="*/ 0 h 762"/>
              <a:gd name="T28" fmla="*/ 2147483647 w 5216"/>
              <a:gd name="T29" fmla="*/ 2147483647 h 762"/>
              <a:gd name="T30" fmla="*/ 2147483647 w 5216"/>
              <a:gd name="T31" fmla="*/ 2147483647 h 762"/>
              <a:gd name="T32" fmla="*/ 0 w 5216"/>
              <a:gd name="T33" fmla="*/ 2147483647 h 762"/>
              <a:gd name="T34" fmla="*/ 2147483647 w 5216"/>
              <a:gd name="T35" fmla="*/ 2147483647 h 762"/>
              <a:gd name="T36" fmla="*/ 2147483647 w 5216"/>
              <a:gd name="T37" fmla="*/ 2147483647 h 762"/>
              <a:gd name="T38" fmla="*/ 2147483647 w 5216"/>
              <a:gd name="T39" fmla="*/ 2147483647 h 762"/>
              <a:gd name="T40" fmla="*/ 2147483647 w 5216"/>
              <a:gd name="T41" fmla="*/ 2147483647 h 762"/>
              <a:gd name="T42" fmla="*/ 2147483647 w 5216"/>
              <a:gd name="T43" fmla="*/ 2147483647 h 762"/>
              <a:gd name="T44" fmla="*/ 2147483647 w 5216"/>
              <a:gd name="T45" fmla="*/ 2147483647 h 762"/>
              <a:gd name="T46" fmla="*/ 2147483647 w 5216"/>
              <a:gd name="T47" fmla="*/ 2147483647 h 762"/>
              <a:gd name="T48" fmla="*/ 2147483647 w 5216"/>
              <a:gd name="T49" fmla="*/ 2147483647 h 762"/>
              <a:gd name="T50" fmla="*/ 2147483647 w 5216"/>
              <a:gd name="T51" fmla="*/ 2147483647 h 762"/>
              <a:gd name="T52" fmla="*/ 2147483647 w 5216"/>
              <a:gd name="T53" fmla="*/ 2147483647 h 762"/>
              <a:gd name="T54" fmla="*/ 2147483647 w 5216"/>
              <a:gd name="T55" fmla="*/ 2147483647 h 762"/>
              <a:gd name="T56" fmla="*/ 2147483647 w 5216"/>
              <a:gd name="T57" fmla="*/ 2147483647 h 762"/>
              <a:gd name="T58" fmla="*/ 2147483647 w 5216"/>
              <a:gd name="T59" fmla="*/ 2147483647 h 762"/>
              <a:gd name="T60" fmla="*/ 2147483647 w 5216"/>
              <a:gd name="T61" fmla="*/ 2147483647 h 762"/>
              <a:gd name="T62" fmla="*/ 2147483647 w 5216"/>
              <a:gd name="T63" fmla="*/ 2147483647 h 762"/>
              <a:gd name="T64" fmla="*/ 2147483647 w 5216"/>
              <a:gd name="T65" fmla="*/ 2147483647 h 762"/>
              <a:gd name="T66" fmla="*/ 2147483647 w 5216"/>
              <a:gd name="T67" fmla="*/ 2147483647 h 762"/>
              <a:gd name="T68" fmla="*/ 2147483647 w 5216"/>
              <a:gd name="T69" fmla="*/ 2147483647 h 762"/>
              <a:gd name="T70" fmla="*/ 2147483647 w 5216"/>
              <a:gd name="T71" fmla="*/ 2147483647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 sz="3200"/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3771900" y="4087813"/>
            <a:ext cx="7289800" cy="774700"/>
          </a:xfrm>
          <a:custGeom>
            <a:avLst/>
            <a:gdLst>
              <a:gd name="T0" fmla="*/ 0 w 5144"/>
              <a:gd name="T1" fmla="*/ 2147483647 h 694"/>
              <a:gd name="T2" fmla="*/ 0 w 5144"/>
              <a:gd name="T3" fmla="*/ 2147483647 h 694"/>
              <a:gd name="T4" fmla="*/ 2147483647 w 5144"/>
              <a:gd name="T5" fmla="*/ 2147483647 h 694"/>
              <a:gd name="T6" fmla="*/ 2147483647 w 5144"/>
              <a:gd name="T7" fmla="*/ 2147483647 h 694"/>
              <a:gd name="T8" fmla="*/ 2147483647 w 5144"/>
              <a:gd name="T9" fmla="*/ 2147483647 h 694"/>
              <a:gd name="T10" fmla="*/ 2147483647 w 5144"/>
              <a:gd name="T11" fmla="*/ 2147483647 h 694"/>
              <a:gd name="T12" fmla="*/ 2147483647 w 5144"/>
              <a:gd name="T13" fmla="*/ 2147483647 h 694"/>
              <a:gd name="T14" fmla="*/ 2147483647 w 5144"/>
              <a:gd name="T15" fmla="*/ 2147483647 h 694"/>
              <a:gd name="T16" fmla="*/ 2147483647 w 5144"/>
              <a:gd name="T17" fmla="*/ 2147483647 h 694"/>
              <a:gd name="T18" fmla="*/ 2147483647 w 5144"/>
              <a:gd name="T19" fmla="*/ 2147483647 h 694"/>
              <a:gd name="T20" fmla="*/ 2147483647 w 5144"/>
              <a:gd name="T21" fmla="*/ 2147483647 h 694"/>
              <a:gd name="T22" fmla="*/ 2147483647 w 5144"/>
              <a:gd name="T23" fmla="*/ 2147483647 h 694"/>
              <a:gd name="T24" fmla="*/ 2147483647 w 5144"/>
              <a:gd name="T25" fmla="*/ 0 h 694"/>
              <a:gd name="T26" fmla="*/ 2147483647 w 5144"/>
              <a:gd name="T27" fmla="*/ 2147483647 h 694"/>
              <a:gd name="T28" fmla="*/ 2147483647 w 5144"/>
              <a:gd name="T29" fmla="*/ 2147483647 h 694"/>
              <a:gd name="T30" fmla="*/ 2147483647 w 5144"/>
              <a:gd name="T31" fmla="*/ 2147483647 h 694"/>
              <a:gd name="T32" fmla="*/ 2147483647 w 5144"/>
              <a:gd name="T33" fmla="*/ 2147483647 h 694"/>
              <a:gd name="T34" fmla="*/ 2147483647 w 5144"/>
              <a:gd name="T35" fmla="*/ 2147483647 h 694"/>
              <a:gd name="T36" fmla="*/ 2147483647 w 5144"/>
              <a:gd name="T37" fmla="*/ 2147483647 h 694"/>
              <a:gd name="T38" fmla="*/ 2147483647 w 5144"/>
              <a:gd name="T39" fmla="*/ 2147483647 h 694"/>
              <a:gd name="T40" fmla="*/ 2147483647 w 5144"/>
              <a:gd name="T41" fmla="*/ 2147483647 h 694"/>
              <a:gd name="T42" fmla="*/ 2147483647 w 5144"/>
              <a:gd name="T43" fmla="*/ 2147483647 h 694"/>
              <a:gd name="T44" fmla="*/ 2147483647 w 5144"/>
              <a:gd name="T45" fmla="*/ 2147483647 h 694"/>
              <a:gd name="T46" fmla="*/ 2147483647 w 5144"/>
              <a:gd name="T47" fmla="*/ 2147483647 h 694"/>
              <a:gd name="T48" fmla="*/ 2147483647 w 5144"/>
              <a:gd name="T49" fmla="*/ 2147483647 h 694"/>
              <a:gd name="T50" fmla="*/ 2147483647 w 5144"/>
              <a:gd name="T51" fmla="*/ 2147483647 h 694"/>
              <a:gd name="T52" fmla="*/ 2147483647 w 5144"/>
              <a:gd name="T53" fmla="*/ 2147483647 h 694"/>
              <a:gd name="T54" fmla="*/ 2147483647 w 5144"/>
              <a:gd name="T55" fmla="*/ 2147483647 h 694"/>
              <a:gd name="T56" fmla="*/ 2147483647 w 5144"/>
              <a:gd name="T57" fmla="*/ 2147483647 h 694"/>
              <a:gd name="T58" fmla="*/ 2147483647 w 5144"/>
              <a:gd name="T59" fmla="*/ 2147483647 h 694"/>
              <a:gd name="T60" fmla="*/ 2147483647 w 5144"/>
              <a:gd name="T61" fmla="*/ 2147483647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3200"/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7480301" y="4073526"/>
            <a:ext cx="4409017" cy="652463"/>
          </a:xfrm>
          <a:custGeom>
            <a:avLst/>
            <a:gdLst>
              <a:gd name="T0" fmla="*/ 0 w 3112"/>
              <a:gd name="T1" fmla="*/ 2147483647 h 584"/>
              <a:gd name="T2" fmla="*/ 0 w 3112"/>
              <a:gd name="T3" fmla="*/ 2147483647 h 584"/>
              <a:gd name="T4" fmla="*/ 2147483647 w 3112"/>
              <a:gd name="T5" fmla="*/ 2147483647 h 584"/>
              <a:gd name="T6" fmla="*/ 2147483647 w 3112"/>
              <a:gd name="T7" fmla="*/ 2147483647 h 584"/>
              <a:gd name="T8" fmla="*/ 2147483647 w 3112"/>
              <a:gd name="T9" fmla="*/ 2147483647 h 584"/>
              <a:gd name="T10" fmla="*/ 2147483647 w 3112"/>
              <a:gd name="T11" fmla="*/ 2147483647 h 584"/>
              <a:gd name="T12" fmla="*/ 2147483647 w 3112"/>
              <a:gd name="T13" fmla="*/ 2147483647 h 584"/>
              <a:gd name="T14" fmla="*/ 2147483647 w 3112"/>
              <a:gd name="T15" fmla="*/ 2147483647 h 584"/>
              <a:gd name="T16" fmla="*/ 2147483647 w 3112"/>
              <a:gd name="T17" fmla="*/ 2147483647 h 584"/>
              <a:gd name="T18" fmla="*/ 2147483647 w 3112"/>
              <a:gd name="T19" fmla="*/ 2147483647 h 584"/>
              <a:gd name="T20" fmla="*/ 2147483647 w 3112"/>
              <a:gd name="T21" fmla="*/ 2147483647 h 584"/>
              <a:gd name="T22" fmla="*/ 2147483647 w 3112"/>
              <a:gd name="T23" fmla="*/ 2147483647 h 584"/>
              <a:gd name="T24" fmla="*/ 2147483647 w 3112"/>
              <a:gd name="T25" fmla="*/ 2147483647 h 584"/>
              <a:gd name="T26" fmla="*/ 2147483647 w 3112"/>
              <a:gd name="T27" fmla="*/ 2147483647 h 584"/>
              <a:gd name="T28" fmla="*/ 2147483647 w 3112"/>
              <a:gd name="T29" fmla="*/ 2147483647 h 584"/>
              <a:gd name="T30" fmla="*/ 2147483647 w 3112"/>
              <a:gd name="T31" fmla="*/ 2147483647 h 584"/>
              <a:gd name="T32" fmla="*/ 2147483647 w 3112"/>
              <a:gd name="T33" fmla="*/ 2147483647 h 584"/>
              <a:gd name="T34" fmla="*/ 2147483647 w 3112"/>
              <a:gd name="T35" fmla="*/ 2147483647 h 584"/>
              <a:gd name="T36" fmla="*/ 2147483647 w 3112"/>
              <a:gd name="T37" fmla="*/ 2147483647 h 584"/>
              <a:gd name="T38" fmla="*/ 2147483647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3200"/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81517" y="4059239"/>
            <a:ext cx="11631083" cy="1328737"/>
          </a:xfrm>
          <a:custGeom>
            <a:avLst/>
            <a:gdLst>
              <a:gd name="T0" fmla="*/ 2147483647 w 8196"/>
              <a:gd name="T1" fmla="*/ 2147483647 h 1192"/>
              <a:gd name="T2" fmla="*/ 2147483647 w 8196"/>
              <a:gd name="T3" fmla="*/ 2147483647 h 1192"/>
              <a:gd name="T4" fmla="*/ 2147483647 w 8196"/>
              <a:gd name="T5" fmla="*/ 2147483647 h 1192"/>
              <a:gd name="T6" fmla="*/ 2147483647 w 8196"/>
              <a:gd name="T7" fmla="*/ 2147483647 h 1192"/>
              <a:gd name="T8" fmla="*/ 2147483647 w 8196"/>
              <a:gd name="T9" fmla="*/ 2147483647 h 1192"/>
              <a:gd name="T10" fmla="*/ 2147483647 w 8196"/>
              <a:gd name="T11" fmla="*/ 2147483647 h 1192"/>
              <a:gd name="T12" fmla="*/ 2147483647 w 8196"/>
              <a:gd name="T13" fmla="*/ 2147483647 h 1192"/>
              <a:gd name="T14" fmla="*/ 2147483647 w 8196"/>
              <a:gd name="T15" fmla="*/ 2147483647 h 1192"/>
              <a:gd name="T16" fmla="*/ 2147483647 w 8196"/>
              <a:gd name="T17" fmla="*/ 2147483647 h 1192"/>
              <a:gd name="T18" fmla="*/ 2147483647 w 8196"/>
              <a:gd name="T19" fmla="*/ 2147483647 h 1192"/>
              <a:gd name="T20" fmla="*/ 2147483647 w 8196"/>
              <a:gd name="T21" fmla="*/ 2147483647 h 1192"/>
              <a:gd name="T22" fmla="*/ 2147483647 w 8196"/>
              <a:gd name="T23" fmla="*/ 2147483647 h 1192"/>
              <a:gd name="T24" fmla="*/ 2147483647 w 8196"/>
              <a:gd name="T25" fmla="*/ 2147483647 h 1192"/>
              <a:gd name="T26" fmla="*/ 2147483647 w 8196"/>
              <a:gd name="T27" fmla="*/ 2147483647 h 1192"/>
              <a:gd name="T28" fmla="*/ 2147483647 w 8196"/>
              <a:gd name="T29" fmla="*/ 2147483647 h 1192"/>
              <a:gd name="T30" fmla="*/ 2147483647 w 8196"/>
              <a:gd name="T31" fmla="*/ 2147483647 h 1192"/>
              <a:gd name="T32" fmla="*/ 2147483647 w 8196"/>
              <a:gd name="T33" fmla="*/ 2147483647 h 1192"/>
              <a:gd name="T34" fmla="*/ 2147483647 w 8196"/>
              <a:gd name="T35" fmla="*/ 2147483647 h 1192"/>
              <a:gd name="T36" fmla="*/ 2147483647 w 8196"/>
              <a:gd name="T37" fmla="*/ 2147483647 h 1192"/>
              <a:gd name="T38" fmla="*/ 2147483647 w 8196"/>
              <a:gd name="T39" fmla="*/ 2147483647 h 1192"/>
              <a:gd name="T40" fmla="*/ 2147483647 w 8196"/>
              <a:gd name="T41" fmla="*/ 2147483647 h 1192"/>
              <a:gd name="T42" fmla="*/ 2147483647 w 8196"/>
              <a:gd name="T43" fmla="*/ 2147483647 h 1192"/>
              <a:gd name="T44" fmla="*/ 2147483647 w 8196"/>
              <a:gd name="T45" fmla="*/ 0 h 1192"/>
              <a:gd name="T46" fmla="*/ 2147483647 w 8196"/>
              <a:gd name="T47" fmla="*/ 2147483647 h 1192"/>
              <a:gd name="T48" fmla="*/ 2147483647 w 8196"/>
              <a:gd name="T49" fmla="*/ 2147483647 h 1192"/>
              <a:gd name="T50" fmla="*/ 2147483647 w 8196"/>
              <a:gd name="T51" fmla="*/ 2147483647 h 1192"/>
              <a:gd name="T52" fmla="*/ 2147483647 w 8196"/>
              <a:gd name="T53" fmla="*/ 2147483647 h 1192"/>
              <a:gd name="T54" fmla="*/ 2147483647 w 8196"/>
              <a:gd name="T55" fmla="*/ 2147483647 h 1192"/>
              <a:gd name="T56" fmla="*/ 2147483647 w 8196"/>
              <a:gd name="T57" fmla="*/ 2147483647 h 1192"/>
              <a:gd name="T58" fmla="*/ 2147483647 w 8196"/>
              <a:gd name="T59" fmla="*/ 2147483647 h 1192"/>
              <a:gd name="T60" fmla="*/ 2147483647 w 8196"/>
              <a:gd name="T61" fmla="*/ 2147483647 h 1192"/>
              <a:gd name="T62" fmla="*/ 0 w 8196"/>
              <a:gd name="T63" fmla="*/ 2147483647 h 1192"/>
              <a:gd name="T64" fmla="*/ 2147483647 w 8196"/>
              <a:gd name="T65" fmla="*/ 2147483647 h 1192"/>
              <a:gd name="T66" fmla="*/ 2147483647 w 8196"/>
              <a:gd name="T67" fmla="*/ 2147483647 h 1192"/>
              <a:gd name="T68" fmla="*/ 2147483647 w 8196"/>
              <a:gd name="T69" fmla="*/ 2147483647 h 1192"/>
              <a:gd name="T70" fmla="*/ 2147483647 w 8196"/>
              <a:gd name="T71" fmla="*/ 2147483647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 sz="32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47578-A3FD-47ED-A62B-72B206D16F1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2842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1E3E7-1EDA-4980-A2B3-2FC06552CD2B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6251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4B2D5-A3FC-4027-820F-550F08545F46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506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74630-A84E-46AE-8A92-D12C3D45C674}" type="datetimeFigureOut">
              <a:rPr lang="en-US" smtClean="0"/>
              <a:pPr>
                <a:defRPr/>
              </a:pPr>
              <a:t>10/27/2016</a:t>
            </a:fld>
            <a:endParaRPr lang="en-C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CC59D-32C4-465A-8D2B-0DE4653A9739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435680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F953E-E1D4-4138-BACC-F483F2A6F835}" type="datetimeFigureOut">
              <a:rPr lang="en-US"/>
              <a:pPr>
                <a:defRPr/>
              </a:pPr>
              <a:t>10/27/2016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D1B11-ACBB-4A76-8362-25D38ED37562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04801" y="228601"/>
            <a:ext cx="11595100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3200"/>
          </a:p>
        </p:txBody>
      </p:sp>
      <p:grpSp>
        <p:nvGrpSpPr>
          <p:cNvPr id="3" name="Group 15"/>
          <p:cNvGrpSpPr>
            <a:grpSpLocks noChangeAspect="1"/>
          </p:cNvGrpSpPr>
          <p:nvPr/>
        </p:nvGrpSpPr>
        <p:grpSpPr bwMode="auto">
          <a:xfrm>
            <a:off x="281517" y="714376"/>
            <a:ext cx="11631083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 useBgFill="1">
          <p:nvSpPr>
            <p:cNvPr id="8" name="Freeform 25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3200"/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B0DAF-B273-4365-9AC3-56E2126B0F78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3040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04801" y="228601"/>
            <a:ext cx="11595100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3200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81517" y="714376"/>
            <a:ext cx="11631083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 useBgFill="1">
          <p:nvSpPr>
            <p:cNvPr id="11" name="Freeform 25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3200"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10E0C-E063-495B-A1DD-C9D4BA60CAF1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26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04801" y="228601"/>
            <a:ext cx="11595100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3200"/>
          </a:p>
        </p:txBody>
      </p:sp>
      <p:grpSp>
        <p:nvGrpSpPr>
          <p:cNvPr id="6" name="Group 15"/>
          <p:cNvGrpSpPr>
            <a:grpSpLocks noChangeAspect="1"/>
          </p:cNvGrpSpPr>
          <p:nvPr/>
        </p:nvGrpSpPr>
        <p:grpSpPr bwMode="auto">
          <a:xfrm>
            <a:off x="281517" y="5354639"/>
            <a:ext cx="11631083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 useBgFill="1">
          <p:nvSpPr>
            <p:cNvPr id="11" name="Freeform 2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32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A76C4-A85C-4B2C-A489-C277756A95C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1276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74630-A84E-46AE-8A92-D12C3D45C674}" type="datetimeFigureOut">
              <a:rPr lang="en-US" smtClean="0"/>
              <a:pPr>
                <a:defRPr/>
              </a:pPr>
              <a:t>10/27/2016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CC59D-32C4-465A-8D2B-0DE4653A9739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65081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 bwMode="hidden">
          <a:xfrm>
            <a:off x="304801" y="228601"/>
            <a:ext cx="11595100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3200"/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 bwMode="auto">
          <a:xfrm>
            <a:off x="281517" y="714376"/>
            <a:ext cx="11631083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 useBgFill="1">
          <p:nvSpPr>
            <p:cNvPr id="10" name="Freeform 25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320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03C9A-01A4-439A-B086-6979598150D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67960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3AAEA-BE94-4FE6-B350-8A69D3E5C1E9}" type="datetimeFigureOut">
              <a:rPr lang="en-US" smtClean="0"/>
              <a:pPr>
                <a:defRPr/>
              </a:pPr>
              <a:t>10/27/2016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5BF1F-23BA-45EF-B12C-CC2F90F35844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53582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F314A-4F2B-45D0-935A-E4DAD2BDA427}" type="datetimeFigureOut">
              <a:rPr lang="en-US"/>
              <a:pPr>
                <a:defRPr/>
              </a:pPr>
              <a:t>10/27/2016</a:t>
            </a:fld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A4198-D9F5-439D-A3F5-74D1B083A37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9FD5E-5D4D-4788-B527-69E8B99F01F4}" type="datetimeFigureOut">
              <a:rPr lang="en-US"/>
              <a:pPr>
                <a:defRPr/>
              </a:pPr>
              <a:t>10/27/2016</a:t>
            </a:fld>
            <a:endParaRPr lang="en-C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5FBAE-9D35-4CD8-98F3-E1C3074DDB6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ACD59-5466-4F76-989A-E9E063E39598}" type="datetimeFigureOut">
              <a:rPr lang="en-US"/>
              <a:pPr>
                <a:defRPr/>
              </a:pPr>
              <a:t>10/27/2016</a:t>
            </a:fld>
            <a:endParaRPr lang="en-C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B5EB1-AC19-4CA5-806B-DAD625CDF89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9C852-C3C3-4E73-8E23-A9127702DE00}" type="datetimeFigureOut">
              <a:rPr lang="en-US"/>
              <a:pPr>
                <a:defRPr/>
              </a:pPr>
              <a:t>10/27/2016</a:t>
            </a:fld>
            <a:endParaRPr lang="en-CA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8A96B-6EEF-4BF6-B0BB-3229ADD35BF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935CB-1B84-44A8-A37F-005D9CE3F42F}" type="datetimeFigureOut">
              <a:rPr lang="en-US"/>
              <a:pPr>
                <a:defRPr/>
              </a:pPr>
              <a:t>10/27/2016</a:t>
            </a:fld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C98DD-68FD-4ACA-8000-482C6F10759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94C99-9A07-4F8F-AA09-2B0083266B7F}" type="datetimeFigureOut">
              <a:rPr lang="en-US"/>
              <a:pPr>
                <a:defRPr/>
              </a:pPr>
              <a:t>10/27/2016</a:t>
            </a:fld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3CC1E-A852-4477-A0DE-3AFE10805AA0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CA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4417" y="1592263"/>
            <a:ext cx="10972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effectLst/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fld id="{5653AAEA-BE94-4FE6-B350-8A69D3E5C1E9}" type="datetimeFigureOut">
              <a:rPr lang="en-US"/>
              <a:pPr>
                <a:defRPr/>
              </a:pPr>
              <a:t>10/27/2016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effectLst/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effectLst/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fld id="{9C85BF1F-23BA-45EF-B12C-CC2F90F3584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pic>
        <p:nvPicPr>
          <p:cNvPr id="1031" name="Picture 19" descr="FIATA Logo 72dpi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9745133" y="1"/>
            <a:ext cx="2446867" cy="170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2" r:id="rId2"/>
    <p:sldLayoutId id="2147483821" r:id="rId3"/>
    <p:sldLayoutId id="2147483820" r:id="rId4"/>
    <p:sldLayoutId id="2147483819" r:id="rId5"/>
    <p:sldLayoutId id="2147483818" r:id="rId6"/>
    <p:sldLayoutId id="2147483817" r:id="rId7"/>
    <p:sldLayoutId id="2147483816" r:id="rId8"/>
    <p:sldLayoutId id="2147483815" r:id="rId9"/>
    <p:sldLayoutId id="2147483814" r:id="rId10"/>
    <p:sldLayoutId id="214748381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1" y="228601"/>
            <a:ext cx="11595100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3200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81517" y="1679576"/>
            <a:ext cx="11631083" cy="1330325"/>
            <a:chOff x="-3905251" y="4294188"/>
            <a:chExt cx="13027839" cy="1892300"/>
          </a:xfrm>
        </p:grpSpPr>
        <p:sp>
          <p:nvSpPr>
            <p:cNvPr id="1033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>
          <p:nvSpPr>
            <p:cNvPr id="1034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>
          <p:nvSpPr>
            <p:cNvPr id="1035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>
          <p:nvSpPr>
            <p:cNvPr id="1036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 useBgFill="1">
          <p:nvSpPr>
            <p:cNvPr id="1037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3200"/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338139"/>
            <a:ext cx="1097280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5518" y="6249989"/>
            <a:ext cx="50482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653AAEA-BE94-4FE6-B350-8A69D3E5C1E9}" type="datetimeFigureOut">
              <a:rPr lang="en-US" smtClean="0"/>
              <a:pPr>
                <a:defRPr/>
              </a:pPr>
              <a:t>10/27/2016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233" y="6249989"/>
            <a:ext cx="50482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300" y="6249989"/>
            <a:ext cx="1549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C85BF1F-23BA-45EF-B12C-CC2F90F35844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62051" y="2674939"/>
            <a:ext cx="9878483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34818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  <p:sldLayoutId id="2147483957" r:id="rId3"/>
    <p:sldLayoutId id="2147483958" r:id="rId4"/>
    <p:sldLayoutId id="2147483959" r:id="rId5"/>
    <p:sldLayoutId id="2147483960" r:id="rId6"/>
    <p:sldLayoutId id="2147483961" r:id="rId7"/>
    <p:sldLayoutId id="2147483962" r:id="rId8"/>
    <p:sldLayoutId id="2147483963" r:id="rId9"/>
    <p:sldLayoutId id="2147483964" r:id="rId10"/>
    <p:sldLayoutId id="2147483965" r:id="rId11"/>
    <p:sldLayoutId id="2147483966" r:id="rId12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1" y="228601"/>
            <a:ext cx="11595100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3200"/>
          </a:p>
        </p:txBody>
      </p:sp>
      <p:grpSp>
        <p:nvGrpSpPr>
          <p:cNvPr id="2051" name="Group 15"/>
          <p:cNvGrpSpPr>
            <a:grpSpLocks noChangeAspect="1"/>
          </p:cNvGrpSpPr>
          <p:nvPr/>
        </p:nvGrpSpPr>
        <p:grpSpPr bwMode="auto">
          <a:xfrm>
            <a:off x="281517" y="1679576"/>
            <a:ext cx="11631083" cy="1330325"/>
            <a:chOff x="-3905251" y="4294188"/>
            <a:chExt cx="13027839" cy="1892300"/>
          </a:xfrm>
        </p:grpSpPr>
        <p:sp>
          <p:nvSpPr>
            <p:cNvPr id="205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>
          <p:nvSpPr>
            <p:cNvPr id="205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>
          <p:nvSpPr>
            <p:cNvPr id="205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>
          <p:nvSpPr>
            <p:cNvPr id="206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3200"/>
            </a:p>
          </p:txBody>
        </p:sp>
        <p:sp useBgFill="1">
          <p:nvSpPr>
            <p:cNvPr id="206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3200"/>
            </a:p>
          </p:txBody>
        </p:sp>
      </p:grpSp>
      <p:sp>
        <p:nvSpPr>
          <p:cNvPr id="2052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338139"/>
            <a:ext cx="1097280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5518" y="6249989"/>
            <a:ext cx="50482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653AAEA-BE94-4FE6-B350-8A69D3E5C1E9}" type="datetimeFigureOut">
              <a:rPr lang="en-US" smtClean="0"/>
              <a:pPr>
                <a:defRPr/>
              </a:pPr>
              <a:t>10/27/2016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233" y="6249989"/>
            <a:ext cx="50482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300" y="6249989"/>
            <a:ext cx="1549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C85BF1F-23BA-45EF-B12C-CC2F90F35844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  <p:sp>
        <p:nvSpPr>
          <p:cNvPr id="205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62051" y="2674939"/>
            <a:ext cx="9878483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1565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8" r:id="rId1"/>
    <p:sldLayoutId id="2147483969" r:id="rId2"/>
    <p:sldLayoutId id="2147483970" r:id="rId3"/>
    <p:sldLayoutId id="2147483971" r:id="rId4"/>
    <p:sldLayoutId id="2147483972" r:id="rId5"/>
    <p:sldLayoutId id="2147483973" r:id="rId6"/>
    <p:sldLayoutId id="2147483974" r:id="rId7"/>
    <p:sldLayoutId id="2147483975" r:id="rId8"/>
    <p:sldLayoutId id="2147483976" r:id="rId9"/>
    <p:sldLayoutId id="2147483977" r:id="rId10"/>
    <p:sldLayoutId id="2147483978" r:id="rId11"/>
    <p:sldLayoutId id="2147483979" r:id="rId12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25.gif"/><Relationship Id="rId4" Type="http://schemas.openxmlformats.org/officeDocument/2006/relationships/hyperlink" Target="http://fiata.com/fileadmin/user_upload/documents/Position_Papers/FIATA_Statement_-_The_Need_to_Assess_Connectivity_Measure_for_Freight_Transport.pd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30.xml"/><Relationship Id="rId1" Type="http://schemas.openxmlformats.org/officeDocument/2006/relationships/themeOverride" Target="../theme/themeOverride4.xml"/><Relationship Id="rId5" Type="http://schemas.openxmlformats.org/officeDocument/2006/relationships/image" Target="../media/image1.png"/><Relationship Id="rId4" Type="http://schemas.openxmlformats.org/officeDocument/2006/relationships/hyperlink" Target="http://www.fiata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5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hyperlink" Target="http://fiata.com/about-fiata/congresses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8.png"/><Relationship Id="rId5" Type="http://schemas.openxmlformats.org/officeDocument/2006/relationships/image" Target="../media/image7.emf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13" Type="http://schemas.openxmlformats.org/officeDocument/2006/relationships/image" Target="../media/image16.png"/><Relationship Id="rId18" Type="http://schemas.openxmlformats.org/officeDocument/2006/relationships/image" Target="../media/image19.png"/><Relationship Id="rId3" Type="http://schemas.openxmlformats.org/officeDocument/2006/relationships/slideLayout" Target="../slideLayouts/slideLayout29.xml"/><Relationship Id="rId7" Type="http://schemas.openxmlformats.org/officeDocument/2006/relationships/image" Target="../media/image13.png"/><Relationship Id="rId12" Type="http://schemas.openxmlformats.org/officeDocument/2006/relationships/image" Target="../media/image11.wmf"/><Relationship Id="rId17" Type="http://schemas.openxmlformats.org/officeDocument/2006/relationships/oleObject" Target="../embeddings/oleObject4.bin"/><Relationship Id="rId2" Type="http://schemas.openxmlformats.org/officeDocument/2006/relationships/vmlDrawing" Target="../drawings/vmlDrawing1.vml"/><Relationship Id="rId16" Type="http://schemas.openxmlformats.org/officeDocument/2006/relationships/oleObject" Target="../embeddings/oleObject3.bin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10.wmf"/><Relationship Id="rId11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15" Type="http://schemas.openxmlformats.org/officeDocument/2006/relationships/image" Target="../media/image18.png"/><Relationship Id="rId10" Type="http://schemas.openxmlformats.org/officeDocument/2006/relationships/image" Target="../media/image15.jpeg"/><Relationship Id="rId19" Type="http://schemas.openxmlformats.org/officeDocument/2006/relationships/image" Target="../media/image20.jpeg"/><Relationship Id="rId4" Type="http://schemas.openxmlformats.org/officeDocument/2006/relationships/image" Target="../media/image12.jpeg"/><Relationship Id="rId9" Type="http://schemas.openxmlformats.org/officeDocument/2006/relationships/image" Target="../media/image1.png"/><Relationship Id="rId1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000"/>
            </a:gs>
            <a:gs pos="100000">
              <a:schemeClr val="accent2">
                <a:shade val="89000"/>
                <a:lumMod val="9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35760" y="1529057"/>
            <a:ext cx="6552728" cy="1295298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kumimoji="1" lang="en-GB" sz="1500" i="1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The International Federation of Freight Forwarders Associations</a:t>
            </a:r>
            <a:br>
              <a:rPr kumimoji="1" lang="en-GB" sz="1500" i="1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</a:br>
            <a:r>
              <a:rPr kumimoji="1" lang="en-GB" sz="1500" i="1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/>
            </a:r>
            <a:br>
              <a:rPr kumimoji="1" lang="en-GB" sz="1500" i="1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</a:br>
            <a:r>
              <a:rPr kumimoji="1" lang="en-GB" sz="1500" i="1" noProof="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Fédération</a:t>
            </a:r>
            <a:r>
              <a:rPr kumimoji="1" lang="en-GB" sz="1500" i="1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Internationale des Associations de </a:t>
            </a:r>
            <a:r>
              <a:rPr kumimoji="1" lang="en-GB" sz="1500" i="1" noProof="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Transitaires</a:t>
            </a:r>
            <a:r>
              <a:rPr kumimoji="1" lang="en-GB" sz="1500" i="1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et </a:t>
            </a:r>
            <a:r>
              <a:rPr kumimoji="1" lang="en-GB" sz="1500" i="1" noProof="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Assimilés</a:t>
            </a:r>
            <a:r>
              <a:rPr kumimoji="1" lang="en-GB" sz="1500" i="1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/>
            </a:r>
            <a:br>
              <a:rPr kumimoji="1" lang="en-GB" sz="1500" i="1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</a:br>
            <a:r>
              <a:rPr kumimoji="1" lang="en-GB" sz="1500" i="1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/>
            </a:r>
            <a:br>
              <a:rPr kumimoji="1" lang="en-GB" sz="1500" i="1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</a:br>
            <a:r>
              <a:rPr kumimoji="1" lang="en-GB" sz="1500" i="1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Internationale </a:t>
            </a:r>
            <a:r>
              <a:rPr kumimoji="1" lang="en-GB" sz="1500" i="1" noProof="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ndara" pitchFamily="34" charset="0"/>
              </a:rPr>
              <a:t>Föderation</a:t>
            </a:r>
            <a:r>
              <a:rPr kumimoji="1" lang="en-GB" sz="1500" i="1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der </a:t>
            </a:r>
            <a:r>
              <a:rPr kumimoji="1" lang="en-GB" sz="1500" i="1" noProof="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Spediteurorganisationen</a:t>
            </a:r>
            <a:r>
              <a:rPr kumimoji="1" lang="en-GB" sz="1500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/>
            </a:r>
            <a:br>
              <a:rPr kumimoji="1" lang="en-GB" sz="1500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</a:br>
            <a:r>
              <a:rPr kumimoji="1" lang="en-GB" sz="1500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/>
            </a:r>
            <a:br>
              <a:rPr kumimoji="1" lang="en-GB" sz="1500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</a:br>
            <a:endParaRPr kumimoji="1" lang="en-GB" sz="150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5363" name="Subtitle 1"/>
          <p:cNvSpPr>
            <a:spLocks noGrp="1"/>
          </p:cNvSpPr>
          <p:nvPr>
            <p:ph type="subTitle" idx="1"/>
          </p:nvPr>
        </p:nvSpPr>
        <p:spPr>
          <a:xfrm>
            <a:off x="3071664" y="2924944"/>
            <a:ext cx="8136904" cy="1584176"/>
          </a:xfrm>
        </p:spPr>
        <p:txBody>
          <a:bodyPr>
            <a:noAutofit/>
          </a:bodyPr>
          <a:lstStyle/>
          <a:p>
            <a:pPr algn="ctr"/>
            <a:r>
              <a:rPr lang="en-GB" sz="4800" b="1" noProof="0" dirty="0" smtClean="0">
                <a:solidFill>
                  <a:srgbClr val="FFFF00"/>
                </a:solidFill>
                <a:latin typeface="Candara" pitchFamily="34" charset="0"/>
              </a:rPr>
              <a:t>Innovation and digitisation</a:t>
            </a:r>
          </a:p>
          <a:p>
            <a:pPr algn="ctr"/>
            <a:r>
              <a:rPr lang="en-GB" sz="4800" b="1" noProof="0" dirty="0" smtClean="0">
                <a:solidFill>
                  <a:srgbClr val="FFFF00"/>
                </a:solidFill>
                <a:latin typeface="Candara" pitchFamily="34" charset="0"/>
              </a:rPr>
              <a:t> </a:t>
            </a:r>
            <a:r>
              <a:rPr lang="en-GB" sz="4000" b="1" noProof="0" dirty="0" smtClean="0">
                <a:solidFill>
                  <a:srgbClr val="FFFF00"/>
                </a:solidFill>
                <a:latin typeface="Candara" pitchFamily="34" charset="0"/>
              </a:rPr>
              <a:t>in intermodal transport</a:t>
            </a:r>
            <a:endParaRPr lang="en-GB" sz="4000" i="1" noProof="0" dirty="0">
              <a:solidFill>
                <a:srgbClr val="FFFF00"/>
              </a:solidFill>
              <a:latin typeface="Candar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51384" y="5786680"/>
            <a:ext cx="44644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99"/>
                </a:solidFill>
                <a:latin typeface="Candara" pitchFamily="34" charset="0"/>
              </a:rPr>
              <a:t>59</a:t>
            </a:r>
            <a:r>
              <a:rPr lang="en-GB" sz="2400" b="1" baseline="30000" dirty="0" smtClean="0">
                <a:solidFill>
                  <a:srgbClr val="000099"/>
                </a:solidFill>
                <a:latin typeface="Candara" pitchFamily="34" charset="0"/>
              </a:rPr>
              <a:t>th</a:t>
            </a:r>
            <a:r>
              <a:rPr lang="en-GB" sz="2400" b="1" dirty="0" smtClean="0">
                <a:solidFill>
                  <a:srgbClr val="000099"/>
                </a:solidFill>
                <a:latin typeface="Candara" pitchFamily="34" charset="0"/>
              </a:rPr>
              <a:t> session </a:t>
            </a:r>
            <a:r>
              <a:rPr lang="en-GB" sz="2400" b="1" dirty="0">
                <a:solidFill>
                  <a:srgbClr val="000099"/>
                </a:solidFill>
                <a:latin typeface="Candara" pitchFamily="34" charset="0"/>
              </a:rPr>
              <a:t>of </a:t>
            </a:r>
            <a:r>
              <a:rPr lang="en-GB" sz="2400" b="1" dirty="0" smtClean="0">
                <a:solidFill>
                  <a:srgbClr val="000099"/>
                </a:solidFill>
                <a:latin typeface="Candara" pitchFamily="34" charset="0"/>
              </a:rPr>
              <a:t>WP 24</a:t>
            </a:r>
          </a:p>
          <a:p>
            <a:pPr algn="ctr"/>
            <a:r>
              <a:rPr lang="en-US" sz="1800" b="1" dirty="0" smtClean="0">
                <a:solidFill>
                  <a:srgbClr val="000099"/>
                </a:solidFill>
                <a:latin typeface="Candara" pitchFamily="34" charset="0"/>
              </a:rPr>
              <a:t>Geneva, 31</a:t>
            </a:r>
            <a:r>
              <a:rPr lang="en-US" sz="1800" b="1" baseline="30000" dirty="0" smtClean="0">
                <a:solidFill>
                  <a:srgbClr val="000099"/>
                </a:solidFill>
                <a:latin typeface="Candara" pitchFamily="34" charset="0"/>
              </a:rPr>
              <a:t>st</a:t>
            </a:r>
            <a:r>
              <a:rPr lang="en-US" sz="1800" b="1" dirty="0" smtClean="0">
                <a:solidFill>
                  <a:srgbClr val="000099"/>
                </a:solidFill>
                <a:latin typeface="Candara" pitchFamily="34" charset="0"/>
              </a:rPr>
              <a:t> October 2016</a:t>
            </a:r>
            <a:endParaRPr lang="en-GB" sz="1800" dirty="0">
              <a:solidFill>
                <a:srgbClr val="000099"/>
              </a:solidFill>
              <a:latin typeface="Candara" pitchFamily="34" charset="0"/>
            </a:endParaRPr>
          </a:p>
        </p:txBody>
      </p:sp>
      <p:pic>
        <p:nvPicPr>
          <p:cNvPr id="3" name="Picture 2" descr="http://s298698408.websitehome.co.uk/FIAT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16" y="516275"/>
            <a:ext cx="3168352" cy="2930727"/>
          </a:xfrm>
          <a:prstGeom prst="rect">
            <a:avLst/>
          </a:prstGeom>
          <a:noFill/>
          <a:effectLst>
            <a:glow rad="127000">
              <a:schemeClr val="accent5">
                <a:lumMod val="40000"/>
                <a:lumOff val="6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312024" y="6197242"/>
            <a:ext cx="59046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tx1"/>
                </a:solidFill>
              </a:rPr>
              <a:t>Marco Leonardo SORGETTI, FIATA, Director General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3713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344" y="404664"/>
            <a:ext cx="8640960" cy="1252537"/>
          </a:xfrm>
        </p:spPr>
        <p:txBody>
          <a:bodyPr>
            <a:normAutofit/>
          </a:bodyPr>
          <a:lstStyle/>
          <a:p>
            <a:pPr lvl="0"/>
            <a:r>
              <a:rPr lang="en-GB" b="1" noProof="0" dirty="0" smtClean="0">
                <a:solidFill>
                  <a:srgbClr val="92D050"/>
                </a:solidFill>
                <a:latin typeface="+mn-lt"/>
                <a:ea typeface="+mn-ea"/>
                <a:cs typeface="+mn-cs"/>
              </a:rPr>
              <a:t>Strong Sustainability Focus</a:t>
            </a:r>
            <a:endParaRPr lang="en-GB" b="1" noProof="0" dirty="0">
              <a:solidFill>
                <a:srgbClr val="92D050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 descr="http://s298698408.websitehome.co.uk/FIAT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8448" y="5034778"/>
            <a:ext cx="1767115" cy="1634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-96688" y="2780928"/>
            <a:ext cx="10153127" cy="3960440"/>
          </a:xfrm>
        </p:spPr>
        <p:txBody>
          <a:bodyPr>
            <a:normAutofit lnSpcReduction="10000"/>
          </a:bodyPr>
          <a:lstStyle/>
          <a:p>
            <a:pPr marL="303213" lvl="1" indent="0">
              <a:buClr>
                <a:schemeClr val="tx1"/>
              </a:buClr>
              <a:buNone/>
            </a:pPr>
            <a:r>
              <a:rPr lang="en-GB" sz="2800" b="1" noProof="0" dirty="0" smtClean="0"/>
              <a:t>Greenhouse gas (GHG) emissions on the rise  &gt;&gt;&gt;&gt;&gt;&gt;&gt;&gt;&gt;&gt;</a:t>
            </a:r>
            <a:endParaRPr lang="en-GB" sz="2800" noProof="0" dirty="0" smtClean="0"/>
          </a:p>
          <a:p>
            <a:pPr lvl="1">
              <a:buClr>
                <a:schemeClr val="tx1"/>
              </a:buClr>
            </a:pPr>
            <a:r>
              <a:rPr lang="en-GB" sz="2800" b="1" noProof="0" dirty="0" smtClean="0"/>
              <a:t>FIATA’s </a:t>
            </a:r>
            <a:r>
              <a:rPr lang="en-GB" sz="2800" b="1" noProof="0" dirty="0" smtClean="0">
                <a:hlinkClick r:id="rId4"/>
              </a:rPr>
              <a:t>Public Statement</a:t>
            </a:r>
            <a:endParaRPr lang="en-GB" sz="2800" b="1" noProof="0" dirty="0" smtClean="0"/>
          </a:p>
          <a:p>
            <a:pPr marL="303213" lvl="1" indent="0">
              <a:buClr>
                <a:schemeClr val="tx1"/>
              </a:buClr>
              <a:buNone/>
            </a:pPr>
            <a:r>
              <a:rPr lang="en-GB" sz="2600" noProof="0" dirty="0" smtClean="0"/>
              <a:t>Asks policy makers to not only focus on enacting legislation that will set GHG emissions targets </a:t>
            </a:r>
            <a:r>
              <a:rPr lang="en-GB" sz="2600" b="1" noProof="0" dirty="0" smtClean="0"/>
              <a:t>BUT </a:t>
            </a:r>
            <a:r>
              <a:rPr lang="en-GB" sz="2600" dirty="0"/>
              <a:t>also to enact </a:t>
            </a:r>
            <a:r>
              <a:rPr lang="en-GB" sz="2600" noProof="0" dirty="0" smtClean="0"/>
              <a:t>policy that would enable enhanced connectivity and efficient transport operations which will lead to lower GHG emissions  </a:t>
            </a:r>
            <a:r>
              <a:rPr lang="en-GB" sz="2600" noProof="0" dirty="0" smtClean="0">
                <a:sym typeface="Wingdings" panose="05000000000000000000" pitchFamily="2" charset="2"/>
              </a:rPr>
              <a:t> SMARTER INFRASTRUCTURE FOR SMARTER, MORE SUSTAINABLE  SOLUTIONS</a:t>
            </a:r>
            <a:endParaRPr lang="en-GB" sz="2600" noProof="0" dirty="0" smtClean="0"/>
          </a:p>
          <a:p>
            <a:pPr marL="303213" lvl="1" indent="0">
              <a:buClr>
                <a:schemeClr val="tx1"/>
              </a:buClr>
              <a:buNone/>
            </a:pPr>
            <a:endParaRPr lang="en-GB" sz="2600" noProof="0" dirty="0" smtClean="0"/>
          </a:p>
          <a:p>
            <a:pPr marL="303213" lvl="1" indent="0">
              <a:buClr>
                <a:schemeClr val="tx1"/>
              </a:buClr>
              <a:buNone/>
            </a:pPr>
            <a:r>
              <a:rPr lang="en-GB" sz="2400" b="1" dirty="0">
                <a:solidFill>
                  <a:schemeClr val="accent6"/>
                </a:solidFill>
              </a:rPr>
              <a:t>Environment: </a:t>
            </a:r>
            <a:r>
              <a:rPr lang="en-GB" sz="2400" b="1" dirty="0"/>
              <a:t>Key Aspect in Every </a:t>
            </a:r>
            <a:r>
              <a:rPr lang="en-GB" sz="2400" b="1" dirty="0" smtClean="0"/>
              <a:t>CONTEMPORARY Logistics Project</a:t>
            </a:r>
            <a:endParaRPr lang="en-GB" sz="2600" noProof="0" dirty="0" smtClean="0"/>
          </a:p>
          <a:p>
            <a:pPr marL="303213" lvl="1" indent="0">
              <a:buClr>
                <a:schemeClr val="tx1"/>
              </a:buClr>
              <a:buNone/>
            </a:pPr>
            <a:endParaRPr lang="en-GB" sz="2700" noProof="0" dirty="0"/>
          </a:p>
        </p:txBody>
      </p:sp>
      <p:pic>
        <p:nvPicPr>
          <p:cNvPr id="4098" name="Picture 2" descr="http://img.huffingtonpost.com/asset/scalefit_630_noupscale/57eb924e1a00002c005b54a9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0256" y="116632"/>
            <a:ext cx="3768502" cy="2853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408368" y="2924944"/>
            <a:ext cx="2736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Source http</a:t>
            </a:r>
            <a:r>
              <a:rPr lang="en-GB" sz="1200" dirty="0">
                <a:solidFill>
                  <a:schemeClr val="tx1"/>
                </a:solidFill>
              </a:rPr>
              <a:t>://www.noaa.gov/</a:t>
            </a:r>
          </a:p>
        </p:txBody>
      </p:sp>
    </p:spTree>
    <p:extLst>
      <p:ext uri="{BB962C8B-B14F-4D97-AF65-F5344CB8AC3E}">
        <p14:creationId xmlns:p14="http://schemas.microsoft.com/office/powerpoint/2010/main" val="424124185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352" y="404664"/>
            <a:ext cx="8640960" cy="1252537"/>
          </a:xfrm>
        </p:spPr>
        <p:txBody>
          <a:bodyPr>
            <a:normAutofit/>
          </a:bodyPr>
          <a:lstStyle/>
          <a:p>
            <a:pPr lvl="0"/>
            <a:r>
              <a:rPr lang="en-GB" b="1" noProof="0" dirty="0" smtClean="0">
                <a:solidFill>
                  <a:srgbClr val="92D050"/>
                </a:solidFill>
                <a:latin typeface="+mn-lt"/>
                <a:ea typeface="+mn-ea"/>
                <a:cs typeface="+mn-cs"/>
              </a:rPr>
              <a:t>Sluggish Technology Adoption</a:t>
            </a:r>
            <a:endParaRPr lang="en-GB" b="1" noProof="0" dirty="0">
              <a:solidFill>
                <a:srgbClr val="92D050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 descr="http://s298698408.websitehome.co.uk/FIAT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0643" y="5301209"/>
            <a:ext cx="1479083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19356" y="2564904"/>
            <a:ext cx="11161220" cy="4320480"/>
          </a:xfrm>
        </p:spPr>
        <p:txBody>
          <a:bodyPr>
            <a:normAutofit fontScale="70000" lnSpcReduction="20000"/>
          </a:bodyPr>
          <a:lstStyle/>
          <a:p>
            <a:pPr marL="303213" lvl="1" indent="0">
              <a:buClr>
                <a:schemeClr val="tx1"/>
              </a:buClr>
              <a:buNone/>
            </a:pPr>
            <a:r>
              <a:rPr lang="en-GB" sz="3800" b="1" i="1" u="sng" noProof="0" dirty="0" smtClean="0"/>
              <a:t>Uptake of recent ICT advances for multimodal – So Slow, Why?</a:t>
            </a:r>
          </a:p>
          <a:p>
            <a:pPr lvl="1">
              <a:buClr>
                <a:schemeClr val="tx1"/>
              </a:buClr>
            </a:pPr>
            <a:endParaRPr lang="en-GB" sz="2800" b="1" noProof="0" dirty="0" smtClean="0"/>
          </a:p>
          <a:p>
            <a:pPr lvl="1">
              <a:buClr>
                <a:schemeClr val="tx1"/>
              </a:buClr>
            </a:pPr>
            <a:r>
              <a:rPr lang="en-GB" sz="2800" b="1" noProof="0" dirty="0" smtClean="0"/>
              <a:t>Fragmented Industry, with real issues</a:t>
            </a:r>
          </a:p>
          <a:p>
            <a:pPr lvl="2">
              <a:buClr>
                <a:schemeClr val="tx1"/>
              </a:buClr>
            </a:pPr>
            <a:r>
              <a:rPr lang="en-GB" sz="2600" noProof="0" dirty="0" smtClean="0"/>
              <a:t>Financial and resource constraints to adopting ICT, uncertainty of results and mistrust of the new</a:t>
            </a:r>
          </a:p>
          <a:p>
            <a:pPr lvl="2">
              <a:buClr>
                <a:schemeClr val="tx1"/>
              </a:buClr>
            </a:pPr>
            <a:r>
              <a:rPr lang="en-GB" sz="2600" noProof="0" dirty="0" smtClean="0"/>
              <a:t>Authorities prudent in mandating rules they </a:t>
            </a:r>
            <a:r>
              <a:rPr lang="en-GB" sz="2600" dirty="0" smtClean="0"/>
              <a:t>struggle to</a:t>
            </a:r>
            <a:r>
              <a:rPr lang="en-GB" sz="2600" noProof="0" dirty="0" smtClean="0"/>
              <a:t> implement due to insufficient resources</a:t>
            </a:r>
          </a:p>
          <a:p>
            <a:pPr marL="627063" lvl="2" indent="0">
              <a:buClr>
                <a:schemeClr val="tx1"/>
              </a:buClr>
              <a:buNone/>
            </a:pPr>
            <a:endParaRPr lang="en-GB" sz="2600" noProof="0" dirty="0" smtClean="0"/>
          </a:p>
          <a:p>
            <a:pPr lvl="1">
              <a:buClr>
                <a:schemeClr val="tx1"/>
              </a:buClr>
            </a:pPr>
            <a:r>
              <a:rPr lang="en-GB" sz="2800" b="1" noProof="0" dirty="0" smtClean="0"/>
              <a:t>Human Capital </a:t>
            </a:r>
          </a:p>
          <a:p>
            <a:pPr lvl="2">
              <a:buClr>
                <a:schemeClr val="tx1"/>
              </a:buClr>
            </a:pPr>
            <a:r>
              <a:rPr lang="en-GB" sz="2600" noProof="0" dirty="0" smtClean="0"/>
              <a:t>Lack of ICT Specialists entering the field of logistics</a:t>
            </a:r>
          </a:p>
          <a:p>
            <a:pPr lvl="2">
              <a:buClr>
                <a:schemeClr val="tx1"/>
              </a:buClr>
            </a:pPr>
            <a:r>
              <a:rPr lang="en-GB" sz="2600" dirty="0" smtClean="0"/>
              <a:t>Vocational and life-long learning struggling to keep pace with technology changes</a:t>
            </a:r>
            <a:endParaRPr lang="en-GB" sz="2600" noProof="0" dirty="0" smtClean="0"/>
          </a:p>
          <a:p>
            <a:pPr lvl="1">
              <a:buClr>
                <a:schemeClr val="tx1"/>
              </a:buClr>
            </a:pPr>
            <a:endParaRPr lang="en-GB" sz="2800" noProof="0" dirty="0" smtClean="0"/>
          </a:p>
          <a:p>
            <a:pPr lvl="1">
              <a:buClr>
                <a:schemeClr val="tx1"/>
              </a:buClr>
            </a:pPr>
            <a:r>
              <a:rPr lang="en-GB" sz="2900" noProof="0" dirty="0" smtClean="0"/>
              <a:t> </a:t>
            </a:r>
            <a:r>
              <a:rPr lang="en-GB" sz="2900" b="1" noProof="0" dirty="0" smtClean="0"/>
              <a:t>Varying ICT Applications based on Mode</a:t>
            </a:r>
          </a:p>
          <a:p>
            <a:pPr lvl="2">
              <a:buClr>
                <a:schemeClr val="tx1"/>
              </a:buClr>
            </a:pPr>
            <a:r>
              <a:rPr lang="en-GB" sz="2700" noProof="0" dirty="0" smtClean="0"/>
              <a:t>Interconnectivity between different applications a barrier </a:t>
            </a:r>
          </a:p>
          <a:p>
            <a:pPr lvl="2">
              <a:buClr>
                <a:schemeClr val="tx1"/>
              </a:buClr>
            </a:pPr>
            <a:r>
              <a:rPr lang="en-GB" sz="2700" dirty="0" smtClean="0"/>
              <a:t>Interoperability still in wish-list phase</a:t>
            </a:r>
          </a:p>
          <a:p>
            <a:pPr lvl="2">
              <a:buClr>
                <a:schemeClr val="tx1"/>
              </a:buClr>
            </a:pPr>
            <a:r>
              <a:rPr lang="en-GB" sz="2700" noProof="0" dirty="0" smtClean="0"/>
              <a:t>Insufficient harmonisation of standards</a:t>
            </a:r>
          </a:p>
        </p:txBody>
      </p:sp>
      <p:pic>
        <p:nvPicPr>
          <p:cNvPr id="2050" name="Picture 2" descr="https://tse1.mm.bing.net/th?&amp;id=OIP.Mbadb2cf6a829a98350959f5b871296d4o0&amp;w=300&amp;h=187&amp;c=0&amp;pid=1.9&amp;rs=0&amp;p=0&amp;r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3081" y="188640"/>
            <a:ext cx="3319583" cy="2069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181048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408" y="404664"/>
            <a:ext cx="8640960" cy="1252537"/>
          </a:xfrm>
        </p:spPr>
        <p:txBody>
          <a:bodyPr>
            <a:normAutofit/>
          </a:bodyPr>
          <a:lstStyle/>
          <a:p>
            <a:pPr lvl="0"/>
            <a:r>
              <a:rPr lang="en-GB" b="1" noProof="0" dirty="0" smtClean="0">
                <a:solidFill>
                  <a:srgbClr val="92D050"/>
                </a:solidFill>
                <a:latin typeface="+mn-lt"/>
                <a:ea typeface="+mn-ea"/>
                <a:cs typeface="+mn-cs"/>
              </a:rPr>
              <a:t>Opportunities in Technology</a:t>
            </a:r>
            <a:endParaRPr lang="en-GB" b="1" noProof="0" dirty="0">
              <a:solidFill>
                <a:srgbClr val="92D050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 descr="http://s298698408.websitehome.co.uk/FIAT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0643" y="5301209"/>
            <a:ext cx="1479083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19356" y="2420888"/>
            <a:ext cx="10009091" cy="4032448"/>
          </a:xfrm>
        </p:spPr>
        <p:txBody>
          <a:bodyPr>
            <a:normAutofit fontScale="85000" lnSpcReduction="20000"/>
          </a:bodyPr>
          <a:lstStyle/>
          <a:p>
            <a:pPr lvl="1">
              <a:buClr>
                <a:schemeClr val="tx1"/>
              </a:buClr>
            </a:pPr>
            <a:r>
              <a:rPr lang="en-GB" sz="2800" b="1" noProof="0" dirty="0" smtClean="0"/>
              <a:t>Cloud Computing &amp; big data</a:t>
            </a:r>
          </a:p>
          <a:p>
            <a:pPr lvl="2">
              <a:buClr>
                <a:schemeClr val="tx1"/>
              </a:buClr>
            </a:pPr>
            <a:r>
              <a:rPr lang="en-GB" sz="2600" noProof="0" dirty="0" smtClean="0"/>
              <a:t>ICT systems can be hosted by a third party and logistics companies can just “plug in and play” for SaaS solutions</a:t>
            </a:r>
          </a:p>
          <a:p>
            <a:pPr lvl="2">
              <a:buClr>
                <a:schemeClr val="tx1"/>
              </a:buClr>
            </a:pPr>
            <a:r>
              <a:rPr lang="en-GB" sz="2600" noProof="0" dirty="0" smtClean="0"/>
              <a:t>Tailored for SME lacking of resources to host own system, but TMS’s are trying to reach out – in Dublin 2/3 of exhibitors were technology related</a:t>
            </a:r>
          </a:p>
          <a:p>
            <a:pPr marL="347663" lvl="1" indent="0">
              <a:buClr>
                <a:schemeClr val="tx1"/>
              </a:buClr>
              <a:buNone/>
            </a:pPr>
            <a:endParaRPr lang="en-GB" sz="2800" noProof="0" dirty="0" smtClean="0"/>
          </a:p>
          <a:p>
            <a:pPr lvl="1">
              <a:buClr>
                <a:schemeClr val="tx1"/>
              </a:buClr>
            </a:pPr>
            <a:r>
              <a:rPr lang="en-GB" sz="2800" b="1" noProof="0" dirty="0" smtClean="0"/>
              <a:t>Internet of Things, driverless vehicles, smart, connected infrastructure </a:t>
            </a:r>
            <a:r>
              <a:rPr lang="en-GB" sz="2800" noProof="0" dirty="0" smtClean="0"/>
              <a:t>may come to assist with new solutions, as</a:t>
            </a:r>
            <a:r>
              <a:rPr lang="en-GB" sz="2800" dirty="0" smtClean="0"/>
              <a:t> many LSP’s maintain research centres and re-engineer the last mile delivery</a:t>
            </a:r>
          </a:p>
          <a:p>
            <a:pPr lvl="1">
              <a:buClr>
                <a:schemeClr val="tx1"/>
              </a:buClr>
            </a:pPr>
            <a:endParaRPr lang="en-GB" sz="2800" noProof="0" dirty="0" smtClean="0"/>
          </a:p>
          <a:p>
            <a:pPr lvl="1">
              <a:buClr>
                <a:schemeClr val="tx1"/>
              </a:buClr>
            </a:pPr>
            <a:r>
              <a:rPr lang="en-GB" sz="2900" noProof="0" dirty="0" smtClean="0"/>
              <a:t> </a:t>
            </a:r>
            <a:r>
              <a:rPr lang="en-GB" sz="2900" b="1" noProof="0" dirty="0" smtClean="0"/>
              <a:t>Web3.0 and social networking </a:t>
            </a:r>
            <a:r>
              <a:rPr lang="en-GB" sz="2500" noProof="0" dirty="0" smtClean="0"/>
              <a:t>could be applied to enable the optimisation of the distribution flow of cargo</a:t>
            </a:r>
          </a:p>
          <a:p>
            <a:pPr marL="627063" lvl="2" indent="0">
              <a:buClr>
                <a:schemeClr val="tx1"/>
              </a:buClr>
              <a:buNone/>
            </a:pPr>
            <a:endParaRPr lang="en-GB" sz="2700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6057544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408" y="404664"/>
            <a:ext cx="8640960" cy="1252537"/>
          </a:xfrm>
        </p:spPr>
        <p:txBody>
          <a:bodyPr>
            <a:normAutofit/>
          </a:bodyPr>
          <a:lstStyle/>
          <a:p>
            <a:pPr lvl="0"/>
            <a:r>
              <a:rPr lang="en-GB" b="1" noProof="0" dirty="0" smtClean="0">
                <a:solidFill>
                  <a:srgbClr val="92D050"/>
                </a:solidFill>
                <a:latin typeface="+mn-lt"/>
                <a:ea typeface="+mn-ea"/>
                <a:cs typeface="+mn-cs"/>
              </a:rPr>
              <a:t>FIATA’s at Work</a:t>
            </a:r>
            <a:endParaRPr lang="en-GB" b="1" noProof="0" dirty="0">
              <a:solidFill>
                <a:srgbClr val="92D050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 descr="http://s298698408.websitehome.co.uk/FIAT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0788" y="5157192"/>
            <a:ext cx="1634776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-96688" y="2204864"/>
            <a:ext cx="10225136" cy="4509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marL="576263" marR="0" lvl="1" indent="-2730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itchFamily="18" charset="2"/>
              <a:buChar char=""/>
              <a:tabLst/>
              <a:defRPr/>
            </a:pPr>
            <a:r>
              <a:rPr lang="en-US" sz="2800" b="1" dirty="0" smtClean="0">
                <a:solidFill>
                  <a:schemeClr val="tx2"/>
                </a:solidFill>
                <a:effectLst/>
                <a:latin typeface="+mn-lt"/>
                <a:cs typeface="+mn-cs"/>
              </a:rPr>
              <a:t>FIATA e-FBL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55663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itchFamily="18" charset="2"/>
              <a:buChar char="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FIATA’s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e-FBL Promoting the digitization of documents and standardization across Europe to help enhance seamless shifts between modes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76263" marR="0" lvl="1" indent="-2730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itchFamily="18" charset="2"/>
              <a:buChar char="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WG Sustainable Logistic</a:t>
            </a:r>
            <a:r>
              <a:rPr lang="en-US" sz="2800" b="1" dirty="0" smtClean="0">
                <a:solidFill>
                  <a:schemeClr val="tx2"/>
                </a:solidFill>
                <a:effectLst/>
                <a:latin typeface="+mn-lt"/>
                <a:cs typeface="+mn-cs"/>
              </a:rPr>
              <a:t>s Positions </a:t>
            </a:r>
            <a:r>
              <a:rPr lang="en-US" sz="2800" dirty="0" smtClean="0">
                <a:solidFill>
                  <a:schemeClr val="tx2"/>
                </a:solidFill>
                <a:effectLst/>
                <a:latin typeface="+mn-lt"/>
                <a:cs typeface="+mn-cs"/>
              </a:rPr>
              <a:t>asking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States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</a:t>
            </a:r>
            <a:r>
              <a:rPr lang="en-GB" sz="2800" dirty="0" smtClean="0">
                <a:solidFill>
                  <a:schemeClr val="tx2"/>
                </a:solidFill>
                <a:effectLst/>
                <a:latin typeface="+mn-lt"/>
                <a:cs typeface="+mn-cs"/>
              </a:rPr>
              <a:t>push </a:t>
            </a:r>
            <a:r>
              <a:rPr lang="en-GB" sz="2800" dirty="0">
                <a:solidFill>
                  <a:schemeClr val="tx2"/>
                </a:solidFill>
                <a:effectLst/>
                <a:latin typeface="+mn-lt"/>
                <a:cs typeface="+mn-cs"/>
              </a:rPr>
              <a:t>for a standard calculation method for measuring carbon </a:t>
            </a:r>
            <a:r>
              <a:rPr lang="en-GB" sz="2800" dirty="0" smtClean="0">
                <a:solidFill>
                  <a:schemeClr val="tx2"/>
                </a:solidFill>
                <a:effectLst/>
                <a:latin typeface="+mn-lt"/>
                <a:cs typeface="+mn-cs"/>
              </a:rPr>
              <a:t>footprint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76263" lvl="1" indent="-27305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Symbol" pitchFamily="18" charset="2"/>
              <a:buChar char=""/>
              <a:defRPr/>
            </a:pPr>
            <a:r>
              <a:rPr lang="en-US" sz="2800" b="1" dirty="0" smtClean="0">
                <a:solidFill>
                  <a:schemeClr val="tx2"/>
                </a:solidFill>
                <a:effectLst/>
              </a:rPr>
              <a:t>Participating in </a:t>
            </a:r>
          </a:p>
          <a:p>
            <a:pPr marL="1033463" lvl="2" indent="-27305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Symbol" pitchFamily="18" charset="2"/>
              <a:buChar char=""/>
              <a:defRPr/>
            </a:pPr>
            <a:r>
              <a:rPr lang="en-US" sz="2800" dirty="0" smtClean="0">
                <a:solidFill>
                  <a:schemeClr val="tx2"/>
                </a:solidFill>
                <a:effectLst/>
              </a:rPr>
              <a:t>UNECE’s</a:t>
            </a:r>
            <a:r>
              <a:rPr lang="en-GB" sz="2800" dirty="0" smtClean="0">
                <a:solidFill>
                  <a:schemeClr val="tx2"/>
                </a:solidFill>
                <a:effectLst/>
              </a:rPr>
              <a:t> </a:t>
            </a:r>
            <a:r>
              <a:rPr lang="en-GB" sz="2800" dirty="0">
                <a:solidFill>
                  <a:schemeClr val="tx2"/>
                </a:solidFill>
                <a:effectLst/>
              </a:rPr>
              <a:t>Euro-Asian Transport Links (EATL) project r</a:t>
            </a:r>
            <a:r>
              <a:rPr lang="en-US" sz="2800" dirty="0" err="1" smtClean="0">
                <a:solidFill>
                  <a:schemeClr val="tx2"/>
                </a:solidFill>
                <a:effectLst/>
              </a:rPr>
              <a:t>emoving</a:t>
            </a:r>
            <a:r>
              <a:rPr lang="en-US" sz="2800" dirty="0" smtClean="0">
                <a:solidFill>
                  <a:schemeClr val="tx2"/>
                </a:solidFill>
                <a:effectLst/>
              </a:rPr>
              <a:t> </a:t>
            </a:r>
            <a:r>
              <a:rPr lang="en-GB" sz="2800" dirty="0" smtClean="0">
                <a:solidFill>
                  <a:schemeClr val="tx2"/>
                </a:solidFill>
                <a:effectLst/>
              </a:rPr>
              <a:t>physical </a:t>
            </a:r>
            <a:r>
              <a:rPr lang="en-GB" sz="2800" dirty="0">
                <a:solidFill>
                  <a:schemeClr val="tx2"/>
                </a:solidFill>
                <a:effectLst/>
              </a:rPr>
              <a:t>and administrative </a:t>
            </a:r>
            <a:r>
              <a:rPr lang="en-GB" sz="2800" dirty="0" smtClean="0">
                <a:solidFill>
                  <a:schemeClr val="tx2"/>
                </a:solidFill>
                <a:effectLst/>
              </a:rPr>
              <a:t>bottlenecks</a:t>
            </a:r>
          </a:p>
          <a:p>
            <a:pPr marL="1033463" lvl="2" indent="-27305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Symbol" pitchFamily="18" charset="2"/>
              <a:buChar char=""/>
              <a:defRPr/>
            </a:pPr>
            <a:r>
              <a:rPr lang="en-GB" sz="2800" dirty="0" smtClean="0">
                <a:solidFill>
                  <a:schemeClr val="tx2"/>
                </a:solidFill>
                <a:effectLst/>
              </a:rPr>
              <a:t>Unifying railway law</a:t>
            </a:r>
          </a:p>
          <a:p>
            <a:pPr marL="1033463" lvl="2" indent="-27305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Symbol" pitchFamily="18" charset="2"/>
              <a:buChar char=""/>
              <a:defRPr/>
            </a:pPr>
            <a:r>
              <a:rPr lang="en-GB" sz="2800" dirty="0" smtClean="0">
                <a:solidFill>
                  <a:schemeClr val="tx2"/>
                </a:solidFill>
                <a:effectLst/>
              </a:rPr>
              <a:t>DTLF at EU level</a:t>
            </a:r>
          </a:p>
          <a:p>
            <a:pPr marL="1033463" lvl="2" indent="-27305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Symbol" pitchFamily="18" charset="2"/>
              <a:buChar char=""/>
              <a:defRPr/>
            </a:pPr>
            <a:r>
              <a:rPr lang="en-GB" sz="2800" dirty="0" smtClean="0">
                <a:solidFill>
                  <a:schemeClr val="tx2"/>
                </a:solidFill>
                <a:effectLst/>
              </a:rPr>
              <a:t>Local association members (PK, CN) engaged in </a:t>
            </a:r>
            <a:r>
              <a:rPr lang="en-GB" sz="2800" dirty="0" err="1" smtClean="0">
                <a:solidFill>
                  <a:schemeClr val="tx2"/>
                </a:solidFill>
                <a:effectLst/>
              </a:rPr>
              <a:t>eTIR</a:t>
            </a:r>
            <a:r>
              <a:rPr lang="en-GB" sz="2800" dirty="0" smtClean="0">
                <a:solidFill>
                  <a:schemeClr val="tx2"/>
                </a:solidFill>
                <a:effectLst/>
              </a:rPr>
              <a:t> and </a:t>
            </a:r>
            <a:r>
              <a:rPr lang="en-GB" sz="2800" dirty="0" err="1" smtClean="0">
                <a:solidFill>
                  <a:schemeClr val="tx2"/>
                </a:solidFill>
                <a:effectLst/>
              </a:rPr>
              <a:t>eCMR</a:t>
            </a:r>
            <a:endParaRPr lang="en-GB" sz="2800" dirty="0" smtClean="0">
              <a:solidFill>
                <a:schemeClr val="tx2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2181048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408" y="404664"/>
            <a:ext cx="8640960" cy="1252537"/>
          </a:xfrm>
        </p:spPr>
        <p:txBody>
          <a:bodyPr>
            <a:normAutofit/>
          </a:bodyPr>
          <a:lstStyle/>
          <a:p>
            <a:pPr lvl="0"/>
            <a:r>
              <a:rPr lang="en-GB" b="1" noProof="0" dirty="0" smtClean="0">
                <a:solidFill>
                  <a:srgbClr val="92D050"/>
                </a:solidFill>
                <a:latin typeface="+mn-lt"/>
                <a:ea typeface="+mn-ea"/>
                <a:cs typeface="+mn-cs"/>
              </a:rPr>
              <a:t>FIATA’s conclusions</a:t>
            </a:r>
            <a:endParaRPr lang="en-GB" b="1" noProof="0" dirty="0">
              <a:solidFill>
                <a:srgbClr val="92D050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 descr="http://s298698408.websitehome.co.uk/FIAT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2424" y="4834956"/>
            <a:ext cx="1983139" cy="1834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-96688" y="2736304"/>
            <a:ext cx="10225136" cy="4509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576263" marR="0" lvl="1" indent="-2730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itchFamily="18" charset="2"/>
              <a:buChar char=""/>
              <a:tabLst/>
              <a:defRPr/>
            </a:pPr>
            <a:r>
              <a:rPr lang="en-US" sz="2800" b="1" dirty="0" smtClean="0">
                <a:solidFill>
                  <a:schemeClr val="tx2"/>
                </a:solidFill>
                <a:effectLst/>
                <a:latin typeface="+mn-lt"/>
                <a:cs typeface="+mn-cs"/>
              </a:rPr>
              <a:t>Trade patterns are changing at increased speed</a:t>
            </a:r>
          </a:p>
          <a:p>
            <a:pPr marL="576263" marR="0" lvl="1" indent="-2730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itchFamily="18" charset="2"/>
              <a:buChar char=""/>
              <a:tabLst/>
              <a:defRPr/>
            </a:pPr>
            <a:r>
              <a:rPr lang="en-US" sz="2800" b="1" dirty="0" smtClean="0">
                <a:solidFill>
                  <a:schemeClr val="tx2"/>
                </a:solidFill>
                <a:effectLst/>
                <a:latin typeface="+mn-lt"/>
                <a:cs typeface="+mn-cs"/>
              </a:rPr>
              <a:t>ICT Standards are challenged by new technology but both are required to provide innovative services, legacy systems will not go away in months and probably not even in years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76263" marR="0" lvl="1" indent="-2730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itchFamily="18" charset="2"/>
              <a:buChar char="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FIATA has structure in place to assist and lead the way, but need cooperation </a:t>
            </a:r>
            <a:r>
              <a:rPr lang="en-US" sz="2800" b="1" dirty="0" smtClean="0">
                <a:solidFill>
                  <a:schemeClr val="tx2"/>
                </a:solidFill>
                <a:effectLst/>
                <a:latin typeface="+mn-lt"/>
                <a:cs typeface="+mn-cs"/>
              </a:rPr>
              <a:t>with all stakeholders, principally with shippers on the one hand and regulators on the other</a:t>
            </a:r>
          </a:p>
          <a:p>
            <a:pPr marL="576263" marR="0" lvl="1" indent="-2730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itchFamily="18" charset="2"/>
              <a:buChar char=""/>
              <a:tabLst/>
              <a:defRPr/>
            </a:pPr>
            <a:r>
              <a:rPr lang="en-US" sz="2800" b="1" i="1" u="sng" dirty="0" smtClean="0">
                <a:solidFill>
                  <a:schemeClr val="tx2"/>
                </a:solidFill>
                <a:effectLst/>
                <a:latin typeface="+mn-lt"/>
                <a:cs typeface="+mn-cs"/>
              </a:rPr>
              <a:t>There’s no business like logistics</a:t>
            </a:r>
            <a:r>
              <a:rPr lang="en-US" sz="2800" b="1" dirty="0" smtClean="0">
                <a:solidFill>
                  <a:schemeClr val="tx2"/>
                </a:solidFill>
                <a:effectLst/>
                <a:latin typeface="+mn-lt"/>
                <a:cs typeface="+mn-cs"/>
              </a:rPr>
              <a:t>…. </a:t>
            </a:r>
            <a:r>
              <a:rPr lang="en-US" sz="2800" b="1" dirty="0" smtClean="0">
                <a:solidFill>
                  <a:srgbClr val="FF0000"/>
                </a:solidFill>
                <a:effectLst/>
                <a:latin typeface="+mn-lt"/>
                <a:cs typeface="+mn-cs"/>
              </a:rPr>
              <a:t>or without it!</a:t>
            </a:r>
            <a:endParaRPr lang="en-GB" sz="2800" b="1" dirty="0">
              <a:solidFill>
                <a:srgbClr val="FF0000"/>
              </a:solidFill>
              <a:effectLst/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12816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4548188" y="2947989"/>
            <a:ext cx="9144000" cy="5847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en-US"/>
          </a:p>
        </p:txBody>
      </p:sp>
      <p:sp>
        <p:nvSpPr>
          <p:cNvPr id="27651" name="Text Box 4"/>
          <p:cNvSpPr txBox="1">
            <a:spLocks noChangeArrowheads="1"/>
          </p:cNvSpPr>
          <p:nvPr/>
        </p:nvSpPr>
        <p:spPr bwMode="auto">
          <a:xfrm>
            <a:off x="1847528" y="5150229"/>
            <a:ext cx="4824412" cy="1152525"/>
          </a:xfrm>
          <a:prstGeom prst="rect">
            <a:avLst/>
          </a:prstGeom>
          <a:noFill/>
          <a:ln>
            <a:noFill/>
          </a:ln>
          <a:extLst/>
        </p:spPr>
        <p:txBody>
          <a:bodyPr wrap="none"/>
          <a:lstStyle/>
          <a:p>
            <a:pPr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4000" b="1" dirty="0">
                <a:solidFill>
                  <a:srgbClr val="000099"/>
                </a:solidFill>
                <a:effectLst/>
                <a:latin typeface="Candara" pitchFamily="34" charset="0"/>
              </a:rPr>
              <a:t>Thank you!</a:t>
            </a:r>
          </a:p>
          <a:p>
            <a:pPr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en-GB" b="1" dirty="0">
              <a:solidFill>
                <a:srgbClr val="FF0000"/>
              </a:solidFill>
              <a:effectLst/>
              <a:latin typeface="Candara" pitchFamily="34" charset="0"/>
            </a:endParaRPr>
          </a:p>
        </p:txBody>
      </p:sp>
      <p:sp>
        <p:nvSpPr>
          <p:cNvPr id="27652" name="Text Box 5"/>
          <p:cNvSpPr txBox="1">
            <a:spLocks noChangeArrowheads="1"/>
          </p:cNvSpPr>
          <p:nvPr/>
        </p:nvSpPr>
        <p:spPr bwMode="auto">
          <a:xfrm>
            <a:off x="407467" y="1236786"/>
            <a:ext cx="6624637" cy="243143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b="1" dirty="0">
                <a:effectDag name="">
                  <a:cont type="tree" name="">
                    <a:effect ref="fillLine"/>
                    <a:outerShdw dist="38100" dir="13500000" algn="br">
                      <a:srgbClr val="55BBFF"/>
                    </a:outerShdw>
                  </a:cont>
                  <a:cont type="tree" name="">
                    <a:effect ref="fillLine"/>
                    <a:outerShdw dist="38100" dir="2700000" algn="tl">
                      <a:srgbClr val="003E68"/>
                    </a:outerShdw>
                  </a:cont>
                  <a:effect ref="fillLine"/>
                </a:effectDag>
                <a:latin typeface="Candara" pitchFamily="34" charset="0"/>
              </a:rPr>
              <a:t> </a:t>
            </a:r>
          </a:p>
          <a:p>
            <a:pPr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4000" b="1" i="1" dirty="0" smtClean="0">
                <a:solidFill>
                  <a:srgbClr val="C00000"/>
                </a:solidFill>
                <a:effectLst/>
                <a:latin typeface="Candara" pitchFamily="34" charset="0"/>
              </a:rPr>
              <a:t>Work with us, please!</a:t>
            </a:r>
            <a:endParaRPr lang="en-GB" sz="4000" b="1" i="1" dirty="0">
              <a:solidFill>
                <a:srgbClr val="C00000"/>
              </a:solidFill>
              <a:effectLst/>
              <a:latin typeface="Candara" pitchFamily="34" charset="0"/>
            </a:endParaRPr>
          </a:p>
          <a:p>
            <a:pPr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4000" b="1" i="1" dirty="0">
                <a:solidFill>
                  <a:srgbClr val="FFFF00"/>
                </a:solidFill>
                <a:effectLst/>
                <a:latin typeface="Candara" pitchFamily="34" charset="0"/>
                <a:hlinkClick r:id="rId4"/>
              </a:rPr>
              <a:t>www.fiata.com</a:t>
            </a:r>
            <a:r>
              <a:rPr lang="en-GB" b="1" dirty="0">
                <a:effectDag name="">
                  <a:cont type="tree" name="">
                    <a:effect ref="fillLine"/>
                    <a:outerShdw dist="38100" dir="13500000" algn="br">
                      <a:srgbClr val="55BBFF"/>
                    </a:outerShdw>
                  </a:cont>
                  <a:cont type="tree" name="">
                    <a:effect ref="fillLine"/>
                    <a:outerShdw dist="38100" dir="2700000" algn="tl">
                      <a:srgbClr val="003E68"/>
                    </a:outerShdw>
                  </a:cont>
                  <a:effect ref="fillLine"/>
                </a:effectDag>
                <a:latin typeface="Candara" pitchFamily="34" charset="0"/>
              </a:rPr>
              <a:t> </a:t>
            </a:r>
          </a:p>
        </p:txBody>
      </p:sp>
      <p:pic>
        <p:nvPicPr>
          <p:cNvPr id="105477" name="Picture 5" descr="I:\Logos\FIATA Logo 72dpi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7632" y="2862982"/>
            <a:ext cx="3937000" cy="366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446647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551384" y="2348880"/>
            <a:ext cx="7776864" cy="3816424"/>
          </a:xfrm>
          <a:extLst/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buClr>
                <a:srgbClr val="000066"/>
              </a:buClr>
              <a:buNone/>
            </a:pPr>
            <a:r>
              <a:rPr lang="en-GB" noProof="0" dirty="0">
                <a:solidFill>
                  <a:schemeClr val="tx1"/>
                </a:solidFill>
                <a:latin typeface="Candara" pitchFamily="34" charset="0"/>
              </a:rPr>
              <a:t>FIATA was founded on </a:t>
            </a:r>
            <a:r>
              <a:rPr lang="en-GB" b="1" noProof="0" dirty="0">
                <a:solidFill>
                  <a:schemeClr val="tx1"/>
                </a:solidFill>
                <a:latin typeface="Candara" pitchFamily="34" charset="0"/>
              </a:rPr>
              <a:t>31th May 1926 </a:t>
            </a:r>
            <a:r>
              <a:rPr lang="en-GB" noProof="0" dirty="0">
                <a:solidFill>
                  <a:schemeClr val="tx1"/>
                </a:solidFill>
                <a:latin typeface="Candara" pitchFamily="34" charset="0"/>
              </a:rPr>
              <a:t>in Vienna. </a:t>
            </a:r>
            <a:endParaRPr lang="en-GB" noProof="0" dirty="0" smtClean="0">
              <a:solidFill>
                <a:schemeClr val="tx1"/>
              </a:solidFill>
              <a:latin typeface="Candara" pitchFamily="34" charset="0"/>
            </a:endParaRPr>
          </a:p>
          <a:p>
            <a:pPr marL="0" indent="0">
              <a:lnSpc>
                <a:spcPct val="80000"/>
              </a:lnSpc>
              <a:buClr>
                <a:srgbClr val="000066"/>
              </a:buClr>
              <a:buNone/>
            </a:pPr>
            <a:endParaRPr lang="en-GB" noProof="0" dirty="0">
              <a:solidFill>
                <a:schemeClr val="tx1"/>
              </a:solidFill>
              <a:latin typeface="Candara" pitchFamily="34" charset="0"/>
            </a:endParaRPr>
          </a:p>
          <a:p>
            <a:pPr marL="0" indent="0">
              <a:lnSpc>
                <a:spcPct val="80000"/>
              </a:lnSpc>
              <a:buClr>
                <a:srgbClr val="000066"/>
              </a:buClr>
              <a:buNone/>
            </a:pPr>
            <a:r>
              <a:rPr lang="en-GB" noProof="0" dirty="0">
                <a:solidFill>
                  <a:schemeClr val="tx1"/>
                </a:solidFill>
                <a:latin typeface="Candara" pitchFamily="34" charset="0"/>
              </a:rPr>
              <a:t>FIATA is the largest non-governmental </a:t>
            </a:r>
            <a:r>
              <a:rPr lang="en-GB" noProof="0" dirty="0" smtClean="0">
                <a:solidFill>
                  <a:schemeClr val="tx1"/>
                </a:solidFill>
                <a:latin typeface="Candara" pitchFamily="34" charset="0"/>
              </a:rPr>
              <a:t>organisation </a:t>
            </a:r>
            <a:r>
              <a:rPr lang="en-GB" noProof="0" dirty="0">
                <a:solidFill>
                  <a:schemeClr val="tx1"/>
                </a:solidFill>
                <a:latin typeface="Candara" pitchFamily="34" charset="0"/>
              </a:rPr>
              <a:t>in the field of transportation. Its influence is worldwide</a:t>
            </a:r>
            <a:r>
              <a:rPr lang="en-GB" noProof="0" dirty="0" smtClean="0">
                <a:solidFill>
                  <a:schemeClr val="tx1"/>
                </a:solidFill>
                <a:latin typeface="Candara" pitchFamily="34" charset="0"/>
              </a:rPr>
              <a:t>.</a:t>
            </a:r>
          </a:p>
          <a:p>
            <a:pPr marL="0" indent="0">
              <a:lnSpc>
                <a:spcPct val="80000"/>
              </a:lnSpc>
              <a:buClr>
                <a:srgbClr val="000066"/>
              </a:buClr>
              <a:buNone/>
            </a:pPr>
            <a:endParaRPr lang="en-GB" noProof="0" dirty="0">
              <a:solidFill>
                <a:schemeClr val="tx1"/>
              </a:solidFill>
              <a:latin typeface="Candara" pitchFamily="34" charset="0"/>
            </a:endParaRPr>
          </a:p>
          <a:p>
            <a:pPr marL="0" indent="0">
              <a:lnSpc>
                <a:spcPct val="80000"/>
              </a:lnSpc>
              <a:buClr>
                <a:srgbClr val="000066"/>
              </a:buClr>
              <a:buNone/>
            </a:pPr>
            <a:r>
              <a:rPr lang="en-GB" noProof="0" dirty="0">
                <a:solidFill>
                  <a:schemeClr val="tx1"/>
                </a:solidFill>
                <a:latin typeface="Candara" pitchFamily="34" charset="0"/>
              </a:rPr>
              <a:t>FIATA has consultative status with </a:t>
            </a:r>
            <a:r>
              <a:rPr lang="en-GB" noProof="0" dirty="0" smtClean="0">
                <a:solidFill>
                  <a:schemeClr val="tx1"/>
                </a:solidFill>
                <a:latin typeface="Candara" pitchFamily="34" charset="0"/>
              </a:rPr>
              <a:t>UN/ECOSOC</a:t>
            </a:r>
            <a:r>
              <a:rPr lang="en-GB" noProof="0" dirty="0">
                <a:solidFill>
                  <a:schemeClr val="tx1"/>
                </a:solidFill>
                <a:latin typeface="Candara" pitchFamily="34" charset="0"/>
              </a:rPr>
              <a:t>, </a:t>
            </a:r>
            <a:r>
              <a:rPr lang="en-GB" noProof="0" dirty="0" smtClean="0">
                <a:solidFill>
                  <a:schemeClr val="tx1"/>
                </a:solidFill>
                <a:latin typeface="Candara" pitchFamily="34" charset="0"/>
              </a:rPr>
              <a:t>ESCWA, </a:t>
            </a:r>
            <a:r>
              <a:rPr lang="en-GB" noProof="0" dirty="0">
                <a:solidFill>
                  <a:schemeClr val="tx1"/>
                </a:solidFill>
                <a:latin typeface="Candara" pitchFamily="34" charset="0"/>
              </a:rPr>
              <a:t>UNECA</a:t>
            </a:r>
            <a:r>
              <a:rPr lang="en-GB" noProof="0" dirty="0" smtClean="0">
                <a:solidFill>
                  <a:schemeClr val="tx1"/>
                </a:solidFill>
                <a:latin typeface="Candara" pitchFamily="34" charset="0"/>
              </a:rPr>
              <a:t>, UNECE</a:t>
            </a:r>
            <a:r>
              <a:rPr lang="en-GB" noProof="0" dirty="0">
                <a:solidFill>
                  <a:schemeClr val="tx1"/>
                </a:solidFill>
                <a:latin typeface="Candara" pitchFamily="34" charset="0"/>
              </a:rPr>
              <a:t>, </a:t>
            </a:r>
            <a:r>
              <a:rPr lang="en-GB" noProof="0" dirty="0" smtClean="0">
                <a:solidFill>
                  <a:schemeClr val="tx1"/>
                </a:solidFill>
                <a:latin typeface="Candara" pitchFamily="34" charset="0"/>
              </a:rPr>
              <a:t>UNESCAP, </a:t>
            </a:r>
            <a:r>
              <a:rPr lang="en-GB" noProof="0" dirty="0">
                <a:solidFill>
                  <a:schemeClr val="tx1"/>
                </a:solidFill>
                <a:latin typeface="Candara" pitchFamily="34" charset="0"/>
              </a:rPr>
              <a:t>UNCTAD, UNCITRAL, </a:t>
            </a:r>
            <a:r>
              <a:rPr lang="en-GB" noProof="0" dirty="0" smtClean="0">
                <a:solidFill>
                  <a:schemeClr val="tx1"/>
                </a:solidFill>
                <a:latin typeface="Candara" pitchFamily="34" charset="0"/>
              </a:rPr>
              <a:t>UNDP etc.</a:t>
            </a:r>
          </a:p>
          <a:p>
            <a:pPr marL="0" indent="0">
              <a:lnSpc>
                <a:spcPct val="80000"/>
              </a:lnSpc>
              <a:buClr>
                <a:srgbClr val="000066"/>
              </a:buClr>
              <a:buNone/>
            </a:pPr>
            <a:endParaRPr lang="en-GB" noProof="0" dirty="0">
              <a:solidFill>
                <a:schemeClr val="tx1"/>
              </a:solidFill>
              <a:latin typeface="Candara" pitchFamily="34" charset="0"/>
            </a:endParaRPr>
          </a:p>
          <a:p>
            <a:pPr marL="0" indent="0">
              <a:lnSpc>
                <a:spcPct val="80000"/>
              </a:lnSpc>
              <a:buClr>
                <a:srgbClr val="000066"/>
              </a:buClr>
              <a:buNone/>
            </a:pPr>
            <a:r>
              <a:rPr lang="en-GB" noProof="0" dirty="0">
                <a:solidFill>
                  <a:schemeClr val="tx1"/>
                </a:solidFill>
                <a:latin typeface="Candara" pitchFamily="34" charset="0"/>
              </a:rPr>
              <a:t>FIATA is </a:t>
            </a:r>
            <a:r>
              <a:rPr lang="en-GB" noProof="0" dirty="0" smtClean="0">
                <a:solidFill>
                  <a:schemeClr val="tx1"/>
                </a:solidFill>
                <a:latin typeface="Candara" pitchFamily="34" charset="0"/>
              </a:rPr>
              <a:t>the recognised </a:t>
            </a:r>
            <a:r>
              <a:rPr lang="en-GB" noProof="0" dirty="0">
                <a:solidFill>
                  <a:schemeClr val="tx1"/>
                </a:solidFill>
                <a:latin typeface="Candara" pitchFamily="34" charset="0"/>
              </a:rPr>
              <a:t>representative body of the freight forwarding and logistics industry </a:t>
            </a:r>
            <a:r>
              <a:rPr lang="en-GB" noProof="0" dirty="0" smtClean="0">
                <a:solidFill>
                  <a:schemeClr val="tx1"/>
                </a:solidFill>
                <a:latin typeface="Candara" pitchFamily="34" charset="0"/>
              </a:rPr>
              <a:t>for intergovernmental organisations such as ICAO, ITF, OECD</a:t>
            </a:r>
            <a:r>
              <a:rPr lang="en-GB" noProof="0" dirty="0">
                <a:solidFill>
                  <a:schemeClr val="tx1"/>
                </a:solidFill>
                <a:latin typeface="Candara" pitchFamily="34" charset="0"/>
              </a:rPr>
              <a:t>, WCO, </a:t>
            </a:r>
            <a:r>
              <a:rPr lang="en-GB" noProof="0" dirty="0" smtClean="0">
                <a:solidFill>
                  <a:schemeClr val="tx1"/>
                </a:solidFill>
                <a:latin typeface="Candara" pitchFamily="34" charset="0"/>
              </a:rPr>
              <a:t>WTO, World Bank</a:t>
            </a:r>
            <a:r>
              <a:rPr lang="en-GB" dirty="0">
                <a:solidFill>
                  <a:schemeClr val="tx1"/>
                </a:solidFill>
                <a:latin typeface="Candara" pitchFamily="34" charset="0"/>
              </a:rPr>
              <a:t>,</a:t>
            </a:r>
            <a:r>
              <a:rPr lang="en-GB" noProof="0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en-GB" noProof="0" dirty="0">
                <a:solidFill>
                  <a:schemeClr val="tx1"/>
                </a:solidFill>
                <a:latin typeface="Candara" pitchFamily="34" charset="0"/>
              </a:rPr>
              <a:t>etc. </a:t>
            </a:r>
            <a:r>
              <a:rPr lang="en-GB" noProof="0" dirty="0" smtClean="0">
                <a:solidFill>
                  <a:schemeClr val="tx1"/>
                </a:solidFill>
                <a:latin typeface="Candara" pitchFamily="34" charset="0"/>
              </a:rPr>
              <a:t> &amp; </a:t>
            </a:r>
            <a:r>
              <a:rPr lang="en-GB" sz="2400" noProof="0" dirty="0" smtClean="0">
                <a:solidFill>
                  <a:schemeClr val="tx1"/>
                </a:solidFill>
                <a:latin typeface="Candara" pitchFamily="34" charset="0"/>
              </a:rPr>
              <a:t>private sector, e.g. GSF</a:t>
            </a:r>
            <a:r>
              <a:rPr lang="en-GB" sz="2400" noProof="0" dirty="0">
                <a:solidFill>
                  <a:schemeClr val="tx1"/>
                </a:solidFill>
                <a:latin typeface="Candara" pitchFamily="34" charset="0"/>
              </a:rPr>
              <a:t>, IATA, ICC, IRU, UIC, etc.</a:t>
            </a:r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>
          <a:xfrm>
            <a:off x="695400" y="332656"/>
            <a:ext cx="11161240" cy="1252538"/>
          </a:xfrm>
        </p:spPr>
        <p:txBody>
          <a:bodyPr>
            <a:normAutofit/>
          </a:bodyPr>
          <a:lstStyle/>
          <a:p>
            <a:pPr eaLnBrk="1" hangingPunct="1">
              <a:buClr>
                <a:srgbClr val="000066"/>
              </a:buClr>
            </a:pPr>
            <a:r>
              <a:rPr lang="en-GB" b="1" noProof="0" dirty="0">
                <a:solidFill>
                  <a:srgbClr val="92D050"/>
                </a:solidFill>
                <a:latin typeface="+mn-lt"/>
                <a:ea typeface="+mn-ea"/>
                <a:cs typeface="+mn-cs"/>
              </a:rPr>
              <a:t>FIATA </a:t>
            </a:r>
            <a:r>
              <a:rPr lang="en-GB" b="1" noProof="0" dirty="0" smtClean="0">
                <a:solidFill>
                  <a:srgbClr val="92D050"/>
                </a:solidFill>
                <a:latin typeface="+mn-lt"/>
                <a:ea typeface="+mn-ea"/>
                <a:cs typeface="+mn-cs"/>
              </a:rPr>
              <a:t>90</a:t>
            </a:r>
            <a:r>
              <a:rPr lang="en-GB" b="1" baseline="30000" noProof="0" dirty="0" smtClean="0">
                <a:solidFill>
                  <a:srgbClr val="92D050"/>
                </a:solidFill>
                <a:latin typeface="+mn-lt"/>
                <a:ea typeface="+mn-ea"/>
                <a:cs typeface="+mn-cs"/>
              </a:rPr>
              <a:t>th</a:t>
            </a:r>
            <a:r>
              <a:rPr lang="en-GB" b="1" noProof="0" dirty="0" smtClean="0">
                <a:solidFill>
                  <a:srgbClr val="92D050"/>
                </a:solidFill>
                <a:latin typeface="+mn-lt"/>
                <a:ea typeface="+mn-ea"/>
                <a:cs typeface="+mn-cs"/>
              </a:rPr>
              <a:t> anniversary </a:t>
            </a:r>
            <a:r>
              <a:rPr lang="en-GB" b="1" noProof="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in </a:t>
            </a:r>
            <a:r>
              <a:rPr lang="en-GB" b="1" noProof="0" dirty="0">
                <a:solidFill>
                  <a:srgbClr val="FF0000"/>
                </a:solidFill>
                <a:latin typeface="+mn-lt"/>
                <a:ea typeface="+mn-ea"/>
                <a:cs typeface="+mn-cs"/>
                <a:hlinkClick r:id="rId4"/>
              </a:rPr>
              <a:t>D</a:t>
            </a:r>
            <a:r>
              <a:rPr lang="en-GB" b="1" noProof="0" dirty="0" smtClean="0">
                <a:solidFill>
                  <a:srgbClr val="FF0000"/>
                </a:solidFill>
                <a:latin typeface="+mn-lt"/>
                <a:ea typeface="+mn-ea"/>
                <a:cs typeface="+mn-cs"/>
                <a:hlinkClick r:id="rId4"/>
              </a:rPr>
              <a:t>ublin</a:t>
            </a:r>
            <a:endParaRPr lang="en-GB" b="1" noProof="0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56324" name="Picture 5" descr="http://www.steampicturelibrary.com/image/Horse-drawn-delivery-wagon-at-Paddington-Mint-Stables-c1910_41378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28248" y="1544546"/>
            <a:ext cx="3547866" cy="234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https://tse1.mm.bing.net/th?&amp;id=OIP.M5d4ff861fe18831fc40f7c2434aaf452H0&amp;w=299&amp;h=198&amp;c=0&amp;pid=1.9&amp;rs=0&amp;p=0&amp;r=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6229" y="4135338"/>
            <a:ext cx="3500411" cy="2317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13115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1559497" y="476672"/>
            <a:ext cx="9145016" cy="1079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sl-SI" sz="4400" b="1" dirty="0" smtClean="0">
                <a:solidFill>
                  <a:srgbClr val="92D050"/>
                </a:solidFill>
              </a:rPr>
              <a:t>FIATA’s </a:t>
            </a:r>
            <a:r>
              <a:rPr lang="en-GB" altLang="sl-SI" sz="4400" b="1" noProof="0" dirty="0" smtClean="0">
                <a:solidFill>
                  <a:srgbClr val="92D050"/>
                </a:solidFill>
              </a:rPr>
              <a:t>Global, Unique Constituency</a:t>
            </a:r>
            <a:endParaRPr lang="en-GB" altLang="sl-SI" sz="4400" b="1" noProof="0" dirty="0">
              <a:solidFill>
                <a:srgbClr val="92D050"/>
              </a:solidFill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91344" y="1844599"/>
            <a:ext cx="9576990" cy="3816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D83E2C"/>
              </a:buClr>
              <a:buSzPct val="80000"/>
              <a:defRPr/>
            </a:pPr>
            <a:r>
              <a:rPr kumimoji="1" lang="en-GB" sz="2200" b="1" i="1" dirty="0" smtClean="0">
                <a:solidFill>
                  <a:srgbClr val="000099"/>
                </a:solidFill>
                <a:effectLst/>
                <a:latin typeface="Candara" pitchFamily="34" charset="0"/>
                <a:cs typeface="Arial" charset="0"/>
              </a:rPr>
              <a:t>108 </a:t>
            </a:r>
            <a:r>
              <a:rPr kumimoji="1" lang="en-GB" sz="2200" b="1" i="1" dirty="0">
                <a:solidFill>
                  <a:srgbClr val="000099"/>
                </a:solidFill>
                <a:effectLst/>
                <a:latin typeface="Candara" pitchFamily="34" charset="0"/>
                <a:cs typeface="Arial" charset="0"/>
              </a:rPr>
              <a:t>Association Members in </a:t>
            </a:r>
            <a:r>
              <a:rPr kumimoji="1" lang="en-GB" sz="2200" b="1" i="1" dirty="0" smtClean="0">
                <a:solidFill>
                  <a:srgbClr val="000099"/>
                </a:solidFill>
                <a:effectLst/>
                <a:latin typeface="Candara" pitchFamily="34" charset="0"/>
                <a:cs typeface="Arial" charset="0"/>
              </a:rPr>
              <a:t>98 </a:t>
            </a:r>
            <a:r>
              <a:rPr kumimoji="1" lang="en-GB" sz="2200" b="1" i="1" dirty="0">
                <a:solidFill>
                  <a:srgbClr val="000099"/>
                </a:solidFill>
                <a:effectLst/>
                <a:latin typeface="Candara" pitchFamily="34" charset="0"/>
                <a:cs typeface="Arial" charset="0"/>
              </a:rPr>
              <a:t>countries</a:t>
            </a:r>
          </a:p>
          <a:p>
            <a:pPr eaLnBrk="1" hangingPunct="1">
              <a:spcBef>
                <a:spcPct val="50000"/>
              </a:spcBef>
              <a:buClr>
                <a:srgbClr val="D83E2C"/>
              </a:buClr>
              <a:buSzPct val="80000"/>
              <a:defRPr/>
            </a:pPr>
            <a:r>
              <a:rPr kumimoji="1" lang="en-GB" sz="2200" b="1" i="1" dirty="0" smtClean="0">
                <a:solidFill>
                  <a:srgbClr val="000099"/>
                </a:solidFill>
                <a:effectLst/>
                <a:latin typeface="Candara" pitchFamily="34" charset="0"/>
                <a:cs typeface="Arial" charset="0"/>
              </a:rPr>
              <a:t>5600 </a:t>
            </a:r>
            <a:r>
              <a:rPr kumimoji="1" lang="en-GB" sz="2200" b="1" i="1" dirty="0">
                <a:solidFill>
                  <a:srgbClr val="000099"/>
                </a:solidFill>
                <a:effectLst/>
                <a:latin typeface="Candara" pitchFamily="34" charset="0"/>
                <a:cs typeface="Arial" charset="0"/>
              </a:rPr>
              <a:t>direct Individual Members in </a:t>
            </a:r>
            <a:r>
              <a:rPr kumimoji="1" lang="en-GB" sz="2200" b="1" i="1" dirty="0" smtClean="0">
                <a:solidFill>
                  <a:srgbClr val="000099"/>
                </a:solidFill>
                <a:effectLst/>
                <a:latin typeface="Candara" pitchFamily="34" charset="0"/>
                <a:cs typeface="Arial" charset="0"/>
              </a:rPr>
              <a:t>160 </a:t>
            </a:r>
            <a:r>
              <a:rPr kumimoji="1" lang="en-GB" sz="2200" b="1" i="1" dirty="0">
                <a:solidFill>
                  <a:srgbClr val="000099"/>
                </a:solidFill>
                <a:effectLst/>
                <a:latin typeface="Candara" pitchFamily="34" charset="0"/>
                <a:cs typeface="Arial" charset="0"/>
              </a:rPr>
              <a:t>countries</a:t>
            </a:r>
          </a:p>
          <a:p>
            <a:pPr eaLnBrk="1" hangingPunct="1">
              <a:spcBef>
                <a:spcPct val="50000"/>
              </a:spcBef>
              <a:buClr>
                <a:srgbClr val="D83E2C"/>
              </a:buClr>
              <a:buSzPct val="80000"/>
              <a:defRPr/>
            </a:pPr>
            <a:r>
              <a:rPr kumimoji="1" lang="en-GB" sz="2200" b="1" i="1" dirty="0">
                <a:solidFill>
                  <a:srgbClr val="000099"/>
                </a:solidFill>
                <a:effectLst/>
                <a:latin typeface="Candara" pitchFamily="34" charset="0"/>
                <a:cs typeface="Arial" charset="0"/>
              </a:rPr>
              <a:t>Largest world wide NGO in Transport and Logistics</a:t>
            </a:r>
          </a:p>
        </p:txBody>
      </p:sp>
      <p:pic>
        <p:nvPicPr>
          <p:cNvPr id="6149" name="Picture 8" descr="kart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7579" y="3501107"/>
            <a:ext cx="3983037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19" descr="FIATA Logo 72dp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5506" y="4962798"/>
            <a:ext cx="1835150" cy="170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379" y="3429000"/>
            <a:ext cx="4365242" cy="3429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792" y="3586683"/>
            <a:ext cx="2676580" cy="21328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814" y="5013176"/>
            <a:ext cx="2622474" cy="184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04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Oval 46"/>
          <p:cNvSpPr/>
          <p:nvPr/>
        </p:nvSpPr>
        <p:spPr>
          <a:xfrm>
            <a:off x="1487488" y="5121350"/>
            <a:ext cx="1080120" cy="82793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WG </a:t>
            </a:r>
            <a:r>
              <a:rPr lang="en-GB" sz="1600" dirty="0" smtClean="0"/>
              <a:t>Rail</a:t>
            </a:r>
            <a:endParaRPr lang="en-GB" sz="1600" dirty="0"/>
          </a:p>
        </p:txBody>
      </p:sp>
      <p:pic>
        <p:nvPicPr>
          <p:cNvPr id="1303" name="Picture 279" descr="https://tse1.mm.bing.net/th?&amp;id=OIP.Mc8d7f28a48c29bd9f1d2bff6e0b0ac8co0&amp;w=300&amp;h=135&amp;c=0&amp;pid=1.9&amp;rs=0&amp;p=0&amp;r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574" y="4946355"/>
            <a:ext cx="2857500" cy="1285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24291" y="188640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/>
          <a:p>
            <a:pPr algn="ctr" eaLnBrk="1" hangingPunct="1">
              <a:buClr>
                <a:srgbClr val="000066"/>
              </a:buClr>
            </a:pPr>
            <a:r>
              <a:rPr lang="en-GB" b="1" noProof="0" dirty="0" smtClean="0">
                <a:solidFill>
                  <a:srgbClr val="92D050"/>
                </a:solidFill>
                <a:latin typeface="+mn-lt"/>
                <a:ea typeface="+mn-ea"/>
                <a:cs typeface="+mn-cs"/>
              </a:rPr>
              <a:t>Innovating logistics with a plan</a:t>
            </a:r>
            <a:endParaRPr lang="en-GB" b="1" noProof="0" dirty="0">
              <a:solidFill>
                <a:srgbClr val="92D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63425" y="1124744"/>
            <a:ext cx="8424863" cy="431958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ctr">
              <a:spcBef>
                <a:spcPct val="0"/>
              </a:spcBef>
              <a:buClrTx/>
              <a:buSzTx/>
              <a:buNone/>
              <a:defRPr/>
            </a:pPr>
            <a:r>
              <a:rPr lang="en-GB" sz="2500" b="1" noProof="0" dirty="0">
                <a:solidFill>
                  <a:schemeClr val="bg1"/>
                </a:solidFill>
                <a:latin typeface="Candara" pitchFamily="34" charset="0"/>
              </a:rPr>
              <a:t>Institutes, Advisory Bodies, Working Groups </a:t>
            </a:r>
          </a:p>
        </p:txBody>
      </p:sp>
      <p:grpSp>
        <p:nvGrpSpPr>
          <p:cNvPr id="9222" name="Group 1043"/>
          <p:cNvGrpSpPr>
            <a:grpSpLocks/>
          </p:cNvGrpSpPr>
          <p:nvPr/>
        </p:nvGrpSpPr>
        <p:grpSpPr bwMode="auto">
          <a:xfrm>
            <a:off x="310680" y="2617588"/>
            <a:ext cx="4435476" cy="587885"/>
            <a:chOff x="610" y="1259"/>
            <a:chExt cx="2540" cy="448"/>
          </a:xfrm>
        </p:grpSpPr>
        <p:sp>
          <p:nvSpPr>
            <p:cNvPr id="9" name="Text Box 1029"/>
            <p:cNvSpPr txBox="1">
              <a:spLocks noChangeArrowheads="1"/>
            </p:cNvSpPr>
            <p:nvPr/>
          </p:nvSpPr>
          <p:spPr bwMode="auto">
            <a:xfrm>
              <a:off x="1134" y="1259"/>
              <a:ext cx="2016" cy="448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92075" tIns="46038" rIns="92075" bIns="46038">
              <a:spAutoFit/>
            </a:bodyPr>
            <a:lstStyle/>
            <a:p>
              <a:pPr algn="ctr" fontAlgn="auto">
                <a:spcAft>
                  <a:spcPts val="0"/>
                </a:spcAft>
                <a:buClr>
                  <a:srgbClr val="FFFFCC"/>
                </a:buClr>
                <a:buSzPct val="80000"/>
                <a:defRPr/>
              </a:pPr>
              <a:r>
                <a:rPr kumimoji="1" lang="de-DE" sz="1800" kern="0" dirty="0" err="1">
                  <a:solidFill>
                    <a:srgbClr val="000099"/>
                  </a:solidFill>
                  <a:effectLst/>
                  <a:latin typeface="Times New Roman" pitchFamily="18" charset="0"/>
                </a:rPr>
                <a:t>Airfreight</a:t>
              </a:r>
              <a:r>
                <a:rPr kumimoji="1" lang="de-DE" sz="1800" kern="0" dirty="0">
                  <a:solidFill>
                    <a:srgbClr val="000099"/>
                  </a:solidFill>
                  <a:effectLst/>
                  <a:latin typeface="Times New Roman" pitchFamily="18" charset="0"/>
                </a:rPr>
                <a:t> Institute </a:t>
              </a:r>
              <a:br>
                <a:rPr kumimoji="1" lang="de-DE" sz="1800" kern="0" dirty="0">
                  <a:solidFill>
                    <a:srgbClr val="000099"/>
                  </a:solidFill>
                  <a:effectLst/>
                  <a:latin typeface="Times New Roman" pitchFamily="18" charset="0"/>
                </a:rPr>
              </a:br>
              <a:r>
                <a:rPr kumimoji="1" lang="de-DE" sz="1800" kern="0" dirty="0">
                  <a:solidFill>
                    <a:srgbClr val="000099"/>
                  </a:solidFill>
                  <a:effectLst/>
                  <a:latin typeface="Times New Roman" pitchFamily="18" charset="0"/>
                </a:rPr>
                <a:t>AFI</a:t>
              </a:r>
            </a:p>
          </p:txBody>
        </p:sp>
        <p:graphicFrame>
          <p:nvGraphicFramePr>
            <p:cNvPr id="9235" name="Object 103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0675395"/>
                </p:ext>
              </p:extLst>
            </p:nvPr>
          </p:nvGraphicFramePr>
          <p:xfrm>
            <a:off x="610" y="1278"/>
            <a:ext cx="896" cy="3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6" name="Clip" r:id="rId5" imgW="1421892" imgH="603504" progId="">
                    <p:embed/>
                  </p:oleObj>
                </mc:Choice>
                <mc:Fallback>
                  <p:oleObj name="Clip" r:id="rId5" imgW="1421892" imgH="603504" progId="">
                    <p:embed/>
                    <p:pic>
                      <p:nvPicPr>
                        <p:cNvPr id="0" name="Picture 2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0" y="1278"/>
                          <a:ext cx="896" cy="38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2" name="Text Box 1027"/>
          <p:cNvSpPr txBox="1">
            <a:spLocks noChangeArrowheads="1"/>
          </p:cNvSpPr>
          <p:nvPr/>
        </p:nvSpPr>
        <p:spPr bwMode="auto">
          <a:xfrm>
            <a:off x="1395066" y="3366857"/>
            <a:ext cx="3234808" cy="667566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2075" tIns="46038" rIns="92075" bIns="46038">
            <a:spAutoFit/>
          </a:bodyPr>
          <a:lstStyle/>
          <a:p>
            <a:pPr algn="ctr" fontAlgn="auto">
              <a:spcAft>
                <a:spcPts val="0"/>
              </a:spcAft>
              <a:buClr>
                <a:srgbClr val="FFFFCC"/>
              </a:buClr>
              <a:buSzPct val="80000"/>
              <a:defRPr/>
            </a:pPr>
            <a:r>
              <a:rPr kumimoji="1" lang="de-DE" sz="1800" kern="0" dirty="0" err="1">
                <a:solidFill>
                  <a:srgbClr val="000099"/>
                </a:solidFill>
                <a:effectLst/>
                <a:latin typeface="Times New Roman" pitchFamily="18" charset="0"/>
              </a:rPr>
              <a:t>Customs</a:t>
            </a:r>
            <a:r>
              <a:rPr kumimoji="1" lang="de-DE" sz="1800" kern="0" dirty="0">
                <a:solidFill>
                  <a:srgbClr val="000099"/>
                </a:solidFill>
                <a:effectLst/>
                <a:latin typeface="Times New Roman" pitchFamily="18" charset="0"/>
              </a:rPr>
              <a:t> </a:t>
            </a:r>
            <a:r>
              <a:rPr kumimoji="1" lang="de-DE" sz="1800" kern="0" dirty="0" err="1">
                <a:solidFill>
                  <a:srgbClr val="000099"/>
                </a:solidFill>
                <a:effectLst/>
                <a:latin typeface="Times New Roman" pitchFamily="18" charset="0"/>
              </a:rPr>
              <a:t>Affairs</a:t>
            </a:r>
            <a:r>
              <a:rPr kumimoji="1" lang="de-DE" sz="1800" kern="0" dirty="0">
                <a:solidFill>
                  <a:srgbClr val="000099"/>
                </a:solidFill>
                <a:effectLst/>
                <a:latin typeface="Times New Roman" pitchFamily="18" charset="0"/>
              </a:rPr>
              <a:t> </a:t>
            </a:r>
            <a:r>
              <a:rPr kumimoji="1" lang="de-DE" sz="1800" kern="0" dirty="0" err="1">
                <a:solidFill>
                  <a:srgbClr val="000099"/>
                </a:solidFill>
                <a:effectLst/>
                <a:latin typeface="Times New Roman" pitchFamily="18" charset="0"/>
              </a:rPr>
              <a:t>Insitute</a:t>
            </a:r>
            <a:r>
              <a:rPr kumimoji="1" lang="de-DE" sz="1800" kern="0" dirty="0">
                <a:solidFill>
                  <a:srgbClr val="000099"/>
                </a:solidFill>
                <a:effectLst/>
                <a:latin typeface="Times New Roman" pitchFamily="18" charset="0"/>
              </a:rPr>
              <a:t> </a:t>
            </a:r>
            <a:br>
              <a:rPr kumimoji="1" lang="de-DE" sz="1800" kern="0" dirty="0">
                <a:solidFill>
                  <a:srgbClr val="000099"/>
                </a:solidFill>
                <a:effectLst/>
                <a:latin typeface="Times New Roman" pitchFamily="18" charset="0"/>
              </a:rPr>
            </a:br>
            <a:r>
              <a:rPr kumimoji="1" lang="de-DE" sz="1800" kern="0" dirty="0">
                <a:solidFill>
                  <a:srgbClr val="000099"/>
                </a:solidFill>
                <a:effectLst/>
                <a:latin typeface="Times New Roman" pitchFamily="18" charset="0"/>
              </a:rPr>
              <a:t>CAI</a:t>
            </a:r>
          </a:p>
        </p:txBody>
      </p:sp>
      <p:pic>
        <p:nvPicPr>
          <p:cNvPr id="9226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7988" y="2302993"/>
            <a:ext cx="3349063" cy="1050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9227" name="Group 2"/>
          <p:cNvGrpSpPr>
            <a:grpSpLocks/>
          </p:cNvGrpSpPr>
          <p:nvPr/>
        </p:nvGrpSpPr>
        <p:grpSpPr bwMode="auto">
          <a:xfrm>
            <a:off x="5448877" y="3366857"/>
            <a:ext cx="3250629" cy="751174"/>
            <a:chOff x="2897470" y="5996302"/>
            <a:chExt cx="4005262" cy="869130"/>
          </a:xfrm>
        </p:grpSpPr>
        <p:sp>
          <p:nvSpPr>
            <p:cNvPr id="19" name="Oval 2105"/>
            <p:cNvSpPr>
              <a:spLocks noChangeArrowheads="1"/>
            </p:cNvSpPr>
            <p:nvPr/>
          </p:nvSpPr>
          <p:spPr bwMode="auto">
            <a:xfrm>
              <a:off x="2897470" y="6001609"/>
              <a:ext cx="4005262" cy="863823"/>
            </a:xfrm>
            <a:prstGeom prst="ellipse">
              <a:avLst/>
            </a:prstGeom>
            <a:gradFill rotWithShape="0">
              <a:gsLst>
                <a:gs pos="0">
                  <a:srgbClr val="EAEAEA"/>
                </a:gs>
                <a:gs pos="100000">
                  <a:srgbClr val="FFFFFF"/>
                </a:gs>
              </a:gsLst>
              <a:lin ang="5400000" scaled="1"/>
            </a:gradFill>
            <a:ln w="952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>
                <a:defRPr/>
              </a:pPr>
              <a:endParaRPr lang="en-GB"/>
            </a:p>
          </p:txBody>
        </p:sp>
        <p:grpSp>
          <p:nvGrpSpPr>
            <p:cNvPr id="9229" name="Group 1"/>
            <p:cNvGrpSpPr>
              <a:grpSpLocks/>
            </p:cNvGrpSpPr>
            <p:nvPr/>
          </p:nvGrpSpPr>
          <p:grpSpPr bwMode="auto">
            <a:xfrm>
              <a:off x="3003324" y="5996302"/>
              <a:ext cx="3296770" cy="793499"/>
              <a:chOff x="2571075" y="6267555"/>
              <a:chExt cx="3653391" cy="983424"/>
            </a:xfrm>
          </p:grpSpPr>
          <p:sp>
            <p:nvSpPr>
              <p:cNvPr id="20" name="Text Box 2106"/>
              <p:cNvSpPr txBox="1">
                <a:spLocks noChangeArrowheads="1"/>
              </p:cNvSpPr>
              <p:nvPr/>
            </p:nvSpPr>
            <p:spPr bwMode="auto">
              <a:xfrm>
                <a:off x="2935014" y="6411509"/>
                <a:ext cx="3289452" cy="83947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2075" tIns="46038" rIns="92075" bIns="46038">
                <a:spAutoFit/>
              </a:bodyPr>
              <a:lstStyle/>
              <a:p>
                <a:pPr algn="r">
                  <a:buSzPct val="80000"/>
                  <a:defRPr/>
                </a:pPr>
                <a:r>
                  <a:rPr kumimoji="1" lang="de-DE" sz="1600" b="1" dirty="0">
                    <a:solidFill>
                      <a:srgbClr val="000099"/>
                    </a:solidFill>
                    <a:effectLst/>
                    <a:latin typeface="Arial" charset="0"/>
                  </a:rPr>
                  <a:t>Advisory Body</a:t>
                </a:r>
                <a:br>
                  <a:rPr kumimoji="1" lang="de-DE" sz="1600" b="1" dirty="0">
                    <a:solidFill>
                      <a:srgbClr val="000099"/>
                    </a:solidFill>
                    <a:effectLst/>
                    <a:latin typeface="Arial" charset="0"/>
                  </a:rPr>
                </a:br>
                <a:r>
                  <a:rPr kumimoji="1" lang="en-US" sz="1600" b="1" dirty="0">
                    <a:solidFill>
                      <a:srgbClr val="000099"/>
                    </a:solidFill>
                    <a:effectLst/>
                    <a:latin typeface="Arial" charset="0"/>
                  </a:rPr>
                  <a:t>Safety Security</a:t>
                </a:r>
                <a:endParaRPr kumimoji="1" lang="en-GB" sz="1600" b="1" dirty="0">
                  <a:solidFill>
                    <a:srgbClr val="000099"/>
                  </a:solidFill>
                  <a:effectLst/>
                  <a:latin typeface="Arial" charset="0"/>
                </a:endParaRPr>
              </a:p>
            </p:txBody>
          </p:sp>
          <p:pic>
            <p:nvPicPr>
              <p:cNvPr id="9231" name="Picture 2109" descr="MCj04241740000[1]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71075" y="6267555"/>
                <a:ext cx="504826" cy="9540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5" name="Oval 14"/>
          <p:cNvSpPr/>
          <p:nvPr/>
        </p:nvSpPr>
        <p:spPr>
          <a:xfrm>
            <a:off x="2639616" y="5013176"/>
            <a:ext cx="1080120" cy="82793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WG Road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2974976" y="6310611"/>
            <a:ext cx="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Picture 19" descr="FIATA Logo 72dpi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284742" y="332656"/>
            <a:ext cx="1491778" cy="138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tx1">
                <a:lumMod val="95000"/>
              </a:schemeClr>
            </a:outerShdw>
          </a:effectLst>
        </p:spPr>
      </p:pic>
      <p:sp>
        <p:nvSpPr>
          <p:cNvPr id="3" name="AutoShape 141" descr="http://ddff-bg.com/wp-content/uploads/2013/02/multimodal.jpg"/>
          <p:cNvSpPr>
            <a:spLocks noChangeAspect="1" noChangeArrowheads="1"/>
          </p:cNvSpPr>
          <p:nvPr/>
        </p:nvSpPr>
        <p:spPr bwMode="auto">
          <a:xfrm>
            <a:off x="626716" y="404664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pic>
        <p:nvPicPr>
          <p:cNvPr id="1169" name="Picture 145" descr="http://image.shutterstock.com/display_pic_with_logo/549163/98381018/stock-vector-sea-road-rail-freight-logistics-delivery-arrow-supply-chain-color-illustration-9838101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17" y="4332801"/>
            <a:ext cx="745943" cy="846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8" name="Group 2"/>
          <p:cNvGrpSpPr>
            <a:grpSpLocks/>
          </p:cNvGrpSpPr>
          <p:nvPr/>
        </p:nvGrpSpPr>
        <p:grpSpPr bwMode="auto">
          <a:xfrm>
            <a:off x="5607679" y="4254256"/>
            <a:ext cx="3091826" cy="736751"/>
            <a:chOff x="2897470" y="6001609"/>
            <a:chExt cx="4005262" cy="863823"/>
          </a:xfrm>
        </p:grpSpPr>
        <p:sp>
          <p:nvSpPr>
            <p:cNvPr id="41" name="Oval 2105"/>
            <p:cNvSpPr>
              <a:spLocks noChangeArrowheads="1"/>
            </p:cNvSpPr>
            <p:nvPr/>
          </p:nvSpPr>
          <p:spPr bwMode="auto">
            <a:xfrm>
              <a:off x="2897470" y="6001609"/>
              <a:ext cx="4005262" cy="863823"/>
            </a:xfrm>
            <a:prstGeom prst="ellipse">
              <a:avLst/>
            </a:prstGeom>
            <a:gradFill rotWithShape="0">
              <a:gsLst>
                <a:gs pos="0">
                  <a:srgbClr val="EAEAEA"/>
                </a:gs>
                <a:gs pos="100000">
                  <a:srgbClr val="FFFFFF"/>
                </a:gs>
              </a:gsLst>
              <a:lin ang="5400000" scaled="1"/>
            </a:gradFill>
            <a:ln w="952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43" name="Text Box 2106"/>
            <p:cNvSpPr txBox="1">
              <a:spLocks noChangeArrowheads="1"/>
            </p:cNvSpPr>
            <p:nvPr/>
          </p:nvSpPr>
          <p:spPr bwMode="auto">
            <a:xfrm>
              <a:off x="2966002" y="6137309"/>
              <a:ext cx="3630667" cy="6863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2075" tIns="46038" rIns="92075" bIns="46038">
              <a:spAutoFit/>
            </a:bodyPr>
            <a:lstStyle/>
            <a:p>
              <a:pPr algn="r">
                <a:buSzPct val="80000"/>
                <a:defRPr/>
              </a:pPr>
              <a:r>
                <a:rPr kumimoji="1" lang="de-DE" sz="1600" b="1" dirty="0">
                  <a:solidFill>
                    <a:srgbClr val="000099"/>
                  </a:solidFill>
                  <a:effectLst/>
                  <a:latin typeface="Arial" charset="0"/>
                </a:rPr>
                <a:t>Advisory Body</a:t>
              </a:r>
              <a:br>
                <a:rPr kumimoji="1" lang="de-DE" sz="1600" b="1" dirty="0">
                  <a:solidFill>
                    <a:srgbClr val="000099"/>
                  </a:solidFill>
                  <a:effectLst/>
                  <a:latin typeface="Arial" charset="0"/>
                </a:rPr>
              </a:br>
              <a:r>
                <a:rPr kumimoji="1" lang="en-US" sz="1600" b="1" dirty="0">
                  <a:solidFill>
                    <a:srgbClr val="000099"/>
                  </a:solidFill>
                  <a:effectLst/>
                  <a:latin typeface="Arial" charset="0"/>
                </a:rPr>
                <a:t>Vocational Training</a:t>
              </a:r>
              <a:endParaRPr kumimoji="1" lang="en-GB" sz="1600" b="1" dirty="0">
                <a:solidFill>
                  <a:srgbClr val="000099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45" name="Group 2"/>
          <p:cNvGrpSpPr>
            <a:grpSpLocks/>
          </p:cNvGrpSpPr>
          <p:nvPr/>
        </p:nvGrpSpPr>
        <p:grpSpPr bwMode="auto">
          <a:xfrm>
            <a:off x="5587182" y="5195394"/>
            <a:ext cx="3132820" cy="750634"/>
            <a:chOff x="2897470" y="6001610"/>
            <a:chExt cx="4005262" cy="659845"/>
          </a:xfrm>
        </p:grpSpPr>
        <p:sp>
          <p:nvSpPr>
            <p:cNvPr id="46" name="Oval 2105"/>
            <p:cNvSpPr>
              <a:spLocks noChangeArrowheads="1"/>
            </p:cNvSpPr>
            <p:nvPr/>
          </p:nvSpPr>
          <p:spPr bwMode="auto">
            <a:xfrm>
              <a:off x="2897470" y="6001610"/>
              <a:ext cx="4005262" cy="659845"/>
            </a:xfrm>
            <a:prstGeom prst="ellipse">
              <a:avLst/>
            </a:prstGeom>
            <a:gradFill rotWithShape="0">
              <a:gsLst>
                <a:gs pos="0">
                  <a:srgbClr val="EAEAEA"/>
                </a:gs>
                <a:gs pos="100000">
                  <a:srgbClr val="FFFFFF"/>
                </a:gs>
              </a:gsLst>
              <a:lin ang="5400000" scaled="1"/>
            </a:gradFill>
            <a:ln w="952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48" name="Text Box 2106"/>
            <p:cNvSpPr txBox="1">
              <a:spLocks noChangeArrowheads="1"/>
            </p:cNvSpPr>
            <p:nvPr/>
          </p:nvSpPr>
          <p:spPr bwMode="auto">
            <a:xfrm>
              <a:off x="3131880" y="6083537"/>
              <a:ext cx="3393133" cy="5146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2075" tIns="46038" rIns="92075" bIns="46038">
              <a:spAutoFit/>
            </a:bodyPr>
            <a:lstStyle/>
            <a:p>
              <a:pPr algn="r">
                <a:buSzPct val="80000"/>
                <a:defRPr/>
              </a:pPr>
              <a:r>
                <a:rPr kumimoji="1" lang="de-DE" sz="1600" b="1" dirty="0">
                  <a:solidFill>
                    <a:srgbClr val="000099"/>
                  </a:solidFill>
                  <a:effectLst/>
                  <a:latin typeface="Arial" charset="0"/>
                </a:rPr>
                <a:t>Advisory Body</a:t>
              </a:r>
              <a:br>
                <a:rPr kumimoji="1" lang="de-DE" sz="1600" b="1" dirty="0">
                  <a:solidFill>
                    <a:srgbClr val="000099"/>
                  </a:solidFill>
                  <a:effectLst/>
                  <a:latin typeface="Arial" charset="0"/>
                </a:rPr>
              </a:br>
              <a:r>
                <a:rPr kumimoji="1" lang="en-US" sz="1600" b="1" dirty="0">
                  <a:solidFill>
                    <a:srgbClr val="000099"/>
                  </a:solidFill>
                  <a:effectLst/>
                  <a:latin typeface="Arial" charset="0"/>
                </a:rPr>
                <a:t>Information Technology </a:t>
              </a:r>
              <a:endParaRPr kumimoji="1" lang="en-GB" sz="1600" b="1" dirty="0">
                <a:solidFill>
                  <a:srgbClr val="000099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51" name="Group 2"/>
          <p:cNvGrpSpPr>
            <a:grpSpLocks/>
          </p:cNvGrpSpPr>
          <p:nvPr/>
        </p:nvGrpSpPr>
        <p:grpSpPr bwMode="auto">
          <a:xfrm>
            <a:off x="4655840" y="6026270"/>
            <a:ext cx="3168352" cy="643086"/>
            <a:chOff x="2897470" y="6001610"/>
            <a:chExt cx="4005262" cy="692798"/>
          </a:xfrm>
        </p:grpSpPr>
        <p:sp>
          <p:nvSpPr>
            <p:cNvPr id="52" name="Oval 2105"/>
            <p:cNvSpPr>
              <a:spLocks noChangeArrowheads="1"/>
            </p:cNvSpPr>
            <p:nvPr/>
          </p:nvSpPr>
          <p:spPr bwMode="auto">
            <a:xfrm>
              <a:off x="2897470" y="6001610"/>
              <a:ext cx="4005262" cy="659845"/>
            </a:xfrm>
            <a:prstGeom prst="ellipse">
              <a:avLst/>
            </a:prstGeom>
            <a:gradFill rotWithShape="0">
              <a:gsLst>
                <a:gs pos="0">
                  <a:srgbClr val="EAEAEA"/>
                </a:gs>
                <a:gs pos="100000">
                  <a:srgbClr val="FFFFFF"/>
                </a:gs>
              </a:gsLst>
              <a:lin ang="5400000" scaled="1"/>
            </a:gradFill>
            <a:ln w="952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53" name="Text Box 2106"/>
            <p:cNvSpPr txBox="1">
              <a:spLocks noChangeArrowheads="1"/>
            </p:cNvSpPr>
            <p:nvPr/>
          </p:nvSpPr>
          <p:spPr bwMode="auto">
            <a:xfrm>
              <a:off x="2897470" y="6063736"/>
              <a:ext cx="3393133" cy="630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2075" tIns="46038" rIns="92075" bIns="46038">
              <a:spAutoFit/>
            </a:bodyPr>
            <a:lstStyle/>
            <a:p>
              <a:pPr algn="r">
                <a:buSzPct val="80000"/>
                <a:defRPr/>
              </a:pPr>
              <a:r>
                <a:rPr kumimoji="1" lang="de-DE" sz="1600" b="1" dirty="0">
                  <a:solidFill>
                    <a:srgbClr val="000099"/>
                  </a:solidFill>
                  <a:effectLst/>
                  <a:latin typeface="Arial" charset="0"/>
                </a:rPr>
                <a:t>Advisory Body</a:t>
              </a:r>
              <a:br>
                <a:rPr kumimoji="1" lang="de-DE" sz="1600" b="1" dirty="0">
                  <a:solidFill>
                    <a:srgbClr val="000099"/>
                  </a:solidFill>
                  <a:effectLst/>
                  <a:latin typeface="Arial" charset="0"/>
                </a:rPr>
              </a:br>
              <a:r>
                <a:rPr kumimoji="1" lang="en-US" sz="1600" b="1" dirty="0">
                  <a:solidFill>
                    <a:srgbClr val="000099"/>
                  </a:solidFill>
                  <a:effectLst/>
                  <a:latin typeface="Arial" charset="0"/>
                </a:rPr>
                <a:t>International Affairs</a:t>
              </a:r>
              <a:endParaRPr kumimoji="1" lang="en-GB" sz="1600" b="1" dirty="0">
                <a:solidFill>
                  <a:srgbClr val="000099"/>
                </a:solidFill>
                <a:effectLst/>
                <a:latin typeface="Arial" charset="0"/>
              </a:endParaRPr>
            </a:p>
          </p:txBody>
        </p:sp>
      </p:grpSp>
      <p:graphicFrame>
        <p:nvGraphicFramePr>
          <p:cNvPr id="54" name="Object 10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6073071"/>
              </p:ext>
            </p:extLst>
          </p:nvPr>
        </p:nvGraphicFramePr>
        <p:xfrm>
          <a:off x="4235665" y="5910981"/>
          <a:ext cx="924231" cy="83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7" name="Clip" r:id="rId11" imgW="1793138" imgH="1587398" progId="">
                  <p:embed/>
                </p:oleObj>
              </mc:Choice>
              <mc:Fallback>
                <p:oleObj name="Clip" r:id="rId11" imgW="1793138" imgH="1587398" progId="">
                  <p:embed/>
                  <p:pic>
                    <p:nvPicPr>
                      <p:cNvPr id="0" name="Picture 2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5665" y="5910981"/>
                        <a:ext cx="924231" cy="830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03" name="Picture 179" descr="http://crowninfosoft.in/images/training3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9878" y="4323159"/>
            <a:ext cx="818172" cy="736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05" name="Picture 181" descr="http://www.alpsinc.com/images/technology-globe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896" y="5301315"/>
            <a:ext cx="1137082" cy="575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07" name="Picture 183" descr="http://nxtlogistics.com/images/customs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650" y="3273752"/>
            <a:ext cx="941970" cy="941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7" name="Group 1043"/>
          <p:cNvGrpSpPr>
            <a:grpSpLocks/>
          </p:cNvGrpSpPr>
          <p:nvPr/>
        </p:nvGrpSpPr>
        <p:grpSpPr bwMode="auto">
          <a:xfrm>
            <a:off x="277213" y="2617588"/>
            <a:ext cx="4435476" cy="587885"/>
            <a:chOff x="610" y="1259"/>
            <a:chExt cx="2540" cy="448"/>
          </a:xfrm>
        </p:grpSpPr>
        <p:sp>
          <p:nvSpPr>
            <p:cNvPr id="39" name="Text Box 1029"/>
            <p:cNvSpPr txBox="1">
              <a:spLocks noChangeArrowheads="1"/>
            </p:cNvSpPr>
            <p:nvPr/>
          </p:nvSpPr>
          <p:spPr bwMode="auto">
            <a:xfrm>
              <a:off x="1134" y="1259"/>
              <a:ext cx="2016" cy="448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92075" tIns="46038" rIns="92075" bIns="46038">
              <a:spAutoFit/>
            </a:bodyPr>
            <a:lstStyle/>
            <a:p>
              <a:pPr algn="ctr" fontAlgn="auto">
                <a:spcAft>
                  <a:spcPts val="0"/>
                </a:spcAft>
                <a:buClr>
                  <a:srgbClr val="FFFFCC"/>
                </a:buClr>
                <a:buSzPct val="80000"/>
                <a:defRPr/>
              </a:pPr>
              <a:r>
                <a:rPr kumimoji="1" lang="de-DE" sz="1800" kern="0" dirty="0" err="1">
                  <a:solidFill>
                    <a:srgbClr val="000099"/>
                  </a:solidFill>
                  <a:effectLst/>
                  <a:latin typeface="Times New Roman" pitchFamily="18" charset="0"/>
                </a:rPr>
                <a:t>Airfreight</a:t>
              </a:r>
              <a:r>
                <a:rPr kumimoji="1" lang="de-DE" sz="1800" kern="0" dirty="0">
                  <a:solidFill>
                    <a:srgbClr val="000099"/>
                  </a:solidFill>
                  <a:effectLst/>
                  <a:latin typeface="Times New Roman" pitchFamily="18" charset="0"/>
                </a:rPr>
                <a:t> Institute </a:t>
              </a:r>
              <a:br>
                <a:rPr kumimoji="1" lang="de-DE" sz="1800" kern="0" dirty="0">
                  <a:solidFill>
                    <a:srgbClr val="000099"/>
                  </a:solidFill>
                  <a:effectLst/>
                  <a:latin typeface="Times New Roman" pitchFamily="18" charset="0"/>
                </a:rPr>
              </a:br>
              <a:r>
                <a:rPr kumimoji="1" lang="de-DE" sz="1800" kern="0" dirty="0">
                  <a:solidFill>
                    <a:srgbClr val="000099"/>
                  </a:solidFill>
                  <a:effectLst/>
                  <a:latin typeface="Times New Roman" pitchFamily="18" charset="0"/>
                </a:rPr>
                <a:t>AFI</a:t>
              </a:r>
            </a:p>
          </p:txBody>
        </p:sp>
        <p:graphicFrame>
          <p:nvGraphicFramePr>
            <p:cNvPr id="40" name="Object 103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0675395"/>
                </p:ext>
              </p:extLst>
            </p:nvPr>
          </p:nvGraphicFramePr>
          <p:xfrm>
            <a:off x="610" y="1278"/>
            <a:ext cx="896" cy="3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8" name="Clip" r:id="rId16" imgW="1421892" imgH="603504" progId="">
                    <p:embed/>
                  </p:oleObj>
                </mc:Choice>
                <mc:Fallback>
                  <p:oleObj name="Clip" r:id="rId16" imgW="1421892" imgH="603504" progId="">
                    <p:embed/>
                    <p:pic>
                      <p:nvPicPr>
                        <p:cNvPr id="0" name="Picture 23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0" y="1278"/>
                          <a:ext cx="896" cy="38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2" name="Text Box 1027"/>
          <p:cNvSpPr txBox="1">
            <a:spLocks noChangeArrowheads="1"/>
          </p:cNvSpPr>
          <p:nvPr/>
        </p:nvSpPr>
        <p:spPr bwMode="auto">
          <a:xfrm>
            <a:off x="1361599" y="3366857"/>
            <a:ext cx="3234808" cy="667566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2075" tIns="46038" rIns="92075" bIns="46038">
            <a:spAutoFit/>
          </a:bodyPr>
          <a:lstStyle/>
          <a:p>
            <a:pPr algn="ctr" fontAlgn="auto">
              <a:spcAft>
                <a:spcPts val="0"/>
              </a:spcAft>
              <a:buClr>
                <a:srgbClr val="FFFFCC"/>
              </a:buClr>
              <a:buSzPct val="80000"/>
              <a:defRPr/>
            </a:pPr>
            <a:r>
              <a:rPr kumimoji="1" lang="de-DE" sz="1800" kern="0" dirty="0" err="1">
                <a:solidFill>
                  <a:srgbClr val="000099"/>
                </a:solidFill>
                <a:effectLst/>
                <a:latin typeface="Times New Roman" pitchFamily="18" charset="0"/>
              </a:rPr>
              <a:t>Customs</a:t>
            </a:r>
            <a:r>
              <a:rPr kumimoji="1" lang="de-DE" sz="1800" kern="0" dirty="0">
                <a:solidFill>
                  <a:srgbClr val="000099"/>
                </a:solidFill>
                <a:effectLst/>
                <a:latin typeface="Times New Roman" pitchFamily="18" charset="0"/>
              </a:rPr>
              <a:t> </a:t>
            </a:r>
            <a:r>
              <a:rPr kumimoji="1" lang="de-DE" sz="1800" kern="0" dirty="0" err="1">
                <a:solidFill>
                  <a:srgbClr val="000099"/>
                </a:solidFill>
                <a:effectLst/>
                <a:latin typeface="Times New Roman" pitchFamily="18" charset="0"/>
              </a:rPr>
              <a:t>Affairs</a:t>
            </a:r>
            <a:r>
              <a:rPr kumimoji="1" lang="de-DE" sz="1800" kern="0" dirty="0">
                <a:solidFill>
                  <a:srgbClr val="000099"/>
                </a:solidFill>
                <a:effectLst/>
                <a:latin typeface="Times New Roman" pitchFamily="18" charset="0"/>
              </a:rPr>
              <a:t> </a:t>
            </a:r>
            <a:r>
              <a:rPr kumimoji="1" lang="de-DE" sz="1800" kern="0" dirty="0" err="1">
                <a:solidFill>
                  <a:srgbClr val="000099"/>
                </a:solidFill>
                <a:effectLst/>
                <a:latin typeface="Times New Roman" pitchFamily="18" charset="0"/>
              </a:rPr>
              <a:t>Insitute</a:t>
            </a:r>
            <a:r>
              <a:rPr kumimoji="1" lang="de-DE" sz="1800" kern="0" dirty="0">
                <a:solidFill>
                  <a:srgbClr val="000099"/>
                </a:solidFill>
                <a:effectLst/>
                <a:latin typeface="Times New Roman" pitchFamily="18" charset="0"/>
              </a:rPr>
              <a:t> </a:t>
            </a:r>
            <a:br>
              <a:rPr kumimoji="1" lang="de-DE" sz="1800" kern="0" dirty="0">
                <a:solidFill>
                  <a:srgbClr val="000099"/>
                </a:solidFill>
                <a:effectLst/>
                <a:latin typeface="Times New Roman" pitchFamily="18" charset="0"/>
              </a:rPr>
            </a:br>
            <a:r>
              <a:rPr kumimoji="1" lang="de-DE" sz="1800" kern="0" dirty="0">
                <a:solidFill>
                  <a:srgbClr val="000099"/>
                </a:solidFill>
                <a:effectLst/>
                <a:latin typeface="Times New Roman" pitchFamily="18" charset="0"/>
              </a:rPr>
              <a:t>CAI</a:t>
            </a:r>
          </a:p>
        </p:txBody>
      </p:sp>
      <p:pic>
        <p:nvPicPr>
          <p:cNvPr id="44" name="Picture 145" descr="http://image.shutterstock.com/display_pic_with_logo/549163/98381018/stock-vector-sea-road-rail-freight-logistics-delivery-arrow-supply-chain-color-illustration-9838101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650" y="4332801"/>
            <a:ext cx="745943" cy="846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Oval 48"/>
          <p:cNvSpPr/>
          <p:nvPr/>
        </p:nvSpPr>
        <p:spPr>
          <a:xfrm>
            <a:off x="1601571" y="1697512"/>
            <a:ext cx="1224136" cy="827930"/>
          </a:xfrm>
          <a:prstGeom prst="ellipse">
            <a:avLst/>
          </a:prstGeom>
          <a:gradFill>
            <a:gsLst>
              <a:gs pos="0">
                <a:srgbClr val="FFC000"/>
              </a:gs>
              <a:gs pos="100000">
                <a:schemeClr val="accent2">
                  <a:shade val="89000"/>
                  <a:lumMod val="90000"/>
                </a:schemeClr>
              </a:gs>
            </a:gsLst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WG </a:t>
            </a:r>
            <a:r>
              <a:rPr lang="en-GB" sz="1200" dirty="0" smtClean="0"/>
              <a:t>Incoterms</a:t>
            </a:r>
            <a:endParaRPr lang="en-GB" sz="1200" dirty="0"/>
          </a:p>
        </p:txBody>
      </p:sp>
      <p:pic>
        <p:nvPicPr>
          <p:cNvPr id="50" name="Picture 183" descr="http://nxtlogistics.com/images/customs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336" y="3273752"/>
            <a:ext cx="941970" cy="941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Text Box 1028"/>
          <p:cNvSpPr txBox="1">
            <a:spLocks noChangeArrowheads="1"/>
          </p:cNvSpPr>
          <p:nvPr/>
        </p:nvSpPr>
        <p:spPr bwMode="auto">
          <a:xfrm>
            <a:off x="1453237" y="4221088"/>
            <a:ext cx="3200400" cy="65087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2075" tIns="46038" rIns="92075" bIns="46038">
            <a:spAutoFit/>
          </a:bodyPr>
          <a:lstStyle/>
          <a:p>
            <a:pPr algn="ctr" fontAlgn="auto">
              <a:spcAft>
                <a:spcPts val="0"/>
              </a:spcAft>
              <a:buClr>
                <a:srgbClr val="FFFFCC"/>
              </a:buClr>
              <a:buSzPct val="80000"/>
              <a:defRPr/>
            </a:pPr>
            <a:r>
              <a:rPr kumimoji="1" lang="de-DE" sz="1800" kern="0" dirty="0">
                <a:solidFill>
                  <a:srgbClr val="000099"/>
                </a:solidFill>
                <a:effectLst/>
                <a:latin typeface="Times New Roman" pitchFamily="18" charset="0"/>
              </a:rPr>
              <a:t>Multimodal Transport Institute </a:t>
            </a:r>
            <a:br>
              <a:rPr kumimoji="1" lang="de-DE" sz="1800" kern="0" dirty="0">
                <a:solidFill>
                  <a:srgbClr val="000099"/>
                </a:solidFill>
                <a:effectLst/>
                <a:latin typeface="Times New Roman" pitchFamily="18" charset="0"/>
              </a:rPr>
            </a:br>
            <a:r>
              <a:rPr kumimoji="1" lang="de-DE" sz="1800" kern="0" dirty="0">
                <a:solidFill>
                  <a:srgbClr val="000099"/>
                </a:solidFill>
                <a:effectLst/>
                <a:latin typeface="Times New Roman" pitchFamily="18" charset="0"/>
              </a:rPr>
              <a:t>MTI</a:t>
            </a:r>
          </a:p>
        </p:txBody>
      </p:sp>
      <p:grpSp>
        <p:nvGrpSpPr>
          <p:cNvPr id="56" name="Group 1043"/>
          <p:cNvGrpSpPr>
            <a:grpSpLocks/>
          </p:cNvGrpSpPr>
          <p:nvPr/>
        </p:nvGrpSpPr>
        <p:grpSpPr bwMode="auto">
          <a:xfrm>
            <a:off x="325899" y="2617588"/>
            <a:ext cx="4435476" cy="587885"/>
            <a:chOff x="610" y="1259"/>
            <a:chExt cx="2540" cy="448"/>
          </a:xfrm>
        </p:grpSpPr>
        <p:sp>
          <p:nvSpPr>
            <p:cNvPr id="57" name="Text Box 1029"/>
            <p:cNvSpPr txBox="1">
              <a:spLocks noChangeArrowheads="1"/>
            </p:cNvSpPr>
            <p:nvPr/>
          </p:nvSpPr>
          <p:spPr bwMode="auto">
            <a:xfrm>
              <a:off x="1134" y="1259"/>
              <a:ext cx="2016" cy="448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92075" tIns="46038" rIns="92075" bIns="46038">
              <a:spAutoFit/>
            </a:bodyPr>
            <a:lstStyle/>
            <a:p>
              <a:pPr algn="ctr" fontAlgn="auto">
                <a:spcAft>
                  <a:spcPts val="0"/>
                </a:spcAft>
                <a:buClr>
                  <a:srgbClr val="FFFFCC"/>
                </a:buClr>
                <a:buSzPct val="80000"/>
                <a:defRPr/>
              </a:pPr>
              <a:r>
                <a:rPr kumimoji="1" lang="de-DE" sz="1800" kern="0" dirty="0" err="1">
                  <a:solidFill>
                    <a:srgbClr val="000099"/>
                  </a:solidFill>
                  <a:effectLst/>
                  <a:latin typeface="Times New Roman" pitchFamily="18" charset="0"/>
                </a:rPr>
                <a:t>Airfreight</a:t>
              </a:r>
              <a:r>
                <a:rPr kumimoji="1" lang="de-DE" sz="1800" kern="0" dirty="0">
                  <a:solidFill>
                    <a:srgbClr val="000099"/>
                  </a:solidFill>
                  <a:effectLst/>
                  <a:latin typeface="Times New Roman" pitchFamily="18" charset="0"/>
                </a:rPr>
                <a:t> Institute </a:t>
              </a:r>
              <a:br>
                <a:rPr kumimoji="1" lang="de-DE" sz="1800" kern="0" dirty="0">
                  <a:solidFill>
                    <a:srgbClr val="000099"/>
                  </a:solidFill>
                  <a:effectLst/>
                  <a:latin typeface="Times New Roman" pitchFamily="18" charset="0"/>
                </a:rPr>
              </a:br>
              <a:r>
                <a:rPr kumimoji="1" lang="de-DE" sz="1800" kern="0" dirty="0">
                  <a:solidFill>
                    <a:srgbClr val="000099"/>
                  </a:solidFill>
                  <a:effectLst/>
                  <a:latin typeface="Times New Roman" pitchFamily="18" charset="0"/>
                </a:rPr>
                <a:t>AFI</a:t>
              </a:r>
            </a:p>
          </p:txBody>
        </p:sp>
        <p:graphicFrame>
          <p:nvGraphicFramePr>
            <p:cNvPr id="58" name="Object 103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0675395"/>
                </p:ext>
              </p:extLst>
            </p:nvPr>
          </p:nvGraphicFramePr>
          <p:xfrm>
            <a:off x="610" y="1278"/>
            <a:ext cx="896" cy="3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9" name="Clip" r:id="rId17" imgW="1421892" imgH="603504" progId="">
                    <p:embed/>
                  </p:oleObj>
                </mc:Choice>
                <mc:Fallback>
                  <p:oleObj name="Clip" r:id="rId17" imgW="1421892" imgH="603504" progId="">
                    <p:embed/>
                    <p:pic>
                      <p:nvPicPr>
                        <p:cNvPr id="0" name="Picture 23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0" y="1278"/>
                          <a:ext cx="896" cy="38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9" name="Text Box 1027"/>
          <p:cNvSpPr txBox="1">
            <a:spLocks noChangeArrowheads="1"/>
          </p:cNvSpPr>
          <p:nvPr/>
        </p:nvSpPr>
        <p:spPr bwMode="auto">
          <a:xfrm>
            <a:off x="1410285" y="3366857"/>
            <a:ext cx="3234808" cy="667566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2075" tIns="46038" rIns="92075" bIns="46038">
            <a:spAutoFit/>
          </a:bodyPr>
          <a:lstStyle/>
          <a:p>
            <a:pPr algn="ctr" fontAlgn="auto">
              <a:spcAft>
                <a:spcPts val="0"/>
              </a:spcAft>
              <a:buClr>
                <a:srgbClr val="FFFFCC"/>
              </a:buClr>
              <a:buSzPct val="80000"/>
              <a:defRPr/>
            </a:pPr>
            <a:r>
              <a:rPr kumimoji="1" lang="de-DE" sz="1800" kern="0" dirty="0" err="1">
                <a:solidFill>
                  <a:srgbClr val="000099"/>
                </a:solidFill>
                <a:effectLst/>
                <a:latin typeface="Times New Roman" pitchFamily="18" charset="0"/>
              </a:rPr>
              <a:t>Customs</a:t>
            </a:r>
            <a:r>
              <a:rPr kumimoji="1" lang="de-DE" sz="1800" kern="0" dirty="0">
                <a:solidFill>
                  <a:srgbClr val="000099"/>
                </a:solidFill>
                <a:effectLst/>
                <a:latin typeface="Times New Roman" pitchFamily="18" charset="0"/>
              </a:rPr>
              <a:t> </a:t>
            </a:r>
            <a:r>
              <a:rPr kumimoji="1" lang="de-DE" sz="1800" kern="0" dirty="0" err="1">
                <a:solidFill>
                  <a:srgbClr val="000099"/>
                </a:solidFill>
                <a:effectLst/>
                <a:latin typeface="Times New Roman" pitchFamily="18" charset="0"/>
              </a:rPr>
              <a:t>Affairs</a:t>
            </a:r>
            <a:r>
              <a:rPr kumimoji="1" lang="de-DE" sz="1800" kern="0" dirty="0">
                <a:solidFill>
                  <a:srgbClr val="000099"/>
                </a:solidFill>
                <a:effectLst/>
                <a:latin typeface="Times New Roman" pitchFamily="18" charset="0"/>
              </a:rPr>
              <a:t> </a:t>
            </a:r>
            <a:r>
              <a:rPr kumimoji="1" lang="de-DE" sz="1800" kern="0" dirty="0" err="1">
                <a:solidFill>
                  <a:srgbClr val="000099"/>
                </a:solidFill>
                <a:effectLst/>
                <a:latin typeface="Times New Roman" pitchFamily="18" charset="0"/>
              </a:rPr>
              <a:t>Insitute</a:t>
            </a:r>
            <a:r>
              <a:rPr kumimoji="1" lang="de-DE" sz="1800" kern="0" dirty="0">
                <a:solidFill>
                  <a:srgbClr val="000099"/>
                </a:solidFill>
                <a:effectLst/>
                <a:latin typeface="Times New Roman" pitchFamily="18" charset="0"/>
              </a:rPr>
              <a:t> </a:t>
            </a:r>
            <a:br>
              <a:rPr kumimoji="1" lang="de-DE" sz="1800" kern="0" dirty="0">
                <a:solidFill>
                  <a:srgbClr val="000099"/>
                </a:solidFill>
                <a:effectLst/>
                <a:latin typeface="Times New Roman" pitchFamily="18" charset="0"/>
              </a:rPr>
            </a:br>
            <a:r>
              <a:rPr kumimoji="1" lang="de-DE" sz="1800" kern="0" dirty="0">
                <a:solidFill>
                  <a:srgbClr val="000099"/>
                </a:solidFill>
                <a:effectLst/>
                <a:latin typeface="Times New Roman" pitchFamily="18" charset="0"/>
              </a:rPr>
              <a:t>CAI</a:t>
            </a:r>
          </a:p>
        </p:txBody>
      </p:sp>
      <p:pic>
        <p:nvPicPr>
          <p:cNvPr id="60" name="Picture 145" descr="http://image.shutterstock.com/display_pic_with_logo/549163/98381018/stock-vector-sea-road-rail-freight-logistics-delivery-arrow-supply-chain-color-illustration-9838101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336" y="4332801"/>
            <a:ext cx="745943" cy="846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2" name="Group 2"/>
          <p:cNvGrpSpPr>
            <a:grpSpLocks/>
          </p:cNvGrpSpPr>
          <p:nvPr/>
        </p:nvGrpSpPr>
        <p:grpSpPr bwMode="auto">
          <a:xfrm>
            <a:off x="695400" y="6198666"/>
            <a:ext cx="3168352" cy="597673"/>
            <a:chOff x="2988499" y="6001610"/>
            <a:chExt cx="4005262" cy="659845"/>
          </a:xfrm>
        </p:grpSpPr>
        <p:sp>
          <p:nvSpPr>
            <p:cNvPr id="63" name="Oval 2105"/>
            <p:cNvSpPr>
              <a:spLocks noChangeArrowheads="1"/>
            </p:cNvSpPr>
            <p:nvPr/>
          </p:nvSpPr>
          <p:spPr bwMode="auto">
            <a:xfrm>
              <a:off x="2988499" y="6001610"/>
              <a:ext cx="4005262" cy="659845"/>
            </a:xfrm>
            <a:prstGeom prst="ellipse">
              <a:avLst/>
            </a:prstGeom>
            <a:gradFill rotWithShape="0">
              <a:gsLst>
                <a:gs pos="0">
                  <a:srgbClr val="EAEAEA"/>
                </a:gs>
                <a:gs pos="100000">
                  <a:srgbClr val="FFFFFF"/>
                </a:gs>
              </a:gsLst>
              <a:lin ang="5400000" scaled="1"/>
            </a:gradFill>
            <a:ln w="952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64" name="Text Box 2106"/>
            <p:cNvSpPr txBox="1">
              <a:spLocks noChangeArrowheads="1"/>
            </p:cNvSpPr>
            <p:nvPr/>
          </p:nvSpPr>
          <p:spPr bwMode="auto">
            <a:xfrm>
              <a:off x="3523512" y="6123775"/>
              <a:ext cx="3393133" cy="36541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2075" tIns="46038" rIns="92075" bIns="46038">
              <a:spAutoFit/>
            </a:bodyPr>
            <a:lstStyle/>
            <a:p>
              <a:pPr algn="r">
                <a:buSzPct val="80000"/>
                <a:defRPr/>
              </a:pPr>
              <a:r>
                <a:rPr kumimoji="1" lang="en-US" sz="1600" b="1" dirty="0" smtClean="0">
                  <a:solidFill>
                    <a:srgbClr val="000099"/>
                  </a:solidFill>
                  <a:effectLst/>
                  <a:latin typeface="Arial" charset="0"/>
                </a:rPr>
                <a:t>FIATA Logistics Academy</a:t>
              </a:r>
              <a:endParaRPr kumimoji="1" lang="en-GB" sz="1600" b="1" dirty="0">
                <a:solidFill>
                  <a:srgbClr val="000099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65" name="Oval 64"/>
          <p:cNvSpPr/>
          <p:nvPr/>
        </p:nvSpPr>
        <p:spPr>
          <a:xfrm>
            <a:off x="8544272" y="5910981"/>
            <a:ext cx="1584176" cy="847060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WG Sustainable </a:t>
            </a:r>
            <a:r>
              <a:rPr lang="en-GB" sz="1400" dirty="0"/>
              <a:t>Logistics</a:t>
            </a:r>
          </a:p>
        </p:txBody>
      </p:sp>
      <p:pic>
        <p:nvPicPr>
          <p:cNvPr id="1263" name="Picture 239" descr="http://fiatalearning.com/sites/all/themes/fiata/logo.pn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35360" y="5661248"/>
            <a:ext cx="923925" cy="1000125"/>
          </a:xfrm>
          <a:prstGeom prst="rect">
            <a:avLst/>
          </a:prstGeom>
          <a:noFill/>
        </p:spPr>
      </p:pic>
      <p:cxnSp>
        <p:nvCxnSpPr>
          <p:cNvPr id="4" name="Straight Arrow Connector 3"/>
          <p:cNvCxnSpPr>
            <a:endCxn id="1303" idx="1"/>
          </p:cNvCxnSpPr>
          <p:nvPr/>
        </p:nvCxnSpPr>
        <p:spPr>
          <a:xfrm flipV="1">
            <a:off x="8310355" y="5589293"/>
            <a:ext cx="805219" cy="14551"/>
          </a:xfrm>
          <a:prstGeom prst="straightConnector1">
            <a:avLst/>
          </a:prstGeom>
          <a:ln w="60325" cmpd="sng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09" name="Picture 285" descr="https://tse1.mm.bing.net/th?&amp;id=OIP.M625a51edfaca948abbfe472479f77a3ao0&amp;w=300&amp;h=225&amp;c=0&amp;pid=1.9&amp;rs=0&amp;p=0&amp;r=0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5379" y="2642521"/>
            <a:ext cx="28575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Oval 15"/>
          <p:cNvSpPr/>
          <p:nvPr/>
        </p:nvSpPr>
        <p:spPr>
          <a:xfrm>
            <a:off x="3743946" y="4905326"/>
            <a:ext cx="1127918" cy="82793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WG Sea</a:t>
            </a:r>
          </a:p>
        </p:txBody>
      </p:sp>
    </p:spTree>
    <p:extLst>
      <p:ext uri="{BB962C8B-B14F-4D97-AF65-F5344CB8AC3E}">
        <p14:creationId xmlns:p14="http://schemas.microsoft.com/office/powerpoint/2010/main" val="34916979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28" y="2780929"/>
            <a:ext cx="9808256" cy="4176463"/>
          </a:xfrm>
        </p:spPr>
        <p:txBody>
          <a:bodyPr>
            <a:normAutofit fontScale="92500" lnSpcReduction="20000"/>
          </a:bodyPr>
          <a:lstStyle/>
          <a:p>
            <a:pPr lvl="1">
              <a:buClr>
                <a:schemeClr val="tx1"/>
              </a:buClr>
            </a:pPr>
            <a:r>
              <a:rPr lang="en-GB" sz="2800" i="1" noProof="0" dirty="0" smtClean="0"/>
              <a:t>Freight Forwarders are common users of multimodal solutions from pick up to delivery, working with carriers, using all transport modes and providing trade facilitation</a:t>
            </a:r>
          </a:p>
          <a:p>
            <a:pPr lvl="1">
              <a:buClr>
                <a:schemeClr val="tx1"/>
              </a:buClr>
            </a:pPr>
            <a:endParaRPr lang="en-GB" sz="2800" i="1" noProof="0" dirty="0" smtClean="0"/>
          </a:p>
          <a:p>
            <a:pPr lvl="1">
              <a:buClr>
                <a:schemeClr val="tx1"/>
              </a:buClr>
            </a:pPr>
            <a:r>
              <a:rPr lang="en-GB" sz="2800" i="1" noProof="0" dirty="0" smtClean="0"/>
              <a:t>International Trade and Commerce is rapidly changing: “more than half of our customers today did not exist ten years ago”</a:t>
            </a:r>
          </a:p>
          <a:p>
            <a:pPr lvl="1">
              <a:buClr>
                <a:schemeClr val="tx1"/>
              </a:buClr>
            </a:pPr>
            <a:endParaRPr lang="en-GB" sz="2800" i="1" noProof="0" dirty="0" smtClean="0"/>
          </a:p>
          <a:p>
            <a:pPr lvl="1">
              <a:buClr>
                <a:schemeClr val="tx1"/>
              </a:buClr>
            </a:pPr>
            <a:r>
              <a:rPr lang="en-GB" sz="2800" i="1" noProof="0" dirty="0" smtClean="0"/>
              <a:t>Disrupting elements  come into play: drone deliveries, 3D printing, more parcels than crates, less efficient packing – sustainability not always in sight</a:t>
            </a:r>
            <a:r>
              <a:rPr lang="en-GB" sz="2800" i="1" noProof="0" dirty="0" smtClean="0">
                <a:sym typeface="Wingdings" panose="05000000000000000000" pitchFamily="2" charset="2"/>
              </a:rPr>
              <a:t> speed and efficiency appear to be at either end of     </a:t>
            </a:r>
            <a:r>
              <a:rPr lang="en-GB" sz="2800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SUSTAINABILITY</a:t>
            </a:r>
            <a:r>
              <a:rPr lang="en-GB" sz="2800" i="1" dirty="0" smtClean="0">
                <a:sym typeface="Wingdings" panose="05000000000000000000" pitchFamily="2" charset="2"/>
              </a:rPr>
              <a:t> …. Or not?</a:t>
            </a:r>
            <a:endParaRPr lang="en-GB" sz="2800" i="1" noProof="0" dirty="0" smtClean="0"/>
          </a:p>
          <a:p>
            <a:pPr marL="303213" lvl="1" indent="0">
              <a:buClr>
                <a:schemeClr val="tx1"/>
              </a:buClr>
              <a:buNone/>
            </a:pPr>
            <a:endParaRPr lang="en-GB" sz="2600" i="1" noProof="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408" y="404664"/>
            <a:ext cx="8640960" cy="1252537"/>
          </a:xfrm>
        </p:spPr>
        <p:txBody>
          <a:bodyPr>
            <a:normAutofit fontScale="90000"/>
          </a:bodyPr>
          <a:lstStyle/>
          <a:p>
            <a:pPr lvl="0"/>
            <a:r>
              <a:rPr lang="en-GB" b="1" noProof="0" dirty="0" smtClean="0">
                <a:solidFill>
                  <a:srgbClr val="92D050"/>
                </a:solidFill>
                <a:latin typeface="+mn-lt"/>
                <a:ea typeface="+mn-ea"/>
                <a:cs typeface="+mn-cs"/>
              </a:rPr>
              <a:t>End to End </a:t>
            </a:r>
            <a:r>
              <a:rPr lang="en-GB" b="1" noProof="0" dirty="0">
                <a:solidFill>
                  <a:srgbClr val="92D050"/>
                </a:solidFill>
                <a:latin typeface="+mn-lt"/>
                <a:ea typeface="+mn-ea"/>
                <a:cs typeface="+mn-cs"/>
              </a:rPr>
              <a:t>V</a:t>
            </a:r>
            <a:r>
              <a:rPr lang="en-GB" b="1" noProof="0" dirty="0" smtClean="0">
                <a:solidFill>
                  <a:srgbClr val="92D050"/>
                </a:solidFill>
                <a:latin typeface="+mn-lt"/>
                <a:ea typeface="+mn-ea"/>
                <a:cs typeface="+mn-cs"/>
              </a:rPr>
              <a:t>alue Chains are Changing</a:t>
            </a:r>
            <a:endParaRPr lang="en-GB" b="1" noProof="0" dirty="0">
              <a:solidFill>
                <a:srgbClr val="92D050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 descr="http://s298698408.websitehome.co.uk/FIAT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0643" y="5301209"/>
            <a:ext cx="1479083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181048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6282" y="2348880"/>
            <a:ext cx="6692448" cy="439625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44072" y="260648"/>
            <a:ext cx="54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ED01"/>
                </a:solidFill>
              </a:rPr>
              <a:t>FWC 2016 Dublin Chronicle</a:t>
            </a:r>
            <a:endParaRPr lang="en-GB" dirty="0">
              <a:solidFill>
                <a:srgbClr val="FFED0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54" y="2852936"/>
            <a:ext cx="6465257" cy="3613457"/>
          </a:xfrm>
          <a:prstGeom prst="rect">
            <a:avLst/>
          </a:prstGeom>
          <a:solidFill>
            <a:schemeClr val="bg1">
              <a:alpha val="14000"/>
            </a:schemeClr>
          </a:solidFill>
          <a:effectLst>
            <a:outerShdw blurRad="50800" dist="50800" sx="1000" sy="1000" algn="ctr" rotWithShape="0">
              <a:srgbClr val="000000"/>
            </a:outerShdw>
            <a:reflection endPos="0" dist="508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6672064" y="1691516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GB" sz="1800" i="1" dirty="0" smtClean="0">
                <a:solidFill>
                  <a:schemeClr val="accent2">
                    <a:lumMod val="75000"/>
                  </a:schemeClr>
                </a:solidFill>
              </a:rPr>
              <a:t>“half </a:t>
            </a:r>
            <a:r>
              <a:rPr lang="en-GB" sz="1800" i="1" dirty="0">
                <a:solidFill>
                  <a:schemeClr val="accent2">
                    <a:lumMod val="75000"/>
                  </a:schemeClr>
                </a:solidFill>
              </a:rPr>
              <a:t>of our customers today did not exist ten years </a:t>
            </a:r>
            <a:r>
              <a:rPr lang="en-GB" sz="1800" i="1" dirty="0" smtClean="0">
                <a:solidFill>
                  <a:schemeClr val="accent2">
                    <a:lumMod val="75000"/>
                  </a:schemeClr>
                </a:solidFill>
              </a:rPr>
              <a:t>ago”</a:t>
            </a:r>
            <a:endParaRPr lang="en-GB" sz="18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376" y="575392"/>
            <a:ext cx="3386047" cy="22322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34261" y="1261209"/>
            <a:ext cx="2157683" cy="1077218"/>
          </a:xfrm>
          <a:prstGeom prst="rect">
            <a:avLst/>
          </a:prstGeom>
          <a:noFill/>
        </p:spPr>
        <p:txBody>
          <a:bodyPr vert="horz" wrap="square" rtlCol="0" anchor="ctr">
            <a:spAutoFit/>
          </a:bodyPr>
          <a:lstStyle/>
          <a:p>
            <a:pPr lvl="1">
              <a:buClr>
                <a:schemeClr val="tx1"/>
              </a:buClr>
            </a:pPr>
            <a:r>
              <a:rPr lang="en-GB" sz="1600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Speed </a:t>
            </a:r>
            <a:r>
              <a:rPr lang="en-GB" sz="1600" i="1" dirty="0">
                <a:solidFill>
                  <a:srgbClr val="FF0000"/>
                </a:solidFill>
                <a:sym typeface="Wingdings" panose="05000000000000000000" pitchFamily="2" charset="2"/>
              </a:rPr>
              <a:t>and </a:t>
            </a:r>
            <a:r>
              <a:rPr lang="en-GB" sz="1600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efficiency </a:t>
            </a:r>
            <a:r>
              <a:rPr lang="en-GB" sz="1600" i="1" dirty="0">
                <a:solidFill>
                  <a:srgbClr val="FF0000"/>
                </a:solidFill>
                <a:sym typeface="Wingdings" panose="05000000000000000000" pitchFamily="2" charset="2"/>
              </a:rPr>
              <a:t>at either </a:t>
            </a:r>
            <a:r>
              <a:rPr lang="en-GB" sz="1600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end of sustainability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63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ec.europa.eu/eurostat/statistics-explained/images/f/f9/Freight_transport_in_the_EU-28_%281%29_modal_split_of_inland_transport_modes%29_%28%25_of_total_tonne-km%29ne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00" y="1484784"/>
            <a:ext cx="9505056" cy="5214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3863752" y="116632"/>
            <a:ext cx="8640960" cy="1252537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 smtClean="0">
                <a:solidFill>
                  <a:srgbClr val="92D050"/>
                </a:solidFill>
                <a:effectLst/>
                <a:latin typeface="+mn-lt"/>
                <a:ea typeface="+mn-ea"/>
                <a:cs typeface="+mn-cs"/>
              </a:rPr>
              <a:t>EU: stable (?) share of modes</a:t>
            </a:r>
            <a:endParaRPr lang="en-GB" b="1" dirty="0">
              <a:solidFill>
                <a:srgbClr val="92D050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328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357" y="2204864"/>
            <a:ext cx="10153107" cy="4536504"/>
          </a:xfrm>
        </p:spPr>
        <p:txBody>
          <a:bodyPr>
            <a:normAutofit fontScale="85000" lnSpcReduction="20000"/>
          </a:bodyPr>
          <a:lstStyle/>
          <a:p>
            <a:pPr lvl="1">
              <a:buClr>
                <a:schemeClr val="tx1"/>
              </a:buClr>
            </a:pPr>
            <a:r>
              <a:rPr lang="en-GB" sz="2800" b="1" noProof="0" dirty="0" smtClean="0"/>
              <a:t>Share from Sea and Road Transport to Rail</a:t>
            </a:r>
          </a:p>
          <a:p>
            <a:pPr lvl="2">
              <a:buClr>
                <a:schemeClr val="tx1"/>
              </a:buClr>
            </a:pPr>
            <a:r>
              <a:rPr lang="en-GB" sz="2200" noProof="0" dirty="0" smtClean="0"/>
              <a:t>New transcontinental Rail Freight Corridors</a:t>
            </a:r>
          </a:p>
          <a:p>
            <a:pPr lvl="2">
              <a:buClr>
                <a:schemeClr val="tx1"/>
              </a:buClr>
            </a:pPr>
            <a:r>
              <a:rPr lang="en-GB" sz="2200" noProof="0" dirty="0" smtClean="0"/>
              <a:t>FIATA and UIC met European and Asian operators in Shenzhen in 2016</a:t>
            </a:r>
          </a:p>
          <a:p>
            <a:pPr lvl="2">
              <a:buClr>
                <a:schemeClr val="tx1"/>
              </a:buClr>
            </a:pPr>
            <a:r>
              <a:rPr lang="en-GB" sz="2200" noProof="0" dirty="0" err="1" smtClean="0"/>
              <a:t>MoU</a:t>
            </a:r>
            <a:r>
              <a:rPr lang="en-GB" sz="2200" noProof="0" dirty="0" smtClean="0"/>
              <a:t> with OSJD and Chinese experts in the FIATA WG Rail</a:t>
            </a:r>
            <a:endParaRPr lang="en-GB" sz="2800" b="1" noProof="0" dirty="0" smtClean="0"/>
          </a:p>
          <a:p>
            <a:pPr lvl="1">
              <a:buClr>
                <a:schemeClr val="tx1"/>
              </a:buClr>
            </a:pPr>
            <a:r>
              <a:rPr lang="en-GB" sz="2800" b="1" dirty="0" smtClean="0"/>
              <a:t>H</a:t>
            </a:r>
            <a:r>
              <a:rPr lang="en-GB" sz="2800" b="1" noProof="0" dirty="0" err="1" smtClean="0"/>
              <a:t>armonisation</a:t>
            </a:r>
            <a:r>
              <a:rPr lang="en-GB" sz="2800" b="1" noProof="0" dirty="0" smtClean="0"/>
              <a:t> of standards</a:t>
            </a:r>
          </a:p>
          <a:p>
            <a:pPr lvl="2">
              <a:buClr>
                <a:schemeClr val="tx1"/>
              </a:buClr>
            </a:pPr>
            <a:r>
              <a:rPr lang="en-GB" sz="2200" noProof="0" dirty="0" smtClean="0"/>
              <a:t>Digitising Transport Documents – </a:t>
            </a:r>
            <a:r>
              <a:rPr lang="en-GB" sz="2200" noProof="0" dirty="0" err="1" smtClean="0"/>
              <a:t>eCMR</a:t>
            </a:r>
            <a:r>
              <a:rPr lang="en-GB" sz="2200" noProof="0" dirty="0" smtClean="0"/>
              <a:t>, FIATA e-FBL, DTLF’s mapping exercise….</a:t>
            </a:r>
          </a:p>
          <a:p>
            <a:pPr lvl="2">
              <a:buClr>
                <a:schemeClr val="tx1"/>
              </a:buClr>
            </a:pPr>
            <a:r>
              <a:rPr lang="en-GB" sz="2200" dirty="0" smtClean="0"/>
              <a:t>UNCEFACT, a Ferrari in the garage?</a:t>
            </a:r>
            <a:endParaRPr lang="en-GB" sz="2200" noProof="0" dirty="0" smtClean="0"/>
          </a:p>
          <a:p>
            <a:pPr lvl="1">
              <a:buClr>
                <a:schemeClr val="tx1"/>
              </a:buClr>
            </a:pPr>
            <a:r>
              <a:rPr lang="en-GB" sz="2800" b="1" noProof="0" dirty="0" smtClean="0"/>
              <a:t>Infrastructure Equality Initiatives </a:t>
            </a:r>
          </a:p>
          <a:p>
            <a:pPr lvl="2">
              <a:buClr>
                <a:schemeClr val="tx1"/>
              </a:buClr>
            </a:pPr>
            <a:r>
              <a:rPr lang="en-GB" sz="2400" dirty="0" smtClean="0"/>
              <a:t>Connecting Europe Facility, </a:t>
            </a:r>
            <a:r>
              <a:rPr lang="en-GB" sz="2400" noProof="0" dirty="0" smtClean="0"/>
              <a:t>ASEAN intermodal initiatives, </a:t>
            </a:r>
            <a:r>
              <a:rPr lang="en-GB" sz="2400" dirty="0" smtClean="0"/>
              <a:t>One Road One Belt,  </a:t>
            </a:r>
            <a:r>
              <a:rPr lang="en-GB" sz="2400" noProof="0" dirty="0" smtClean="0"/>
              <a:t>African corridors and Trade facilitation</a:t>
            </a:r>
            <a:endParaRPr lang="en-GB" sz="2200" noProof="0" dirty="0" smtClean="0"/>
          </a:p>
          <a:p>
            <a:pPr lvl="1">
              <a:buClr>
                <a:schemeClr val="tx1"/>
              </a:buClr>
            </a:pPr>
            <a:r>
              <a:rPr lang="en-GB" sz="2800" b="1" noProof="0" dirty="0" smtClean="0"/>
              <a:t>Environmental rules put pressure on transport</a:t>
            </a:r>
          </a:p>
          <a:p>
            <a:pPr lvl="2">
              <a:buClr>
                <a:schemeClr val="tx1"/>
              </a:buClr>
            </a:pPr>
            <a:r>
              <a:rPr lang="en-GB" sz="2400" noProof="0" dirty="0" smtClean="0"/>
              <a:t>UNFCCC Agreement encourage states to </a:t>
            </a:r>
          </a:p>
          <a:p>
            <a:pPr lvl="3">
              <a:buClr>
                <a:schemeClr val="tx1"/>
              </a:buClr>
            </a:pPr>
            <a:r>
              <a:rPr lang="en-GB" sz="2200" noProof="0" dirty="0" smtClean="0"/>
              <a:t>curb freight emissions and </a:t>
            </a:r>
          </a:p>
          <a:p>
            <a:pPr lvl="3">
              <a:buClr>
                <a:schemeClr val="tx1"/>
              </a:buClr>
            </a:pPr>
            <a:r>
              <a:rPr lang="en-GB" sz="2200" noProof="0" dirty="0" smtClean="0"/>
              <a:t>promote intermodal solutions</a:t>
            </a:r>
          </a:p>
          <a:p>
            <a:pPr lvl="2">
              <a:buClr>
                <a:schemeClr val="tx1"/>
              </a:buClr>
            </a:pPr>
            <a:endParaRPr lang="en-GB" sz="2400" noProof="0" dirty="0" smtClean="0"/>
          </a:p>
          <a:p>
            <a:pPr marL="627063" lvl="2" indent="0">
              <a:buClr>
                <a:schemeClr val="tx1"/>
              </a:buClr>
              <a:buNone/>
            </a:pPr>
            <a:endParaRPr lang="en-GB" noProof="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3472" y="260648"/>
            <a:ext cx="9505056" cy="1296144"/>
          </a:xfrm>
        </p:spPr>
        <p:txBody>
          <a:bodyPr>
            <a:normAutofit/>
          </a:bodyPr>
          <a:lstStyle/>
          <a:p>
            <a:pPr lvl="0"/>
            <a:r>
              <a:rPr lang="en-GB" b="1" noProof="0" dirty="0" smtClean="0">
                <a:solidFill>
                  <a:srgbClr val="92D050"/>
                </a:solidFill>
                <a:latin typeface="+mn-lt"/>
                <a:ea typeface="+mn-ea"/>
                <a:cs typeface="+mn-cs"/>
              </a:rPr>
              <a:t>Intermodal Challenges </a:t>
            </a:r>
            <a:r>
              <a:rPr lang="en-GB" b="1" dirty="0">
                <a:solidFill>
                  <a:srgbClr val="92D05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b="1" dirty="0" smtClean="0">
                <a:solidFill>
                  <a:srgbClr val="92D050"/>
                </a:solidFill>
                <a:latin typeface="+mn-lt"/>
                <a:ea typeface="+mn-ea"/>
                <a:cs typeface="+mn-cs"/>
              </a:rPr>
              <a:t>&amp; </a:t>
            </a:r>
            <a:r>
              <a:rPr lang="en-GB" b="1" noProof="0" dirty="0" smtClean="0">
                <a:solidFill>
                  <a:srgbClr val="92D050"/>
                </a:solidFill>
                <a:latin typeface="+mn-lt"/>
                <a:ea typeface="+mn-ea"/>
                <a:cs typeface="+mn-cs"/>
              </a:rPr>
              <a:t>Opportunity</a:t>
            </a:r>
            <a:endParaRPr lang="en-GB" b="1" noProof="0" dirty="0">
              <a:solidFill>
                <a:srgbClr val="92D050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 descr="http://s298698408.websitehome.co.uk/FIAT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0643" y="5301209"/>
            <a:ext cx="1479083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181048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408" y="404664"/>
            <a:ext cx="10081120" cy="1252537"/>
          </a:xfrm>
        </p:spPr>
        <p:txBody>
          <a:bodyPr>
            <a:normAutofit/>
          </a:bodyPr>
          <a:lstStyle/>
          <a:p>
            <a:pPr lvl="0"/>
            <a:r>
              <a:rPr lang="en-GB" b="1" noProof="0" dirty="0" smtClean="0">
                <a:solidFill>
                  <a:srgbClr val="92D050"/>
                </a:solidFill>
                <a:latin typeface="+mn-lt"/>
                <a:ea typeface="+mn-ea"/>
                <a:cs typeface="+mn-cs"/>
              </a:rPr>
              <a:t>Sitting on the Dock, looking </a:t>
            </a:r>
            <a:r>
              <a:rPr lang="en-GB" b="1" dirty="0" smtClean="0">
                <a:solidFill>
                  <a:srgbClr val="92D050"/>
                </a:solidFill>
                <a:latin typeface="+mn-lt"/>
                <a:ea typeface="+mn-ea"/>
                <a:cs typeface="+mn-cs"/>
              </a:rPr>
              <a:t>at</a:t>
            </a:r>
            <a:r>
              <a:rPr lang="en-GB" b="1" noProof="0" dirty="0" smtClean="0">
                <a:solidFill>
                  <a:srgbClr val="92D050"/>
                </a:solidFill>
                <a:latin typeface="+mn-lt"/>
                <a:ea typeface="+mn-ea"/>
                <a:cs typeface="+mn-cs"/>
              </a:rPr>
              <a:t> the (e)Bay</a:t>
            </a:r>
            <a:endParaRPr lang="en-GB" b="1" noProof="0" dirty="0">
              <a:solidFill>
                <a:srgbClr val="92D050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 descr="http://s298698408.websitehome.co.uk/FIAT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0643" y="5301209"/>
            <a:ext cx="1479083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-96678" y="2420888"/>
            <a:ext cx="10369132" cy="4680520"/>
          </a:xfrm>
        </p:spPr>
        <p:txBody>
          <a:bodyPr>
            <a:normAutofit fontScale="92500" lnSpcReduction="20000"/>
          </a:bodyPr>
          <a:lstStyle/>
          <a:p>
            <a:pPr lvl="1">
              <a:buClr>
                <a:schemeClr val="tx1"/>
              </a:buClr>
            </a:pPr>
            <a:r>
              <a:rPr lang="en-GB" sz="2400" b="1" noProof="0" dirty="0" smtClean="0"/>
              <a:t>Majority of containers in Europe arriving </a:t>
            </a:r>
            <a:r>
              <a:rPr lang="en-GB" sz="2400" b="1" dirty="0" smtClean="0"/>
              <a:t>to North S</a:t>
            </a:r>
            <a:r>
              <a:rPr lang="en-GB" sz="2400" b="1" noProof="0" dirty="0" err="1" smtClean="0"/>
              <a:t>ea</a:t>
            </a:r>
            <a:r>
              <a:rPr lang="en-GB" sz="2400" b="1" noProof="0" dirty="0" smtClean="0"/>
              <a:t> ports</a:t>
            </a:r>
          </a:p>
          <a:p>
            <a:pPr lvl="2">
              <a:buClr>
                <a:schemeClr val="tx1"/>
              </a:buClr>
            </a:pPr>
            <a:r>
              <a:rPr lang="en-GB" sz="2600" noProof="0" dirty="0" smtClean="0"/>
              <a:t>Average port hinterland leg only between 10 - 20% of containers by rail </a:t>
            </a:r>
            <a:r>
              <a:rPr lang="en-GB" sz="2600" noProof="0" dirty="0" smtClean="0">
                <a:sym typeface="Wingdings" panose="05000000000000000000" pitchFamily="2" charset="2"/>
              </a:rPr>
              <a:t> long and expensive deliveries</a:t>
            </a:r>
            <a:endParaRPr lang="en-GB" sz="2600" noProof="0" dirty="0" smtClean="0"/>
          </a:p>
          <a:p>
            <a:pPr lvl="2">
              <a:buClr>
                <a:schemeClr val="tx1"/>
              </a:buClr>
            </a:pPr>
            <a:r>
              <a:rPr lang="en-GB" sz="2600" dirty="0" smtClean="0"/>
              <a:t>Trend: </a:t>
            </a:r>
            <a:r>
              <a:rPr lang="en-GB" sz="2600" noProof="0" dirty="0" smtClean="0"/>
              <a:t>ship’s dimensions in light of sustainable, efficient services</a:t>
            </a:r>
          </a:p>
          <a:p>
            <a:pPr lvl="2">
              <a:buClr>
                <a:schemeClr val="tx1"/>
              </a:buClr>
            </a:pPr>
            <a:r>
              <a:rPr lang="en-GB" sz="2600" dirty="0" smtClean="0"/>
              <a:t>Trend: geography vs. costs, is there a balance?</a:t>
            </a:r>
            <a:endParaRPr lang="en-GB" sz="2600" dirty="0"/>
          </a:p>
          <a:p>
            <a:pPr lvl="2">
              <a:buClr>
                <a:schemeClr val="tx1"/>
              </a:buClr>
            </a:pPr>
            <a:r>
              <a:rPr lang="en-GB" sz="2600" dirty="0" smtClean="0"/>
              <a:t>Inland ports – some grow at 5% per annum, is it just business model?</a:t>
            </a:r>
          </a:p>
          <a:p>
            <a:pPr lvl="2">
              <a:buClr>
                <a:schemeClr val="tx1"/>
              </a:buClr>
            </a:pPr>
            <a:endParaRPr lang="en-GB" sz="2600" noProof="0" dirty="0" smtClean="0"/>
          </a:p>
          <a:p>
            <a:pPr marL="303213" lvl="1" indent="0">
              <a:buClr>
                <a:schemeClr val="tx1"/>
              </a:buClr>
              <a:buNone/>
            </a:pPr>
            <a:r>
              <a:rPr lang="en-GB" sz="2800" b="1" dirty="0" smtClean="0"/>
              <a:t>Innovation on the high seas, greener ships, ports, slow steaming, 20000+ TEU’s – is there a breakthrough customers will want to buy?</a:t>
            </a:r>
          </a:p>
          <a:p>
            <a:pPr marL="303213" lvl="1" indent="0">
              <a:buClr>
                <a:schemeClr val="tx1"/>
              </a:buClr>
              <a:buNone/>
            </a:pPr>
            <a:endParaRPr lang="en-GB" sz="2800" b="1" dirty="0" smtClean="0"/>
          </a:p>
          <a:p>
            <a:pPr marL="303213" lvl="1" indent="0">
              <a:buClr>
                <a:schemeClr val="tx1"/>
              </a:buClr>
              <a:buNone/>
            </a:pPr>
            <a:r>
              <a:rPr lang="en-GB" sz="2800" b="1" noProof="0" dirty="0" smtClean="0"/>
              <a:t>IATA/FIATA principal to principal agreement, surely not a pie in the sky, but </a:t>
            </a:r>
            <a:r>
              <a:rPr lang="en-GB" sz="2800" b="1" u="sng" noProof="0" dirty="0" smtClean="0"/>
              <a:t>a lot of work to do </a:t>
            </a:r>
            <a:r>
              <a:rPr lang="en-GB" sz="2800" b="1" noProof="0" dirty="0" smtClean="0"/>
              <a:t>as implementation starts.</a:t>
            </a:r>
          </a:p>
        </p:txBody>
      </p:sp>
    </p:spTree>
    <p:extLst>
      <p:ext uri="{BB962C8B-B14F-4D97-AF65-F5344CB8AC3E}">
        <p14:creationId xmlns:p14="http://schemas.microsoft.com/office/powerpoint/2010/main" val="412181048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Waveform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Waveform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4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1329</TotalTime>
  <Words>1061</Words>
  <Application>Microsoft Office PowerPoint</Application>
  <PresentationFormat>Custom</PresentationFormat>
  <Paragraphs>139</Paragraphs>
  <Slides>15</Slides>
  <Notes>14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Custom Design</vt:lpstr>
      <vt:lpstr>1_Waveform</vt:lpstr>
      <vt:lpstr>2_Waveform</vt:lpstr>
      <vt:lpstr>Clip</vt:lpstr>
      <vt:lpstr>The International Federation of Freight Forwarders Associations  Fédération Internationale des Associations de Transitaires et Assimilés  Internationale Föderation der Spediteurorganisationen  </vt:lpstr>
      <vt:lpstr>FIATA 90th anniversary in Dublin</vt:lpstr>
      <vt:lpstr>PowerPoint Presentation</vt:lpstr>
      <vt:lpstr>Innovating logistics with a plan</vt:lpstr>
      <vt:lpstr>End to End Value Chains are Changing</vt:lpstr>
      <vt:lpstr>PowerPoint Presentation</vt:lpstr>
      <vt:lpstr>PowerPoint Presentation</vt:lpstr>
      <vt:lpstr>Intermodal Challenges  &amp; Opportunity</vt:lpstr>
      <vt:lpstr>Sitting on the Dock, looking at the (e)Bay</vt:lpstr>
      <vt:lpstr>Strong Sustainability Focus</vt:lpstr>
      <vt:lpstr>Sluggish Technology Adoption</vt:lpstr>
      <vt:lpstr>Opportunities in Technology</vt:lpstr>
      <vt:lpstr>FIATA’s at Work</vt:lpstr>
      <vt:lpstr>FIATA’s conclusions</vt:lpstr>
      <vt:lpstr>PowerPoint Presentation</vt:lpstr>
    </vt:vector>
  </TitlesOfParts>
  <Company>FIATA, Glattbrugg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Florence Richard</dc:creator>
  <cp:lastModifiedBy>brynkina</cp:lastModifiedBy>
  <cp:revision>433</cp:revision>
  <cp:lastPrinted>2013-04-11T14:06:46Z</cp:lastPrinted>
  <dcterms:created xsi:type="dcterms:W3CDTF">2012-03-12T22:32:39Z</dcterms:created>
  <dcterms:modified xsi:type="dcterms:W3CDTF">2016-10-27T12:05:56Z</dcterms:modified>
</cp:coreProperties>
</file>