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257" r:id="rId2"/>
    <p:sldId id="263" r:id="rId3"/>
    <p:sldId id="266" r:id="rId4"/>
    <p:sldId id="281" r:id="rId5"/>
    <p:sldId id="278" r:id="rId6"/>
    <p:sldId id="267" r:id="rId7"/>
    <p:sldId id="279" r:id="rId8"/>
    <p:sldId id="280" r:id="rId9"/>
    <p:sldId id="272" r:id="rId10"/>
    <p:sldId id="273" r:id="rId11"/>
    <p:sldId id="261" r:id="rId12"/>
    <p:sldId id="277" r:id="rId13"/>
    <p:sldId id="275" r:id="rId14"/>
    <p:sldId id="276" r:id="rId15"/>
    <p:sldId id="282" r:id="rId16"/>
    <p:sldId id="274" r:id="rId17"/>
  </p:sldIdLst>
  <p:sldSz cx="9144000" cy="6858000" type="screen4x3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0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02D89-DE8E-4280-A359-A631DDC30B15}" type="datetimeFigureOut">
              <a:rPr lang="de-AT" smtClean="0"/>
              <a:t>22.11.2016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4531B-BB1A-4DE6-95F6-B56C40412470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89531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E8C3-BDEF-4D4F-947A-95EA0C859DA9}" type="datetime1">
              <a:rPr lang="de-AT" smtClean="0"/>
              <a:t>22.11.2016</a:t>
            </a:fld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201959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069FD-C730-4831-A105-F4ABBA4EB6D6}" type="datetime1">
              <a:rPr lang="de-AT" smtClean="0"/>
              <a:t>22.11.2016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925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05C19-1D17-401F-9F63-80C8504F84CC}" type="datetime1">
              <a:rPr lang="de-AT" smtClean="0"/>
              <a:t>22.11.2016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3574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D9DA5-0E13-4CED-B895-A7399B85AA5D}" type="datetime1">
              <a:rPr lang="de-AT" smtClean="0"/>
              <a:t>22.11.2016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73872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2E69-03DC-492A-835E-BCB3F6B7F717}" type="datetime1">
              <a:rPr lang="de-AT" smtClean="0"/>
              <a:t>22.11.2016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3837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E126-E60B-42B2-84C4-5D9C1B4BF2AC}" type="datetime1">
              <a:rPr lang="de-AT" smtClean="0"/>
              <a:t>22.11.2016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10617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20AF-7D77-4BD8-89D4-4C2ED886786A}" type="datetime1">
              <a:rPr lang="de-AT" smtClean="0"/>
              <a:t>22.11.2016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275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EAA38-1FD0-4DE4-BA8E-CFF3F93625D9}" type="datetime1">
              <a:rPr lang="de-AT" smtClean="0"/>
              <a:t>22.11.2016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43147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DF174-5C22-49C3-BA1F-70474C5CE1C2}" type="datetime1">
              <a:rPr lang="de-AT" smtClean="0"/>
              <a:t>22.11.2016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6875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5A51-2687-4E22-8104-2B6332B9F0FF}" type="datetime1">
              <a:rPr lang="de-AT" smtClean="0"/>
              <a:t>22.11.2016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8238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ED7C-9615-4E8A-B803-389CA272C95A}" type="datetime1">
              <a:rPr lang="de-AT" smtClean="0"/>
              <a:t>22.11.2016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77254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855EB9D-29C1-408A-861E-7BAF103F2CC5}" type="datetime1">
              <a:rPr lang="de-AT" smtClean="0"/>
              <a:t>22.11.2016</a:t>
            </a:fld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17A7207-3D05-46F9-9CB5-1673C77B4E89}" type="slidenum">
              <a:rPr lang="de-AT" smtClean="0"/>
              <a:pPr/>
              <a:t>‹#›</a:t>
            </a:fld>
            <a:fld id="{37C9B599-5198-43F9-AC69-DD001028BDEE}" type="slidenum">
              <a:rPr lang="de-AT" smtClean="0"/>
              <a:pPr/>
              <a:t>‹#›</a:t>
            </a:fld>
            <a:endParaRPr lang="de-AT" dirty="0"/>
          </a:p>
        </p:txBody>
      </p:sp>
      <p:cxnSp>
        <p:nvCxnSpPr>
          <p:cNvPr id="8" name="Gerader Verbinder 7"/>
          <p:cNvCxnSpPr/>
          <p:nvPr userDrawn="1"/>
        </p:nvCxnSpPr>
        <p:spPr>
          <a:xfrm flipV="1">
            <a:off x="628650" y="879897"/>
            <a:ext cx="78867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844" y="191690"/>
            <a:ext cx="719728" cy="610589"/>
          </a:xfrm>
          <a:prstGeom prst="rect">
            <a:avLst/>
          </a:prstGeom>
        </p:spPr>
      </p:pic>
      <p:cxnSp>
        <p:nvCxnSpPr>
          <p:cNvPr id="11" name="Gerader Verbinder 10"/>
          <p:cNvCxnSpPr/>
          <p:nvPr userDrawn="1"/>
        </p:nvCxnSpPr>
        <p:spPr>
          <a:xfrm flipV="1">
            <a:off x="634408" y="6337513"/>
            <a:ext cx="788670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14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9.jp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://www.spiegel.de/fotostrecke/siemens-will-amerikas-ersten-highspeed-zug-in-kalifornien-bauen-fotostrecke-111985.html" TargetMode="External"/><Relationship Id="rId10" Type="http://schemas.openxmlformats.org/officeDocument/2006/relationships/image" Target="../media/image15.jpeg"/><Relationship Id="rId4" Type="http://schemas.openxmlformats.org/officeDocument/2006/relationships/image" Target="../media/image10.jpg"/><Relationship Id="rId9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67416" y="1751152"/>
            <a:ext cx="863504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SC.2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Meeting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Geneva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November 22</a:t>
            </a:r>
            <a:r>
              <a:rPr lang="de-AT" sz="2000" b="1" baseline="30000" dirty="0" smtClean="0">
                <a:solidFill>
                  <a:schemeClr val="accent5">
                    <a:lumMod val="50000"/>
                  </a:schemeClr>
                </a:solidFill>
              </a:rPr>
              <a:t>nd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2016</a:t>
            </a:r>
          </a:p>
          <a:p>
            <a:pPr algn="ctr"/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de-AT" sz="3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High </a:t>
            </a:r>
            <a:r>
              <a:rPr lang="de-AT" sz="3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Speed </a:t>
            </a:r>
            <a:r>
              <a:rPr lang="de-AT" sz="3600" b="1" dirty="0" err="1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Railways</a:t>
            </a:r>
            <a:r>
              <a:rPr lang="de-AT" sz="3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de-AT" sz="3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de-AT" sz="36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 TER Countries</a:t>
            </a:r>
            <a:endParaRPr lang="de-AT" sz="36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Presentation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by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Mr. Helmut Adelsberger,</a:t>
            </a:r>
          </a:p>
          <a:p>
            <a:pPr algn="ctr"/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Consultant Engineer, Vienna, Aachen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</a:t>
            </a:fld>
            <a:endParaRPr lang="de-A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  <p:sp>
        <p:nvSpPr>
          <p:cNvPr id="5" name="Rechteck 4"/>
          <p:cNvSpPr/>
          <p:nvPr/>
        </p:nvSpPr>
        <p:spPr>
          <a:xfrm>
            <a:off x="7965831" y="6418386"/>
            <a:ext cx="773723" cy="267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9525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33243" y="1130068"/>
            <a:ext cx="822960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Main Working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Steps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Terms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Reference (2):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 defTabSz="358775">
              <a:buAutoNum type="arabicPeriod" startAt="2"/>
              <a:tabLst>
                <a:tab pos="449263" algn="l"/>
              </a:tabLst>
            </a:pPr>
            <a:r>
              <a:rPr lang="de-AT" sz="2000" b="1" dirty="0" err="1">
                <a:solidFill>
                  <a:srgbClr val="FF0000"/>
                </a:solidFill>
              </a:rPr>
              <a:t>Develop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the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methodology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main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assumptions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work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…: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Analyse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returned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June 30</a:t>
            </a:r>
            <a:r>
              <a:rPr lang="de-AT" sz="2000" b="1" baseline="30000" dirty="0" smtClean="0">
                <a:solidFill>
                  <a:schemeClr val="accent5">
                    <a:lumMod val="50000"/>
                  </a:schemeClr>
                </a:solidFill>
              </a:rPr>
              <a:t>th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!)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questionnaires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marL="449263" defTabSz="358775"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„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draw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picture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“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individual countries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economy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mobility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environment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…);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rgbClr val="FF0000"/>
                </a:solidFill>
              </a:rPr>
              <a:t>Update </a:t>
            </a:r>
            <a:r>
              <a:rPr lang="de-AT" sz="2000" b="1" dirty="0" err="1">
                <a:solidFill>
                  <a:srgbClr val="FF0000"/>
                </a:solidFill>
              </a:rPr>
              <a:t>and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harmonise</a:t>
            </a:r>
            <a:r>
              <a:rPr lang="de-AT" sz="2000" b="1" dirty="0">
                <a:solidFill>
                  <a:srgbClr val="FF0000"/>
                </a:solidFill>
              </a:rPr>
              <a:t> national </a:t>
            </a:r>
            <a:r>
              <a:rPr lang="de-AT" sz="2000" b="1" dirty="0" err="1">
                <a:solidFill>
                  <a:srgbClr val="FF0000"/>
                </a:solidFill>
              </a:rPr>
              <a:t>traffic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forecasts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each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other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global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prognoses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(e.g. OECD);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rgbClr val="FF0000"/>
                </a:solidFill>
              </a:rPr>
              <a:t>Elaborate a </a:t>
            </a:r>
            <a:r>
              <a:rPr lang="de-AT" sz="2000" b="1" dirty="0" err="1">
                <a:solidFill>
                  <a:srgbClr val="FF0000"/>
                </a:solidFill>
              </a:rPr>
              <a:t>first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selection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of</a:t>
            </a:r>
            <a:r>
              <a:rPr lang="de-AT" sz="2000" b="1" dirty="0">
                <a:solidFill>
                  <a:srgbClr val="FF0000"/>
                </a:solidFill>
              </a:rPr>
              <a:t> potential high </a:t>
            </a:r>
            <a:r>
              <a:rPr lang="de-AT" sz="2000" b="1" dirty="0" err="1">
                <a:solidFill>
                  <a:srgbClr val="FF0000"/>
                </a:solidFill>
              </a:rPr>
              <a:t>speed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connections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upgrading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existing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construction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new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based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on Member States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plans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policies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using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„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gravity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approach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“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benchmark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	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further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discussion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checking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capacity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view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freight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transport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For EU MS: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mainly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connect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neighbouring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non-EU TER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Members,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changes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TEN-T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only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long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-term (TEN-T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revision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from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2023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).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176853" y="6401805"/>
            <a:ext cx="548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 smtClean="0"/>
              <a:t>13</a:t>
            </a: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274560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33243" y="1130068"/>
            <a:ext cx="822960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Main Working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Steps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Terms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Reference (3):</a:t>
            </a:r>
          </a:p>
          <a:p>
            <a:pPr marL="449263" defTabSz="358775">
              <a:tabLst>
                <a:tab pos="715963" algn="l"/>
              </a:tabLst>
            </a:pPr>
            <a:endParaRPr lang="de-AT" sz="1000" dirty="0"/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3.	</a:t>
            </a:r>
            <a:r>
              <a:rPr lang="de-AT" sz="2000" b="1" dirty="0">
                <a:solidFill>
                  <a:srgbClr val="FF0000"/>
                </a:solidFill>
              </a:rPr>
              <a:t>Analyse </a:t>
            </a:r>
            <a:r>
              <a:rPr lang="de-AT" sz="2000" b="1" dirty="0" err="1">
                <a:solidFill>
                  <a:srgbClr val="FF0000"/>
                </a:solidFill>
              </a:rPr>
              <a:t>and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review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the</a:t>
            </a:r>
            <a:r>
              <a:rPr lang="de-AT" sz="2000" b="1" dirty="0">
                <a:solidFill>
                  <a:srgbClr val="FF0000"/>
                </a:solidFill>
              </a:rPr>
              <a:t> high </a:t>
            </a:r>
            <a:r>
              <a:rPr lang="de-AT" sz="2000" b="1" dirty="0" err="1">
                <a:solidFill>
                  <a:srgbClr val="FF0000"/>
                </a:solidFill>
              </a:rPr>
              <a:t>speed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rail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status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…:</a:t>
            </a:r>
          </a:p>
          <a:p>
            <a:pPr marL="792163" indent="-3429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Continue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complete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steps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Work Package 2: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analysis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collected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data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studies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elaboration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schematic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maps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792163" indent="-3429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Consider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propose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rolling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stock;</a:t>
            </a:r>
          </a:p>
          <a:p>
            <a:pPr marL="792163" indent="-3429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Collect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existing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agreements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on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links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between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neighbouring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TER Members;</a:t>
            </a:r>
          </a:p>
          <a:p>
            <a:pPr marL="792163" indent="-3429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Estimate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investment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maintenance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792163" indent="-3429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Propose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funding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financing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449263" defTabSz="358775">
              <a:tabLst>
                <a:tab pos="715963" algn="l"/>
              </a:tabLst>
            </a:pPr>
            <a:r>
              <a:rPr lang="de-AT" sz="1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457200" indent="-457200" defTabSz="358775">
              <a:buAutoNum type="arabicPeriod" startAt="4"/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Elaborate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de-AT" sz="2000" b="1" dirty="0" err="1">
                <a:solidFill>
                  <a:srgbClr val="FF0000"/>
                </a:solidFill>
              </a:rPr>
              <a:t>cost-benefit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analysis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tool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model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…:</a:t>
            </a:r>
          </a:p>
          <a:p>
            <a:pPr marL="801688" indent="-352425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Benefits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:  time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savings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modal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shift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environment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traffic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safety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…),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better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accessibilty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enhances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regional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economy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hard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monetize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!);</a:t>
            </a:r>
          </a:p>
          <a:p>
            <a:pPr marL="801688" indent="-352425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planning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construction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maintenance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rolling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stock).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8176853" y="6401805"/>
            <a:ext cx="548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 smtClean="0"/>
              <a:t>14</a:t>
            </a: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132760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12</a:t>
            </a:fld>
            <a:endParaRPr lang="de-AT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/>
              <p:cNvSpPr txBox="1"/>
              <p:nvPr/>
            </p:nvSpPr>
            <p:spPr>
              <a:xfrm>
                <a:off x="733245" y="1130068"/>
                <a:ext cx="8177842" cy="5112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49263" indent="-449263"/>
                <a:r>
                  <a:rPr lang="de-AT" sz="2400" b="1" dirty="0">
                    <a:solidFill>
                      <a:schemeClr val="accent5">
                        <a:lumMod val="50000"/>
                      </a:schemeClr>
                    </a:solidFill>
                  </a:rPr>
                  <a:t>Potential Efficiency </a:t>
                </a:r>
                <a:r>
                  <a:rPr lang="de-AT" sz="24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and</a:t>
                </a:r>
                <a:r>
                  <a:rPr lang="de-AT" sz="24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4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Profitability</a:t>
                </a:r>
                <a:r>
                  <a:rPr lang="de-AT" sz="24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4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of</a:t>
                </a:r>
                <a:r>
                  <a:rPr lang="de-AT" sz="2400" b="1" dirty="0">
                    <a:solidFill>
                      <a:schemeClr val="accent5">
                        <a:lumMod val="50000"/>
                      </a:schemeClr>
                    </a:solidFill>
                  </a:rPr>
                  <a:t> High Speed Rail:</a:t>
                </a:r>
              </a:p>
              <a:p>
                <a:pPr marL="449263" indent="-449263"/>
                <a:endParaRPr lang="de-AT" sz="1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Comparison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based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on </a:t>
                </a:r>
                <a:r>
                  <a:rPr lang="de-AT" sz="2000" b="1" dirty="0" err="1">
                    <a:solidFill>
                      <a:srgbClr val="FF0000"/>
                    </a:solidFill>
                  </a:rPr>
                  <a:t>gravitation</a:t>
                </a:r>
                <a:r>
                  <a:rPr lang="de-AT" sz="2000" b="1" dirty="0">
                    <a:solidFill>
                      <a:srgbClr val="FF0000"/>
                    </a:solidFill>
                  </a:rPr>
                  <a:t> </a:t>
                </a:r>
                <a:r>
                  <a:rPr lang="de-AT" sz="2000" b="1" dirty="0" err="1">
                    <a:solidFill>
                      <a:srgbClr val="FF0000"/>
                    </a:solidFill>
                  </a:rPr>
                  <a:t>approach</a:t>
                </a:r>
                <a:r>
                  <a:rPr lang="de-AT" sz="2000" b="1" dirty="0">
                    <a:solidFill>
                      <a:srgbClr val="FF0000"/>
                    </a:solidFill>
                  </a:rPr>
                  <a:t> 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(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used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in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most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traffic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models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</a:t>
                </a:r>
              </a:p>
              <a:p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=  </a:t>
                </a:r>
                <a:r>
                  <a:rPr lang="el-GR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∑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l-GR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α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de-AT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de-AT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de-AT" sz="1600" b="1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𝐄</m:t>
                            </m:r>
                            <m:r>
                              <a:rPr lang="de-AT" sz="1600" b="1" i="0" baseline="-2500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𝐀</m:t>
                            </m:r>
                            <m:r>
                              <a:rPr lang="de-AT" sz="1600" b="1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 . </m:t>
                            </m:r>
                            <m:r>
                              <a:rPr lang="de-AT" sz="1600" b="1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𝐄𝐁</m:t>
                            </m:r>
                          </m:num>
                          <m:den>
                            <m:r>
                              <a:rPr lang="de-AT" sz="1600" b="1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𝐝</m:t>
                            </m:r>
                            <m:r>
                              <a:rPr lang="de-AT" sz="1600" b="1" i="0" baseline="-2500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𝐀𝐁</m:t>
                            </m:r>
                            <m:r>
                              <m:rPr>
                                <m:nor/>
                              </m:rPr>
                              <a:rPr lang="de-AT" sz="1600" b="1" baseline="30000" dirty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" panose="02040503050406030204" pitchFamily="18" charset="0"/>
                              </a:rPr>
                              <m:t>1,7</m:t>
                            </m:r>
                          </m:den>
                        </m:f>
                      </m:e>
                    </m:box>
                  </m:oMath>
                </a14:m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		 </a:t>
                </a:r>
              </a:p>
              <a:p>
                <a:endParaRPr lang="de-AT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Examples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(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acc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.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to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P. Veit 1991):</a:t>
                </a: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Japan (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Tokaido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and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Sanyo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Corridors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		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500</a:t>
                </a: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France (Paris – Lyon):		 				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 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12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Italy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(Milan – Bologna – Florence –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Rome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–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Naples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4 - 8 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Germany (Cologne – Frankfurt – Mannheim – Stuttgart):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 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15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Austria (Vienna – Linz – Salzburg):		 	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3 - 5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/>
                </a:r>
                <a:b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</a:br>
                <a:r>
                  <a:rPr lang="de-AT" sz="1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Further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examples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with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analogous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parameters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:</a:t>
                </a:r>
              </a:p>
              <a:p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Moscow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–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St.Petersburg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(high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speed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existing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   4 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Ankara – Istanbul (high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speed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existing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	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  </a:t>
                </a:r>
                <a:r>
                  <a:rPr lang="de-AT" sz="20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12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Belgrade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– Skopje (high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speed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not </a:t>
                </a:r>
                <a:r>
                  <a:rPr lang="de-AT" sz="20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existing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):  				P</a:t>
                </a:r>
                <a:r>
                  <a:rPr lang="de-AT" sz="2000" b="1" baseline="-25000" dirty="0">
                    <a:solidFill>
                      <a:schemeClr val="accent5">
                        <a:lumMod val="50000"/>
                      </a:schemeClr>
                    </a:solidFill>
                  </a:rPr>
                  <a:t>AB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   ≈      </a:t>
                </a:r>
                <a:r>
                  <a:rPr lang="de-AT" sz="2000" b="1" dirty="0">
                    <a:solidFill>
                      <a:schemeClr val="accent5">
                        <a:lumMod val="50000"/>
                      </a:schemeClr>
                    </a:solidFill>
                  </a:rPr>
                  <a:t>2</a:t>
                </a:r>
                <a:endParaRPr lang="de-AT" sz="20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Textfeld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245" y="1130068"/>
                <a:ext cx="8177842" cy="5112490"/>
              </a:xfrm>
              <a:prstGeom prst="rect">
                <a:avLst/>
              </a:prstGeom>
              <a:blipFill rotWithShape="1">
                <a:blip r:embed="rId2"/>
                <a:stretch>
                  <a:fillRect l="-1118" t="-954" r="-447" b="-1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feld 3"/>
          <p:cNvSpPr txBox="1"/>
          <p:nvPr/>
        </p:nvSpPr>
        <p:spPr>
          <a:xfrm>
            <a:off x="4744529" y="2018598"/>
            <a:ext cx="396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P</a:t>
            </a:r>
            <a:r>
              <a:rPr lang="de-AT" sz="1200" b="1" baseline="-25000" dirty="0">
                <a:solidFill>
                  <a:schemeClr val="accent5">
                    <a:lumMod val="50000"/>
                  </a:schemeClr>
                </a:solidFill>
              </a:rPr>
              <a:t>AB 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	relative potential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between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B (Austria = 1)</a:t>
            </a:r>
            <a:endParaRPr lang="de-AT" sz="1200" b="1" baseline="-25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sz="1200" b="1" dirty="0">
                <a:solidFill>
                  <a:schemeClr val="accent5">
                    <a:lumMod val="50000"/>
                  </a:schemeClr>
                </a:solidFill>
              </a:rPr>
              <a:t>α 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	„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gravitation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constant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“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depending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mobility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etc. </a:t>
            </a:r>
            <a:b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E</a:t>
            </a:r>
            <a:r>
              <a:rPr lang="de-AT" sz="1200" b="1" baseline="-25000" dirty="0">
                <a:solidFill>
                  <a:schemeClr val="accent5">
                    <a:lumMod val="50000"/>
                  </a:schemeClr>
                </a:solidFill>
              </a:rPr>
              <a:t>A	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inhabitants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A</a:t>
            </a:r>
            <a:b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E</a:t>
            </a:r>
            <a:r>
              <a:rPr lang="de-AT" sz="1200" b="1" baseline="-25000" dirty="0">
                <a:solidFill>
                  <a:schemeClr val="accent5">
                    <a:lumMod val="50000"/>
                  </a:schemeClr>
                </a:solidFill>
              </a:rPr>
              <a:t>B	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inhabitants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B</a:t>
            </a:r>
            <a:b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d</a:t>
            </a:r>
            <a:r>
              <a:rPr lang="de-AT" sz="1200" b="1" baseline="-25000" dirty="0" err="1">
                <a:solidFill>
                  <a:schemeClr val="accent5">
                    <a:lumMod val="50000"/>
                  </a:schemeClr>
                </a:solidFill>
              </a:rPr>
              <a:t>AB</a:t>
            </a:r>
            <a:r>
              <a:rPr lang="de-AT" sz="1200" b="1" baseline="-25000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distance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between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12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1200" b="1" dirty="0">
                <a:solidFill>
                  <a:schemeClr val="accent5">
                    <a:lumMod val="50000"/>
                  </a:schemeClr>
                </a:solidFill>
              </a:rPr>
              <a:t> B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4717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13</a:t>
            </a:fld>
            <a:endParaRPr lang="de-AT" dirty="0"/>
          </a:p>
        </p:txBody>
      </p:sp>
      <p:sp>
        <p:nvSpPr>
          <p:cNvPr id="3" name="Textfeld 3"/>
          <p:cNvSpPr txBox="1"/>
          <p:nvPr/>
        </p:nvSpPr>
        <p:spPr>
          <a:xfrm>
            <a:off x="733243" y="1130068"/>
            <a:ext cx="8321110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Cost-Benefit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 Analysis (CBA)</a:t>
            </a:r>
            <a:endParaRPr lang="de-AT" sz="1000" dirty="0"/>
          </a:p>
          <a:p>
            <a:pPr marL="449263" indent="-449263" defTabSz="358775">
              <a:tabLst>
                <a:tab pos="715963" algn="l"/>
              </a:tabLst>
            </a:pPr>
            <a:r>
              <a:rPr lang="de-AT" sz="5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Scope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depending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context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Principle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applied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within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defined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area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time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period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 defTabSz="358775">
              <a:buAutoNum type="arabicPeriod"/>
              <a:tabLst>
                <a:tab pos="715963" algn="l"/>
              </a:tabLst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dentify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all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criteria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benefits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cover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range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completely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however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not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overlapping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457200" indent="-457200" defTabSz="358775">
              <a:buAutoNum type="arabicPeriod"/>
              <a:tabLst>
                <a:tab pos="715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compare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&amp;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benefits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measure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&amp;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benefits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without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measure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Railway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undertakings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owner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assessment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i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nternal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profit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(IIR)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against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investment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National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transnational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level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3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pillars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socio-economic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assessment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sustainability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assessment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):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 smtClean="0">
                <a:solidFill>
                  <a:srgbClr val="FF0000"/>
                </a:solidFill>
              </a:rPr>
              <a:t>economic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impacts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e.g.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transport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travelling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time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reductions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…</a:t>
            </a: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 smtClean="0">
                <a:solidFill>
                  <a:srgbClr val="FF0000"/>
                </a:solidFill>
              </a:rPr>
              <a:t>social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impacts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e.g.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health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smtClean="0">
                <a:solidFill>
                  <a:srgbClr val="FF0000"/>
                </a:solidFill>
              </a:rPr>
              <a:t>environmental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impacts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e.g.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pollution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noise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climate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…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1142582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14</a:t>
            </a:fld>
            <a:endParaRPr lang="de-AT" dirty="0"/>
          </a:p>
        </p:txBody>
      </p:sp>
      <p:sp>
        <p:nvSpPr>
          <p:cNvPr id="3" name="Textfeld 3"/>
          <p:cNvSpPr txBox="1"/>
          <p:nvPr/>
        </p:nvSpPr>
        <p:spPr>
          <a:xfrm>
            <a:off x="733242" y="1130068"/>
            <a:ext cx="841075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Non-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monetisable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endParaRPr lang="de-AT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endParaRPr lang="de-AT" sz="1000" dirty="0"/>
          </a:p>
          <a:p>
            <a:pPr defTabSz="358775">
              <a:tabLst>
                <a:tab pos="715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Most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economic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social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environmental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monetised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at least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within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certain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limits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provided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agreement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unit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defTabSz="358775">
              <a:tabLst>
                <a:tab pos="461963" algn="l"/>
              </a:tabLst>
            </a:pP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defTabSz="358775">
              <a:tabLst>
                <a:tab pos="461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This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not 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important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restrictions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possible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macro-economic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such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impacts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changed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accessibilty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on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location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quality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defTabSz="358775">
              <a:tabLst>
                <a:tab pos="461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one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most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important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speed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defTabSz="358775">
              <a:tabLst>
                <a:tab pos="461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from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political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point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view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defTabSz="358775">
              <a:tabLst>
                <a:tab pos="461963" algn="l"/>
              </a:tabLst>
            </a:pP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defTabSz="358775">
              <a:tabLst>
                <a:tab pos="461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these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effects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reflected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in (non-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monetised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indicators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defTabSz="358775">
              <a:tabLst>
                <a:tab pos="461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de-AT" sz="2000" b="1" dirty="0" smtClean="0">
                <a:solidFill>
                  <a:srgbClr val="FF0000"/>
                </a:solidFill>
              </a:rPr>
              <a:t>multi-</a:t>
            </a:r>
            <a:r>
              <a:rPr lang="de-AT" sz="2000" b="1" dirty="0" err="1" smtClean="0">
                <a:solidFill>
                  <a:srgbClr val="FF0000"/>
                </a:solidFill>
              </a:rPr>
              <a:t>criteria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analysis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(MCA)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applied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defTabSz="358775">
              <a:tabLst>
                <a:tab pos="461963" algn="l"/>
              </a:tabLst>
            </a:pP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Which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based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weighting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individual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criteria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pre-defined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agreed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perameters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which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are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applied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indicators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defTabSz="358775">
              <a:tabLst>
                <a:tab pos="461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defTabSz="358775">
              <a:tabLst>
                <a:tab pos="461963" algn="l"/>
              </a:tabLst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A MCA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may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carried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out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either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instead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in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addition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a CBA.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497611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15</a:t>
            </a:fld>
            <a:endParaRPr lang="de-AT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607" y="2769081"/>
            <a:ext cx="3190875" cy="212700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5" y="4803229"/>
            <a:ext cx="2185701" cy="145448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82" y="1931315"/>
            <a:ext cx="2121200" cy="949791"/>
          </a:xfrm>
          <a:prstGeom prst="rect">
            <a:avLst/>
          </a:prstGeom>
        </p:spPr>
      </p:pic>
      <p:pic>
        <p:nvPicPr>
          <p:cNvPr id="1026" name="Picture 2" descr="US-Hochgeschwindigkeitszug: Mit 350 Stundenkilometern in die Zukunft">
            <a:hlinkClick r:id="rId5" tooltip="US-Hochgeschwindigkeitszug: Mit 350 Stundenkilometern in die Zukunft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22" y="5016855"/>
            <a:ext cx="257556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34" y="3338385"/>
            <a:ext cx="1407660" cy="940317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607" y="966968"/>
            <a:ext cx="1902512" cy="106886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752" y="4364966"/>
            <a:ext cx="2832683" cy="189274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48" y="3467818"/>
            <a:ext cx="2590803" cy="1457327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569343" y="3252121"/>
            <a:ext cx="2967487" cy="379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733245" y="1130068"/>
            <a:ext cx="77724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High Speed 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impressions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de-AT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6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WARNING:</a:t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What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does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technical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interoperability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help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have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lost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interoperability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tickets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due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market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fragmentation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0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16</a:t>
            </a:fld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543464" y="2395520"/>
            <a:ext cx="812608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THANKING YOU</a:t>
            </a:r>
            <a:br>
              <a:rPr lang="de-AT" sz="36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de-AT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FOR YOUR KIND ATTENTION!</a:t>
            </a:r>
            <a:br>
              <a:rPr lang="de-AT" sz="3600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de-AT" sz="2400" b="1" dirty="0">
              <a:solidFill>
                <a:srgbClr val="FF0000"/>
              </a:solidFill>
            </a:endParaRPr>
          </a:p>
          <a:p>
            <a:pPr algn="ctr"/>
            <a:r>
              <a:rPr lang="de-AT" sz="2400" b="1" dirty="0">
                <a:solidFill>
                  <a:srgbClr val="FF0000"/>
                </a:solidFill>
              </a:rPr>
              <a:t>Helmut Adelsberger</a:t>
            </a:r>
          </a:p>
          <a:p>
            <a:pPr algn="ctr"/>
            <a:endParaRPr lang="de-AT" sz="2400" b="1" dirty="0">
              <a:solidFill>
                <a:srgbClr val="FF0000"/>
              </a:solidFill>
            </a:endParaRPr>
          </a:p>
          <a:p>
            <a:pPr algn="ctr"/>
            <a:r>
              <a:rPr lang="de-AT" sz="2000" b="1" u="sng" dirty="0">
                <a:solidFill>
                  <a:srgbClr val="002060"/>
                </a:solidFill>
              </a:rPr>
              <a:t>helmut.adelsberger@infraconcepta.at</a:t>
            </a:r>
            <a:endParaRPr lang="de-AT" sz="2400" b="1" u="sng" dirty="0">
              <a:solidFill>
                <a:srgbClr val="00206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73971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2</a:t>
            </a:fld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733245" y="1130068"/>
            <a:ext cx="7772400" cy="517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High Speed Lines: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2000" b="1" dirty="0">
                <a:solidFill>
                  <a:srgbClr val="FF0000"/>
                </a:solidFill>
              </a:rPr>
              <a:t>Definition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TEN-T Regulation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(EU) 1315/2013: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lphaLcPeriod"/>
            </a:pP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specially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new</a:t>
            </a:r>
            <a:r>
              <a:rPr lang="de-AT" sz="2000" b="1" dirty="0" err="1" smtClean="0">
                <a:solidFill>
                  <a:srgbClr val="FF0000"/>
                </a:solidFill>
              </a:rPr>
              <a:t>-built</a:t>
            </a:r>
            <a:r>
              <a:rPr lang="de-AT" sz="2000" b="1" dirty="0" smtClean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high-speed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lines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equipped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equal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greater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than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250 km/h;</a:t>
            </a:r>
          </a:p>
          <a:p>
            <a:endParaRPr lang="de-AT" sz="105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b.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specially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upgraded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conventional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lines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equipped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order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200 km/h;</a:t>
            </a:r>
          </a:p>
          <a:p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c.	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specially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upgraded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lines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which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have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special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features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result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topographical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relief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town-planning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constraints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on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which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must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adapted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each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case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This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category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includes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connecting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between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high-speed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conventional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networks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through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stations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access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terminals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depots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etc.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travelled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conventional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high-speed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rolling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stock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3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3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(This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criterion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may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lead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efficient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improvements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where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criteria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a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b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are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 not </a:t>
            </a:r>
            <a:r>
              <a:rPr lang="de-AT" sz="2000" b="1" i="1" dirty="0" err="1" smtClean="0">
                <a:solidFill>
                  <a:schemeClr val="accent5">
                    <a:lumMod val="50000"/>
                  </a:schemeClr>
                </a:solidFill>
              </a:rPr>
              <a:t>affordable</a:t>
            </a:r>
            <a:r>
              <a:rPr lang="de-AT" sz="2000" b="1" i="1" dirty="0" smtClean="0">
                <a:solidFill>
                  <a:schemeClr val="accent5">
                    <a:lumMod val="50000"/>
                  </a:schemeClr>
                </a:solidFill>
              </a:rPr>
              <a:t>.)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44746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3</a:t>
            </a:fld>
            <a:endParaRPr lang="de-AT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678" y="1440612"/>
            <a:ext cx="6297380" cy="4796286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60717" y="931651"/>
            <a:ext cx="4011283" cy="73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Textfeld 3"/>
          <p:cNvSpPr txBox="1"/>
          <p:nvPr/>
        </p:nvSpPr>
        <p:spPr>
          <a:xfrm>
            <a:off x="741878" y="1130069"/>
            <a:ext cx="7772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TEN-T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Railways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Passengers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Map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Reg.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(EU) 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1315/2013</a:t>
            </a:r>
          </a:p>
          <a:p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 err="1" smtClean="0">
                <a:solidFill>
                  <a:srgbClr val="33CC33"/>
                </a:solidFill>
              </a:rPr>
              <a:t>conventional</a:t>
            </a:r>
            <a:r>
              <a:rPr lang="de-AT" sz="2000" b="1" dirty="0">
                <a:solidFill>
                  <a:srgbClr val="33CC33"/>
                </a:solidFill>
              </a:rPr>
              <a:t/>
            </a:r>
            <a:br>
              <a:rPr lang="de-AT" sz="2000" b="1" dirty="0">
                <a:solidFill>
                  <a:srgbClr val="33CC33"/>
                </a:solidFill>
              </a:rPr>
            </a:br>
            <a:r>
              <a:rPr lang="de-AT" sz="2000" b="1" dirty="0" err="1" smtClean="0">
                <a:solidFill>
                  <a:srgbClr val="33CC33"/>
                </a:solidFill>
              </a:rPr>
              <a:t>lines</a:t>
            </a:r>
            <a:endParaRPr lang="de-AT" sz="2000" b="1" dirty="0" smtClean="0">
              <a:solidFill>
                <a:srgbClr val="33CC33"/>
              </a:solidFill>
            </a:endParaRPr>
          </a:p>
          <a:p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rgbClr val="CC00FF"/>
                </a:solidFill>
              </a:rPr>
              <a:t>h</a:t>
            </a:r>
            <a:r>
              <a:rPr lang="de-AT" sz="2000" b="1" dirty="0" smtClean="0">
                <a:solidFill>
                  <a:srgbClr val="CC00FF"/>
                </a:solidFill>
              </a:rPr>
              <a:t>igh </a:t>
            </a:r>
            <a:r>
              <a:rPr lang="de-AT" sz="2000" b="1" dirty="0" err="1" smtClean="0">
                <a:solidFill>
                  <a:srgbClr val="CC00FF"/>
                </a:solidFill>
              </a:rPr>
              <a:t>speed</a:t>
            </a:r>
            <a:r>
              <a:rPr lang="de-AT" sz="2000" b="1" dirty="0" smtClean="0">
                <a:solidFill>
                  <a:srgbClr val="CC00FF"/>
                </a:solidFill>
              </a:rPr>
              <a:t/>
            </a:r>
            <a:br>
              <a:rPr lang="de-AT" sz="2000" b="1" dirty="0" smtClean="0">
                <a:solidFill>
                  <a:srgbClr val="CC00FF"/>
                </a:solidFill>
              </a:rPr>
            </a:br>
            <a:r>
              <a:rPr lang="de-AT" sz="2000" b="1" dirty="0" err="1" smtClean="0">
                <a:solidFill>
                  <a:srgbClr val="CC00FF"/>
                </a:solidFill>
              </a:rPr>
              <a:t>lines</a:t>
            </a:r>
            <a:endParaRPr lang="de-AT" sz="2000" b="1" dirty="0">
              <a:solidFill>
                <a:srgbClr val="CC00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420441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4</a:t>
            </a:fld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733245" y="1130068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High Speed Networks in Europe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35" y="3512938"/>
            <a:ext cx="2053092" cy="278100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60" y="1668478"/>
            <a:ext cx="2044467" cy="180332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564" y="3319911"/>
            <a:ext cx="4460308" cy="296540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329787" y="1613154"/>
            <a:ext cx="53656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In Western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Europe –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despite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investments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network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across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borders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travelling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has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not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improved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in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every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case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due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higher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fares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fewer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connections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lacking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interoperability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tickets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385372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5</a:t>
            </a:fld>
            <a:endParaRPr lang="de-AT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l="6761" r="4438" b="1246"/>
          <a:stretch/>
        </p:blipFill>
        <p:spPr>
          <a:xfrm>
            <a:off x="1143502" y="1543335"/>
            <a:ext cx="6861812" cy="469355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33245" y="1130068"/>
            <a:ext cx="777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UNECE TER Masterplan („Backbone Network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“;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map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no.3):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336151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6</a:t>
            </a:fld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733245" y="1138694"/>
            <a:ext cx="792767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High Speed Rail: 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 Properties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, „Pros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Contras“:</a:t>
            </a: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The „golden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mean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“: </a:t>
            </a:r>
            <a:r>
              <a:rPr lang="de-AT" sz="2000" b="1" dirty="0">
                <a:solidFill>
                  <a:srgbClr val="FF0000"/>
                </a:solidFill>
              </a:rPr>
              <a:t>h</a:t>
            </a:r>
            <a:r>
              <a:rPr lang="de-AT" sz="2000" b="1" dirty="0" smtClean="0">
                <a:solidFill>
                  <a:srgbClr val="FF0000"/>
                </a:solidFill>
              </a:rPr>
              <a:t>alf </a:t>
            </a:r>
            <a:r>
              <a:rPr lang="de-AT" sz="2000" b="1" dirty="0" err="1">
                <a:solidFill>
                  <a:srgbClr val="FF0000"/>
                </a:solidFill>
              </a:rPr>
              <a:t>as</a:t>
            </a:r>
            <a:r>
              <a:rPr lang="de-AT" sz="2000" b="1" dirty="0">
                <a:solidFill>
                  <a:srgbClr val="FF0000"/>
                </a:solidFill>
              </a:rPr>
              <a:t> fast </a:t>
            </a:r>
            <a:r>
              <a:rPr lang="de-AT" sz="2000" b="1" dirty="0" err="1">
                <a:solidFill>
                  <a:srgbClr val="FF0000"/>
                </a:solidFill>
              </a:rPr>
              <a:t>as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air</a:t>
            </a:r>
            <a:r>
              <a:rPr lang="de-AT" sz="2000" b="1" dirty="0">
                <a:solidFill>
                  <a:srgbClr val="FF0000"/>
                </a:solidFill>
              </a:rPr>
              <a:t>, </a:t>
            </a:r>
            <a:r>
              <a:rPr lang="de-AT" sz="2000" b="1" dirty="0" err="1">
                <a:solidFill>
                  <a:srgbClr val="FF0000"/>
                </a:solidFill>
              </a:rPr>
              <a:t>twice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as</a:t>
            </a:r>
            <a:r>
              <a:rPr lang="de-AT" sz="2000" b="1" dirty="0">
                <a:solidFill>
                  <a:srgbClr val="FF0000"/>
                </a:solidFill>
              </a:rPr>
              <a:t> fast </a:t>
            </a:r>
            <a:r>
              <a:rPr lang="de-AT" sz="2000" b="1" dirty="0" err="1">
                <a:solidFill>
                  <a:srgbClr val="FF0000"/>
                </a:solidFill>
              </a:rPr>
              <a:t>as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road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replace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air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transport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within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distances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up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3 – 4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hours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sustainable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alternative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both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road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air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!);</a:t>
            </a:r>
          </a:p>
          <a:p>
            <a:endParaRPr lang="de-AT" sz="9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2.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Conflict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passenger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traffic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commuter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freight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trains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priorities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and trade-offs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needed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if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on same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	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in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many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cases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new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high-speed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might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not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affordable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);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9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3.	Need for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particular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technical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infrastructure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parameters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: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radii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while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gradients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lesser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problem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track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distance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axle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load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	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catenary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signalling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noise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walls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separate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stations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outside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cities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etc.;  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AT" sz="9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4.	Expensive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implementation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therefore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not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appropriate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unless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between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large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cities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reasonable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distance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endParaRPr lang="de-AT" sz="9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5.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Tendency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reduce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competing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services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at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lower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fragmentation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(in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particular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cross-border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).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30639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78CA-1D75-46E6-8C16-603F98085698}" type="slidenum">
              <a:rPr lang="de-AT" smtClean="0"/>
              <a:t>7</a:t>
            </a:fld>
            <a:endParaRPr lang="de-AT"/>
          </a:p>
        </p:txBody>
      </p:sp>
      <p:sp>
        <p:nvSpPr>
          <p:cNvPr id="3" name="Textfeld 2"/>
          <p:cNvSpPr txBox="1"/>
          <p:nvPr/>
        </p:nvSpPr>
        <p:spPr>
          <a:xfrm>
            <a:off x="725784" y="1090547"/>
            <a:ext cx="8445924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General 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description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 of high 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(HS) </a:t>
            </a:r>
            <a:r>
              <a:rPr lang="de-AT" sz="2400" b="1" dirty="0" err="1" smtClean="0">
                <a:solidFill>
                  <a:schemeClr val="accent5">
                    <a:lumMod val="50000"/>
                  </a:schemeClr>
                </a:solidFill>
              </a:rPr>
              <a:t>systems</a:t>
            </a:r>
            <a:endParaRPr lang="de-AT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>
              <a:lnSpc>
                <a:spcPct val="90000"/>
              </a:lnSpc>
            </a:pP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General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description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of HS:</a:t>
            </a:r>
          </a:p>
          <a:p>
            <a:pPr marL="449263" indent="-449263"/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definition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of HS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. to TEN-T Regulation 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new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upgraded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exceptions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),</a:t>
            </a:r>
          </a:p>
          <a:p>
            <a:pPr marL="449263" indent="-449263"/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-	HS and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spatial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integration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monocentric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polycentric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countries, …),</a:t>
            </a:r>
          </a:p>
          <a:p>
            <a:pPr marL="449263" indent="-449263">
              <a:buFontTx/>
              <a:buChar char="-"/>
            </a:pP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HS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interconnections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airports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where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this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makes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sense)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;</a:t>
            </a:r>
            <a:endParaRPr lang="de-AT" sz="1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1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Operational aspects:</a:t>
            </a:r>
          </a:p>
          <a:p>
            <a:pPr marL="449263" indent="-449263"/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-	HS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only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 – 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mixed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=&gt; 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impacts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on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capacity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needs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endParaRPr lang="de-AT" sz="16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1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Technical aspects and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interoperability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technical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parameters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of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alignment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dynamic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forces</a:t>
            </a:r>
            <a:r>
              <a:rPr lang="de-AT" sz="1600" b="1" dirty="0">
                <a:solidFill>
                  <a:schemeClr val="accent5">
                    <a:lumMod val="50000"/>
                  </a:schemeClr>
                </a:solidFill>
              </a:rPr>
              <a:t>!),</a:t>
            </a:r>
          </a:p>
          <a:p>
            <a:pPr marL="449263" indent="-449263"/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superstructure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stiffness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elasticity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rails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sleepers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ballast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…)</a:t>
            </a:r>
          </a:p>
          <a:p>
            <a:pPr marL="449263" indent="-449263"/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turnouts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geometry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swing-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nose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hydraulic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switch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setting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monitoring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marL="449263" indent="-449263"/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e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lectric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power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supply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catenary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oscillations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system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catenary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-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pantographs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!),</a:t>
            </a:r>
            <a:endParaRPr lang="de-AT" sz="1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-	in-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cabin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signalling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(e.g. ERTMS: GSM-R + ETCS,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level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1, 2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3),</a:t>
            </a:r>
          </a:p>
          <a:p>
            <a:pPr marL="449263" indent="-449263">
              <a:buFontTx/>
              <a:buChar char="-"/>
            </a:pP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TSI: next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slide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b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1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de-AT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Maintenance:</a:t>
            </a:r>
          </a:p>
          <a:p>
            <a:pPr marL="449263" indent="-449263">
              <a:buFontTx/>
              <a:buChar char="-"/>
            </a:pPr>
            <a:r>
              <a:rPr lang="de-AT" sz="1600" b="1" dirty="0" err="1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mpact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of initial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track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quality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maintenance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intervals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marL="449263" indent="-449263">
              <a:buFontTx/>
              <a:buChar char="-"/>
            </a:pP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mechanised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track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1600" b="1" dirty="0" err="1" smtClean="0">
                <a:solidFill>
                  <a:schemeClr val="accent5">
                    <a:lumMod val="50000"/>
                  </a:schemeClr>
                </a:solidFill>
              </a:rPr>
              <a:t>maintenance</a:t>
            </a:r>
            <a:r>
              <a:rPr lang="de-AT" sz="1600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endParaRPr lang="de-AT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</p:spTree>
    <p:extLst>
      <p:ext uri="{BB962C8B-B14F-4D97-AF65-F5344CB8AC3E}">
        <p14:creationId xmlns:p14="http://schemas.microsoft.com/office/powerpoint/2010/main" val="61192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592569" y="1015773"/>
            <a:ext cx="8463507" cy="5296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EU:  Technical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standards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TSI):</a:t>
            </a:r>
            <a:endParaRPr lang="de-AT" sz="24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GB" sz="7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INF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infrastructure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ENE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energy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supply,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CCS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control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, command, signalling,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SRT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safety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in railway tunnels,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RST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rolling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stock – locomotives and passenger rolling stock,</a:t>
            </a:r>
            <a:br>
              <a:rPr lang="en-GB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WAG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rolling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stock – freight wagons (not relevant for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high-speed!),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NOI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rolling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stock – noise,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PRM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persons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with reduces mobility,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OPE TSI: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operation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and traffic management,</a:t>
            </a:r>
            <a:br>
              <a:rPr lang="en-GB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	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		&lt;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2012 separate for conventional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and high-speed railways,</a:t>
            </a:r>
            <a:endParaRPr lang="de-AT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Aft>
                <a:spcPts val="300"/>
              </a:spcAft>
            </a:pP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TAF TSI, TAP TSI: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telematics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applications for freight and </a:t>
            </a:r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passengers.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GB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GB" sz="5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sz="2000" b="1" dirty="0" smtClean="0">
                <a:solidFill>
                  <a:srgbClr val="FF0000"/>
                </a:solidFill>
              </a:rPr>
              <a:t>It is recommended to apply TSIs also outside </a:t>
            </a:r>
            <a:r>
              <a:rPr lang="en-GB" sz="2000" b="1" dirty="0" smtClean="0">
                <a:solidFill>
                  <a:srgbClr val="FF0000"/>
                </a:solidFill>
              </a:rPr>
              <a:t>EU:</a:t>
            </a:r>
            <a:r>
              <a:rPr lang="en-GB" sz="2000" b="1" dirty="0" smtClean="0">
                <a:solidFill>
                  <a:srgbClr val="FF0000"/>
                </a:solidFill>
              </a:rPr>
              <a:t/>
            </a:r>
            <a:br>
              <a:rPr lang="en-GB" sz="2000" b="1" dirty="0" smtClean="0">
                <a:solidFill>
                  <a:srgbClr val="FF0000"/>
                </a:solidFill>
              </a:rPr>
            </a:br>
            <a:r>
              <a:rPr lang="en-GB" sz="2000" b="1" dirty="0" smtClean="0">
                <a:solidFill>
                  <a:srgbClr val="FF0000"/>
                </a:solidFill>
              </a:rPr>
              <a:t>-	for cross-border interoperability (also beyond EU territory) and</a:t>
            </a:r>
            <a:br>
              <a:rPr lang="en-GB" sz="2000" b="1" dirty="0" smtClean="0">
                <a:solidFill>
                  <a:srgbClr val="FF0000"/>
                </a:solidFill>
              </a:rPr>
            </a:br>
            <a:r>
              <a:rPr lang="en-GB" sz="2000" b="1" dirty="0" smtClean="0">
                <a:solidFill>
                  <a:srgbClr val="FF0000"/>
                </a:solidFill>
              </a:rPr>
              <a:t>-	with view to possible future EU accession.</a:t>
            </a:r>
            <a:br>
              <a:rPr lang="en-GB" sz="2000" b="1" dirty="0" smtClean="0">
                <a:solidFill>
                  <a:srgbClr val="FF0000"/>
                </a:solidFill>
              </a:rPr>
            </a:br>
            <a:r>
              <a:rPr lang="en-GB" sz="2000" b="1" dirty="0" smtClean="0">
                <a:solidFill>
                  <a:srgbClr val="FF0000"/>
                </a:solidFill>
              </a:rPr>
              <a:t>National standards to be used in a supplementary way</a:t>
            </a:r>
            <a:br>
              <a:rPr lang="en-GB" sz="2000" b="1" dirty="0" smtClean="0">
                <a:solidFill>
                  <a:srgbClr val="FF0000"/>
                </a:solidFill>
              </a:rPr>
            </a:br>
            <a:r>
              <a:rPr lang="en-GB" sz="2000" b="1" dirty="0" smtClean="0">
                <a:solidFill>
                  <a:srgbClr val="FF0000"/>
                </a:solidFill>
              </a:rPr>
              <a:t>(e.g. to allow for national particularities).</a:t>
            </a:r>
            <a:endParaRPr lang="de-AT" sz="2000" b="1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8176853" y="6401805"/>
            <a:ext cx="548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 smtClean="0"/>
              <a:t>10</a:t>
            </a: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41040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de-AT" dirty="0" err="1"/>
              <a:t>InfraConceptA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Dipl.-Ing. Dr. Helmut Adelsberger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33243" y="1130068"/>
            <a:ext cx="822960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/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Main Working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Steps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Terms </a:t>
            </a:r>
            <a:r>
              <a:rPr lang="de-AT" sz="24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400" b="1" dirty="0">
                <a:solidFill>
                  <a:schemeClr val="accent5">
                    <a:lumMod val="50000"/>
                  </a:schemeClr>
                </a:solidFill>
              </a:rPr>
              <a:t> Reference </a:t>
            </a:r>
            <a:r>
              <a:rPr lang="de-AT" sz="2400" b="1" dirty="0" smtClean="0">
                <a:solidFill>
                  <a:schemeClr val="accent5">
                    <a:lumMod val="50000"/>
                  </a:schemeClr>
                </a:solidFill>
              </a:rPr>
              <a:t>(1):</a:t>
            </a:r>
            <a:endParaRPr lang="de-AT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49263" indent="-449263"/>
            <a:endParaRPr lang="de-AT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Review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related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work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initiatives,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policies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studies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…: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>
                <a:solidFill>
                  <a:srgbClr val="FF0000"/>
                </a:solidFill>
              </a:rPr>
              <a:t>Characteristics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of</a:t>
            </a:r>
            <a:r>
              <a:rPr lang="de-AT" sz="2000" b="1" dirty="0">
                <a:solidFill>
                  <a:srgbClr val="FF0000"/>
                </a:solidFill>
              </a:rPr>
              <a:t> high </a:t>
            </a:r>
            <a:r>
              <a:rPr lang="de-AT" sz="2000" b="1" dirty="0" err="1">
                <a:solidFill>
                  <a:srgbClr val="FF0000"/>
                </a:solidFill>
              </a:rPr>
              <a:t>speed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railways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in different countries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technical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parameters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operation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benefits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challenges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…),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>
                <a:solidFill>
                  <a:srgbClr val="FF0000"/>
                </a:solidFill>
              </a:rPr>
              <a:t>Collection </a:t>
            </a:r>
            <a:r>
              <a:rPr lang="de-AT" sz="2000" b="1" dirty="0" err="1">
                <a:solidFill>
                  <a:srgbClr val="FF0000"/>
                </a:solidFill>
              </a:rPr>
              <a:t>and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review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of</a:t>
            </a:r>
            <a:r>
              <a:rPr lang="de-AT" sz="2000" b="1" dirty="0">
                <a:solidFill>
                  <a:srgbClr val="FF0000"/>
                </a:solidFill>
              </a:rPr>
              <a:t> relevant </a:t>
            </a:r>
            <a:r>
              <a:rPr lang="de-AT" sz="2000" b="1" dirty="0" err="1">
                <a:solidFill>
                  <a:srgbClr val="FF0000"/>
                </a:solidFill>
              </a:rPr>
              <a:t>studies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and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policy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papers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particular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view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EU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railway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policy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desk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-top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research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),</a:t>
            </a:r>
          </a:p>
          <a:p>
            <a:pPr marL="715963" indent="-266700" defTabSz="358775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de-AT" sz="2000" b="1" dirty="0">
                <a:solidFill>
                  <a:srgbClr val="FF0000"/>
                </a:solidFill>
              </a:rPr>
              <a:t>Elaboration and </a:t>
            </a:r>
            <a:r>
              <a:rPr lang="de-AT" sz="2000" b="1" dirty="0" err="1">
                <a:solidFill>
                  <a:srgbClr val="FF0000"/>
                </a:solidFill>
              </a:rPr>
              <a:t>distribution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>
                <a:solidFill>
                  <a:srgbClr val="FF0000"/>
                </a:solidFill>
              </a:rPr>
              <a:t>of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err="1" smtClean="0">
                <a:solidFill>
                  <a:srgbClr val="FF0000"/>
                </a:solidFill>
              </a:rPr>
              <a:t>questionnaires</a:t>
            </a:r>
            <a:r>
              <a:rPr lang="de-AT" sz="2000" b="1" dirty="0">
                <a:solidFill>
                  <a:srgbClr val="FF0000"/>
                </a:solidFill>
              </a:rPr>
              <a:t> 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by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May 31</a:t>
            </a:r>
            <a:r>
              <a:rPr lang="de-AT" sz="2000" b="1" baseline="30000" dirty="0" smtClean="0">
                <a:solidFill>
                  <a:schemeClr val="accent5">
                    <a:lumMod val="50000"/>
                  </a:schemeClr>
                </a:solidFill>
              </a:rPr>
              <a:t>st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, 2016):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geographic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demographic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socio-economic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data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	incl. national 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forecasts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de-AT" sz="2000" b="1" dirty="0" err="1" smtClean="0">
                <a:solidFill>
                  <a:schemeClr val="accent5">
                    <a:lumMod val="50000"/>
                  </a:schemeClr>
                </a:solidFill>
              </a:rPr>
              <a:t>preferably</a:t>
            </a:r>
            <a:r>
              <a:rPr lang="de-AT" sz="2000" b="1" dirty="0" smtClean="0">
                <a:solidFill>
                  <a:schemeClr val="accent5">
                    <a:lumMod val="50000"/>
                  </a:schemeClr>
                </a:solidFill>
              </a:rPr>
              <a:t> 2030, 2050);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technical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parameters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existing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acc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TER Masterplan 				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backbone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network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);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information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possible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or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planned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lines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traffic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flow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data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in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corresponding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relation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relations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		(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road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rail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air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 passenger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freight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analysis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forecasts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);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information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studies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policies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with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respect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high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speed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;</a:t>
            </a:r>
            <a:b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-	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information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data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 on </a:t>
            </a:r>
            <a:r>
              <a:rPr lang="de-AT" sz="2000" b="1" dirty="0" err="1">
                <a:solidFill>
                  <a:schemeClr val="accent5">
                    <a:lumMod val="50000"/>
                  </a:schemeClr>
                </a:solidFill>
              </a:rPr>
              <a:t>environment</a:t>
            </a:r>
            <a:r>
              <a:rPr lang="de-AT" sz="2000" b="1" dirty="0">
                <a:solidFill>
                  <a:schemeClr val="accent5">
                    <a:lumMod val="50000"/>
                  </a:schemeClr>
                </a:solidFill>
              </a:rPr>
              <a:t>, etc.</a:t>
            </a:r>
            <a:endParaRPr lang="de-AT" sz="20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8176853" y="6401805"/>
            <a:ext cx="548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 smtClean="0"/>
              <a:t>12</a:t>
            </a: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234623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291</Words>
  <Application>Microsoft Office PowerPoint</Application>
  <PresentationFormat>On-screen Show (4:3)</PresentationFormat>
  <Paragraphs>186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Helmut</dc:creator>
  <cp:lastModifiedBy>ONU</cp:lastModifiedBy>
  <cp:revision>74</cp:revision>
  <cp:lastPrinted>2016-05-04T16:38:13Z</cp:lastPrinted>
  <dcterms:created xsi:type="dcterms:W3CDTF">2016-04-29T13:44:58Z</dcterms:created>
  <dcterms:modified xsi:type="dcterms:W3CDTF">2016-11-22T12:01:05Z</dcterms:modified>
</cp:coreProperties>
</file>