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3665" r:id="rId2"/>
    <p:sldMasterId id="2147483692" r:id="rId3"/>
  </p:sldMasterIdLst>
  <p:notesMasterIdLst>
    <p:notesMasterId r:id="rId21"/>
  </p:notesMasterIdLst>
  <p:handoutMasterIdLst>
    <p:handoutMasterId r:id="rId22"/>
  </p:handoutMasterIdLst>
  <p:sldIdLst>
    <p:sldId id="313" r:id="rId4"/>
    <p:sldId id="350" r:id="rId5"/>
    <p:sldId id="359" r:id="rId6"/>
    <p:sldId id="318" r:id="rId7"/>
    <p:sldId id="341" r:id="rId8"/>
    <p:sldId id="357" r:id="rId9"/>
    <p:sldId id="358" r:id="rId10"/>
    <p:sldId id="343" r:id="rId11"/>
    <p:sldId id="344" r:id="rId12"/>
    <p:sldId id="356" r:id="rId13"/>
    <p:sldId id="342" r:id="rId14"/>
    <p:sldId id="348" r:id="rId15"/>
    <p:sldId id="362" r:id="rId16"/>
    <p:sldId id="349" r:id="rId17"/>
    <p:sldId id="360" r:id="rId18"/>
    <p:sldId id="361" r:id="rId19"/>
    <p:sldId id="353" r:id="rId20"/>
  </p:sldIdLst>
  <p:sldSz cx="9144000" cy="6858000" type="screen4x3"/>
  <p:notesSz cx="6797675" cy="9926638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7B5C4E"/>
    <a:srgbClr val="F28000"/>
    <a:srgbClr val="FC6500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756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300"/>
        <p:guide pos="5556"/>
        <p:guide pos="2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2EF2781-0DCE-49F8-B273-3B33A1AAC24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72986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B27EE71-E078-4D80-B121-DC242DE0122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42166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CA7BADD-6ED3-46C9-B5A3-DF6274DB7DC8}" type="slidenum">
              <a:rPr lang="es-ES" altLang="es-ES"/>
              <a:pPr/>
              <a:t>14</a:t>
            </a:fld>
            <a:endParaRPr lang="es-E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E318BB2-1249-4AA6-8B6B-95B860941FA0}" type="slidenum">
              <a:rPr lang="es-ES" altLang="es-ES"/>
              <a:pPr/>
              <a:t>15</a:t>
            </a:fld>
            <a:endParaRPr lang="es-ES" alt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/>
          </a:p>
        </p:txBody>
      </p:sp>
      <p:sp>
        <p:nvSpPr>
          <p:cNvPr id="358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55CFBE8-27E0-4C25-8DEE-E2BD49E882C0}" type="slidenum">
              <a:rPr lang="es-ES" altLang="es-ES"/>
              <a:pPr/>
              <a:t>16</a:t>
            </a:fld>
            <a:endParaRPr lang="es-E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153090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9A3D4-A8F3-4399-AD4F-CF81A20F99B1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93377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9592A-5C66-4BCD-833D-065670D03354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94871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3603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000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882157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507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876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0068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7432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7777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42394-041C-45AC-88E2-76CF788FCE1A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422801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452749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7700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88600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47571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79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97664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3942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10658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67376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980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1A5F8-0A45-4615-B5B7-5EC8A9E12C43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022610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33392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64939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99840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502371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341526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62432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67222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87569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9629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32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705D9-914B-4B50-9DE5-1DC98E6BC8B8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45915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7B4CF-0AE8-4FF5-B958-D98AE6E74C41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87002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C3735-5022-4AD9-B9A1-D203CEC50BC8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16918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BE3F3-9227-400E-9BA1-1985D3EA60CE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48382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FEC2D-0C13-466A-AE6C-64CEE5DC3A7E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239277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2066A-D6B5-4996-A933-1CFAE33A711B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9107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pour modifier les styles du texte du masque</a:t>
            </a:r>
          </a:p>
          <a:p>
            <a:pPr lvl="1"/>
            <a:r>
              <a:rPr lang="fr-FR" altLang="ja-JP" smtClean="0"/>
              <a:t>Deuxième niveau</a:t>
            </a:r>
          </a:p>
          <a:p>
            <a:pPr lvl="2"/>
            <a:r>
              <a:rPr lang="fr-FR" altLang="ja-JP" smtClean="0"/>
              <a:t>Troisième niveau</a:t>
            </a:r>
          </a:p>
          <a:p>
            <a:pPr lvl="3"/>
            <a:r>
              <a:rPr lang="fr-FR" altLang="ja-JP" smtClean="0"/>
              <a:t>Quatrième niveau</a:t>
            </a:r>
          </a:p>
          <a:p>
            <a:pPr lvl="4"/>
            <a:r>
              <a:rPr lang="fr-FR" altLang="ja-JP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ja-JP" altLang="fr-FR"/>
              <a:t>YvdS - 28 May 06</a:t>
            </a:r>
            <a:endParaRPr lang="fr-FR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MS PGothic" pitchFamily="34" charset="-128"/>
              </a:defRPr>
            </a:lvl1pPr>
          </a:lstStyle>
          <a:p>
            <a:fld id="{9CDC9CF4-4FDD-4760-82BD-CC1D1A068AB8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2" name="Image 7" descr="oica_logolarge.jpg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14478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 userDrawn="1"/>
        </p:nvSpPr>
        <p:spPr bwMode="auto">
          <a:xfrm>
            <a:off x="0" y="6651625"/>
            <a:ext cx="9144000" cy="223838"/>
          </a:xfrm>
          <a:prstGeom prst="rect">
            <a:avLst/>
          </a:prstGeom>
          <a:gradFill rotWithShape="1">
            <a:gsLst>
              <a:gs pos="0">
                <a:srgbClr val="755D55"/>
              </a:gs>
              <a:gs pos="50000">
                <a:srgbClr val="B09992"/>
              </a:gs>
              <a:gs pos="100000">
                <a:srgbClr val="755D5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s-ES" smtClean="0">
              <a:solidFill>
                <a:srgbClr val="807570"/>
              </a:solidFill>
            </a:endParaRPr>
          </a:p>
        </p:txBody>
      </p:sp>
      <p:grpSp>
        <p:nvGrpSpPr>
          <p:cNvPr id="2051" name="Group 6"/>
          <p:cNvGrpSpPr>
            <a:grpSpLocks/>
          </p:cNvGrpSpPr>
          <p:nvPr userDrawn="1"/>
        </p:nvGrpSpPr>
        <p:grpSpPr bwMode="auto">
          <a:xfrm>
            <a:off x="-1588" y="0"/>
            <a:ext cx="9144001" cy="576263"/>
            <a:chOff x="-1" y="0"/>
            <a:chExt cx="5760" cy="363"/>
          </a:xfrm>
        </p:grpSpPr>
        <p:pic>
          <p:nvPicPr>
            <p:cNvPr id="2052" name="Picture 7" descr="patron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5760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3" name="Picture 8" descr="primera pag de ppt"/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15" r="61942" b="68260"/>
            <a:stretch>
              <a:fillRect/>
            </a:stretch>
          </p:blipFill>
          <p:spPr bwMode="auto">
            <a:xfrm>
              <a:off x="4831" y="28"/>
              <a:ext cx="861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 userDrawn="1"/>
        </p:nvSpPr>
        <p:spPr bwMode="auto">
          <a:xfrm>
            <a:off x="0" y="6651625"/>
            <a:ext cx="9144000" cy="223838"/>
          </a:xfrm>
          <a:prstGeom prst="rect">
            <a:avLst/>
          </a:prstGeom>
          <a:gradFill rotWithShape="1">
            <a:gsLst>
              <a:gs pos="0">
                <a:srgbClr val="755D55"/>
              </a:gs>
              <a:gs pos="50000">
                <a:srgbClr val="B09992"/>
              </a:gs>
              <a:gs pos="100000">
                <a:srgbClr val="755D5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n-US" altLang="es-ES" smtClean="0">
              <a:solidFill>
                <a:srgbClr val="807570"/>
              </a:solidFill>
            </a:endParaRPr>
          </a:p>
        </p:txBody>
      </p:sp>
      <p:grpSp>
        <p:nvGrpSpPr>
          <p:cNvPr id="3075" name="Group 6"/>
          <p:cNvGrpSpPr>
            <a:grpSpLocks/>
          </p:cNvGrpSpPr>
          <p:nvPr userDrawn="1"/>
        </p:nvGrpSpPr>
        <p:grpSpPr bwMode="auto">
          <a:xfrm>
            <a:off x="-1588" y="0"/>
            <a:ext cx="9144001" cy="576263"/>
            <a:chOff x="-1" y="0"/>
            <a:chExt cx="5760" cy="363"/>
          </a:xfrm>
        </p:grpSpPr>
        <p:pic>
          <p:nvPicPr>
            <p:cNvPr id="3076" name="Picture 7" descr="patron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0"/>
              <a:ext cx="5760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7" name="Picture 8" descr="primera pag de ppt"/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115" r="61942" b="68260"/>
            <a:stretch>
              <a:fillRect/>
            </a:stretch>
          </p:blipFill>
          <p:spPr bwMode="auto">
            <a:xfrm>
              <a:off x="4831" y="28"/>
              <a:ext cx="861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unece.org/wiki/download/attachments/27459707/SGR0-18-01.doc?api=v2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2.unece.org/wiki/download/attachments/27459705/SG58-18-01.doc?api=v2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Word_Document1.docx"/><Relationship Id="rId4" Type="http://schemas.openxmlformats.org/officeDocument/2006/relationships/hyperlink" Target="file:///\\oica-local.com\dfs\TECHNIQUE\WP%2029\IWVTA\SG-R0-16%20(June%202015)\SGR0-16-08-rev.2.doc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unece.org/wiki/download/attachments/25887947/IWVTA-19-04.xlsx?api=v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unece.org/wiki/download/attachments/25266664/SGR0-16-01.doc?api=v2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2.unece.org/wiki/download/attachments/25266660/IWVTA-18-01.doc?api=v2" TargetMode="External"/><Relationship Id="rId4" Type="http://schemas.openxmlformats.org/officeDocument/2006/relationships/hyperlink" Target="https://www2.unece.org/wiki/download/attachments/25266662/SG58-16-01.doc?api=v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unece.org/wiki/download/attachments/25887943/SGR0-17-01.doc?api=v2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2.unece.org/wiki/download/attachments/25887947/IWVTA-19-01.doc?api=v2" TargetMode="External"/><Relationship Id="rId4" Type="http://schemas.openxmlformats.org/officeDocument/2006/relationships/hyperlink" Target="https://www2.unece.org/wiki/download/attachments/25887945/SG58-17-01.doc?api=v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2.unece.org/wiki/download/attachments/25266664/SGR0-16-12.pptx?api=v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unece.org/wiki/download/attachments/25887943/SGR0-17-04.doc?api=v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unece.org/wiki/download/attachments/25266664/SGR0-16-04.docx?api=v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779838" y="5576888"/>
            <a:ext cx="50053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buFont typeface="Wingdings" pitchFamily="2" charset="2"/>
              <a:buNone/>
            </a:pPr>
            <a:endParaRPr lang="en-US" altLang="es-ES" sz="16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196975" y="4221163"/>
            <a:ext cx="7475538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95000"/>
              </a:lnSpc>
              <a:spcAft>
                <a:spcPct val="50000"/>
              </a:spcAft>
            </a:pPr>
            <a:r>
              <a:rPr lang="en-US" altLang="es-ES" sz="2400">
                <a:solidFill>
                  <a:srgbClr val="0070C0"/>
                </a:solidFill>
              </a:rPr>
              <a:t>Report to GRSG from ambassador to IWVTA</a:t>
            </a:r>
          </a:p>
          <a:p>
            <a:pPr algn="r" eaLnBrk="1" hangingPunct="1">
              <a:lnSpc>
                <a:spcPct val="95000"/>
              </a:lnSpc>
              <a:spcAft>
                <a:spcPts val="500"/>
              </a:spcAft>
            </a:pPr>
            <a:r>
              <a:rPr lang="en-US" altLang="es-ES" sz="2000">
                <a:solidFill>
                  <a:srgbClr val="7B5C4E"/>
                </a:solidFill>
              </a:rPr>
              <a:t>Olivier Fontaine / Ignacio Lafuente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067944" y="241369"/>
            <a:ext cx="4876800" cy="1057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18000" tIns="36000" rIns="18000" bIns="36000">
            <a:spAutoFit/>
          </a:bodyPr>
          <a:lstStyle>
            <a:defPPr>
              <a:defRPr lang="nl-NL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eaLnBrk="0" hangingPunct="0"/>
            <a:r>
              <a:rPr kumimoji="0" lang="en-GB" altLang="ja-JP" sz="1600" u="sng" dirty="0"/>
              <a:t>Informal document</a:t>
            </a:r>
            <a:r>
              <a:rPr kumimoji="0" lang="en-GB" altLang="ja-JP" sz="1600" dirty="0"/>
              <a:t> </a:t>
            </a:r>
            <a:r>
              <a:rPr kumimoji="0" lang="en-US" altLang="ja-JP" sz="1600" b="1" dirty="0" smtClean="0"/>
              <a:t>GRSG</a:t>
            </a:r>
            <a:r>
              <a:rPr kumimoji="0" lang="en-GB" altLang="ja-JP" sz="1600" b="1" dirty="0" smtClean="0"/>
              <a:t>-</a:t>
            </a:r>
            <a:r>
              <a:rPr kumimoji="0" lang="en-US" altLang="ja-JP" sz="1600" b="1" dirty="0" smtClean="0"/>
              <a:t>109</a:t>
            </a:r>
            <a:r>
              <a:rPr kumimoji="0" lang="en-GB" altLang="ja-JP" sz="1600" b="1" dirty="0" smtClean="0"/>
              <a:t>-25</a:t>
            </a:r>
            <a:endParaRPr kumimoji="0" lang="en-GB" altLang="ja-JP" sz="1600" b="1" dirty="0"/>
          </a:p>
          <a:p>
            <a:pPr algn="r" eaLnBrk="0" hangingPunct="0"/>
            <a:r>
              <a:rPr kumimoji="0" lang="en-GB" altLang="ja-JP" sz="1600" dirty="0" smtClean="0"/>
              <a:t>(</a:t>
            </a:r>
            <a:r>
              <a:rPr kumimoji="0" lang="en-US" altLang="ja-JP" sz="1600" dirty="0" smtClean="0"/>
              <a:t>109</a:t>
            </a:r>
            <a:r>
              <a:rPr kumimoji="0" lang="en-GB" altLang="ja-JP" sz="1600" dirty="0" err="1" smtClean="0"/>
              <a:t>th</a:t>
            </a:r>
            <a:r>
              <a:rPr kumimoji="0" lang="en-GB" altLang="ja-JP" sz="1600" dirty="0" smtClean="0"/>
              <a:t> GR</a:t>
            </a:r>
            <a:r>
              <a:rPr kumimoji="0" lang="en-US" altLang="ja-JP" sz="1600" dirty="0" smtClean="0"/>
              <a:t>SG</a:t>
            </a:r>
            <a:r>
              <a:rPr kumimoji="0" lang="en-GB" altLang="ja-JP" sz="1600" dirty="0" smtClean="0"/>
              <a:t>, 29 Sept.</a:t>
            </a:r>
            <a:r>
              <a:rPr kumimoji="0" lang="en-US" altLang="ja-JP" sz="1600" dirty="0" smtClean="0"/>
              <a:t>-2 October</a:t>
            </a:r>
            <a:r>
              <a:rPr kumimoji="0" lang="en-GB" altLang="ja-JP" sz="1600" dirty="0" smtClean="0"/>
              <a:t> 2015, </a:t>
            </a:r>
          </a:p>
          <a:p>
            <a:pPr algn="r" eaLnBrk="0" hangingPunct="0"/>
            <a:r>
              <a:rPr kumimoji="0" lang="en-GB" altLang="ja-JP" sz="1600" dirty="0" smtClean="0"/>
              <a:t>agenda item </a:t>
            </a:r>
            <a:r>
              <a:rPr kumimoji="0" lang="en-GB" altLang="ja-JP" sz="1600" dirty="0" smtClean="0"/>
              <a:t>17</a:t>
            </a:r>
            <a:r>
              <a:rPr kumimoji="0" lang="en-US" altLang="ja-JP" sz="1600" dirty="0" smtClean="0"/>
              <a:t>)</a:t>
            </a:r>
            <a:endParaRPr kumimoji="0" lang="en-US" altLang="ja-JP" sz="1600" dirty="0" smtClean="0"/>
          </a:p>
          <a:p>
            <a:pPr algn="r" eaLnBrk="0" hangingPunct="0"/>
            <a:r>
              <a:rPr kumimoji="0" lang="ja-JP" altLang="en-US" sz="1600" dirty="0" smtClean="0">
                <a:solidFill>
                  <a:schemeClr val="tx1"/>
                </a:solidFill>
              </a:rPr>
              <a:t>　</a:t>
            </a:r>
            <a:endParaRPr kumimoji="0" lang="en-GB" altLang="ja-JP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817688" y="566738"/>
            <a:ext cx="7323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s-ES" sz="2400">
                <a:solidFill>
                  <a:srgbClr val="0070C0"/>
                </a:solidFill>
              </a:rPr>
              <a:t>Report to GRSG from ambassador to IWVTA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482600" y="1350963"/>
            <a:ext cx="81359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GB" altLang="es-ES" sz="2000">
                <a:solidFill>
                  <a:srgbClr val="0070C0"/>
                </a:solidFill>
              </a:rPr>
              <a:t>List of highlighted documents – June 2015</a:t>
            </a:r>
            <a:endParaRPr lang="en-GB" altLang="es-ES" sz="2000" i="1" baseline="-25000">
              <a:solidFill>
                <a:srgbClr val="0070C0"/>
              </a:solidFill>
            </a:endParaRP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539750" y="1892300"/>
            <a:ext cx="87630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</a:pPr>
            <a:r>
              <a:rPr lang="en-GB" altLang="es-ES" b="1">
                <a:solidFill>
                  <a:srgbClr val="7B5C4E"/>
                </a:solidFill>
              </a:rPr>
              <a:t>Geneva, June 2015</a:t>
            </a:r>
            <a:r>
              <a:rPr lang="en-GB" altLang="es-ES">
                <a:solidFill>
                  <a:srgbClr val="7B5C4E"/>
                </a:solidFill>
              </a:rPr>
              <a:t>: WP29 166</a:t>
            </a:r>
            <a:r>
              <a:rPr lang="en-GB" altLang="es-ES" baseline="30000">
                <a:solidFill>
                  <a:srgbClr val="7B5C4E"/>
                </a:solidFill>
              </a:rPr>
              <a:t>th</a:t>
            </a:r>
            <a:r>
              <a:rPr lang="en-GB" altLang="es-ES">
                <a:solidFill>
                  <a:srgbClr val="7B5C4E"/>
                </a:solidFill>
              </a:rPr>
              <a:t> session</a:t>
            </a:r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2420938"/>
            <a:ext cx="7651750" cy="363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792288" y="566738"/>
            <a:ext cx="7323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s-ES" sz="2400">
                <a:solidFill>
                  <a:srgbClr val="0070C0"/>
                </a:solidFill>
              </a:rPr>
              <a:t>Report to GRSG from ambassador to IWVTA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323850" y="1484313"/>
            <a:ext cx="81359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GB" altLang="es-ES" sz="2000">
                <a:solidFill>
                  <a:srgbClr val="0070C0"/>
                </a:solidFill>
              </a:rPr>
              <a:t>List of highlighted documents – September 2015 </a:t>
            </a:r>
            <a:endParaRPr lang="en-GB" altLang="es-ES" sz="2000" i="1" baseline="-25000">
              <a:solidFill>
                <a:srgbClr val="0070C0"/>
              </a:solidFill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54013" y="2205038"/>
            <a:ext cx="8763000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defRPr/>
            </a:pPr>
            <a:r>
              <a:rPr lang="en-GB" b="1" dirty="0">
                <a:solidFill>
                  <a:srgbClr val="7B5C4E"/>
                </a:solidFill>
              </a:rPr>
              <a:t>Brussels, September 2015</a:t>
            </a:r>
            <a:r>
              <a:rPr lang="en-GB" dirty="0">
                <a:solidFill>
                  <a:srgbClr val="7B5C4E"/>
                </a:solidFill>
              </a:rPr>
              <a:t>: 17</a:t>
            </a:r>
            <a:r>
              <a:rPr lang="en-GB" baseline="30000" dirty="0">
                <a:solidFill>
                  <a:srgbClr val="7B5C4E"/>
                </a:solidFill>
              </a:rPr>
              <a:t>th</a:t>
            </a:r>
            <a:r>
              <a:rPr lang="en-GB" dirty="0">
                <a:solidFill>
                  <a:srgbClr val="7B5C4E"/>
                </a:solidFill>
              </a:rPr>
              <a:t> SGR0 and SGR58 sessions</a:t>
            </a:r>
          </a:p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defRPr/>
            </a:pPr>
            <a:endParaRPr lang="en-GB" dirty="0">
              <a:solidFill>
                <a:srgbClr val="7B5C4E"/>
              </a:solidFill>
            </a:endParaRPr>
          </a:p>
          <a:p>
            <a:pPr marL="266700" indent="-266700" defTabSz="762000">
              <a:lnSpc>
                <a:spcPct val="110000"/>
              </a:lnSpc>
              <a:spcBef>
                <a:spcPct val="30000"/>
              </a:spcBef>
              <a:buSzPct val="75000"/>
              <a:buFontTx/>
              <a:buBlip>
                <a:blip r:embed="rId2"/>
              </a:buBlip>
              <a:defRPr/>
            </a:pPr>
            <a:r>
              <a:rPr lang="en-GB" dirty="0">
                <a:solidFill>
                  <a:srgbClr val="7B5C4E"/>
                </a:solidFill>
              </a:rPr>
              <a:t>17th SGR0</a:t>
            </a:r>
          </a:p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tabLst>
                <a:tab pos="268288" algn="l"/>
              </a:tabLst>
              <a:defRPr/>
            </a:pPr>
            <a:r>
              <a:rPr lang="en-GB" dirty="0">
                <a:solidFill>
                  <a:srgbClr val="7B5C4E"/>
                </a:solidFill>
              </a:rPr>
              <a:t>	</a:t>
            </a:r>
            <a:r>
              <a:rPr lang="en-GB" dirty="0">
                <a:solidFill>
                  <a:srgbClr val="7B5C4E"/>
                </a:solidFill>
                <a:hlinkClick r:id="rId3"/>
              </a:rPr>
              <a:t>SGR0-18-01 Major results and Action items</a:t>
            </a:r>
            <a:endParaRPr lang="en-GB" dirty="0">
              <a:solidFill>
                <a:srgbClr val="7B5C4E"/>
              </a:solidFill>
            </a:endParaRPr>
          </a:p>
          <a:p>
            <a:pPr marL="266700" indent="-266700" defTabSz="762000">
              <a:lnSpc>
                <a:spcPct val="110000"/>
              </a:lnSpc>
              <a:spcBef>
                <a:spcPct val="30000"/>
              </a:spcBef>
              <a:buSzPct val="75000"/>
              <a:buFontTx/>
              <a:buBlip>
                <a:blip r:embed="rId2"/>
              </a:buBlip>
              <a:defRPr/>
            </a:pPr>
            <a:endParaRPr lang="en-GB" dirty="0">
              <a:solidFill>
                <a:srgbClr val="7B5C4E"/>
              </a:solidFill>
            </a:endParaRPr>
          </a:p>
          <a:p>
            <a:pPr marL="266700" indent="-266700" defTabSz="762000">
              <a:lnSpc>
                <a:spcPct val="110000"/>
              </a:lnSpc>
              <a:spcBef>
                <a:spcPct val="30000"/>
              </a:spcBef>
              <a:buSzPct val="75000"/>
              <a:buFontTx/>
              <a:buBlip>
                <a:blip r:embed="rId2"/>
              </a:buBlip>
              <a:defRPr/>
            </a:pPr>
            <a:r>
              <a:rPr lang="en-GB" dirty="0">
                <a:solidFill>
                  <a:srgbClr val="7B5C4E"/>
                </a:solidFill>
              </a:rPr>
              <a:t>17th SG58</a:t>
            </a:r>
          </a:p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tabLst>
                <a:tab pos="268288" algn="l"/>
              </a:tabLst>
              <a:defRPr/>
            </a:pPr>
            <a:r>
              <a:rPr lang="en-GB" dirty="0">
                <a:solidFill>
                  <a:srgbClr val="7B5C4E"/>
                </a:solidFill>
              </a:rPr>
              <a:t>	</a:t>
            </a:r>
            <a:r>
              <a:rPr lang="en-GB" dirty="0">
                <a:solidFill>
                  <a:srgbClr val="7B5C4E"/>
                </a:solidFill>
                <a:hlinkClick r:id="rId4"/>
              </a:rPr>
              <a:t>SGR58-18-01 Major results and Action items</a:t>
            </a:r>
            <a:endParaRPr lang="en-GB" dirty="0">
              <a:solidFill>
                <a:srgbClr val="7B5C4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820863" y="566738"/>
            <a:ext cx="7323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s-ES" sz="2400">
                <a:solidFill>
                  <a:srgbClr val="0070C0"/>
                </a:solidFill>
              </a:rPr>
              <a:t>Report to GRSG from ambassador to IWVTA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227013" y="1295400"/>
            <a:ext cx="8135937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GB" altLang="es-ES" sz="2000">
                <a:solidFill>
                  <a:srgbClr val="0070C0"/>
                </a:solidFill>
              </a:rPr>
              <a:t>Relevant facts – September 2015</a:t>
            </a:r>
            <a:endParaRPr lang="en-GB" altLang="es-ES" sz="2000" i="1" baseline="-25000">
              <a:solidFill>
                <a:srgbClr val="0070C0"/>
              </a:solidFill>
            </a:endParaRP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250825" y="1773238"/>
            <a:ext cx="876300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</a:pPr>
            <a:r>
              <a:rPr lang="en-GB" altLang="es-ES" b="1">
                <a:solidFill>
                  <a:srgbClr val="7B5C4E"/>
                </a:solidFill>
              </a:rPr>
              <a:t>Brussels, September 2015</a:t>
            </a:r>
            <a:r>
              <a:rPr lang="en-GB" altLang="es-ES">
                <a:solidFill>
                  <a:srgbClr val="7B5C4E"/>
                </a:solidFill>
              </a:rPr>
              <a:t>: 17</a:t>
            </a:r>
            <a:r>
              <a:rPr lang="en-GB" altLang="es-ES" baseline="30000">
                <a:solidFill>
                  <a:srgbClr val="7B5C4E"/>
                </a:solidFill>
              </a:rPr>
              <a:t>th</a:t>
            </a:r>
            <a:r>
              <a:rPr lang="en-GB" altLang="es-ES">
                <a:solidFill>
                  <a:srgbClr val="7B5C4E"/>
                </a:solidFill>
              </a:rPr>
              <a:t> SGR0 and SGR58 sessions</a:t>
            </a:r>
          </a:p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</a:pPr>
            <a:endParaRPr lang="en-GB" altLang="es-ES">
              <a:solidFill>
                <a:srgbClr val="7B5C4E"/>
              </a:solidFill>
            </a:endParaRPr>
          </a:p>
        </p:txBody>
      </p:sp>
      <p:sp>
        <p:nvSpPr>
          <p:cNvPr id="28677" name="1 Rectángulo"/>
          <p:cNvSpPr>
            <a:spLocks noChangeArrowheads="1"/>
          </p:cNvSpPr>
          <p:nvPr/>
        </p:nvSpPr>
        <p:spPr bwMode="auto">
          <a:xfrm>
            <a:off x="250825" y="2276475"/>
            <a:ext cx="8497888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66725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charset="0"/>
              <a:buChar char="•"/>
              <a:tabLst>
                <a:tab pos="361950" algn="l"/>
              </a:tabLst>
            </a:pPr>
            <a:r>
              <a:rPr lang="en-GB" altLang="en-US">
                <a:solidFill>
                  <a:srgbClr val="7B5C4E"/>
                </a:solidFill>
              </a:rPr>
              <a:t>Pre-testing task force:</a:t>
            </a:r>
          </a:p>
          <a:p>
            <a:pPr marL="923925" lvl="1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charset="0"/>
              <a:buChar char="•"/>
              <a:tabLst>
                <a:tab pos="361950" algn="l"/>
              </a:tabLst>
            </a:pPr>
            <a:r>
              <a:rPr lang="en-GB" altLang="en-US">
                <a:solidFill>
                  <a:srgbClr val="7B5C4E"/>
                </a:solidFill>
              </a:rPr>
              <a:t>In the first meeting there were a lot of participants and test cases were argued. </a:t>
            </a:r>
          </a:p>
          <a:p>
            <a:pPr marL="923925" lvl="1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charset="0"/>
              <a:buChar char="•"/>
              <a:tabLst>
                <a:tab pos="361950" algn="l"/>
              </a:tabLst>
            </a:pPr>
            <a:r>
              <a:rPr lang="en-GB" altLang="en-US">
                <a:solidFill>
                  <a:srgbClr val="7B5C4E"/>
                </a:solidFill>
              </a:rPr>
              <a:t>First step: issue of initial approvals</a:t>
            </a:r>
          </a:p>
          <a:p>
            <a:pPr marL="923925" lvl="1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tabLst>
                <a:tab pos="361950" algn="l"/>
              </a:tabLst>
            </a:pPr>
            <a:r>
              <a:rPr lang="en-GB" altLang="en-US">
                <a:solidFill>
                  <a:srgbClr val="7B5C4E"/>
                </a:solidFill>
              </a:rPr>
              <a:t>		1. U-IWVTA </a:t>
            </a:r>
          </a:p>
          <a:p>
            <a:pPr marL="923925" lvl="1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tabLst>
                <a:tab pos="361950" algn="l"/>
              </a:tabLst>
            </a:pPr>
            <a:r>
              <a:rPr lang="en-GB" altLang="en-US">
                <a:solidFill>
                  <a:srgbClr val="7B5C4E"/>
                </a:solidFill>
              </a:rPr>
              <a:t>		2. L-IWVTA </a:t>
            </a:r>
          </a:p>
          <a:p>
            <a:pPr marL="923925" lvl="1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charset="0"/>
              <a:buChar char="•"/>
              <a:tabLst>
                <a:tab pos="361950" algn="l"/>
              </a:tabLst>
            </a:pPr>
            <a:r>
              <a:rPr lang="en-GB" altLang="en-US">
                <a:solidFill>
                  <a:srgbClr val="7B5C4E"/>
                </a:solidFill>
              </a:rPr>
              <a:t>Second and third steps: </a:t>
            </a:r>
          </a:p>
          <a:p>
            <a:pPr marL="923925" lvl="1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charset="0"/>
              <a:buNone/>
              <a:tabLst>
                <a:tab pos="361950" algn="l"/>
              </a:tabLst>
            </a:pPr>
            <a:r>
              <a:rPr lang="en-GB" altLang="en-US">
                <a:solidFill>
                  <a:srgbClr val="7B5C4E"/>
                </a:solidFill>
              </a:rPr>
              <a:t>	Exercise any other possibility: issue only U-IWVTA or L-IWVTA. 	</a:t>
            </a:r>
          </a:p>
          <a:p>
            <a:pPr marL="923925" lvl="1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charset="0"/>
              <a:buNone/>
              <a:tabLst>
                <a:tab pos="361950" algn="l"/>
              </a:tabLst>
            </a:pPr>
            <a:r>
              <a:rPr lang="en-GB" altLang="en-US">
                <a:solidFill>
                  <a:srgbClr val="7B5C4E"/>
                </a:solidFill>
              </a:rPr>
              <a:t>	</a:t>
            </a:r>
            <a:r>
              <a:rPr lang="en-GB" altLang="en-US">
                <a:solidFill>
                  <a:srgbClr val="7B5C4E"/>
                </a:solidFill>
                <a:sym typeface="Wingdings" pitchFamily="2" charset="2"/>
              </a:rPr>
              <a:t> </a:t>
            </a:r>
            <a:r>
              <a:rPr lang="en-GB" altLang="en-US">
                <a:solidFill>
                  <a:srgbClr val="7B5C4E"/>
                </a:solidFill>
              </a:rPr>
              <a:t>extend from U-IWVTA to U-IWVTA or from L to L</a:t>
            </a:r>
          </a:p>
          <a:p>
            <a:pPr marL="923925" lvl="1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charset="0"/>
              <a:buNone/>
              <a:tabLst>
                <a:tab pos="361950" algn="l"/>
              </a:tabLst>
            </a:pPr>
            <a:r>
              <a:rPr lang="en-GB" altLang="en-US">
                <a:solidFill>
                  <a:srgbClr val="7B5C4E"/>
                </a:solidFill>
              </a:rPr>
              <a:t>	</a:t>
            </a:r>
            <a:r>
              <a:rPr lang="en-GB" altLang="en-US">
                <a:solidFill>
                  <a:srgbClr val="7B5C4E"/>
                </a:solidFill>
                <a:sym typeface="Wingdings" pitchFamily="2" charset="2"/>
              </a:rPr>
              <a:t> </a:t>
            </a:r>
            <a:r>
              <a:rPr lang="en-GB" altLang="en-US">
                <a:solidFill>
                  <a:srgbClr val="7B5C4E"/>
                </a:solidFill>
              </a:rPr>
              <a:t>split U-IWVTA into to U-IWVTA and L-IWVTA.</a:t>
            </a:r>
          </a:p>
          <a:p>
            <a:pPr marL="923925" lvl="1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charset="0"/>
              <a:buNone/>
              <a:tabLst>
                <a:tab pos="361950" algn="l"/>
              </a:tabLst>
            </a:pPr>
            <a:r>
              <a:rPr lang="en-GB" altLang="en-US">
                <a:solidFill>
                  <a:srgbClr val="7B5C4E"/>
                </a:solidFill>
              </a:rPr>
              <a:t>	</a:t>
            </a:r>
            <a:r>
              <a:rPr lang="en-GB" altLang="en-US">
                <a:solidFill>
                  <a:srgbClr val="7B5C4E"/>
                </a:solidFill>
                <a:sym typeface="Wingdings" pitchFamily="2" charset="2"/>
              </a:rPr>
              <a:t> Degrade from U to L, upgrade from L to U….</a:t>
            </a:r>
            <a:r>
              <a:rPr lang="en-GB" altLang="en-US">
                <a:solidFill>
                  <a:srgbClr val="7B5C4E"/>
                </a:solidFill>
              </a:rPr>
              <a:t>		</a:t>
            </a:r>
            <a:endParaRPr lang="es-ES" altLang="en-US">
              <a:solidFill>
                <a:srgbClr val="7B5C4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820863" y="476250"/>
            <a:ext cx="7323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s-ES" sz="2400">
                <a:solidFill>
                  <a:srgbClr val="0070C0"/>
                </a:solidFill>
              </a:rPr>
              <a:t>Report to GRSG from ambassador to IWVTA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238125" y="1554163"/>
            <a:ext cx="81359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GB" altLang="es-ES" sz="2000">
                <a:solidFill>
                  <a:srgbClr val="0070C0"/>
                </a:solidFill>
              </a:rPr>
              <a:t>Relevant facts – September 2015</a:t>
            </a:r>
            <a:endParaRPr lang="en-GB" altLang="es-ES" sz="2000" i="1" baseline="-25000">
              <a:solidFill>
                <a:srgbClr val="0070C0"/>
              </a:solidFill>
            </a:endParaRP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250825" y="2141538"/>
            <a:ext cx="876300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</a:pPr>
            <a:r>
              <a:rPr lang="en-GB" altLang="es-ES" b="1">
                <a:solidFill>
                  <a:srgbClr val="7B5C4E"/>
                </a:solidFill>
              </a:rPr>
              <a:t>Brussels, September 2015</a:t>
            </a:r>
            <a:r>
              <a:rPr lang="en-GB" altLang="es-ES">
                <a:solidFill>
                  <a:srgbClr val="7B5C4E"/>
                </a:solidFill>
              </a:rPr>
              <a:t>: 17</a:t>
            </a:r>
            <a:r>
              <a:rPr lang="en-GB" altLang="es-ES" baseline="30000">
                <a:solidFill>
                  <a:srgbClr val="7B5C4E"/>
                </a:solidFill>
              </a:rPr>
              <a:t>th</a:t>
            </a:r>
            <a:r>
              <a:rPr lang="en-GB" altLang="es-ES">
                <a:solidFill>
                  <a:srgbClr val="7B5C4E"/>
                </a:solidFill>
              </a:rPr>
              <a:t> SGR0 and SGR58 sessions</a:t>
            </a:r>
          </a:p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</a:pPr>
            <a:endParaRPr lang="en-GB" altLang="es-ES">
              <a:solidFill>
                <a:srgbClr val="7B5C4E"/>
              </a:solidFill>
            </a:endParaRPr>
          </a:p>
        </p:txBody>
      </p:sp>
      <p:sp>
        <p:nvSpPr>
          <p:cNvPr id="29701" name="1 Rectángulo"/>
          <p:cNvSpPr>
            <a:spLocks noChangeArrowheads="1"/>
          </p:cNvSpPr>
          <p:nvPr/>
        </p:nvSpPr>
        <p:spPr bwMode="auto">
          <a:xfrm>
            <a:off x="242888" y="2924175"/>
            <a:ext cx="8497887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66725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charset="0"/>
              <a:buChar char="•"/>
              <a:tabLst>
                <a:tab pos="361950" algn="l"/>
              </a:tabLst>
            </a:pPr>
            <a:r>
              <a:rPr lang="en-GB" altLang="en-US">
                <a:solidFill>
                  <a:srgbClr val="7B5C4E"/>
                </a:solidFill>
              </a:rPr>
              <a:t>At the next meeting (November):</a:t>
            </a:r>
          </a:p>
          <a:p>
            <a:pPr marL="923925" lvl="1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charset="0"/>
              <a:buChar char="•"/>
              <a:tabLst>
                <a:tab pos="361950" algn="l"/>
              </a:tabLst>
            </a:pPr>
            <a:r>
              <a:rPr lang="en-GB" altLang="en-US">
                <a:solidFill>
                  <a:srgbClr val="7B5C4E"/>
                </a:solidFill>
              </a:rPr>
              <a:t>It will be discussed whether these two cases are enough.</a:t>
            </a:r>
          </a:p>
          <a:p>
            <a:pPr marL="923925" lvl="1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charset="0"/>
              <a:buChar char="•"/>
              <a:tabLst>
                <a:tab pos="361950" algn="l"/>
              </a:tabLst>
            </a:pPr>
            <a:r>
              <a:rPr lang="en-GB" altLang="en-US">
                <a:solidFill>
                  <a:srgbClr val="7B5C4E"/>
                </a:solidFill>
              </a:rPr>
              <a:t>Each Approval Authority willing to participate in the pre-testing task force will have to look for at least one manufacturer to collaborate with.</a:t>
            </a:r>
          </a:p>
          <a:p>
            <a:pPr marL="923925" lvl="1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charset="0"/>
              <a:buChar char="•"/>
              <a:tabLst>
                <a:tab pos="361950" algn="l"/>
              </a:tabLst>
            </a:pPr>
            <a:r>
              <a:rPr lang="en-GB" altLang="en-US">
                <a:solidFill>
                  <a:srgbClr val="7B5C4E"/>
                </a:solidFill>
              </a:rPr>
              <a:t>Each Approval Authority will do all cases proposed.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954213" y="482600"/>
            <a:ext cx="7323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s-ES" sz="2400">
                <a:solidFill>
                  <a:srgbClr val="0070C0"/>
                </a:solidFill>
              </a:rPr>
              <a:t>Report to GRSG from ambassador to IWVTA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323850" y="1149350"/>
            <a:ext cx="813593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GB" altLang="es-ES" sz="2000">
                <a:solidFill>
                  <a:srgbClr val="0070C0"/>
                </a:solidFill>
              </a:rPr>
              <a:t>Question from IWVTA to GRSG</a:t>
            </a:r>
            <a:endParaRPr lang="en-GB" altLang="es-ES" sz="2000" i="1" baseline="-25000">
              <a:solidFill>
                <a:srgbClr val="0070C0"/>
              </a:solidFill>
            </a:endParaRP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81000" y="1484313"/>
            <a:ext cx="876300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buFont typeface="Wingdings" pitchFamily="2" charset="2"/>
              <a:buNone/>
            </a:pPr>
            <a:r>
              <a:rPr lang="en-GB" altLang="es-ES">
                <a:solidFill>
                  <a:srgbClr val="7B5C4E"/>
                </a:solidFill>
              </a:rPr>
              <a:t>Update the regulations under GRSG responsibility on list B (</a:t>
            </a:r>
            <a:r>
              <a:rPr lang="en-GB" altLang="es-ES">
                <a:solidFill>
                  <a:srgbClr val="7B5C4E"/>
                </a:solidFill>
                <a:hlinkClick r:id="rId4" action="ppaction://hlinkfile"/>
              </a:rPr>
              <a:t>SGR0-16-08-rev.2</a:t>
            </a:r>
            <a:r>
              <a:rPr lang="en-GB" altLang="es-ES">
                <a:solidFill>
                  <a:srgbClr val="7B5C4E"/>
                </a:solidFill>
              </a:rPr>
              <a:t>)</a:t>
            </a:r>
            <a:endParaRPr lang="en-GB" altLang="es-ES" b="1">
              <a:solidFill>
                <a:srgbClr val="FF0000"/>
              </a:solidFill>
            </a:endParaRPr>
          </a:p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</a:pPr>
            <a:r>
              <a:rPr lang="en-GB" altLang="es-ES">
                <a:solidFill>
                  <a:srgbClr val="7B5C4E"/>
                </a:solidFill>
              </a:rPr>
              <a:t>.</a:t>
            </a:r>
            <a:endParaRPr lang="en-GB" altLang="es-ES" b="1">
              <a:solidFill>
                <a:srgbClr val="FF000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39750" y="1844675"/>
          <a:ext cx="8232775" cy="3208338"/>
        </p:xfrm>
        <a:graphic>
          <a:graphicData uri="http://schemas.openxmlformats.org/drawingml/2006/table">
            <a:tbl>
              <a:tblPr/>
              <a:tblGrid>
                <a:gridCol w="273847"/>
                <a:gridCol w="721765"/>
                <a:gridCol w="384471"/>
                <a:gridCol w="768398"/>
                <a:gridCol w="461473"/>
                <a:gridCol w="1996646"/>
                <a:gridCol w="709292"/>
                <a:gridCol w="661030"/>
                <a:gridCol w="2255852"/>
              </a:tblGrid>
              <a:tr h="521266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300" b="1" kern="0" dirty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41" marR="6641" marT="66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300" b="1" kern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kern="10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41" marR="6641" marT="66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900" b="1" kern="0"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en-GB" sz="800" kern="10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41" marR="6641" marT="66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Outline of the proposed amendments and the expected date of agreement on the proposal</a:t>
                      </a:r>
                      <a:endParaRPr lang="en-GB" sz="14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 </a:t>
                      </a:r>
                      <a:endParaRPr lang="en-GB" sz="8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42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No.</a:t>
                      </a:r>
                      <a:endParaRPr lang="en-GB" sz="10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41" marR="6641" marT="66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484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Topic</a:t>
                      </a:r>
                      <a:endParaRPr lang="en-GB" sz="10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41" marR="6641" marT="66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484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UN-R</a:t>
                      </a:r>
                      <a:endParaRPr lang="en-GB" sz="10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641" marR="6641" marT="66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484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Doc. No.</a:t>
                      </a:r>
                      <a:endParaRPr lang="en-GB" sz="10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484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Sponsor</a:t>
                      </a:r>
                      <a:endParaRPr lang="en-GB" sz="10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or Author</a:t>
                      </a:r>
                      <a:endParaRPr lang="en-GB" sz="10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484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Outline of the amendments</a:t>
                      </a:r>
                      <a:endParaRPr lang="en-GB" sz="10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484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Expected agreement date by GR</a:t>
                      </a:r>
                      <a:endParaRPr lang="en-GB" sz="10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484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Expected agreement date by WP.29</a:t>
                      </a:r>
                      <a:endParaRPr lang="en-GB" sz="10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484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Note</a:t>
                      </a:r>
                      <a:endParaRPr lang="en-GB" sz="10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4845"/>
                    </a:solidFill>
                  </a:tcPr>
                </a:tc>
              </a:tr>
              <a:tr h="1097272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5</a:t>
                      </a:r>
                      <a:endParaRPr lang="en-GB" sz="12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227" marR="51227" marT="71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Fuel tanks</a:t>
                      </a:r>
                      <a:endParaRPr lang="en-GB" sz="12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227" marR="51227" marT="71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34</a:t>
                      </a:r>
                      <a:endParaRPr lang="en-GB" sz="12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227" marR="51227" marT="71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GRSG-106-20 &amp; 39</a:t>
                      </a:r>
                      <a:endParaRPr lang="en-GB" sz="12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Japan</a:t>
                      </a:r>
                      <a:endParaRPr lang="en-GB" sz="12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Extension of scope for mandating rear collision test to vehicles of category M1&amp;N1 &lt; 2,8t</a:t>
                      </a:r>
                      <a:endParaRPr lang="en-GB" sz="12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May,  2014</a:t>
                      </a:r>
                      <a:endParaRPr lang="en-GB" sz="12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November</a:t>
                      </a:r>
                      <a:endParaRPr lang="en-GB" sz="12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Times New Roman" panose="02020603050405020304" pitchFamily="18" charset="0"/>
                        </a:rPr>
                        <a:t>2014</a:t>
                      </a:r>
                      <a:endParaRPr lang="en-GB" sz="12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Note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200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R34-03 was approved by WP.29 at its 164</a:t>
                      </a:r>
                      <a:r>
                        <a:rPr lang="en-US" sz="1200" kern="100" baseline="300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session. R34-03 would be proposed to be included in List A (Annex 4, Section I of UN R0) at 173th WP.29 session (November, 2017).</a:t>
                      </a:r>
                      <a:endParaRPr lang="en-GB" sz="12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914373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6</a:t>
                      </a:r>
                      <a:endParaRPr lang="en-GB" sz="1200" kern="10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227" marR="51227" marT="71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BD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Indirect vision devices</a:t>
                      </a:r>
                      <a:endParaRPr lang="en-GB" sz="1200" kern="10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227" marR="51227" marT="71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BD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Calibri" panose="020F0502020204030204" pitchFamily="34" charset="0"/>
                        </a:rPr>
                        <a:t>46</a:t>
                      </a:r>
                      <a:endParaRPr lang="en-GB" sz="1200" kern="10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1227" marR="51227" marT="711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BD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1200" u="none" kern="1200" dirty="0">
                          <a:effectLst/>
                          <a:latin typeface="Times New Roman" panose="02020603050405020304" pitchFamily="18" charset="0"/>
                          <a:ea typeface="MS PMincho" panose="02020600040205080304" pitchFamily="18" charset="-128"/>
                          <a:cs typeface="Times New Roman" panose="02020603050405020304" pitchFamily="18" charset="0"/>
                        </a:rPr>
                        <a:t>GRSG/2014/26</a:t>
                      </a:r>
                      <a:endParaRPr lang="en-GB" sz="1200" u="none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1200" u="none" kern="1200" dirty="0">
                          <a:effectLst/>
                          <a:latin typeface="Times New Roman" panose="02020603050405020304" pitchFamily="18" charset="0"/>
                          <a:ea typeface="MS PMincho" panose="02020600040205080304" pitchFamily="18" charset="-128"/>
                          <a:cs typeface="Times New Roman" panose="02020603050405020304" pitchFamily="18" charset="0"/>
                        </a:rPr>
                        <a:t>GRSG-108-17-Rev.1</a:t>
                      </a:r>
                      <a:endParaRPr lang="en-GB" sz="1200" u="none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BD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ea typeface="MS PMincho" panose="02020600040205080304" pitchFamily="18" charset="-128"/>
                          <a:cs typeface="Times New Roman" panose="02020603050405020304" pitchFamily="18" charset="0"/>
                        </a:rPr>
                        <a:t>Japan</a:t>
                      </a:r>
                      <a:endParaRPr lang="en-GB" sz="1200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BDB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en-US" sz="1200" u="none" kern="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Inserts a provision to the scope such that the regulation does not apply to devices other than those covered by the regulation</a:t>
                      </a:r>
                      <a:endParaRPr lang="en-GB" sz="1200" u="none" kern="100" dirty="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200" u="none" kern="1200">
                          <a:effectLst/>
                          <a:latin typeface="Times New Roman" panose="02020603050405020304" pitchFamily="18" charset="0"/>
                          <a:ea typeface="MS PMincho" panose="02020600040205080304" pitchFamily="18" charset="-128"/>
                          <a:cs typeface="Times New Roman" panose="02020603050405020304" pitchFamily="18" charset="0"/>
                        </a:rPr>
                        <a:t>May, 2015</a:t>
                      </a:r>
                      <a:endParaRPr lang="en-GB" sz="1200" u="none" kern="10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200" u="none" kern="1200">
                          <a:effectLst/>
                          <a:latin typeface="Times New Roman" panose="02020603050405020304" pitchFamily="18" charset="0"/>
                          <a:ea typeface="MS PMincho" panose="02020600040205080304" pitchFamily="18" charset="-128"/>
                          <a:cs typeface="Times New Roman" panose="02020603050405020304" pitchFamily="18" charset="0"/>
                        </a:rPr>
                        <a:t>November, 2015</a:t>
                      </a:r>
                      <a:endParaRPr lang="en-GB" sz="1200" u="none" kern="100">
                        <a:effectLst/>
                        <a:latin typeface="Century" panose="020406040505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BD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u="none" kern="100" dirty="0" smtClean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Courier New" panose="02070309020205020404" pitchFamily="49" charset="0"/>
                        </a:rPr>
                        <a:t>Proposal per document TRANS/WP.29/2015/84 by GRSG to be adopted at WP.29-167 as Suppl.2 to R46.04</a:t>
                      </a:r>
                      <a:r>
                        <a:rPr lang="en-US" sz="1200" u="none" kern="100" dirty="0" smtClean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Courier New" panose="02070309020205020404" pitchFamily="49" charset="0"/>
                        </a:rPr>
                        <a:t>.</a:t>
                      </a:r>
                      <a:endParaRPr lang="en-GB" sz="1200" u="none" kern="100" dirty="0">
                        <a:effectLst/>
                        <a:latin typeface="MS Gothic" panose="020B0609070205080204" pitchFamily="49" charset="-128"/>
                        <a:ea typeface="MS Gothic" panose="020B0609070205080204" pitchFamily="49" charset="-128"/>
                        <a:cs typeface="Courier New" panose="02070309020205020404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B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0773" name="Objet 4"/>
          <p:cNvGraphicFramePr>
            <a:graphicFrameLocks noChangeAspect="1"/>
          </p:cNvGraphicFramePr>
          <p:nvPr/>
        </p:nvGraphicFramePr>
        <p:xfrm>
          <a:off x="450850" y="5013325"/>
          <a:ext cx="8362950" cy="151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6" name="Document" r:id="rId5" imgW="9814232" imgH="1902982" progId="Word.Document.12">
                  <p:embed/>
                </p:oleObj>
              </mc:Choice>
              <mc:Fallback>
                <p:oleObj name="Document" r:id="rId5" imgW="9814232" imgH="1902982" progId="Word.Document.12">
                  <p:embed/>
                  <p:pic>
                    <p:nvPicPr>
                      <p:cNvPr id="0" name="Obje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013325"/>
                        <a:ext cx="8362950" cy="151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4" name="Rectangle 3"/>
          <p:cNvSpPr>
            <a:spLocks noChangeArrowheads="1"/>
          </p:cNvSpPr>
          <p:nvPr/>
        </p:nvSpPr>
        <p:spPr bwMode="auto">
          <a:xfrm>
            <a:off x="179388" y="6308725"/>
            <a:ext cx="89535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</a:pPr>
            <a:r>
              <a:rPr lang="en-US" altLang="fr-FR" sz="1100"/>
              <a:t>*Note: IWVTA Informal Group sought the advice of 165</a:t>
            </a:r>
            <a:r>
              <a:rPr lang="en-US" altLang="fr-FR" sz="1100" baseline="30000"/>
              <a:t>th</a:t>
            </a:r>
            <a:r>
              <a:rPr lang="en-US" altLang="fr-FR" sz="1100"/>
              <a:t> WP.29 on resolving the uncertainty in applying R116. (SG R0 members do not have common understanding on whether immobilizer system would be mandatory or not by the current text of R116.)</a:t>
            </a:r>
            <a:endParaRPr lang="en-GB" altLang="es-ES" sz="11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785938" y="555625"/>
            <a:ext cx="7323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s-ES" sz="2400">
                <a:solidFill>
                  <a:srgbClr val="0070C0"/>
                </a:solidFill>
              </a:rPr>
              <a:t>Report to GRSG from ambassador to IWVTA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227013" y="1122363"/>
            <a:ext cx="8135937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GB" altLang="es-ES" sz="2000">
                <a:solidFill>
                  <a:srgbClr val="0070C0"/>
                </a:solidFill>
              </a:rPr>
              <a:t>IWVTA  informal group working schedule</a:t>
            </a:r>
            <a:endParaRPr lang="en-GB" altLang="es-ES" sz="2000" i="1" baseline="-25000">
              <a:solidFill>
                <a:srgbClr val="0070C0"/>
              </a:solidFill>
            </a:endParaRP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250825" y="1474788"/>
            <a:ext cx="87630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</a:pPr>
            <a:r>
              <a:rPr lang="en-US" altLang="es-ES">
                <a:solidFill>
                  <a:srgbClr val="FF0000"/>
                </a:solidFill>
                <a:hlinkClick r:id="rId3"/>
              </a:rPr>
              <a:t>IWVTA-19-04</a:t>
            </a:r>
            <a:endParaRPr lang="en-GB" altLang="es-ES" b="1">
              <a:solidFill>
                <a:srgbClr val="FF0000"/>
              </a:solidFill>
            </a:endParaRPr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38" y="1849438"/>
            <a:ext cx="8710612" cy="496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811338" y="492125"/>
            <a:ext cx="7323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s-ES" sz="2400">
                <a:solidFill>
                  <a:srgbClr val="0070C0"/>
                </a:solidFill>
              </a:rPr>
              <a:t>Report to GRSG from ambassador to IWVTA</a:t>
            </a: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25588"/>
            <a:ext cx="8280400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95288" y="1122363"/>
            <a:ext cx="8135937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GB" altLang="es-ES" sz="2000">
                <a:solidFill>
                  <a:srgbClr val="0070C0"/>
                </a:solidFill>
              </a:rPr>
              <a:t>IWVTA  informal group working schedule (cont.)</a:t>
            </a:r>
            <a:endParaRPr lang="en-GB" altLang="es-ES" sz="2000" i="1" baseline="-2500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150938"/>
            <a:ext cx="9144000" cy="874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35000"/>
              </a:lnSpc>
              <a:spcBef>
                <a:spcPct val="45000"/>
              </a:spcBef>
              <a:spcAft>
                <a:spcPct val="15000"/>
              </a:spcAft>
            </a:pPr>
            <a:r>
              <a:rPr lang="en-US" altLang="es-ES" sz="3200" smtClean="0">
                <a:solidFill>
                  <a:srgbClr val="7B5C4E"/>
                </a:solidFill>
              </a:rPr>
              <a:t>Thank you very much for your kind attention </a:t>
            </a:r>
          </a:p>
        </p:txBody>
      </p:sp>
      <p:pic>
        <p:nvPicPr>
          <p:cNvPr id="7" name="Picture 8" descr="interrogacion[1]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2325688"/>
            <a:ext cx="2917825" cy="3648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5148263" y="3500438"/>
            <a:ext cx="30353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s-ES_tradnl" altLang="es-ES" dirty="0" err="1" smtClean="0">
                <a:solidFill>
                  <a:srgbClr val="7B5C4E"/>
                </a:solidFill>
                <a:latin typeface="+mj-lt"/>
                <a:ea typeface="+mj-ea"/>
                <a:cs typeface="+mj-cs"/>
              </a:rPr>
              <a:t>Questions</a:t>
            </a:r>
            <a:r>
              <a:rPr lang="es-ES_tradnl" altLang="es-ES" dirty="0" smtClean="0">
                <a:solidFill>
                  <a:srgbClr val="7B5C4E"/>
                </a:solidFill>
                <a:latin typeface="+mj-lt"/>
                <a:ea typeface="+mj-ea"/>
                <a:cs typeface="+mj-cs"/>
              </a:rPr>
              <a:t>?</a:t>
            </a:r>
            <a:endParaRPr lang="es-ES_tradnl" altLang="es-ES" sz="6000" kern="0" dirty="0" smtClean="0">
              <a:solidFill>
                <a:srgbClr val="F28000"/>
              </a:solidFill>
              <a:latin typeface="+mj-lt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545013" y="4724400"/>
            <a:ext cx="3570287" cy="1219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95000"/>
              </a:lnSpc>
              <a:spcAft>
                <a:spcPct val="50000"/>
              </a:spcAft>
              <a:defRPr/>
            </a:pPr>
            <a:r>
              <a:rPr lang="en-US" altLang="es-ES" sz="2000" dirty="0">
                <a:solidFill>
                  <a:srgbClr val="7B5C4E"/>
                </a:solidFill>
                <a:latin typeface="+mj-lt"/>
                <a:ea typeface="+mj-ea"/>
                <a:cs typeface="+mj-cs"/>
              </a:rPr>
              <a:t>Olivier Fontaine</a:t>
            </a:r>
          </a:p>
          <a:p>
            <a:pPr algn="ctr" eaLnBrk="1" hangingPunct="1">
              <a:lnSpc>
                <a:spcPct val="95000"/>
              </a:lnSpc>
              <a:spcAft>
                <a:spcPct val="50000"/>
              </a:spcAft>
              <a:defRPr/>
            </a:pPr>
            <a:r>
              <a:rPr lang="en-US" altLang="es-ES" sz="2000" dirty="0">
                <a:solidFill>
                  <a:srgbClr val="7B5C4E"/>
                </a:solidFill>
                <a:latin typeface="+mj-lt"/>
                <a:ea typeface="+mj-ea"/>
                <a:cs typeface="+mj-cs"/>
              </a:rPr>
              <a:t>GRSG ambassador to IWVTA</a:t>
            </a:r>
          </a:p>
          <a:p>
            <a:pPr algn="ctr" eaLnBrk="1" hangingPunct="1">
              <a:lnSpc>
                <a:spcPct val="95000"/>
              </a:lnSpc>
              <a:spcAft>
                <a:spcPct val="50000"/>
              </a:spcAft>
              <a:defRPr/>
            </a:pPr>
            <a:r>
              <a:rPr lang="en-US" altLang="es-ES" sz="1600" dirty="0">
                <a:solidFill>
                  <a:srgbClr val="7B5C4E"/>
                </a:solidFill>
                <a:latin typeface="+mj-lt"/>
                <a:ea typeface="+mj-ea"/>
                <a:cs typeface="+mj-cs"/>
              </a:rPr>
              <a:t>ofontaine@oica.net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250"/>
                            </p:stCondLst>
                            <p:childTnLst>
                              <p:par>
                                <p:cTn id="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979613" y="549275"/>
            <a:ext cx="7323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s-ES" sz="2400">
                <a:solidFill>
                  <a:srgbClr val="0070C0"/>
                </a:solidFill>
              </a:rPr>
              <a:t>Report to GRRF from ambassador to IWVTA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827088" y="1741488"/>
            <a:ext cx="8135937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GB" altLang="es-ES" sz="2800">
                <a:solidFill>
                  <a:srgbClr val="0070C0"/>
                </a:solidFill>
              </a:rPr>
              <a:t>Summary</a:t>
            </a:r>
            <a:endParaRPr lang="en-GB" altLang="es-ES" sz="2000" i="1" baseline="-25000">
              <a:solidFill>
                <a:srgbClr val="0070C0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684213" y="2378075"/>
            <a:ext cx="8064500" cy="37433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49263" indent="-449263" eaLnBrk="1" hangingPunct="1">
              <a:lnSpc>
                <a:spcPct val="105000"/>
              </a:lnSpc>
              <a:tabLst>
                <a:tab pos="622300" algn="l"/>
              </a:tabLst>
              <a:defRPr/>
            </a:pPr>
            <a:r>
              <a:rPr lang="en-US" sz="2400" kern="0" dirty="0">
                <a:solidFill>
                  <a:srgbClr val="0070C0"/>
                </a:solidFill>
                <a:latin typeface="Arial"/>
                <a:cs typeface="Arial"/>
              </a:rPr>
              <a:t>01_ </a:t>
            </a:r>
            <a:r>
              <a:rPr lang="en-US" sz="2400" kern="0" dirty="0">
                <a:solidFill>
                  <a:srgbClr val="7B5C4E"/>
                </a:solidFill>
                <a:latin typeface="Arial"/>
                <a:cs typeface="Arial"/>
              </a:rPr>
              <a:t>Meeting calendar</a:t>
            </a:r>
          </a:p>
          <a:p>
            <a:pPr marL="449263" indent="-449263" eaLnBrk="1" hangingPunct="1">
              <a:lnSpc>
                <a:spcPct val="105000"/>
              </a:lnSpc>
              <a:tabLst>
                <a:tab pos="622300" algn="l"/>
              </a:tabLst>
              <a:defRPr/>
            </a:pPr>
            <a:endParaRPr lang="en-US" sz="2400" kern="0" dirty="0">
              <a:solidFill>
                <a:srgbClr val="FF6600"/>
              </a:solidFill>
              <a:latin typeface="Arial"/>
              <a:cs typeface="Arial"/>
            </a:endParaRPr>
          </a:p>
          <a:p>
            <a:pPr marL="449263" indent="-449263" eaLnBrk="1" hangingPunct="1">
              <a:lnSpc>
                <a:spcPct val="105000"/>
              </a:lnSpc>
              <a:tabLst>
                <a:tab pos="622300" algn="l"/>
              </a:tabLst>
              <a:defRPr/>
            </a:pPr>
            <a:r>
              <a:rPr lang="en-US" sz="2400" kern="0" dirty="0">
                <a:solidFill>
                  <a:srgbClr val="0070C0"/>
                </a:solidFill>
                <a:latin typeface="Arial"/>
                <a:cs typeface="Arial"/>
              </a:rPr>
              <a:t>02_</a:t>
            </a:r>
            <a:r>
              <a:rPr lang="en-US" sz="2400" kern="0" dirty="0">
                <a:solidFill>
                  <a:srgbClr val="7D6E66"/>
                </a:solidFill>
                <a:latin typeface="Arial"/>
                <a:cs typeface="Arial"/>
              </a:rPr>
              <a:t> </a:t>
            </a:r>
            <a:r>
              <a:rPr lang="en-US" sz="2400" kern="0" dirty="0">
                <a:solidFill>
                  <a:srgbClr val="7B5C4E"/>
                </a:solidFill>
                <a:latin typeface="Arial"/>
                <a:cs typeface="Arial"/>
              </a:rPr>
              <a:t>March 2015 meeting</a:t>
            </a:r>
          </a:p>
          <a:p>
            <a:pPr marL="449263" indent="-449263" eaLnBrk="1" hangingPunct="1">
              <a:lnSpc>
                <a:spcPct val="105000"/>
              </a:lnSpc>
              <a:tabLst>
                <a:tab pos="622300" algn="l"/>
              </a:tabLst>
              <a:defRPr/>
            </a:pPr>
            <a:endParaRPr lang="en-US" sz="2400" kern="0" dirty="0">
              <a:solidFill>
                <a:srgbClr val="7B5C4E"/>
              </a:solidFill>
              <a:latin typeface="Arial"/>
              <a:cs typeface="Arial"/>
            </a:endParaRPr>
          </a:p>
          <a:p>
            <a:pPr marL="449263" indent="-449263" eaLnBrk="1" hangingPunct="1">
              <a:lnSpc>
                <a:spcPct val="105000"/>
              </a:lnSpc>
              <a:tabLst>
                <a:tab pos="622300" algn="l"/>
              </a:tabLst>
              <a:defRPr/>
            </a:pPr>
            <a:r>
              <a:rPr lang="en-US" sz="2400" kern="0" dirty="0">
                <a:solidFill>
                  <a:srgbClr val="0070C0"/>
                </a:solidFill>
                <a:latin typeface="Arial"/>
                <a:cs typeface="Arial"/>
              </a:rPr>
              <a:t>03_</a:t>
            </a:r>
            <a:r>
              <a:rPr lang="en-US" sz="2400" kern="0" dirty="0">
                <a:solidFill>
                  <a:srgbClr val="7D6E66"/>
                </a:solidFill>
                <a:latin typeface="Arial"/>
                <a:cs typeface="Arial"/>
              </a:rPr>
              <a:t> </a:t>
            </a:r>
            <a:r>
              <a:rPr lang="en-US" sz="2400" kern="0" dirty="0">
                <a:solidFill>
                  <a:srgbClr val="7B5C4E"/>
                </a:solidFill>
                <a:latin typeface="Arial"/>
                <a:cs typeface="Arial"/>
              </a:rPr>
              <a:t>June 2015 meeting</a:t>
            </a:r>
          </a:p>
          <a:p>
            <a:pPr marL="449263" indent="-449263" eaLnBrk="1" hangingPunct="1">
              <a:lnSpc>
                <a:spcPct val="105000"/>
              </a:lnSpc>
              <a:tabLst>
                <a:tab pos="622300" algn="l"/>
              </a:tabLst>
              <a:defRPr/>
            </a:pPr>
            <a:endParaRPr lang="en-US" sz="2400" kern="0" dirty="0">
              <a:solidFill>
                <a:srgbClr val="7D6E66"/>
              </a:solidFill>
              <a:latin typeface="Arial"/>
              <a:cs typeface="Arial"/>
            </a:endParaRPr>
          </a:p>
          <a:p>
            <a:pPr marL="449263" indent="-449263" eaLnBrk="1" hangingPunct="1">
              <a:lnSpc>
                <a:spcPct val="105000"/>
              </a:lnSpc>
              <a:tabLst>
                <a:tab pos="622300" algn="l"/>
              </a:tabLst>
              <a:defRPr/>
            </a:pPr>
            <a:r>
              <a:rPr lang="en-US" sz="2400" kern="0" dirty="0">
                <a:solidFill>
                  <a:srgbClr val="0070C0"/>
                </a:solidFill>
                <a:latin typeface="Arial"/>
                <a:cs typeface="Arial"/>
              </a:rPr>
              <a:t>04_</a:t>
            </a:r>
            <a:r>
              <a:rPr lang="en-US" sz="2400" kern="0" dirty="0">
                <a:solidFill>
                  <a:srgbClr val="7D6E66"/>
                </a:solidFill>
                <a:latin typeface="Arial"/>
                <a:cs typeface="Arial"/>
              </a:rPr>
              <a:t> </a:t>
            </a:r>
            <a:r>
              <a:rPr lang="en-US" sz="2400" kern="0" dirty="0">
                <a:solidFill>
                  <a:srgbClr val="7B5C4E"/>
                </a:solidFill>
                <a:latin typeface="Arial"/>
                <a:cs typeface="Arial"/>
              </a:rPr>
              <a:t>September 2015 meeting</a:t>
            </a:r>
          </a:p>
          <a:p>
            <a:pPr marL="449263" indent="-449263" eaLnBrk="1" hangingPunct="1">
              <a:lnSpc>
                <a:spcPct val="105000"/>
              </a:lnSpc>
              <a:tabLst>
                <a:tab pos="622300" algn="l"/>
              </a:tabLst>
              <a:defRPr/>
            </a:pPr>
            <a:endParaRPr lang="en-US" sz="2400" kern="0" dirty="0">
              <a:solidFill>
                <a:srgbClr val="7D6E66"/>
              </a:solidFill>
              <a:latin typeface="Arial"/>
              <a:cs typeface="Arial"/>
            </a:endParaRPr>
          </a:p>
          <a:p>
            <a:pPr marL="449263" indent="-449263" eaLnBrk="1" hangingPunct="1">
              <a:lnSpc>
                <a:spcPct val="105000"/>
              </a:lnSpc>
              <a:tabLst>
                <a:tab pos="622300" algn="l"/>
              </a:tabLst>
              <a:defRPr/>
            </a:pPr>
            <a:r>
              <a:rPr lang="en-US" sz="2400" kern="0" dirty="0">
                <a:solidFill>
                  <a:srgbClr val="0070C0"/>
                </a:solidFill>
                <a:latin typeface="Arial"/>
                <a:cs typeface="Arial"/>
              </a:rPr>
              <a:t>05_ </a:t>
            </a:r>
            <a:r>
              <a:rPr lang="en-US" sz="2400" kern="0" dirty="0">
                <a:solidFill>
                  <a:srgbClr val="7B5C4E"/>
                </a:solidFill>
                <a:latin typeface="Arial"/>
                <a:cs typeface="Arial"/>
              </a:rPr>
              <a:t>Question form IWVTA to GRSG</a:t>
            </a:r>
          </a:p>
          <a:p>
            <a:pPr marL="449263" indent="-449263" eaLnBrk="1" hangingPunct="1">
              <a:lnSpc>
                <a:spcPct val="105000"/>
              </a:lnSpc>
              <a:tabLst>
                <a:tab pos="622300" algn="l"/>
              </a:tabLst>
              <a:defRPr/>
            </a:pPr>
            <a:endParaRPr lang="en-US" sz="2400" kern="0" dirty="0">
              <a:solidFill>
                <a:srgbClr val="7B5C4E"/>
              </a:solidFill>
              <a:latin typeface="Arial"/>
              <a:cs typeface="Arial"/>
            </a:endParaRPr>
          </a:p>
          <a:p>
            <a:pPr marL="449263" indent="-449263" eaLnBrk="1" hangingPunct="1">
              <a:lnSpc>
                <a:spcPct val="105000"/>
              </a:lnSpc>
              <a:tabLst>
                <a:tab pos="622300" algn="l"/>
              </a:tabLst>
              <a:defRPr/>
            </a:pPr>
            <a:endParaRPr lang="en-US" sz="2400" kern="0" dirty="0">
              <a:solidFill>
                <a:srgbClr val="7B5C4E"/>
              </a:solidFill>
              <a:latin typeface="Arial"/>
              <a:cs typeface="Arial"/>
            </a:endParaRPr>
          </a:p>
          <a:p>
            <a:pPr marL="449263" indent="-449263" eaLnBrk="1" hangingPunct="1">
              <a:lnSpc>
                <a:spcPct val="105000"/>
              </a:lnSpc>
              <a:tabLst>
                <a:tab pos="622300" algn="l"/>
              </a:tabLst>
              <a:defRPr/>
            </a:pPr>
            <a:endParaRPr lang="en-US" sz="2400" kern="0" dirty="0">
              <a:solidFill>
                <a:srgbClr val="7D6E66"/>
              </a:solidFill>
              <a:latin typeface="Arial"/>
              <a:cs typeface="Arial"/>
            </a:endParaRPr>
          </a:p>
          <a:p>
            <a:pPr marL="449263" indent="-449263" eaLnBrk="1" hangingPunct="1">
              <a:lnSpc>
                <a:spcPct val="105000"/>
              </a:lnSpc>
              <a:tabLst>
                <a:tab pos="622300" algn="l"/>
              </a:tabLst>
              <a:defRPr/>
            </a:pPr>
            <a:endParaRPr lang="en-US" sz="2400" kern="0" dirty="0">
              <a:solidFill>
                <a:srgbClr val="7B5C4E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465"/>
          <a:stretch>
            <a:fillRect/>
          </a:stretch>
        </p:blipFill>
        <p:spPr bwMode="auto">
          <a:xfrm>
            <a:off x="1387475" y="3082925"/>
            <a:ext cx="606425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941513" y="582613"/>
            <a:ext cx="7323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s-ES" sz="2400">
                <a:solidFill>
                  <a:srgbClr val="0070C0"/>
                </a:solidFill>
              </a:rPr>
              <a:t>Report to GRSG from ambassador to IWVTA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50838" y="1671638"/>
            <a:ext cx="8135937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GB" altLang="es-ES" sz="2000">
                <a:solidFill>
                  <a:srgbClr val="0070C0"/>
                </a:solidFill>
              </a:rPr>
              <a:t>Meeting calendar - updated</a:t>
            </a:r>
            <a:endParaRPr lang="en-GB" altLang="es-ES" sz="2000" i="1" baseline="-25000">
              <a:solidFill>
                <a:srgbClr val="0070C0"/>
              </a:solidFill>
            </a:endParaRPr>
          </a:p>
        </p:txBody>
      </p:sp>
      <p:sp>
        <p:nvSpPr>
          <p:cNvPr id="4" name="3 Flecha arriba"/>
          <p:cNvSpPr/>
          <p:nvPr/>
        </p:nvSpPr>
        <p:spPr>
          <a:xfrm>
            <a:off x="4383088" y="4627563"/>
            <a:ext cx="379412" cy="1012825"/>
          </a:xfrm>
          <a:prstGeom prst="upArrow">
            <a:avLst/>
          </a:prstGeom>
          <a:solidFill>
            <a:srgbClr val="7B5C4E">
              <a:alpha val="40000"/>
            </a:srgbClr>
          </a:solidFill>
          <a:ln>
            <a:solidFill>
              <a:srgbClr val="7B5C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19462" name="4 CuadroTexto"/>
          <p:cNvSpPr txBox="1">
            <a:spLocks noChangeArrowheads="1"/>
          </p:cNvSpPr>
          <p:nvPr/>
        </p:nvSpPr>
        <p:spPr bwMode="auto">
          <a:xfrm>
            <a:off x="3492500" y="5640388"/>
            <a:ext cx="2063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ES" sz="1400">
                <a:solidFill>
                  <a:srgbClr val="7B5C4E"/>
                </a:solidFill>
              </a:rPr>
              <a:t>WP29 166th session</a:t>
            </a:r>
          </a:p>
        </p:txBody>
      </p:sp>
      <p:sp>
        <p:nvSpPr>
          <p:cNvPr id="19463" name="12 CuadroTexto"/>
          <p:cNvSpPr txBox="1">
            <a:spLocks noChangeArrowheads="1"/>
          </p:cNvSpPr>
          <p:nvPr/>
        </p:nvSpPr>
        <p:spPr bwMode="auto">
          <a:xfrm>
            <a:off x="295275" y="2349500"/>
            <a:ext cx="8640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s-ES" sz="1600">
                <a:solidFill>
                  <a:srgbClr val="7B5C4E"/>
                </a:solidFill>
              </a:rPr>
              <a:t>IWVTA meetings held between the 108</a:t>
            </a:r>
            <a:r>
              <a:rPr lang="en-US" altLang="es-ES" sz="1600" baseline="30000">
                <a:solidFill>
                  <a:srgbClr val="7B5C4E"/>
                </a:solidFill>
              </a:rPr>
              <a:t>th</a:t>
            </a:r>
            <a:r>
              <a:rPr lang="en-US" altLang="es-ES" sz="1600">
                <a:solidFill>
                  <a:srgbClr val="7B5C4E"/>
                </a:solidFill>
              </a:rPr>
              <a:t> and the 109</a:t>
            </a:r>
            <a:r>
              <a:rPr lang="en-US" altLang="es-ES" sz="1600" baseline="30000">
                <a:solidFill>
                  <a:srgbClr val="7B5C4E"/>
                </a:solidFill>
              </a:rPr>
              <a:t>th</a:t>
            </a:r>
            <a:r>
              <a:rPr lang="en-US" altLang="es-ES" sz="1600">
                <a:solidFill>
                  <a:srgbClr val="7B5C4E"/>
                </a:solidFill>
              </a:rPr>
              <a:t> GRSG sessions.  </a:t>
            </a:r>
          </a:p>
        </p:txBody>
      </p:sp>
      <p:sp>
        <p:nvSpPr>
          <p:cNvPr id="19464" name="13 CuadroTexto"/>
          <p:cNvSpPr txBox="1">
            <a:spLocks noChangeArrowheads="1"/>
          </p:cNvSpPr>
          <p:nvPr/>
        </p:nvSpPr>
        <p:spPr bwMode="auto">
          <a:xfrm>
            <a:off x="252413" y="6013450"/>
            <a:ext cx="86423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s-ES" sz="1600">
                <a:solidFill>
                  <a:srgbClr val="7B5C4E"/>
                </a:solidFill>
              </a:rPr>
              <a:t>Reference document: </a:t>
            </a:r>
            <a:r>
              <a:rPr lang="en-US" altLang="es-ES" sz="1600">
                <a:solidFill>
                  <a:srgbClr val="7030A0"/>
                </a:solidFill>
              </a:rPr>
              <a:t>SGR0-16-07</a:t>
            </a:r>
            <a:endParaRPr lang="es-ES" altLang="es-ES" sz="1600">
              <a:solidFill>
                <a:srgbClr val="7030A0"/>
              </a:solidFill>
            </a:endParaRPr>
          </a:p>
        </p:txBody>
      </p:sp>
      <p:sp>
        <p:nvSpPr>
          <p:cNvPr id="15" name="14 Flecha arriba"/>
          <p:cNvSpPr/>
          <p:nvPr/>
        </p:nvSpPr>
        <p:spPr>
          <a:xfrm>
            <a:off x="3724275" y="4543425"/>
            <a:ext cx="342900" cy="1020763"/>
          </a:xfrm>
          <a:prstGeom prst="upArrow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2547938" y="5257800"/>
            <a:ext cx="1363662" cy="30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108th GRSG</a:t>
            </a:r>
          </a:p>
        </p:txBody>
      </p:sp>
      <p:sp>
        <p:nvSpPr>
          <p:cNvPr id="17" name="16 Flecha arriba"/>
          <p:cNvSpPr/>
          <p:nvPr/>
        </p:nvSpPr>
        <p:spPr>
          <a:xfrm>
            <a:off x="5432425" y="4627563"/>
            <a:ext cx="342900" cy="1049337"/>
          </a:xfrm>
          <a:prstGeom prst="upArrow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5776913" y="5332413"/>
            <a:ext cx="13636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109th GRSG</a:t>
            </a:r>
          </a:p>
        </p:txBody>
      </p:sp>
      <p:sp>
        <p:nvSpPr>
          <p:cNvPr id="19469" name="2 Rectángulo"/>
          <p:cNvSpPr>
            <a:spLocks noChangeArrowheads="1"/>
          </p:cNvSpPr>
          <p:nvPr/>
        </p:nvSpPr>
        <p:spPr bwMode="auto">
          <a:xfrm>
            <a:off x="4211638" y="3343275"/>
            <a:ext cx="415925" cy="1254125"/>
          </a:xfrm>
          <a:prstGeom prst="rect">
            <a:avLst/>
          </a:prstGeom>
          <a:solidFill>
            <a:srgbClr val="F28000">
              <a:alpha val="30196"/>
            </a:srgbClr>
          </a:solidFill>
          <a:ln w="9525">
            <a:solidFill>
              <a:srgbClr val="F2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altLang="es-ES"/>
          </a:p>
        </p:txBody>
      </p:sp>
      <p:sp>
        <p:nvSpPr>
          <p:cNvPr id="19470" name="2 Rectángulo"/>
          <p:cNvSpPr>
            <a:spLocks noChangeArrowheads="1"/>
          </p:cNvSpPr>
          <p:nvPr/>
        </p:nvSpPr>
        <p:spPr bwMode="auto">
          <a:xfrm>
            <a:off x="3179763" y="3349625"/>
            <a:ext cx="415925" cy="1254125"/>
          </a:xfrm>
          <a:prstGeom prst="rect">
            <a:avLst/>
          </a:prstGeom>
          <a:solidFill>
            <a:srgbClr val="F28000">
              <a:alpha val="30196"/>
            </a:srgbClr>
          </a:solidFill>
          <a:ln w="9525">
            <a:solidFill>
              <a:srgbClr val="F2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altLang="es-ES"/>
          </a:p>
        </p:txBody>
      </p:sp>
      <p:sp>
        <p:nvSpPr>
          <p:cNvPr id="19471" name="2 Rectángulo"/>
          <p:cNvSpPr>
            <a:spLocks noChangeArrowheads="1"/>
          </p:cNvSpPr>
          <p:nvPr/>
        </p:nvSpPr>
        <p:spPr bwMode="auto">
          <a:xfrm>
            <a:off x="5235575" y="3349625"/>
            <a:ext cx="414338" cy="1254125"/>
          </a:xfrm>
          <a:prstGeom prst="rect">
            <a:avLst/>
          </a:prstGeom>
          <a:solidFill>
            <a:srgbClr val="F28000">
              <a:alpha val="30196"/>
            </a:srgbClr>
          </a:solidFill>
          <a:ln w="9525">
            <a:solidFill>
              <a:srgbClr val="F28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alt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124075" y="566738"/>
            <a:ext cx="7323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s-ES" sz="2400">
                <a:solidFill>
                  <a:srgbClr val="0070C0"/>
                </a:solidFill>
              </a:rPr>
              <a:t>Report to GRSG from ambassador to IWVTA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227013" y="1484313"/>
            <a:ext cx="8135937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GB" altLang="es-ES" sz="2000">
                <a:solidFill>
                  <a:srgbClr val="0070C0"/>
                </a:solidFill>
              </a:rPr>
              <a:t>List of highlighted documents – March 2015</a:t>
            </a:r>
            <a:endParaRPr lang="en-GB" altLang="es-ES" sz="2000" i="1" baseline="-25000">
              <a:solidFill>
                <a:srgbClr val="0070C0"/>
              </a:solidFill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350838" y="2133600"/>
            <a:ext cx="8763000" cy="388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defRPr/>
            </a:pPr>
            <a:r>
              <a:rPr lang="en-GB" b="1" dirty="0">
                <a:solidFill>
                  <a:srgbClr val="7B5C4E"/>
                </a:solidFill>
              </a:rPr>
              <a:t>London, March 2015</a:t>
            </a:r>
            <a:r>
              <a:rPr lang="en-GB" dirty="0">
                <a:solidFill>
                  <a:srgbClr val="7B5C4E"/>
                </a:solidFill>
              </a:rPr>
              <a:t>: 15</a:t>
            </a:r>
            <a:r>
              <a:rPr lang="en-GB" baseline="30000" dirty="0">
                <a:solidFill>
                  <a:srgbClr val="7B5C4E"/>
                </a:solidFill>
              </a:rPr>
              <a:t>th</a:t>
            </a:r>
            <a:r>
              <a:rPr lang="en-GB" dirty="0">
                <a:solidFill>
                  <a:srgbClr val="7B5C4E"/>
                </a:solidFill>
              </a:rPr>
              <a:t> SGR0 and SGR58 sessions</a:t>
            </a:r>
          </a:p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defRPr/>
            </a:pPr>
            <a:endParaRPr lang="en-GB" dirty="0">
              <a:solidFill>
                <a:srgbClr val="7B5C4E"/>
              </a:solidFill>
            </a:endParaRPr>
          </a:p>
          <a:p>
            <a:pPr marL="266700" indent="-266700" defTabSz="762000">
              <a:lnSpc>
                <a:spcPct val="110000"/>
              </a:lnSpc>
              <a:spcBef>
                <a:spcPct val="30000"/>
              </a:spcBef>
              <a:buSzPct val="75000"/>
              <a:buFontTx/>
              <a:buBlip>
                <a:blip r:embed="rId2"/>
              </a:buBlip>
              <a:defRPr/>
            </a:pPr>
            <a:r>
              <a:rPr lang="en-GB" dirty="0">
                <a:solidFill>
                  <a:srgbClr val="7B5C4E"/>
                </a:solidFill>
              </a:rPr>
              <a:t>15th SGR0</a:t>
            </a:r>
          </a:p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tabLst>
                <a:tab pos="268288" algn="l"/>
              </a:tabLst>
              <a:defRPr/>
            </a:pPr>
            <a:r>
              <a:rPr lang="en-GB" dirty="0">
                <a:solidFill>
                  <a:srgbClr val="7B5C4E"/>
                </a:solidFill>
              </a:rPr>
              <a:t>	</a:t>
            </a:r>
            <a:r>
              <a:rPr lang="en-GB" dirty="0">
                <a:solidFill>
                  <a:srgbClr val="7030A0"/>
                </a:solidFill>
                <a:hlinkClick r:id="rId3"/>
              </a:rPr>
              <a:t>SGR0-16-01 Major results and Action items</a:t>
            </a:r>
            <a:endParaRPr lang="en-GB" dirty="0">
              <a:solidFill>
                <a:srgbClr val="7030A0"/>
              </a:solidFill>
            </a:endParaRPr>
          </a:p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defRPr/>
            </a:pPr>
            <a:endParaRPr lang="en-GB" dirty="0">
              <a:solidFill>
                <a:srgbClr val="7B5C4E"/>
              </a:solidFill>
            </a:endParaRPr>
          </a:p>
          <a:p>
            <a:pPr marL="266700" indent="-266700" defTabSz="762000">
              <a:lnSpc>
                <a:spcPct val="110000"/>
              </a:lnSpc>
              <a:spcBef>
                <a:spcPct val="30000"/>
              </a:spcBef>
              <a:buSzPct val="75000"/>
              <a:buFontTx/>
              <a:buBlip>
                <a:blip r:embed="rId2"/>
              </a:buBlip>
              <a:defRPr/>
            </a:pPr>
            <a:r>
              <a:rPr lang="en-GB" dirty="0">
                <a:solidFill>
                  <a:srgbClr val="7B5C4E"/>
                </a:solidFill>
              </a:rPr>
              <a:t>15th SG58</a:t>
            </a:r>
          </a:p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tabLst>
                <a:tab pos="268288" algn="l"/>
              </a:tabLst>
              <a:defRPr/>
            </a:pPr>
            <a:r>
              <a:rPr lang="en-GB" dirty="0">
                <a:solidFill>
                  <a:srgbClr val="7B5C4E"/>
                </a:solidFill>
              </a:rPr>
              <a:t>	</a:t>
            </a:r>
            <a:r>
              <a:rPr lang="en-GB" dirty="0">
                <a:solidFill>
                  <a:srgbClr val="7030A0"/>
                </a:solidFill>
                <a:hlinkClick r:id="rId4"/>
              </a:rPr>
              <a:t>SGR58-16-01 Major results and Action items</a:t>
            </a:r>
            <a:endParaRPr lang="en-GB" dirty="0">
              <a:solidFill>
                <a:srgbClr val="7030A0"/>
              </a:solidFill>
            </a:endParaRPr>
          </a:p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tabLst>
                <a:tab pos="268288" algn="l"/>
              </a:tabLst>
              <a:defRPr/>
            </a:pPr>
            <a:endParaRPr lang="en-GB" dirty="0">
              <a:solidFill>
                <a:srgbClr val="7B5C4E"/>
              </a:solidFill>
            </a:endParaRPr>
          </a:p>
          <a:p>
            <a:pPr marL="266700" indent="-266700" defTabSz="762000">
              <a:lnSpc>
                <a:spcPct val="110000"/>
              </a:lnSpc>
              <a:spcBef>
                <a:spcPct val="30000"/>
              </a:spcBef>
              <a:buSzPct val="75000"/>
              <a:buFontTx/>
              <a:buBlip>
                <a:blip r:embed="rId2"/>
              </a:buBlip>
              <a:defRPr/>
            </a:pPr>
            <a:r>
              <a:rPr lang="en-GB" dirty="0">
                <a:solidFill>
                  <a:srgbClr val="7B5C4E"/>
                </a:solidFill>
              </a:rPr>
              <a:t>17th IWVTA Meeting</a:t>
            </a:r>
          </a:p>
          <a:p>
            <a:pPr marL="261938" defTabSz="762000">
              <a:lnSpc>
                <a:spcPct val="110000"/>
              </a:lnSpc>
              <a:spcBef>
                <a:spcPct val="30000"/>
              </a:spcBef>
              <a:buSzPct val="75000"/>
              <a:defRPr/>
            </a:pPr>
            <a:r>
              <a:rPr lang="en-GB" dirty="0">
                <a:solidFill>
                  <a:srgbClr val="7030A0"/>
                </a:solidFill>
                <a:hlinkClick r:id="rId5"/>
              </a:rPr>
              <a:t>IWVTA-18-01 Minutes of the 16th Session of the Informal Group of IWVTA</a:t>
            </a:r>
            <a:endParaRPr lang="en-GB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822450" y="555625"/>
            <a:ext cx="7323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s-ES" sz="2400">
                <a:solidFill>
                  <a:srgbClr val="0070C0"/>
                </a:solidFill>
              </a:rPr>
              <a:t>Report to GRSG from ambassador to IWVTA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57175" y="1484313"/>
            <a:ext cx="81359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GB" altLang="es-ES" sz="2000">
                <a:solidFill>
                  <a:srgbClr val="0070C0"/>
                </a:solidFill>
              </a:rPr>
              <a:t>List of highlighted documents – June 2015 </a:t>
            </a:r>
            <a:endParaRPr lang="en-GB" altLang="es-ES" sz="2000" i="1" baseline="-25000">
              <a:solidFill>
                <a:srgbClr val="0070C0"/>
              </a:solidFill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257175" y="2133600"/>
            <a:ext cx="8763000" cy="388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defRPr/>
            </a:pPr>
            <a:r>
              <a:rPr lang="en-GB" b="1" dirty="0">
                <a:solidFill>
                  <a:srgbClr val="7B5C4E"/>
                </a:solidFill>
              </a:rPr>
              <a:t>Berlin, June 2015</a:t>
            </a:r>
            <a:r>
              <a:rPr lang="en-GB" dirty="0">
                <a:solidFill>
                  <a:srgbClr val="7B5C4E"/>
                </a:solidFill>
              </a:rPr>
              <a:t>: 16</a:t>
            </a:r>
            <a:r>
              <a:rPr lang="en-GB" baseline="30000" dirty="0">
                <a:solidFill>
                  <a:srgbClr val="7B5C4E"/>
                </a:solidFill>
              </a:rPr>
              <a:t>th</a:t>
            </a:r>
            <a:r>
              <a:rPr lang="en-GB" dirty="0">
                <a:solidFill>
                  <a:srgbClr val="7B5C4E"/>
                </a:solidFill>
              </a:rPr>
              <a:t> SGR0 and SGR58 sessions</a:t>
            </a:r>
          </a:p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defRPr/>
            </a:pPr>
            <a:endParaRPr lang="en-GB" dirty="0">
              <a:solidFill>
                <a:srgbClr val="7B5C4E"/>
              </a:solidFill>
            </a:endParaRPr>
          </a:p>
          <a:p>
            <a:pPr marL="266700" indent="-266700" defTabSz="762000">
              <a:lnSpc>
                <a:spcPct val="110000"/>
              </a:lnSpc>
              <a:spcBef>
                <a:spcPct val="30000"/>
              </a:spcBef>
              <a:buSzPct val="75000"/>
              <a:buFontTx/>
              <a:buBlip>
                <a:blip r:embed="rId2"/>
              </a:buBlip>
              <a:defRPr/>
            </a:pPr>
            <a:r>
              <a:rPr lang="en-GB" dirty="0">
                <a:solidFill>
                  <a:srgbClr val="7B5C4E"/>
                </a:solidFill>
              </a:rPr>
              <a:t>16th SGR0</a:t>
            </a:r>
          </a:p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tabLst>
                <a:tab pos="268288" algn="l"/>
              </a:tabLst>
              <a:defRPr/>
            </a:pPr>
            <a:r>
              <a:rPr lang="en-GB" dirty="0">
                <a:solidFill>
                  <a:srgbClr val="7B5C4E"/>
                </a:solidFill>
              </a:rPr>
              <a:t>	</a:t>
            </a:r>
            <a:r>
              <a:rPr lang="en-GB" dirty="0">
                <a:solidFill>
                  <a:srgbClr val="7030A0"/>
                </a:solidFill>
                <a:hlinkClick r:id="rId3"/>
              </a:rPr>
              <a:t>SGR0-17-01 Major results and Action items</a:t>
            </a:r>
            <a:endParaRPr lang="en-GB" dirty="0">
              <a:solidFill>
                <a:srgbClr val="7030A0"/>
              </a:solidFill>
            </a:endParaRPr>
          </a:p>
          <a:p>
            <a:pPr marL="266700" indent="-266700" defTabSz="762000">
              <a:lnSpc>
                <a:spcPct val="110000"/>
              </a:lnSpc>
              <a:spcBef>
                <a:spcPct val="30000"/>
              </a:spcBef>
              <a:buSzPct val="75000"/>
              <a:buFontTx/>
              <a:buBlip>
                <a:blip r:embed="rId2"/>
              </a:buBlip>
              <a:defRPr/>
            </a:pPr>
            <a:endParaRPr lang="en-GB" dirty="0">
              <a:solidFill>
                <a:srgbClr val="7B5C4E"/>
              </a:solidFill>
            </a:endParaRPr>
          </a:p>
          <a:p>
            <a:pPr marL="266700" indent="-266700" defTabSz="762000">
              <a:lnSpc>
                <a:spcPct val="110000"/>
              </a:lnSpc>
              <a:spcBef>
                <a:spcPct val="30000"/>
              </a:spcBef>
              <a:buSzPct val="75000"/>
              <a:buFontTx/>
              <a:buBlip>
                <a:blip r:embed="rId2"/>
              </a:buBlip>
              <a:defRPr/>
            </a:pPr>
            <a:r>
              <a:rPr lang="en-GB" dirty="0">
                <a:solidFill>
                  <a:srgbClr val="7B5C4E"/>
                </a:solidFill>
              </a:rPr>
              <a:t>16th SG58</a:t>
            </a:r>
          </a:p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tabLst>
                <a:tab pos="268288" algn="l"/>
              </a:tabLst>
              <a:defRPr/>
            </a:pPr>
            <a:r>
              <a:rPr lang="en-GB" dirty="0">
                <a:solidFill>
                  <a:srgbClr val="7B5C4E"/>
                </a:solidFill>
              </a:rPr>
              <a:t>	</a:t>
            </a:r>
            <a:r>
              <a:rPr lang="en-GB" dirty="0">
                <a:solidFill>
                  <a:srgbClr val="7030A0"/>
                </a:solidFill>
                <a:hlinkClick r:id="rId4"/>
              </a:rPr>
              <a:t>SGR58-17-01 Major results and Action items</a:t>
            </a:r>
            <a:endParaRPr lang="en-GB" dirty="0">
              <a:solidFill>
                <a:srgbClr val="7030A0"/>
              </a:solidFill>
            </a:endParaRPr>
          </a:p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defRPr/>
            </a:pPr>
            <a:endParaRPr lang="en-GB" dirty="0">
              <a:solidFill>
                <a:srgbClr val="7B5C4E"/>
              </a:solidFill>
            </a:endParaRPr>
          </a:p>
          <a:p>
            <a:pPr marL="266700" indent="-266700" defTabSz="762000">
              <a:lnSpc>
                <a:spcPct val="110000"/>
              </a:lnSpc>
              <a:spcBef>
                <a:spcPct val="30000"/>
              </a:spcBef>
              <a:buSzPct val="75000"/>
              <a:buFontTx/>
              <a:buBlip>
                <a:blip r:embed="rId2"/>
              </a:buBlip>
              <a:defRPr/>
            </a:pPr>
            <a:r>
              <a:rPr lang="en-GB" dirty="0">
                <a:solidFill>
                  <a:srgbClr val="7B5C4E"/>
                </a:solidFill>
              </a:rPr>
              <a:t>18th IWVTA Meeting</a:t>
            </a:r>
          </a:p>
          <a:p>
            <a:pPr marL="261938" defTabSz="762000">
              <a:lnSpc>
                <a:spcPct val="110000"/>
              </a:lnSpc>
              <a:spcBef>
                <a:spcPct val="30000"/>
              </a:spcBef>
              <a:buSzPct val="75000"/>
              <a:defRPr/>
            </a:pPr>
            <a:r>
              <a:rPr lang="en-GB" dirty="0">
                <a:solidFill>
                  <a:srgbClr val="7030A0"/>
                </a:solidFill>
                <a:hlinkClick r:id="rId5"/>
              </a:rPr>
              <a:t>IWVTA-19-01 Minutes of the 18th Session of the Informal Group of IWVTA</a:t>
            </a:r>
            <a:endParaRPr lang="en-GB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979613" y="500063"/>
            <a:ext cx="7323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s-ES" sz="2400">
                <a:solidFill>
                  <a:srgbClr val="0070C0"/>
                </a:solidFill>
              </a:rPr>
              <a:t>Report to GRRF from ambassador to IWVTA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246063" y="1312863"/>
            <a:ext cx="8135937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GB" altLang="es-ES" sz="2000">
                <a:solidFill>
                  <a:srgbClr val="0070C0"/>
                </a:solidFill>
              </a:rPr>
              <a:t>Relevant facts – March &amp; June 2015</a:t>
            </a:r>
            <a:endParaRPr lang="en-GB" altLang="es-ES" sz="2000" i="1" baseline="-25000">
              <a:solidFill>
                <a:srgbClr val="0070C0"/>
              </a:solidFill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250825" y="1773238"/>
            <a:ext cx="8785225" cy="324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defRPr/>
            </a:pPr>
            <a:r>
              <a:rPr lang="en-GB" b="1" dirty="0">
                <a:solidFill>
                  <a:srgbClr val="7B5C4E"/>
                </a:solidFill>
              </a:rPr>
              <a:t>London, March 2015</a:t>
            </a:r>
            <a:r>
              <a:rPr lang="en-GB" dirty="0">
                <a:solidFill>
                  <a:srgbClr val="7B5C4E"/>
                </a:solidFill>
              </a:rPr>
              <a:t>: 15</a:t>
            </a:r>
            <a:r>
              <a:rPr lang="en-GB" baseline="30000" dirty="0">
                <a:solidFill>
                  <a:srgbClr val="7B5C4E"/>
                </a:solidFill>
              </a:rPr>
              <a:t>th</a:t>
            </a:r>
            <a:r>
              <a:rPr lang="en-GB" dirty="0">
                <a:solidFill>
                  <a:srgbClr val="7B5C4E"/>
                </a:solidFill>
              </a:rPr>
              <a:t> SGR0 and SGR58 sessions</a:t>
            </a:r>
          </a:p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defRPr/>
            </a:pPr>
            <a:r>
              <a:rPr lang="en-GB" b="1" dirty="0">
                <a:solidFill>
                  <a:srgbClr val="7B5C4E"/>
                </a:solidFill>
              </a:rPr>
              <a:t>Berlin, June 2015</a:t>
            </a:r>
            <a:r>
              <a:rPr lang="en-GB" dirty="0">
                <a:solidFill>
                  <a:srgbClr val="7B5C4E"/>
                </a:solidFill>
              </a:rPr>
              <a:t>: 16</a:t>
            </a:r>
            <a:r>
              <a:rPr lang="en-GB" baseline="30000" dirty="0">
                <a:solidFill>
                  <a:srgbClr val="7B5C4E"/>
                </a:solidFill>
              </a:rPr>
              <a:t>th</a:t>
            </a:r>
            <a:r>
              <a:rPr lang="en-GB" dirty="0">
                <a:solidFill>
                  <a:srgbClr val="7B5C4E"/>
                </a:solidFill>
              </a:rPr>
              <a:t> SGR0 and SGR58 sessions</a:t>
            </a:r>
          </a:p>
          <a:p>
            <a:pPr marL="466725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panose="020B0604020202020204" pitchFamily="34" charset="0"/>
              <a:buChar char="•"/>
              <a:tabLst>
                <a:tab pos="361950" algn="l"/>
              </a:tabLst>
              <a:defRPr/>
            </a:pPr>
            <a:r>
              <a:rPr lang="en-GB" dirty="0">
                <a:solidFill>
                  <a:srgbClr val="7B5C4E"/>
                </a:solidFill>
              </a:rPr>
              <a:t>Definitions were introduced: </a:t>
            </a:r>
            <a:r>
              <a:rPr lang="en-GB" dirty="0">
                <a:solidFill>
                  <a:srgbClr val="7030A0"/>
                </a:solidFill>
                <a:hlinkClick r:id="rId2"/>
              </a:rPr>
              <a:t>SGR0-16-12</a:t>
            </a:r>
            <a:endParaRPr lang="en-GB" dirty="0">
              <a:solidFill>
                <a:srgbClr val="7030A0"/>
              </a:solidFill>
            </a:endParaRPr>
          </a:p>
          <a:p>
            <a:pPr marL="923925" lvl="1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panose="020B0604020202020204" pitchFamily="34" charset="0"/>
              <a:buChar char="•"/>
              <a:tabLst>
                <a:tab pos="361950" algn="l"/>
              </a:tabLst>
              <a:defRPr/>
            </a:pPr>
            <a:r>
              <a:rPr lang="en-GB" dirty="0">
                <a:solidFill>
                  <a:srgbClr val="7B5C4E"/>
                </a:solidFill>
              </a:rPr>
              <a:t>“vehicle type” which could contain all variants regardless of their level of conformity</a:t>
            </a:r>
          </a:p>
          <a:p>
            <a:pPr marL="923925" lvl="1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panose="020B0604020202020204" pitchFamily="34" charset="0"/>
              <a:buChar char="•"/>
              <a:tabLst>
                <a:tab pos="361950" algn="l"/>
              </a:tabLst>
              <a:defRPr/>
            </a:pPr>
            <a:r>
              <a:rPr lang="en-GB" dirty="0">
                <a:solidFill>
                  <a:srgbClr val="7B5C4E"/>
                </a:solidFill>
              </a:rPr>
              <a:t>“IWVTA type” which contains variants with one level of conformity within the vehicle type. </a:t>
            </a:r>
          </a:p>
          <a:p>
            <a:pPr marL="923925" lvl="1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panose="020B0604020202020204" pitchFamily="34" charset="0"/>
              <a:buChar char="•"/>
              <a:tabLst>
                <a:tab pos="361950" algn="l"/>
              </a:tabLst>
              <a:defRPr/>
            </a:pPr>
            <a:r>
              <a:rPr lang="en-GB" dirty="0">
                <a:solidFill>
                  <a:srgbClr val="7B5C4E"/>
                </a:solidFill>
              </a:rPr>
              <a:t>IWVTA approval </a:t>
            </a:r>
            <a:br>
              <a:rPr lang="en-GB" dirty="0">
                <a:solidFill>
                  <a:srgbClr val="7B5C4E"/>
                </a:solidFill>
              </a:rPr>
            </a:br>
            <a:r>
              <a:rPr lang="en-GB" dirty="0">
                <a:solidFill>
                  <a:srgbClr val="7B5C4E"/>
                </a:solidFill>
              </a:rPr>
              <a:t>number:</a:t>
            </a: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292600"/>
            <a:ext cx="5513388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979613" y="566738"/>
            <a:ext cx="7323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s-ES" sz="2400">
                <a:solidFill>
                  <a:srgbClr val="0070C0"/>
                </a:solidFill>
              </a:rPr>
              <a:t>Report to GRSG from ambassador to IWVTA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234950" y="1628775"/>
            <a:ext cx="813593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GB" altLang="es-ES" sz="2000">
                <a:solidFill>
                  <a:srgbClr val="0070C0"/>
                </a:solidFill>
              </a:rPr>
              <a:t>Relevant facts – March &amp; June 2015</a:t>
            </a:r>
            <a:endParaRPr lang="en-GB" altLang="es-ES" sz="2000" i="1" baseline="-25000">
              <a:solidFill>
                <a:srgbClr val="0070C0"/>
              </a:solidFill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250825" y="2420938"/>
            <a:ext cx="87852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defRPr/>
            </a:pPr>
            <a:r>
              <a:rPr lang="en-GB" b="1" dirty="0">
                <a:solidFill>
                  <a:srgbClr val="7B5C4E"/>
                </a:solidFill>
              </a:rPr>
              <a:t>London, March 2015</a:t>
            </a:r>
            <a:r>
              <a:rPr lang="en-GB" dirty="0">
                <a:solidFill>
                  <a:srgbClr val="7B5C4E"/>
                </a:solidFill>
              </a:rPr>
              <a:t>: 15</a:t>
            </a:r>
            <a:r>
              <a:rPr lang="en-GB" baseline="30000" dirty="0">
                <a:solidFill>
                  <a:srgbClr val="7B5C4E"/>
                </a:solidFill>
              </a:rPr>
              <a:t>th</a:t>
            </a:r>
            <a:r>
              <a:rPr lang="en-GB" dirty="0">
                <a:solidFill>
                  <a:srgbClr val="7B5C4E"/>
                </a:solidFill>
              </a:rPr>
              <a:t> SGR0 and SGR58 sessions</a:t>
            </a:r>
          </a:p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defRPr/>
            </a:pPr>
            <a:r>
              <a:rPr lang="en-GB" b="1" dirty="0">
                <a:solidFill>
                  <a:srgbClr val="7B5C4E"/>
                </a:solidFill>
              </a:rPr>
              <a:t>Berlin, June 2015</a:t>
            </a:r>
            <a:r>
              <a:rPr lang="en-GB" dirty="0">
                <a:solidFill>
                  <a:srgbClr val="7B5C4E"/>
                </a:solidFill>
              </a:rPr>
              <a:t>: 16</a:t>
            </a:r>
            <a:r>
              <a:rPr lang="en-GB" baseline="30000" dirty="0">
                <a:solidFill>
                  <a:srgbClr val="7B5C4E"/>
                </a:solidFill>
              </a:rPr>
              <a:t>th</a:t>
            </a:r>
            <a:r>
              <a:rPr lang="en-GB" dirty="0">
                <a:solidFill>
                  <a:srgbClr val="7B5C4E"/>
                </a:solidFill>
              </a:rPr>
              <a:t> SGR0 and SGR58 sessions</a:t>
            </a:r>
          </a:p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defRPr/>
            </a:pPr>
            <a:endParaRPr lang="en-GB" dirty="0">
              <a:solidFill>
                <a:srgbClr val="7B5C4E"/>
              </a:solidFill>
            </a:endParaRPr>
          </a:p>
          <a:p>
            <a:pPr marL="466725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panose="020B0604020202020204" pitchFamily="34" charset="0"/>
              <a:buChar char="•"/>
              <a:tabLst>
                <a:tab pos="361950" algn="l"/>
              </a:tabLst>
              <a:defRPr/>
            </a:pPr>
            <a:r>
              <a:rPr lang="en-GB" dirty="0">
                <a:solidFill>
                  <a:srgbClr val="7B5C4E"/>
                </a:solidFill>
              </a:rPr>
              <a:t>The possibility of changing between U-IWVTA and L-IWVTA has been excluded from the communication form. (UNR0 - Annex 1) </a:t>
            </a:r>
            <a:r>
              <a:rPr lang="en-GB" dirty="0">
                <a:solidFill>
                  <a:srgbClr val="7030A0"/>
                </a:solidFill>
                <a:hlinkClick r:id="rId2"/>
              </a:rPr>
              <a:t>SGR0-17-04</a:t>
            </a:r>
            <a:endParaRPr lang="en-GB" dirty="0">
              <a:solidFill>
                <a:srgbClr val="7030A0"/>
              </a:solidFill>
            </a:endParaRPr>
          </a:p>
          <a:p>
            <a:pPr marL="180975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tabLst>
                <a:tab pos="361950" algn="l"/>
              </a:tabLst>
              <a:defRPr/>
            </a:pPr>
            <a:endParaRPr lang="en-GB" dirty="0">
              <a:solidFill>
                <a:srgbClr val="7030A0"/>
              </a:solidFill>
            </a:endParaRPr>
          </a:p>
          <a:p>
            <a:pPr marL="466725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panose="020B0604020202020204" pitchFamily="34" charset="0"/>
              <a:buChar char="•"/>
              <a:tabLst>
                <a:tab pos="361950" algn="l"/>
              </a:tabLst>
              <a:defRPr/>
            </a:pPr>
            <a:r>
              <a:rPr lang="en-GB" dirty="0">
                <a:solidFill>
                  <a:srgbClr val="7B5C4E"/>
                </a:solidFill>
              </a:rPr>
              <a:t>Inclusion of the composition of the type approval number. </a:t>
            </a:r>
            <a:br>
              <a:rPr lang="en-GB" dirty="0">
                <a:solidFill>
                  <a:srgbClr val="7B5C4E"/>
                </a:solidFill>
              </a:rPr>
            </a:br>
            <a:r>
              <a:rPr lang="en-GB" dirty="0">
                <a:solidFill>
                  <a:srgbClr val="7B5C4E"/>
                </a:solidFill>
              </a:rPr>
              <a:t>(explanation: UNR0 - Annex 8) </a:t>
            </a:r>
            <a:r>
              <a:rPr lang="en-GB" dirty="0">
                <a:solidFill>
                  <a:srgbClr val="7030A0"/>
                </a:solidFill>
                <a:hlinkClick r:id="rId2"/>
              </a:rPr>
              <a:t>SGR0-17-04</a:t>
            </a:r>
            <a:endParaRPr lang="en-GB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855788" y="555625"/>
            <a:ext cx="7323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s-ES" sz="2400">
                <a:solidFill>
                  <a:srgbClr val="0070C0"/>
                </a:solidFill>
              </a:rPr>
              <a:t>Report to GRSG from ambassador to IWVTA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219075" y="1268413"/>
            <a:ext cx="8135938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GB" altLang="es-ES" sz="2000">
                <a:solidFill>
                  <a:srgbClr val="0070C0"/>
                </a:solidFill>
              </a:rPr>
              <a:t>Relevant facts – March &amp; June 2015</a:t>
            </a:r>
            <a:endParaRPr lang="en-GB" altLang="es-ES" sz="2000" i="1" baseline="-25000">
              <a:solidFill>
                <a:srgbClr val="0070C0"/>
              </a:solidFill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250825" y="1773238"/>
            <a:ext cx="8785225" cy="454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defRPr/>
            </a:pPr>
            <a:r>
              <a:rPr lang="en-GB" b="1" dirty="0">
                <a:solidFill>
                  <a:srgbClr val="7B5C4E"/>
                </a:solidFill>
              </a:rPr>
              <a:t>London, March 2015</a:t>
            </a:r>
            <a:r>
              <a:rPr lang="en-GB" dirty="0">
                <a:solidFill>
                  <a:srgbClr val="7B5C4E"/>
                </a:solidFill>
              </a:rPr>
              <a:t>: 15</a:t>
            </a:r>
            <a:r>
              <a:rPr lang="en-GB" baseline="30000" dirty="0">
                <a:solidFill>
                  <a:srgbClr val="7B5C4E"/>
                </a:solidFill>
              </a:rPr>
              <a:t>th</a:t>
            </a:r>
            <a:r>
              <a:rPr lang="en-GB" dirty="0">
                <a:solidFill>
                  <a:srgbClr val="7B5C4E"/>
                </a:solidFill>
              </a:rPr>
              <a:t> SGR0 and SGR58 sessions</a:t>
            </a:r>
          </a:p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  <a:defRPr/>
            </a:pPr>
            <a:r>
              <a:rPr lang="en-GB" b="1" dirty="0">
                <a:solidFill>
                  <a:srgbClr val="7B5C4E"/>
                </a:solidFill>
              </a:rPr>
              <a:t>Berlin, June 2015</a:t>
            </a:r>
            <a:r>
              <a:rPr lang="en-GB" dirty="0">
                <a:solidFill>
                  <a:srgbClr val="7B5C4E"/>
                </a:solidFill>
              </a:rPr>
              <a:t>: 16</a:t>
            </a:r>
            <a:r>
              <a:rPr lang="en-GB" baseline="30000" dirty="0">
                <a:solidFill>
                  <a:srgbClr val="7B5C4E"/>
                </a:solidFill>
              </a:rPr>
              <a:t>th</a:t>
            </a:r>
            <a:r>
              <a:rPr lang="en-GB" dirty="0">
                <a:solidFill>
                  <a:srgbClr val="7B5C4E"/>
                </a:solidFill>
              </a:rPr>
              <a:t> SGR0 and SGR58 sessions</a:t>
            </a:r>
          </a:p>
          <a:p>
            <a:pPr marL="466725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panose="020B0604020202020204" pitchFamily="34" charset="0"/>
              <a:buChar char="•"/>
              <a:tabLst>
                <a:tab pos="361950" algn="l"/>
              </a:tabLst>
              <a:defRPr/>
            </a:pPr>
            <a:r>
              <a:rPr lang="en-GB" dirty="0">
                <a:solidFill>
                  <a:srgbClr val="7B5C4E"/>
                </a:solidFill>
              </a:rPr>
              <a:t>Germany will coordinate in a pre-test for UN R0 which includes application for approval, granting of approval, etc. By SGR0-17 meeting a detailed plan for pre-testing will be defined. </a:t>
            </a:r>
          </a:p>
          <a:p>
            <a:pPr marL="466725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panose="020B0604020202020204" pitchFamily="34" charset="0"/>
              <a:buChar char="•"/>
              <a:tabLst>
                <a:tab pos="361950" algn="l"/>
              </a:tabLst>
              <a:defRPr/>
            </a:pPr>
            <a:r>
              <a:rPr lang="en-GB" dirty="0">
                <a:solidFill>
                  <a:srgbClr val="7B5C4E"/>
                </a:solidFill>
              </a:rPr>
              <a:t>Agreement on exclude UN R0 from the use of unique identifier as approval marking because it has not added value. </a:t>
            </a:r>
            <a:r>
              <a:rPr lang="en-GB" dirty="0">
                <a:solidFill>
                  <a:srgbClr val="7030A0"/>
                </a:solidFill>
                <a:hlinkClick r:id="rId2"/>
              </a:rPr>
              <a:t>SGR0-16-04</a:t>
            </a:r>
            <a:r>
              <a:rPr lang="en-GB" dirty="0">
                <a:solidFill>
                  <a:srgbClr val="7030A0"/>
                </a:solidFill>
              </a:rPr>
              <a:t> </a:t>
            </a:r>
          </a:p>
          <a:p>
            <a:pPr marL="466725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panose="020B0604020202020204" pitchFamily="34" charset="0"/>
              <a:buChar char="•"/>
              <a:tabLst>
                <a:tab pos="361950" algn="l"/>
              </a:tabLst>
              <a:defRPr/>
            </a:pPr>
            <a:r>
              <a:rPr lang="en-GB" dirty="0">
                <a:solidFill>
                  <a:srgbClr val="7B5C4E"/>
                </a:solidFill>
              </a:rPr>
              <a:t>Agreement on reserving the provisions on masses and dimensions of vehicles until the establishment of harmonized procedures. </a:t>
            </a:r>
          </a:p>
          <a:p>
            <a:pPr marL="466725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panose="020B0604020202020204" pitchFamily="34" charset="0"/>
              <a:buChar char="•"/>
              <a:tabLst>
                <a:tab pos="361950" algn="l"/>
              </a:tabLst>
              <a:defRPr/>
            </a:pPr>
            <a:r>
              <a:rPr lang="en-GB" dirty="0">
                <a:solidFill>
                  <a:srgbClr val="7B5C4E"/>
                </a:solidFill>
              </a:rPr>
              <a:t>A name has to be found for the permanent informal group. Final decision on September meeting.</a:t>
            </a:r>
          </a:p>
          <a:p>
            <a:pPr marL="466725" indent="-285750" defTabSz="762000">
              <a:lnSpc>
                <a:spcPct val="110000"/>
              </a:lnSpc>
              <a:spcBef>
                <a:spcPct val="30000"/>
              </a:spcBef>
              <a:buClr>
                <a:srgbClr val="F28000"/>
              </a:buClr>
              <a:buSzPct val="75000"/>
              <a:buFont typeface="Arial" panose="020B0604020202020204" pitchFamily="34" charset="0"/>
              <a:buChar char="•"/>
              <a:tabLst>
                <a:tab pos="361950" algn="l"/>
              </a:tabLst>
              <a:defRPr/>
            </a:pPr>
            <a:r>
              <a:rPr lang="en-GB" dirty="0">
                <a:solidFill>
                  <a:srgbClr val="7B5C4E"/>
                </a:solidFill>
              </a:rPr>
              <a:t>DETA software will provide a query by the type approval number, not by the VIN as was first suggested.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843088" y="566738"/>
            <a:ext cx="7323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s-ES" sz="2400">
                <a:solidFill>
                  <a:srgbClr val="0070C0"/>
                </a:solidFill>
              </a:rPr>
              <a:t>Report to GRSG from ambassador to IWVTA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395288" y="1385888"/>
            <a:ext cx="8135937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</a:pPr>
            <a:r>
              <a:rPr lang="en-GB" altLang="es-ES" sz="2000">
                <a:solidFill>
                  <a:srgbClr val="0070C0"/>
                </a:solidFill>
              </a:rPr>
              <a:t>List of highlighted documents – June 2015</a:t>
            </a:r>
            <a:endParaRPr lang="en-GB" altLang="es-ES" sz="2000" i="1" baseline="-25000">
              <a:solidFill>
                <a:srgbClr val="0070C0"/>
              </a:solidFill>
            </a:endParaRP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468313" y="1789113"/>
            <a:ext cx="87630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>
              <a:lnSpc>
                <a:spcPct val="110000"/>
              </a:lnSpc>
              <a:spcBef>
                <a:spcPct val="30000"/>
              </a:spcBef>
              <a:buSzPct val="75000"/>
            </a:pPr>
            <a:r>
              <a:rPr lang="en-GB" altLang="es-ES" b="1">
                <a:solidFill>
                  <a:srgbClr val="7B5C4E"/>
                </a:solidFill>
              </a:rPr>
              <a:t>Geneva, June 2015</a:t>
            </a:r>
            <a:r>
              <a:rPr lang="en-GB" altLang="es-ES">
                <a:solidFill>
                  <a:srgbClr val="7B5C4E"/>
                </a:solidFill>
              </a:rPr>
              <a:t>: WP29 166</a:t>
            </a:r>
            <a:r>
              <a:rPr lang="en-GB" altLang="es-ES" baseline="30000">
                <a:solidFill>
                  <a:srgbClr val="7B5C4E"/>
                </a:solidFill>
              </a:rPr>
              <a:t>th</a:t>
            </a:r>
            <a:r>
              <a:rPr lang="en-GB" altLang="es-ES">
                <a:solidFill>
                  <a:srgbClr val="7B5C4E"/>
                </a:solidFill>
              </a:rPr>
              <a:t> session</a:t>
            </a:r>
          </a:p>
        </p:txBody>
      </p:sp>
      <p:pic>
        <p:nvPicPr>
          <p:cNvPr id="2560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276475"/>
            <a:ext cx="741680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iseño predeterminado">
  <a:themeElements>
    <a:clrScheme name="2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4D4D4"/>
        </a:solidFill>
        <a:ln w="952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rgbClr val="80757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4D4D4"/>
        </a:solidFill>
        <a:ln w="952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rgbClr val="80757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7_Diseño predeterminado">
  <a:themeElements>
    <a:clrScheme name="2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4D4D4"/>
        </a:solidFill>
        <a:ln w="952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rgbClr val="80757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4D4D4"/>
        </a:solidFill>
        <a:ln w="952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rgbClr val="80757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4194</TotalTime>
  <Words>913</Words>
  <Application>Microsoft Office PowerPoint</Application>
  <PresentationFormat>On-screen Show (4:3)</PresentationFormat>
  <Paragraphs>163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2" baseType="lpstr">
      <vt:lpstr>Arial</vt:lpstr>
      <vt:lpstr>Wingdings</vt:lpstr>
      <vt:lpstr>MS PGothic</vt:lpstr>
      <vt:lpstr>Tahoma</vt:lpstr>
      <vt:lpstr>Times New Roman</vt:lpstr>
      <vt:lpstr>Century</vt:lpstr>
      <vt:lpstr>MS Mincho</vt:lpstr>
      <vt:lpstr>Calibri</vt:lpstr>
      <vt:lpstr>MS PMincho</vt:lpstr>
      <vt:lpstr>MS Gothic</vt:lpstr>
      <vt:lpstr>Courier New</vt:lpstr>
      <vt:lpstr>Masque Présentation OICA</vt:lpstr>
      <vt:lpstr>4_Diseño predeterminado</vt:lpstr>
      <vt:lpstr>27_Diseño predeterminado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very much for your kind attention </vt:lpstr>
    </vt:vector>
  </TitlesOfParts>
  <Company>idiada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Dinamica</dc:creator>
  <cp:lastModifiedBy>Hubert Romain</cp:lastModifiedBy>
  <cp:revision>376</cp:revision>
  <cp:lastPrinted>2015-09-22T14:31:43Z</cp:lastPrinted>
  <dcterms:created xsi:type="dcterms:W3CDTF">2004-06-08T14:02:37Z</dcterms:created>
  <dcterms:modified xsi:type="dcterms:W3CDTF">2015-10-01T16:39:03Z</dcterms:modified>
</cp:coreProperties>
</file>