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5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59" autoAdjust="0"/>
    <p:restoredTop sz="94581" autoAdjust="0"/>
  </p:normalViewPr>
  <p:slideViewPr>
    <p:cSldViewPr>
      <p:cViewPr>
        <p:scale>
          <a:sx n="121" d="100"/>
          <a:sy n="121" d="100"/>
        </p:scale>
        <p:origin x="-88" y="2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9/13/15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9/13/15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Brakes and Running Gear (GRRF)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necessary.</a:t>
            </a:r>
          </a:p>
          <a:p>
            <a:pPr marL="266700"/>
            <a:r>
              <a:rPr lang="en-GB" sz="1800" dirty="0"/>
              <a:t>If your name not </a:t>
            </a:r>
            <a:r>
              <a:rPr lang="en-GB" sz="1800" dirty="0" smtClean="0"/>
              <a:t>listed, </a:t>
            </a:r>
            <a:r>
              <a:rPr lang="en-GB" sz="1800" dirty="0"/>
              <a:t>fill out one of the registration forms annexed to the file.</a:t>
            </a:r>
          </a:p>
          <a:p>
            <a:pPr marL="266700"/>
            <a:r>
              <a:rPr lang="en-GB" sz="1800" dirty="0"/>
              <a:t>At 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updated address list by email to all </a:t>
            </a:r>
            <a:r>
              <a:rPr lang="en-GB" sz="1800" dirty="0" smtClean="0"/>
              <a:t>participants.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A </a:t>
            </a:r>
            <a:r>
              <a:rPr lang="en-GB" sz="1800" dirty="0"/>
              <a:t>copy of the Passport and the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</a:t>
            </a:r>
            <a:r>
              <a:rPr lang="en-GB" sz="1800" dirty="0" smtClean="0"/>
              <a:t> </a:t>
            </a:r>
            <a:r>
              <a:rPr lang="en-GB" sz="1800" b="1" dirty="0" smtClean="0"/>
              <a:t>01 – 05 February 2016 </a:t>
            </a:r>
            <a:r>
              <a:rPr lang="en-GB" sz="1800" dirty="0" smtClean="0"/>
              <a:t>(to be confirmed)</a:t>
            </a:r>
            <a:endParaRPr lang="en-GB" sz="1800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is</a:t>
            </a:r>
            <a:r>
              <a:rPr lang="en-GB" sz="1800" dirty="0" smtClean="0"/>
              <a:t> </a:t>
            </a:r>
            <a:r>
              <a:rPr lang="en-GB" sz="1800" b="1" dirty="0" smtClean="0"/>
              <a:t>6 November</a:t>
            </a:r>
            <a:r>
              <a:rPr lang="en-GB" sz="1800" b="1" dirty="0" smtClean="0"/>
              <a:t> </a:t>
            </a:r>
            <a:r>
              <a:rPr lang="en-GB" sz="1800" b="1" dirty="0" smtClean="0"/>
              <a:t>2015</a:t>
            </a: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b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GRRF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80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-14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80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GRRF,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15–18 September 2015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items 1 and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13(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640" y="404664"/>
            <a:ext cx="7698060" cy="720081"/>
          </a:xfrm>
        </p:spPr>
        <p:txBody>
          <a:bodyPr>
            <a:normAutofit fontScale="90000"/>
          </a:bodyPr>
          <a:lstStyle/>
          <a:p>
            <a:pPr algn="l"/>
            <a:r>
              <a:rPr lang="en-GB" sz="3300" dirty="0" smtClean="0">
                <a:solidFill>
                  <a:schemeClr val="bg1"/>
                </a:solidFill>
              </a:rPr>
              <a:t>Highlights of the last session of WP.29</a:t>
            </a:r>
            <a:br>
              <a:rPr lang="en-GB" sz="3300" dirty="0" smtClean="0">
                <a:solidFill>
                  <a:schemeClr val="bg1"/>
                </a:solidFill>
              </a:rPr>
            </a:br>
            <a:r>
              <a:rPr lang="en-GB" sz="2200" dirty="0" smtClean="0">
                <a:solidFill>
                  <a:schemeClr val="bg1"/>
                </a:solidFill>
              </a:rPr>
              <a:t>Relevant to GRRF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2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301208"/>
          </a:xfrm>
        </p:spPr>
        <p:txBody>
          <a:bodyPr>
            <a:normAutofit/>
          </a:bodyPr>
          <a:lstStyle/>
          <a:p>
            <a:pPr lvl="0"/>
            <a:r>
              <a:rPr lang="en-GB" sz="1400" i="1" dirty="0" smtClean="0"/>
              <a:t>The </a:t>
            </a:r>
            <a:r>
              <a:rPr lang="en-GB" sz="1400" i="1" dirty="0"/>
              <a:t>World </a:t>
            </a:r>
            <a:r>
              <a:rPr lang="en-GB" sz="1400" i="1" dirty="0" smtClean="0"/>
              <a:t>Forum, in</a:t>
            </a:r>
            <a:r>
              <a:rPr lang="en-GB" sz="1400" i="1" dirty="0" smtClean="0"/>
              <a:t> March 2015 (165</a:t>
            </a:r>
            <a:r>
              <a:rPr lang="en-GB" sz="1400" i="1" baseline="30000" dirty="0" smtClean="0"/>
              <a:t>th</a:t>
            </a:r>
            <a:r>
              <a:rPr lang="en-GB" sz="1400" i="1" dirty="0" smtClean="0"/>
              <a:t> </a:t>
            </a:r>
            <a:r>
              <a:rPr lang="en-GB" sz="1400" i="1" dirty="0" smtClean="0"/>
              <a:t>WP.29) </a:t>
            </a:r>
            <a:endParaRPr lang="en-GB" sz="1400" i="1" dirty="0" smtClean="0"/>
          </a:p>
          <a:p>
            <a:pPr lvl="0">
              <a:buFontTx/>
              <a:buChar char="-"/>
            </a:pPr>
            <a:r>
              <a:rPr lang="en-GB" sz="1400" b="1" dirty="0" smtClean="0"/>
              <a:t> Adopted </a:t>
            </a:r>
            <a:r>
              <a:rPr lang="en-GB" sz="1400" dirty="0" smtClean="0"/>
              <a:t>the </a:t>
            </a:r>
            <a:r>
              <a:rPr lang="en-GB" sz="1400" dirty="0" err="1" smtClean="0"/>
              <a:t>ToR</a:t>
            </a:r>
            <a:r>
              <a:rPr lang="en-GB" sz="1400" dirty="0" smtClean="0"/>
              <a:t> of the IWG on ITS/AD</a:t>
            </a:r>
          </a:p>
          <a:p>
            <a:pPr lvl="0">
              <a:buFontTx/>
              <a:buChar char="-"/>
            </a:pPr>
            <a:r>
              <a:rPr lang="en-GB" sz="1400" b="1" dirty="0" smtClean="0"/>
              <a:t> Endorsed </a:t>
            </a:r>
            <a:r>
              <a:rPr lang="en-GB" sz="1400" b="1" dirty="0" smtClean="0"/>
              <a:t>in principle </a:t>
            </a:r>
            <a:r>
              <a:rPr lang="en-GB" sz="1400" dirty="0" smtClean="0"/>
              <a:t>the </a:t>
            </a:r>
            <a:r>
              <a:rPr lang="en-GB" sz="1400" dirty="0" err="1" smtClean="0"/>
              <a:t>ToR</a:t>
            </a:r>
            <a:r>
              <a:rPr lang="en-GB" sz="1400" dirty="0" smtClean="0"/>
              <a:t> of the IWG on ACSF</a:t>
            </a:r>
          </a:p>
          <a:p>
            <a:pPr lvl="0">
              <a:buFontTx/>
              <a:buChar char="-"/>
            </a:pPr>
            <a:r>
              <a:rPr lang="en-GB" sz="1400" b="1" dirty="0" smtClean="0"/>
              <a:t> Extended </a:t>
            </a:r>
            <a:r>
              <a:rPr lang="en-GB" sz="1400" dirty="0" smtClean="0"/>
              <a:t>the mandate of the IWG on R55 by 1 year</a:t>
            </a:r>
            <a:endParaRPr lang="en-GB" sz="1400" dirty="0" smtClean="0"/>
          </a:p>
          <a:p>
            <a:r>
              <a:rPr lang="en-GB" sz="1400" dirty="0" smtClean="0"/>
              <a:t>The </a:t>
            </a:r>
            <a:r>
              <a:rPr lang="en-GB" sz="1400" dirty="0"/>
              <a:t>World </a:t>
            </a:r>
            <a:r>
              <a:rPr lang="en-GB" sz="1400" dirty="0" smtClean="0"/>
              <a:t>Forum and AC.1:</a:t>
            </a:r>
            <a:endParaRPr lang="en-GB" sz="1400" dirty="0"/>
          </a:p>
          <a:p>
            <a:pPr marL="630238" lvl="0" indent="-630238"/>
            <a:r>
              <a:rPr lang="en-GB" sz="1400" dirty="0" smtClean="0"/>
              <a:t>              - considered and</a:t>
            </a:r>
            <a:r>
              <a:rPr lang="en-GB" sz="1400" dirty="0" smtClean="0"/>
              <a:t> adopted the </a:t>
            </a:r>
            <a:r>
              <a:rPr lang="en-GB" sz="1400" b="1" dirty="0" smtClean="0"/>
              <a:t>amendments </a:t>
            </a:r>
            <a:r>
              <a:rPr lang="en-GB" sz="1400" b="1" dirty="0" smtClean="0"/>
              <a:t>proposed by GRRF (Regulations Nos. </a:t>
            </a:r>
            <a:r>
              <a:rPr lang="en-GB" sz="1400" b="1" dirty="0" smtClean="0"/>
              <a:t>13, 55, 75, 78, 106 and 117)</a:t>
            </a:r>
            <a:endParaRPr lang="en-GB" sz="1400" dirty="0" smtClean="0"/>
          </a:p>
          <a:p>
            <a:pPr lvl="0"/>
            <a:r>
              <a:rPr lang="en-GB" sz="1400" dirty="0" smtClean="0"/>
              <a:t>The World Forum and AC.3:             </a:t>
            </a:r>
          </a:p>
          <a:p>
            <a:pPr marL="1260475" indent="-747713"/>
            <a:r>
              <a:rPr lang="en-GB" sz="1400" dirty="0" smtClean="0"/>
              <a:t> </a:t>
            </a:r>
            <a:r>
              <a:rPr lang="en-GB" sz="1400" dirty="0"/>
              <a:t>- adopted and established in the Global Registry </a:t>
            </a:r>
            <a:r>
              <a:rPr lang="en-GB" sz="1400" b="1" dirty="0"/>
              <a:t>the</a:t>
            </a:r>
            <a:r>
              <a:rPr lang="en-GB" sz="1400" b="1" dirty="0" smtClean="0"/>
              <a:t> amendment to GTR No. 3</a:t>
            </a:r>
            <a:endParaRPr lang="en-GB" sz="1400" dirty="0" smtClean="0"/>
          </a:p>
          <a:p>
            <a:endParaRPr lang="en-GB" sz="1400" dirty="0" smtClean="0"/>
          </a:p>
          <a:p>
            <a:pPr lvl="0"/>
            <a:r>
              <a:rPr lang="en-GB" sz="1400" i="1" dirty="0" smtClean="0"/>
              <a:t>The World Forum, in</a:t>
            </a:r>
            <a:r>
              <a:rPr lang="en-GB" sz="1400" i="1" dirty="0" smtClean="0"/>
              <a:t> June 2015 </a:t>
            </a:r>
            <a:r>
              <a:rPr lang="en-GB" sz="1400" i="1" dirty="0" smtClean="0"/>
              <a:t>(</a:t>
            </a:r>
            <a:r>
              <a:rPr lang="en-GB" sz="1400" i="1" dirty="0" smtClean="0"/>
              <a:t>166</a:t>
            </a:r>
            <a:r>
              <a:rPr lang="en-GB" sz="1400" i="1" baseline="30000" dirty="0" smtClean="0"/>
              <a:t>th</a:t>
            </a:r>
            <a:r>
              <a:rPr lang="en-GB" sz="1400" i="1" dirty="0" smtClean="0"/>
              <a:t> </a:t>
            </a:r>
            <a:r>
              <a:rPr lang="en-GB" sz="1400" i="1" dirty="0" smtClean="0"/>
              <a:t>WP.29) </a:t>
            </a:r>
            <a:endParaRPr lang="en-GB" sz="1400" i="1" dirty="0" smtClean="0"/>
          </a:p>
          <a:p>
            <a:pPr lvl="0"/>
            <a:r>
              <a:rPr lang="en-GB" sz="1400" b="1" dirty="0" smtClean="0"/>
              <a:t>-</a:t>
            </a:r>
            <a:r>
              <a:rPr lang="en-GB" sz="1400" b="1" dirty="0" smtClean="0"/>
              <a:t> Adopted </a:t>
            </a:r>
            <a:r>
              <a:rPr lang="en-GB" sz="1400" dirty="0" smtClean="0"/>
              <a:t>the </a:t>
            </a:r>
            <a:r>
              <a:rPr lang="en-GB" sz="1400" dirty="0" err="1" smtClean="0"/>
              <a:t>ToR</a:t>
            </a:r>
            <a:r>
              <a:rPr lang="en-GB" sz="1400" dirty="0" smtClean="0"/>
              <a:t> of the IWG on  PTI (1997 Agreement)</a:t>
            </a:r>
          </a:p>
          <a:p>
            <a:pPr lvl="0">
              <a:buFontTx/>
              <a:buChar char="-"/>
            </a:pPr>
            <a:r>
              <a:rPr lang="en-GB" sz="1400" b="1" dirty="0" smtClean="0"/>
              <a:t> Discussed </a:t>
            </a:r>
            <a:r>
              <a:rPr lang="en-GB" sz="1400" dirty="0" smtClean="0"/>
              <a:t>ITS/AD issues and </a:t>
            </a:r>
            <a:r>
              <a:rPr lang="en-GB" sz="1400" b="1" dirty="0" smtClean="0"/>
              <a:t>referred </a:t>
            </a:r>
            <a:r>
              <a:rPr lang="en-GB" sz="1400" dirty="0" smtClean="0"/>
              <a:t>WP.29-166-21 to GRRF.</a:t>
            </a:r>
          </a:p>
          <a:p>
            <a:r>
              <a:rPr lang="en-GB" sz="1400" dirty="0" smtClean="0"/>
              <a:t>The World Forum and AC.1:</a:t>
            </a:r>
          </a:p>
          <a:p>
            <a:pPr marL="630238" lvl="0" indent="-630238"/>
            <a:r>
              <a:rPr lang="en-GB" sz="1400" dirty="0" smtClean="0"/>
              <a:t>              - considered and</a:t>
            </a:r>
            <a:r>
              <a:rPr lang="en-GB" sz="1400" dirty="0" smtClean="0"/>
              <a:t> adopted the </a:t>
            </a:r>
            <a:r>
              <a:rPr lang="en-GB" sz="1400" b="1" dirty="0" smtClean="0"/>
              <a:t>amendments proposed by </a:t>
            </a:r>
            <a:r>
              <a:rPr lang="en-GB" sz="1400" b="1" dirty="0" smtClean="0"/>
              <a:t>GRRF (Regulations Nos. 54, 109 and 117)</a:t>
            </a:r>
            <a:endParaRPr lang="en-GB" sz="1400" dirty="0" smtClean="0"/>
          </a:p>
          <a:p>
            <a:pPr lvl="0"/>
            <a:r>
              <a:rPr lang="en-GB" sz="1400" dirty="0" smtClean="0"/>
              <a:t>The World Forum and AC.3:             </a:t>
            </a:r>
          </a:p>
          <a:p>
            <a:pPr marL="1260475" indent="-747713"/>
            <a:r>
              <a:rPr lang="en-GB" sz="1400" dirty="0" smtClean="0"/>
              <a:t> - adopted</a:t>
            </a:r>
            <a:r>
              <a:rPr lang="en-GB" sz="1400" dirty="0" smtClean="0"/>
              <a:t> the request for amendments of </a:t>
            </a:r>
            <a:r>
              <a:rPr lang="en-GB" sz="1400" b="1" dirty="0" smtClean="0"/>
              <a:t>GTR </a:t>
            </a:r>
            <a:r>
              <a:rPr lang="en-GB" sz="1400" b="1" dirty="0" smtClean="0"/>
              <a:t>on Tyres </a:t>
            </a:r>
            <a:r>
              <a:rPr lang="en-GB" sz="1400" dirty="0" smtClean="0"/>
              <a:t>(GTR No.16</a:t>
            </a:r>
            <a:r>
              <a:rPr lang="en-GB" sz="1400" dirty="0" smtClean="0"/>
              <a:t>) by the Russian Federation</a:t>
            </a:r>
          </a:p>
          <a:p>
            <a:pPr marL="1260475" indent="-747713"/>
            <a:endParaRPr lang="en-GB" sz="1400" dirty="0" smtClean="0"/>
          </a:p>
          <a:p>
            <a:pPr marL="1260475" indent="-747713"/>
            <a:r>
              <a:rPr lang="en-US" sz="1400" dirty="0" err="1" smtClean="0">
                <a:sym typeface="Wingdings"/>
              </a:rPr>
              <a:t></a:t>
            </a:r>
            <a:r>
              <a:rPr lang="en-US" sz="1400" dirty="0" smtClean="0">
                <a:sym typeface="Wingdings"/>
              </a:rPr>
              <a:t> </a:t>
            </a:r>
            <a:r>
              <a:rPr lang="en-GB" sz="1400" dirty="0" smtClean="0"/>
              <a:t>More details in the reports: ECE/TRANS/WP.29/1114 + /Corr.1 and </a:t>
            </a:r>
            <a:r>
              <a:rPr lang="en-GB" sz="1400" dirty="0" smtClean="0"/>
              <a:t>ECE/TRANS/WP.29/</a:t>
            </a:r>
            <a:r>
              <a:rPr lang="en-GB" sz="1400" dirty="0" smtClean="0"/>
              <a:t>1116</a:t>
            </a:r>
          </a:p>
          <a:p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13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439</Words>
  <Application>Microsoft Macintosh PowerPoint</Application>
  <PresentationFormat>A4 Paper (210x297 mm)</PresentationFormat>
  <Paragraphs>37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Brakes and Running Gear (GRRF) General information</vt:lpstr>
      <vt:lpstr>Highlights of the last session of WP.29 Relevant to GRRF </vt:lpstr>
    </vt:vector>
  </TitlesOfParts>
  <Company>ECE-ISU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GRRF</dc:creator>
  <cp:lastModifiedBy>F G</cp:lastModifiedBy>
  <cp:revision>136</cp:revision>
  <cp:lastPrinted>2014-03-30T15:01:41Z</cp:lastPrinted>
  <dcterms:created xsi:type="dcterms:W3CDTF">2015-09-13T09:59:33Z</dcterms:created>
  <dcterms:modified xsi:type="dcterms:W3CDTF">2015-09-13T10:28:29Z</dcterms:modified>
</cp:coreProperties>
</file>