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  <p:sldMasterId id="2147483662" r:id="rId3"/>
  </p:sldMasterIdLst>
  <p:notesMasterIdLst>
    <p:notesMasterId r:id="rId11"/>
  </p:notesMasterIdLst>
  <p:handoutMasterIdLst>
    <p:handoutMasterId r:id="rId12"/>
  </p:handoutMasterIdLst>
  <p:sldIdLst>
    <p:sldId id="273" r:id="rId4"/>
    <p:sldId id="282" r:id="rId5"/>
    <p:sldId id="291" r:id="rId6"/>
    <p:sldId id="300" r:id="rId7"/>
    <p:sldId id="304" r:id="rId8"/>
    <p:sldId id="305" r:id="rId9"/>
    <p:sldId id="306" r:id="rId10"/>
  </p:sldIdLst>
  <p:sldSz cx="9144000" cy="6858000" type="screen4x3"/>
  <p:notesSz cx="6797675" cy="9928225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324" autoAdjust="0"/>
    <p:restoredTop sz="94660"/>
  </p:normalViewPr>
  <p:slideViewPr>
    <p:cSldViewPr>
      <p:cViewPr>
        <p:scale>
          <a:sx n="75" d="100"/>
          <a:sy n="75" d="100"/>
        </p:scale>
        <p:origin x="-2664" y="-86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4.xml"/><Relationship Id="rId12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2.xml"/><Relationship Id="rId15" Type="http://schemas.openxmlformats.org/officeDocument/2006/relationships/theme" Target="theme/theme1.xml"/><Relationship Id="rId10" Type="http://schemas.openxmlformats.org/officeDocument/2006/relationships/slide" Target="slides/slide7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7034" cy="496332"/>
          </a:xfrm>
          <a:prstGeom prst="rect">
            <a:avLst/>
          </a:prstGeom>
        </p:spPr>
        <p:txBody>
          <a:bodyPr vert="horz" lIns="91426" tIns="45713" rIns="91426" bIns="45713" rtlCol="0"/>
          <a:lstStyle>
            <a:lvl1pPr algn="l">
              <a:defRPr sz="1200"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49057" y="1"/>
            <a:ext cx="2947034" cy="496332"/>
          </a:xfrm>
          <a:prstGeom prst="rect">
            <a:avLst/>
          </a:prstGeom>
        </p:spPr>
        <p:txBody>
          <a:bodyPr vert="horz" lIns="91426" tIns="45713" rIns="91426" bIns="45713" rtlCol="0"/>
          <a:lstStyle>
            <a:lvl1pPr algn="r">
              <a:defRPr sz="1200"/>
            </a:lvl1pPr>
          </a:lstStyle>
          <a:p>
            <a:pPr>
              <a:defRPr/>
            </a:pPr>
            <a:fld id="{3786A770-4289-4022-952F-97B42A176CCD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1" y="9430308"/>
            <a:ext cx="2947034" cy="496331"/>
          </a:xfrm>
          <a:prstGeom prst="rect">
            <a:avLst/>
          </a:prstGeom>
        </p:spPr>
        <p:txBody>
          <a:bodyPr vert="horz" lIns="91426" tIns="45713" rIns="91426" bIns="45713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49057" y="9430308"/>
            <a:ext cx="2947034" cy="496331"/>
          </a:xfrm>
          <a:prstGeom prst="rect">
            <a:avLst/>
          </a:prstGeom>
        </p:spPr>
        <p:txBody>
          <a:bodyPr vert="horz" lIns="91426" tIns="45713" rIns="91426" bIns="45713" rtlCol="0" anchor="b"/>
          <a:lstStyle>
            <a:lvl1pPr algn="r">
              <a:defRPr sz="1200"/>
            </a:lvl1pPr>
          </a:lstStyle>
          <a:p>
            <a:pPr>
              <a:defRPr/>
            </a:pPr>
            <a:fld id="{AB85800C-3147-4291-84D8-00F7DEB73EF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89839679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5448" cy="496332"/>
          </a:xfrm>
          <a:prstGeom prst="rect">
            <a:avLst/>
          </a:prstGeom>
        </p:spPr>
        <p:txBody>
          <a:bodyPr vert="horz" lIns="91307" tIns="45653" rIns="91307" bIns="45653" rtlCol="0"/>
          <a:lstStyle>
            <a:lvl1pPr algn="l"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50643" y="1"/>
            <a:ext cx="2945448" cy="496332"/>
          </a:xfrm>
          <a:prstGeom prst="rect">
            <a:avLst/>
          </a:prstGeom>
        </p:spPr>
        <p:txBody>
          <a:bodyPr vert="horz" lIns="91307" tIns="45653" rIns="91307" bIns="45653" rtlCol="0"/>
          <a:lstStyle>
            <a:lvl1pPr algn="r">
              <a:defRPr sz="1200"/>
            </a:lvl1pPr>
          </a:lstStyle>
          <a:p>
            <a:pPr>
              <a:defRPr/>
            </a:pPr>
            <a:fld id="{8B01F613-DB3D-41D2-9E03-DFF74FB7DC82}" type="datetimeFigureOut">
              <a:rPr lang="de-DE"/>
              <a:pPr>
                <a:defRPr/>
              </a:pPr>
              <a:t>13.01.2016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6125"/>
            <a:ext cx="4962525" cy="3721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307" tIns="45653" rIns="91307" bIns="45653" rtlCol="0" anchor="ctr"/>
          <a:lstStyle/>
          <a:p>
            <a:pPr lvl="0"/>
            <a:endParaRPr lang="de-DE" noProof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0085" y="4715946"/>
            <a:ext cx="5437506" cy="4466988"/>
          </a:xfrm>
          <a:prstGeom prst="rect">
            <a:avLst/>
          </a:prstGeom>
        </p:spPr>
        <p:txBody>
          <a:bodyPr vert="horz" lIns="91307" tIns="45653" rIns="91307" bIns="45653" rtlCol="0"/>
          <a:lstStyle/>
          <a:p>
            <a:pPr lvl="0"/>
            <a:r>
              <a:rPr lang="de-DE" noProof="0" smtClean="0"/>
              <a:t>Textmasterformat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  <a:endParaRPr lang="de-DE" noProof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1" y="9430308"/>
            <a:ext cx="2945448" cy="496331"/>
          </a:xfrm>
          <a:prstGeom prst="rect">
            <a:avLst/>
          </a:prstGeom>
        </p:spPr>
        <p:txBody>
          <a:bodyPr vert="horz" lIns="91307" tIns="45653" rIns="91307" bIns="45653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50643" y="9430308"/>
            <a:ext cx="2945448" cy="496331"/>
          </a:xfrm>
          <a:prstGeom prst="rect">
            <a:avLst/>
          </a:prstGeom>
        </p:spPr>
        <p:txBody>
          <a:bodyPr vert="horz" lIns="91307" tIns="45653" rIns="91307" bIns="45653" rtlCol="0" anchor="b"/>
          <a:lstStyle>
            <a:lvl1pPr algn="r">
              <a:defRPr sz="1200"/>
            </a:lvl1pPr>
          </a:lstStyle>
          <a:p>
            <a:pPr>
              <a:defRPr/>
            </a:pPr>
            <a:fld id="{0CC67DA6-082D-407E-8BF3-0211806DC93C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3280465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CC67DA6-082D-407E-8BF3-0211806DC93C}" type="slidenum">
              <a:rPr lang="de-DE" smtClean="0"/>
              <a:pPr>
                <a:defRPr/>
              </a:pPr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434484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5B3214-0B2B-4466-9A4B-20C2E5018C2C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6702C0-B5B6-4566-A7DE-B573443C971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03F5DC-E78D-481E-9826-75E986E007BC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09F4C7-413E-4150-8FED-17270369639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B0AC86-611F-474E-AF80-4E44B9B78426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A6249D-6B03-4298-ACCF-81F0E20B813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2262AA-D037-4B08-8CF2-00BB27974DE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768296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solidFill>
            <a:schemeClr val="accent1"/>
          </a:solidFill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010400" y="12700"/>
            <a:ext cx="2133600" cy="476250"/>
          </a:xfrm>
        </p:spPr>
        <p:txBody>
          <a:bodyPr/>
          <a:lstStyle>
            <a:lvl1pPr>
              <a:defRPr sz="1800" b="1"/>
            </a:lvl1pPr>
          </a:lstStyle>
          <a:p>
            <a:fld id="{CF8BEEED-67CB-42A0-AF6E-6209CE1CE00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610168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06DD25-CFA7-4546-B411-7C8BF563E76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512497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F4FE27-56A3-477E-9A78-E23B3BA4A959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21438C-73E0-4FC3-9731-4703D09D2F8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4C82D7-BF90-4C7A-9C92-54B58F7A9CC3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095610-80CE-4AA1-B285-1CACFE498CD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1546DE-6756-475A-9371-A79D041C6C43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5A4351-29C7-4521-88D3-AD6B6BC5E1F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35C6CB-B696-4C7A-A962-7765DDE762DC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67F930-A811-410A-B2FC-A8DC6A26FDC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35C6FC-124C-44B1-A9E3-DDB8FF33F5DD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47BA18-60B7-4B28-A024-E8F05AE111D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5E773F-2817-4715-9EB0-38D8EFFCC51E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B30504-06CC-490D-8E47-FC3E1AB3A0E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4034D3-F333-4871-8AC4-8207829BD2B5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996535-0724-426F-8C65-FE248A97DFC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5DD72A-A4D7-42BC-88B2-27C24F066F1E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0E45AB-DA4C-4908-AC19-4B6BC83A958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2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theme" Target="../theme/theme3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BAA1825-F440-4D93-97E5-267A6DD4B957}" type="datetimeFigureOut">
              <a:rPr lang="ja-JP" altLang="en-US"/>
              <a:pPr>
                <a:defRPr/>
              </a:pPr>
              <a:t>2016/1/13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C5D4729-1240-4B90-ADF9-CF7A0A7DAB1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rgbClr val="000000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rgbClr val="000000"/>
                </a:solidFill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rgbClr val="000000"/>
                </a:solidFill>
              </a:defRPr>
            </a:lvl1pPr>
          </a:lstStyle>
          <a:p>
            <a:pPr>
              <a:defRPr/>
            </a:pPr>
            <a:fld id="{211934D5-F45F-40E7-AED4-C10E6030B8C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90026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633413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196975"/>
            <a:ext cx="8229600" cy="4929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</a:lstStyle>
          <a:p>
            <a:fld id="{B8FB6692-F467-4912-80FE-C95156BF48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539898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Meiryo UI" pitchFamily="50" charset="-128"/>
          <a:ea typeface="Meiryo UI" pitchFamily="50" charset="-128"/>
          <a:cs typeface="Meiryo UI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Meiryo UI" pitchFamily="50" charset="-128"/>
          <a:ea typeface="Meiryo UI" pitchFamily="50" charset="-128"/>
          <a:cs typeface="Meiryo UI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Meiryo UI" pitchFamily="50" charset="-128"/>
          <a:ea typeface="Meiryo UI" pitchFamily="50" charset="-128"/>
          <a:cs typeface="Meiryo UI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Meiryo UI" pitchFamily="50" charset="-128"/>
          <a:ea typeface="Meiryo UI" pitchFamily="50" charset="-128"/>
          <a:cs typeface="Meiryo UI" pitchFamily="50" charset="-128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Arial" charset="0"/>
          <a:ea typeface="ＭＳ Ｐゴシック" pitchFamily="50" charset="-128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Arial" charset="0"/>
          <a:ea typeface="ＭＳ Ｐゴシック" pitchFamily="50" charset="-128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Arial" charset="0"/>
          <a:ea typeface="ＭＳ Ｐゴシック" pitchFamily="50" charset="-128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73" name="Textfeld 2"/>
          <p:cNvSpPr txBox="1">
            <a:spLocks noChangeArrowheads="1"/>
          </p:cNvSpPr>
          <p:nvPr/>
        </p:nvSpPr>
        <p:spPr bwMode="auto">
          <a:xfrm>
            <a:off x="971550" y="404813"/>
            <a:ext cx="1841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endParaRPr lang="de-DE" altLang="ja-JP" dirty="0"/>
          </a:p>
        </p:txBody>
      </p:sp>
      <p:graphicFrame>
        <p:nvGraphicFramePr>
          <p:cNvPr id="4" name="Tabel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0098164"/>
              </p:ext>
            </p:extLst>
          </p:nvPr>
        </p:nvGraphicFramePr>
        <p:xfrm>
          <a:off x="467544" y="332656"/>
          <a:ext cx="8280920" cy="975360"/>
        </p:xfrm>
        <a:graphic>
          <a:graphicData uri="http://schemas.openxmlformats.org/drawingml/2006/table">
            <a:tbl>
              <a:tblPr/>
              <a:tblGrid>
                <a:gridCol w="4140487"/>
                <a:gridCol w="4140433"/>
              </a:tblGrid>
              <a:tr h="866542">
                <a:tc>
                  <a:txBody>
                    <a:bodyPr/>
                    <a:lstStyle/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Submitted by the Vice Chair of the</a:t>
                      </a:r>
                    </a:p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WLTP IWG</a:t>
                      </a:r>
                      <a:endParaRPr kumimoji="0" lang="de-DE" altLang="ja-JP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明朝" charset="-128"/>
                        <a:cs typeface="Arial" charset="0"/>
                      </a:endParaRPr>
                    </a:p>
                  </a:txBody>
                  <a:tcPr marL="68580" marR="68580" marT="0" marB="0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47625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Informal document </a:t>
                      </a:r>
                      <a:r>
                        <a:rPr kumimoji="0" lang="pt-BR" altLang="ja-JP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GRPE-72-19</a:t>
                      </a:r>
                      <a:endParaRPr kumimoji="0" lang="pt-BR" altLang="ja-JP" sz="16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ea typeface="ＭＳ 明朝" charset="-128"/>
                        <a:cs typeface="Arial" charset="0"/>
                      </a:endParaRPr>
                    </a:p>
                    <a:p>
                      <a:pPr marL="47625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pt-BR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72nd GRPE, </a:t>
                      </a:r>
                      <a:r>
                        <a:rPr kumimoji="0" lang="pt-BR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1</a:t>
                      </a:r>
                      <a:r>
                        <a:rPr kumimoji="0" lang="en-US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1</a:t>
                      </a:r>
                      <a:r>
                        <a:rPr kumimoji="0" lang="pt-BR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-1</a:t>
                      </a:r>
                      <a:r>
                        <a:rPr kumimoji="0" lang="en-US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5</a:t>
                      </a:r>
                      <a:r>
                        <a:rPr kumimoji="0" lang="pt-BR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 </a:t>
                      </a:r>
                      <a:r>
                        <a:rPr kumimoji="0" lang="pt-BR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January </a:t>
                      </a:r>
                      <a:r>
                        <a:rPr kumimoji="0" lang="pt-BR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2016,</a:t>
                      </a:r>
                      <a:br>
                        <a:rPr kumimoji="0" lang="pt-BR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</a:br>
                      <a:r>
                        <a:rPr kumimoji="0" lang="pt-BR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agenda item 3(b)</a:t>
                      </a:r>
                    </a:p>
                    <a:p>
                      <a:pPr marL="47625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明朝" charset="-128"/>
                          <a:cs typeface="Arial" charset="0"/>
                        </a:rPr>
                        <a:t> </a:t>
                      </a:r>
                      <a:endParaRPr kumimoji="0" lang="de-DE" altLang="ja-JP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明朝" charset="-128"/>
                        <a:cs typeface="Arial" charset="0"/>
                      </a:endParaRPr>
                    </a:p>
                  </a:txBody>
                  <a:tcPr marL="68580" marR="68580" marT="0" marB="0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5" name="Textfeld 4"/>
          <p:cNvSpPr txBox="1"/>
          <p:nvPr/>
        </p:nvSpPr>
        <p:spPr>
          <a:xfrm>
            <a:off x="467544" y="1992125"/>
            <a:ext cx="8129148" cy="32932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Status </a:t>
            </a:r>
            <a:r>
              <a:rPr lang="de-DE" sz="4000" dirty="0" err="1" smtClean="0">
                <a:latin typeface="Tahoma" pitchFamily="34" charset="0"/>
                <a:ea typeface="Tahoma" pitchFamily="34" charset="0"/>
                <a:cs typeface="Tahoma" pitchFamily="34" charset="0"/>
              </a:rPr>
              <a:t>report</a:t>
            </a:r>
            <a:r>
              <a:rPr lang="de-DE" sz="4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</a:p>
          <a:p>
            <a:r>
              <a:rPr lang="de-DE" sz="4000" dirty="0" err="1" smtClean="0">
                <a:latin typeface="Tahoma" pitchFamily="34" charset="0"/>
                <a:ea typeface="Tahoma" pitchFamily="34" charset="0"/>
                <a:cs typeface="Tahoma" pitchFamily="34" charset="0"/>
              </a:rPr>
              <a:t>of</a:t>
            </a:r>
            <a:r>
              <a:rPr lang="de-DE" sz="4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  <a:r>
              <a:rPr lang="de-DE" sz="4000" dirty="0" err="1" smtClean="0">
                <a:latin typeface="Tahoma" pitchFamily="34" charset="0"/>
                <a:ea typeface="Tahoma" pitchFamily="34" charset="0"/>
                <a:cs typeface="Tahoma" pitchFamily="34" charset="0"/>
              </a:rPr>
              <a:t>the</a:t>
            </a:r>
            <a:r>
              <a:rPr lang="de-DE" sz="4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</a:p>
          <a:p>
            <a:r>
              <a:rPr lang="de-DE" sz="4000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WLTP Informal Working Group</a:t>
            </a:r>
          </a:p>
          <a:p>
            <a:endParaRPr lang="de-DE" sz="4000" b="1" dirty="0"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r>
              <a:rPr lang="de-DE" sz="24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Report to the 72nd GRPE session</a:t>
            </a:r>
          </a:p>
          <a:p>
            <a:r>
              <a:rPr lang="de-DE" sz="2400" dirty="0">
                <a:latin typeface="Tahoma" pitchFamily="34" charset="0"/>
                <a:ea typeface="Tahoma" pitchFamily="34" charset="0"/>
                <a:cs typeface="Tahoma" pitchFamily="34" charset="0"/>
              </a:rPr>
              <a:t>b</a:t>
            </a:r>
            <a:r>
              <a:rPr lang="de-DE" sz="24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y Kazuki Kobayashi (Vice chair of WLTP IWG)</a:t>
            </a:r>
          </a:p>
        </p:txBody>
      </p:sp>
    </p:spTree>
    <p:extLst>
      <p:ext uri="{BB962C8B-B14F-4D97-AF65-F5344CB8AC3E}">
        <p14:creationId xmlns:p14="http://schemas.microsoft.com/office/powerpoint/2010/main" val="1502195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3"/>
          <p:cNvSpPr txBox="1">
            <a:spLocks noChangeArrowheads="1"/>
          </p:cNvSpPr>
          <p:nvPr/>
        </p:nvSpPr>
        <p:spPr bwMode="auto">
          <a:xfrm>
            <a:off x="754063" y="825500"/>
            <a:ext cx="6764993" cy="52322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ja-JP" sz="2800" b="1" dirty="0">
                <a:latin typeface="Tahoma" pitchFamily="34" charset="0"/>
                <a:ea typeface="Tahoma" pitchFamily="34" charset="0"/>
                <a:cs typeface="Tahoma" pitchFamily="34" charset="0"/>
              </a:rPr>
              <a:t>WLTP </a:t>
            </a:r>
            <a:r>
              <a:rPr lang="en-US" altLang="ja-JP" sz="2800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IWG Meetings since last GRPE</a:t>
            </a:r>
            <a:endParaRPr lang="ja-JP" altLang="en-US" sz="2800" b="1" dirty="0">
              <a:latin typeface="Tahoma" pitchFamily="34" charset="0"/>
              <a:ea typeface="メイリオ" pitchFamily="50" charset="-128"/>
              <a:cs typeface="Tahoma" pitchFamily="34" charset="0"/>
            </a:endParaRPr>
          </a:p>
        </p:txBody>
      </p:sp>
      <p:sp>
        <p:nvSpPr>
          <p:cNvPr id="3" name="Textfeld 2"/>
          <p:cNvSpPr txBox="1"/>
          <p:nvPr/>
        </p:nvSpPr>
        <p:spPr>
          <a:xfrm>
            <a:off x="761730" y="1988840"/>
            <a:ext cx="7355090" cy="33239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29 Sep-1 Nov 2015	</a:t>
            </a:r>
            <a:r>
              <a:rPr lang="de-DE" sz="2000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12th WLTP IWG</a:t>
            </a: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, Tokyo, Japan</a:t>
            </a:r>
            <a:b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</a:rPr>
            </a:br>
            <a:r>
              <a:rPr lang="de-DE" sz="2000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			</a:t>
            </a:r>
            <a:r>
              <a:rPr lang="de-DE" sz="2000" b="1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 </a:t>
            </a: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Minutes </a:t>
            </a:r>
            <a:r>
              <a:rPr lang="de-DE" sz="2000" u="sng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WLTP-12-33e</a:t>
            </a:r>
          </a:p>
          <a:p>
            <a:pPr>
              <a:lnSpc>
                <a:spcPct val="150000"/>
              </a:lnSpc>
            </a:pP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10-11 </a:t>
            </a:r>
            <a:r>
              <a:rPr lang="en-US" altLang="ja-JP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Jan</a:t>
            </a:r>
            <a:r>
              <a:rPr lang="ja-JP" altLang="en-US" sz="2000" dirty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 </a:t>
            </a:r>
            <a:r>
              <a:rPr lang="en-US" altLang="ja-JP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2016             </a:t>
            </a:r>
            <a:r>
              <a:rPr lang="en-US" altLang="ja-JP" sz="2000" b="1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13th  WLTP IWG, Geneva</a:t>
            </a:r>
            <a:r>
              <a:rPr lang="en-US" altLang="ja-JP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 </a:t>
            </a:r>
          </a:p>
          <a:p>
            <a:pPr>
              <a:lnSpc>
                <a:spcPct val="150000"/>
              </a:lnSpc>
            </a:pPr>
            <a:r>
              <a:rPr lang="en-US" sz="2000" dirty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 </a:t>
            </a:r>
            <a:r>
              <a:rPr lang="en-US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                                  Adoption amendment document</a:t>
            </a:r>
            <a:endParaRPr lang="de-DE" sz="1000" dirty="0">
              <a:latin typeface="Tahoma" pitchFamily="34" charset="0"/>
              <a:ea typeface="Tahoma" pitchFamily="34" charset="0"/>
              <a:cs typeface="Tahoma" pitchFamily="34" charset="0"/>
              <a:sym typeface="Wingdings" pitchFamily="2" charset="2"/>
            </a:endParaRPr>
          </a:p>
          <a:p>
            <a:pPr>
              <a:lnSpc>
                <a:spcPct val="150000"/>
              </a:lnSpc>
            </a:pPr>
            <a:r>
              <a:rPr lang="de-DE" sz="2000" dirty="0" err="1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Continously</a:t>
            </a: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		IWG </a:t>
            </a:r>
            <a:r>
              <a:rPr lang="de-DE" sz="2000" dirty="0" err="1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Subgroup</a:t>
            </a: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 &amp; Task </a:t>
            </a:r>
            <a:r>
              <a:rPr lang="de-DE" sz="2000" dirty="0" err="1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force</a:t>
            </a: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 </a:t>
            </a:r>
            <a:r>
              <a:rPr lang="de-DE" sz="2000" dirty="0" err="1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meetings</a:t>
            </a: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, </a:t>
            </a:r>
            <a:b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</a:b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			</a:t>
            </a:r>
            <a:r>
              <a:rPr lang="de-DE" sz="2000" dirty="0" err="1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audio</a:t>
            </a: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/web </a:t>
            </a:r>
            <a:r>
              <a:rPr lang="de-DE" sz="2000" dirty="0" err="1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conferences</a:t>
            </a: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/>
            </a:r>
            <a:b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</a:br>
            <a:r>
              <a:rPr lang="de-DE" sz="2000" dirty="0" smtClean="0">
                <a:latin typeface="Tahoma" pitchFamily="34" charset="0"/>
                <a:ea typeface="Tahoma" pitchFamily="34" charset="0"/>
                <a:cs typeface="Tahoma" pitchFamily="34" charset="0"/>
                <a:sym typeface="Wingdings" pitchFamily="2" charset="2"/>
              </a:rPr>
              <a:t>			</a:t>
            </a:r>
            <a:endParaRPr lang="de-DE" sz="2000" dirty="0">
              <a:latin typeface="Tahoma" pitchFamily="34" charset="0"/>
              <a:ea typeface="Tahoma" pitchFamily="34" charset="0"/>
              <a:cs typeface="Tahoma" pitchFamily="34" charset="0"/>
              <a:sym typeface="Wingdings" pitchFamily="2" charset="2"/>
            </a:endParaRPr>
          </a:p>
        </p:txBody>
      </p:sp>
    </p:spTree>
    <p:extLst>
      <p:ext uri="{BB962C8B-B14F-4D97-AF65-F5344CB8AC3E}">
        <p14:creationId xmlns:p14="http://schemas.microsoft.com/office/powerpoint/2010/main" val="12527400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3"/>
          <p:cNvSpPr txBox="1">
            <a:spLocks noChangeArrowheads="1"/>
          </p:cNvSpPr>
          <p:nvPr/>
        </p:nvSpPr>
        <p:spPr bwMode="auto">
          <a:xfrm>
            <a:off x="504825" y="476672"/>
            <a:ext cx="7380547" cy="52322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ja-JP" sz="2800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Status of WLTP phase 1B working items</a:t>
            </a:r>
            <a:endParaRPr lang="ja-JP" altLang="en-US" sz="2800" b="1" dirty="0">
              <a:latin typeface="Tahoma" pitchFamily="34" charset="0"/>
              <a:ea typeface="メイリオ" pitchFamily="50" charset="-128"/>
              <a:cs typeface="Tahoma" pitchFamily="34" charset="0"/>
            </a:endParaRPr>
          </a:p>
        </p:txBody>
      </p:sp>
      <p:sp>
        <p:nvSpPr>
          <p:cNvPr id="3" name="Rechteck 2"/>
          <p:cNvSpPr/>
          <p:nvPr/>
        </p:nvSpPr>
        <p:spPr>
          <a:xfrm>
            <a:off x="516533" y="1447901"/>
            <a:ext cx="479330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342900" indent="-342900" eaLnBrk="0" hangingPunct="0">
              <a:spcBef>
                <a:spcPct val="20000"/>
              </a:spcBef>
              <a:buFont typeface="Wingdings"/>
              <a:buChar char="à"/>
            </a:pPr>
            <a:r>
              <a:rPr lang="de-DE" altLang="ja-JP" sz="2000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Open </a:t>
            </a:r>
            <a:r>
              <a:rPr lang="de-DE" altLang="ja-JP" sz="200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issues </a:t>
            </a:r>
            <a:r>
              <a:rPr lang="de-DE" altLang="ja-JP" sz="2000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table</a:t>
            </a:r>
            <a:r>
              <a:rPr lang="de-DE" altLang="ja-JP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:	</a:t>
            </a:r>
            <a:r>
              <a:rPr lang="de-DE" altLang="ja-JP" sz="2000" b="1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WLTP-13-03e</a:t>
            </a:r>
            <a:r>
              <a:rPr lang="de-DE" altLang="ja-JP" sz="20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endParaRPr lang="de-DE" altLang="ja-JP" sz="2000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0" name="Textfeld 9"/>
          <p:cNvSpPr txBox="1"/>
          <p:nvPr/>
        </p:nvSpPr>
        <p:spPr>
          <a:xfrm>
            <a:off x="827584" y="2276872"/>
            <a:ext cx="8289962" cy="31700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 </a:t>
            </a:r>
            <a:r>
              <a:rPr lang="de-DE" sz="2000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Closed items</a:t>
            </a:r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: </a:t>
            </a:r>
          </a:p>
          <a:p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Downscaling, determination of engine speed, calculation of </a:t>
            </a:r>
          </a:p>
          <a:p>
            <a:r>
              <a:rPr lang="de-DE" sz="20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available power, number of test,and so on.</a:t>
            </a:r>
            <a:endParaRPr lang="de-DE" sz="20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>
              <a:spcBef>
                <a:spcPts val="1200"/>
              </a:spcBef>
            </a:pPr>
            <a:r>
              <a:rPr lang="de-DE" sz="20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  <a:r>
              <a:rPr lang="de-DE" sz="2000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IWG No. 12</a:t>
            </a:r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: </a:t>
            </a:r>
            <a:r>
              <a:rPr lang="ja-JP" altLang="en-US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　</a:t>
            </a:r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20 items closed</a:t>
            </a:r>
          </a:p>
          <a:p>
            <a:pPr marL="285750" indent="-285750">
              <a:buFont typeface="Wingdings"/>
              <a:buChar char="à"/>
            </a:pPr>
            <a:endParaRPr lang="de-DE" sz="20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285750" indent="-285750">
              <a:buFont typeface="Wingdings"/>
              <a:buChar char="à"/>
            </a:pPr>
            <a:r>
              <a:rPr lang="en-US" altLang="ja-JP" sz="2000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Temporary</a:t>
            </a:r>
            <a:r>
              <a:rPr lang="ja-JP" altLang="en-US" sz="2000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ja-JP" sz="2000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Closed items or </a:t>
            </a:r>
            <a:r>
              <a:rPr lang="en-US" altLang="ja-JP" sz="2000" u="sng" dirty="0" err="1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postpned</a:t>
            </a:r>
            <a:r>
              <a:rPr lang="en-US" altLang="ja-JP" sz="2000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to Phase 2</a:t>
            </a:r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: </a:t>
            </a:r>
            <a:b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</a:br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N min drive,Tyre selection,</a:t>
            </a:r>
            <a:r>
              <a:rPr lang="en-US" altLang="ja-JP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wind</a:t>
            </a:r>
            <a:r>
              <a:rPr lang="ja-JP" altLang="en-US" sz="20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ja-JP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tunnel method, post processing</a:t>
            </a:r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/>
            </a:r>
            <a:b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</a:br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and so on</a:t>
            </a:r>
            <a:endParaRPr lang="de-DE" sz="2000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  <a:sym typeface="Wingdings" panose="05000000000000000000" pitchFamily="2" charset="2"/>
            </a:endParaRPr>
          </a:p>
          <a:p>
            <a:pPr>
              <a:spcBef>
                <a:spcPts val="1200"/>
              </a:spcBef>
            </a:pPr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  <a:r>
              <a:rPr lang="de-DE" sz="2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8 items    To be handled in phase 2 of WLTP</a:t>
            </a:r>
            <a:endParaRPr lang="de-DE" sz="20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6" name="Rechteck 2"/>
          <p:cNvSpPr/>
          <p:nvPr/>
        </p:nvSpPr>
        <p:spPr>
          <a:xfrm>
            <a:off x="683568" y="5819328"/>
            <a:ext cx="5770747" cy="646331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txBody>
          <a:bodyPr wrap="none">
            <a:spAutoFit/>
          </a:bodyPr>
          <a:lstStyle/>
          <a:p>
            <a:pPr eaLnBrk="0" hangingPunct="0">
              <a:spcBef>
                <a:spcPct val="20000"/>
              </a:spcBef>
            </a:pPr>
            <a:r>
              <a:rPr lang="de-DE" altLang="ja-JP" sz="3600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Developed GTR document </a:t>
            </a:r>
            <a:r>
              <a:rPr lang="de-DE" altLang="ja-JP" sz="36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endParaRPr lang="de-DE" altLang="ja-JP" sz="3600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71996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323528" y="636939"/>
            <a:ext cx="7895845" cy="52783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200"/>
              </a:spcAft>
            </a:pPr>
            <a:r>
              <a:rPr lang="de-DE" sz="20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de-DE" sz="2000" b="1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GTR Proposal</a:t>
            </a:r>
            <a:r>
              <a:rPr lang="de-DE" sz="20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: </a:t>
            </a:r>
          </a:p>
          <a:p>
            <a:pPr>
              <a:spcAft>
                <a:spcPts val="1200"/>
              </a:spcAft>
            </a:pP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	</a:t>
            </a:r>
            <a:r>
              <a:rPr lang="de-DE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-</a:t>
            </a: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 </a:t>
            </a:r>
            <a:r>
              <a:rPr lang="de-DE" b="1" dirty="0" err="1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Subgroup</a:t>
            </a:r>
            <a:r>
              <a:rPr lang="de-DE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„</a:t>
            </a:r>
            <a:r>
              <a:rPr lang="de-DE" b="1" dirty="0" err="1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Drafting</a:t>
            </a:r>
            <a:r>
              <a:rPr lang="de-DE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“</a:t>
            </a: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, </a:t>
            </a:r>
            <a:r>
              <a:rPr lang="de-DE" dirty="0" err="1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chaired</a:t>
            </a: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de-DE" dirty="0" err="1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by</a:t>
            </a: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de-DE" dirty="0" err="1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Drafting</a:t>
            </a: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de-DE" dirty="0" err="1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Coordinator</a:t>
            </a: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.</a:t>
            </a:r>
          </a:p>
          <a:p>
            <a:pPr>
              <a:lnSpc>
                <a:spcPct val="150000"/>
              </a:lnSpc>
              <a:spcAft>
                <a:spcPts val="1200"/>
              </a:spcAft>
            </a:pP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- </a:t>
            </a:r>
            <a:r>
              <a:rPr lang="en-US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The GTR was sent to the UN ECE on </a:t>
            </a:r>
            <a:r>
              <a:rPr lang="en-US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19</a:t>
            </a:r>
            <a:r>
              <a:rPr lang="en-US" baseline="300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th</a:t>
            </a:r>
            <a:r>
              <a:rPr lang="en-US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 of October 2015.</a:t>
            </a:r>
            <a:endParaRPr lang="en-US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  <a:sym typeface="Wingdings" panose="05000000000000000000" pitchFamily="2" charset="2"/>
            </a:endParaRPr>
          </a:p>
          <a:p>
            <a:pPr>
              <a:lnSpc>
                <a:spcPct val="150000"/>
              </a:lnSpc>
              <a:spcAft>
                <a:spcPts val="1200"/>
              </a:spcAft>
            </a:pP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 ECE/TRANS/WP.29/GRPE/2016/3</a:t>
            </a:r>
            <a:endParaRPr lang="de-DE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  <a:sym typeface="Wingdings" panose="05000000000000000000" pitchFamily="2" charset="2"/>
            </a:endParaRPr>
          </a:p>
          <a:p>
            <a:pPr>
              <a:lnSpc>
                <a:spcPct val="150000"/>
              </a:lnSpc>
              <a:spcAft>
                <a:spcPts val="1200"/>
              </a:spcAft>
            </a:pPr>
            <a:r>
              <a:rPr lang="de-DE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 </a:t>
            </a:r>
            <a:r>
              <a:rPr lang="de-DE" sz="2000" b="1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Amendments </a:t>
            </a:r>
            <a:r>
              <a:rPr lang="de-DE" sz="2000" b="1" u="sng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by informal document</a:t>
            </a:r>
            <a:r>
              <a:rPr lang="de-DE" sz="20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:</a:t>
            </a:r>
            <a:br>
              <a:rPr lang="de-DE" sz="20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</a:b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	Provided as informal document of GRPE </a:t>
            </a:r>
            <a:r>
              <a:rPr lang="de-DE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by </a:t>
            </a: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OICA</a:t>
            </a:r>
          </a:p>
          <a:p>
            <a:pPr>
              <a:lnSpc>
                <a:spcPct val="150000"/>
              </a:lnSpc>
              <a:spcAft>
                <a:spcPts val="1200"/>
              </a:spcAft>
            </a:pPr>
            <a:r>
              <a:rPr lang="de-DE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 </a:t>
            </a:r>
            <a:r>
              <a:rPr lang="de-DE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               GRPE-  72-09</a:t>
            </a:r>
            <a:r>
              <a:rPr lang="de-DE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, GRPE-72-10</a:t>
            </a:r>
          </a:p>
          <a:p>
            <a:pPr>
              <a:lnSpc>
                <a:spcPct val="150000"/>
              </a:lnSpc>
              <a:spcAft>
                <a:spcPts val="1200"/>
              </a:spcAft>
            </a:pPr>
            <a:r>
              <a:rPr lang="en-US" altLang="ja-JP" sz="2000" b="1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Technical Report:</a:t>
            </a:r>
          </a:p>
          <a:p>
            <a:pPr>
              <a:lnSpc>
                <a:spcPct val="150000"/>
              </a:lnSpc>
              <a:spcAft>
                <a:spcPts val="1200"/>
              </a:spcAft>
            </a:pPr>
            <a:r>
              <a:rPr lang="ja-JP" altLang="en-US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　　　　　　</a:t>
            </a:r>
            <a:r>
              <a:rPr lang="en-US" altLang="ja-JP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Technical GTR Sponsors: Japan / European </a:t>
            </a:r>
            <a:r>
              <a:rPr lang="en-US" altLang="ja-JP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Commission</a:t>
            </a:r>
          </a:p>
          <a:p>
            <a:pPr>
              <a:lnSpc>
                <a:spcPct val="150000"/>
              </a:lnSpc>
              <a:spcAft>
                <a:spcPts val="1200"/>
              </a:spcAft>
            </a:pPr>
            <a:r>
              <a:rPr lang="en-US" altLang="ja-JP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 </a:t>
            </a:r>
            <a:r>
              <a:rPr lang="en-US" altLang="ja-JP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  <a:sym typeface="Wingdings" panose="05000000000000000000" pitchFamily="2" charset="2"/>
              </a:rPr>
              <a:t>               GRPE-72-02</a:t>
            </a:r>
            <a:endParaRPr lang="en-US" altLang="ja-JP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  <a:sym typeface="Wingdings" panose="05000000000000000000" pitchFamily="2" charset="2"/>
            </a:endParaRPr>
          </a:p>
        </p:txBody>
      </p:sp>
    </p:spTree>
    <p:extLst>
      <p:ext uri="{BB962C8B-B14F-4D97-AF65-F5344CB8AC3E}">
        <p14:creationId xmlns:p14="http://schemas.microsoft.com/office/powerpoint/2010/main" val="869928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467544" y="1735232"/>
            <a:ext cx="7895845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200"/>
              </a:spcAft>
            </a:pPr>
            <a:r>
              <a:rPr lang="de-DE" b="1" dirty="0" smtClean="0">
                <a:solidFill>
                  <a:prstClr val="black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de-DE" sz="2400" b="1" u="sng" dirty="0" smtClean="0">
                <a:solidFill>
                  <a:prstClr val="black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WLTP Phase2:</a:t>
            </a:r>
          </a:p>
          <a:p>
            <a:pPr>
              <a:spcAft>
                <a:spcPts val="1200"/>
              </a:spcAft>
            </a:pPr>
            <a:endParaRPr lang="de-DE" b="1" u="sng" dirty="0">
              <a:solidFill>
                <a:prstClr val="black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>
              <a:spcAft>
                <a:spcPts val="1200"/>
              </a:spcAft>
            </a:pPr>
            <a:r>
              <a:rPr lang="de-DE" dirty="0">
                <a:solidFill>
                  <a:prstClr val="black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</a:t>
            </a:r>
            <a:r>
              <a:rPr lang="de-DE" dirty="0" smtClean="0">
                <a:solidFill>
                  <a:prstClr val="black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-mandate document of WLTP Phase2(WP.29-167-29)</a:t>
            </a:r>
          </a:p>
          <a:p>
            <a:pPr>
              <a:spcAft>
                <a:spcPts val="1200"/>
              </a:spcAft>
            </a:pPr>
            <a:r>
              <a:rPr lang="de-DE" dirty="0">
                <a:solidFill>
                  <a:prstClr val="black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de-DE" dirty="0" smtClean="0">
                <a:solidFill>
                  <a:prstClr val="black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by Technical GTR sponcer:Japan </a:t>
            </a:r>
            <a:r>
              <a:rPr lang="de-DE" dirty="0">
                <a:solidFill>
                  <a:prstClr val="black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/ European </a:t>
            </a:r>
            <a:r>
              <a:rPr lang="de-DE" dirty="0" smtClean="0">
                <a:solidFill>
                  <a:prstClr val="black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Commission</a:t>
            </a:r>
          </a:p>
          <a:p>
            <a:pPr>
              <a:spcAft>
                <a:spcPts val="1200"/>
              </a:spcAft>
            </a:pPr>
            <a:r>
              <a:rPr lang="de-DE" dirty="0">
                <a:solidFill>
                  <a:prstClr val="black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de-DE" dirty="0" smtClean="0">
                <a:solidFill>
                  <a:prstClr val="black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-Phase2 activity started #</a:t>
            </a:r>
            <a:r>
              <a:rPr lang="de-DE" smtClean="0">
                <a:solidFill>
                  <a:prstClr val="black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13 WLTP</a:t>
            </a:r>
            <a:endParaRPr lang="de-DE" dirty="0">
              <a:solidFill>
                <a:prstClr val="black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>
              <a:spcAft>
                <a:spcPts val="1200"/>
              </a:spcAft>
            </a:pPr>
            <a:endParaRPr lang="de-DE" dirty="0" smtClean="0">
              <a:solidFill>
                <a:prstClr val="black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>
              <a:spcAft>
                <a:spcPts val="1200"/>
              </a:spcAft>
            </a:pPr>
            <a:endParaRPr lang="de-DE" b="1" u="sng" dirty="0" smtClean="0">
              <a:solidFill>
                <a:prstClr val="black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39171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  <a:defRPr/>
            </a:pPr>
            <a:fld id="{A1BEFD00-5519-41AB-B562-E1D73D753F69}" type="slidenum">
              <a:rPr lang="en-US" altLang="ja-JP" sz="1400">
                <a:solidFill>
                  <a:srgbClr val="000000"/>
                </a:solidFill>
              </a:rPr>
              <a:pPr>
                <a:spcBef>
                  <a:spcPct val="0"/>
                </a:spcBef>
                <a:buFontTx/>
                <a:buNone/>
                <a:defRPr/>
              </a:pPr>
              <a:t>6</a:t>
            </a:fld>
            <a:endParaRPr lang="en-US" altLang="ja-JP" sz="1400">
              <a:solidFill>
                <a:srgbClr val="000000"/>
              </a:solidFill>
            </a:endParaRPr>
          </a:p>
        </p:txBody>
      </p:sp>
      <p:sp>
        <p:nvSpPr>
          <p:cNvPr id="3076" name="Text Box 75"/>
          <p:cNvSpPr txBox="1">
            <a:spLocks noChangeArrowheads="1"/>
          </p:cNvSpPr>
          <p:nvPr/>
        </p:nvSpPr>
        <p:spPr bwMode="auto">
          <a:xfrm>
            <a:off x="4618608" y="1683182"/>
            <a:ext cx="4583306" cy="17543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  <a:defRPr/>
            </a:pPr>
            <a:r>
              <a:rPr lang="en-US" altLang="ja-JP" sz="1800" b="1" dirty="0" smtClean="0">
                <a:solidFill>
                  <a:srgbClr val="000000"/>
                </a:solidFill>
              </a:rPr>
              <a:t>Chair : 		S. REDMANN(GER)</a:t>
            </a:r>
          </a:p>
          <a:p>
            <a:pPr>
              <a:spcBef>
                <a:spcPct val="0"/>
              </a:spcBef>
              <a:buFontTx/>
              <a:buNone/>
              <a:defRPr/>
            </a:pPr>
            <a:r>
              <a:rPr lang="en-US" altLang="ja-JP" sz="1800" b="1" dirty="0" smtClean="0">
                <a:solidFill>
                  <a:srgbClr val="000000"/>
                </a:solidFill>
              </a:rPr>
              <a:t>Vice Chair : 	D.KAWANO(JPN)</a:t>
            </a:r>
          </a:p>
          <a:p>
            <a:pPr>
              <a:spcBef>
                <a:spcPct val="0"/>
              </a:spcBef>
              <a:buFontTx/>
              <a:buNone/>
              <a:defRPr/>
            </a:pPr>
            <a:r>
              <a:rPr lang="en-US" altLang="ja-JP" sz="1800" b="1" dirty="0" smtClean="0">
                <a:solidFill>
                  <a:srgbClr val="000000"/>
                </a:solidFill>
              </a:rPr>
              <a:t>co-TSs : 	M. BERGMANN(OICA)</a:t>
            </a:r>
          </a:p>
          <a:p>
            <a:pPr>
              <a:spcBef>
                <a:spcPct val="0"/>
              </a:spcBef>
              <a:buFontTx/>
              <a:buNone/>
              <a:defRPr/>
            </a:pPr>
            <a:r>
              <a:rPr lang="en-US" altLang="ja-JP" sz="1800" b="1" dirty="0">
                <a:solidFill>
                  <a:srgbClr val="000000"/>
                </a:solidFill>
              </a:rPr>
              <a:t>	</a:t>
            </a:r>
            <a:r>
              <a:rPr lang="en-US" altLang="ja-JP" sz="1800" b="1" dirty="0" smtClean="0">
                <a:solidFill>
                  <a:srgbClr val="000000"/>
                </a:solidFill>
              </a:rPr>
              <a:t>	N. ICHIKAWA(JPN)</a:t>
            </a:r>
          </a:p>
          <a:p>
            <a:pPr>
              <a:spcBef>
                <a:spcPct val="0"/>
              </a:spcBef>
              <a:buFontTx/>
              <a:buNone/>
              <a:defRPr/>
            </a:pPr>
            <a:r>
              <a:rPr lang="en-US" altLang="ja-JP" sz="1800" b="1" dirty="0" smtClean="0">
                <a:solidFill>
                  <a:srgbClr val="000000"/>
                </a:solidFill>
              </a:rPr>
              <a:t>Drafting		OPEN</a:t>
            </a:r>
          </a:p>
          <a:p>
            <a:pPr>
              <a:spcBef>
                <a:spcPct val="0"/>
              </a:spcBef>
              <a:buFontTx/>
              <a:buNone/>
              <a:defRPr/>
            </a:pPr>
            <a:r>
              <a:rPr lang="en-US" altLang="ja-JP" sz="1800" b="1" dirty="0" smtClean="0">
                <a:solidFill>
                  <a:srgbClr val="000000"/>
                </a:solidFill>
              </a:rPr>
              <a:t>Coordinator : </a:t>
            </a:r>
          </a:p>
        </p:txBody>
      </p:sp>
      <p:sp>
        <p:nvSpPr>
          <p:cNvPr id="19" name="Rechteck 29"/>
          <p:cNvSpPr/>
          <p:nvPr/>
        </p:nvSpPr>
        <p:spPr>
          <a:xfrm>
            <a:off x="4932040" y="4653955"/>
            <a:ext cx="2332038" cy="503237"/>
          </a:xfrm>
          <a:prstGeom prst="rect">
            <a:avLst/>
          </a:prstGeom>
          <a:noFill/>
          <a:ln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de-DE" sz="2000" b="1" dirty="0">
                <a:solidFill>
                  <a:srgbClr val="000000"/>
                </a:solidFill>
                <a:cs typeface="Arial" panose="020B0604020202020204" pitchFamily="34" charset="0"/>
              </a:rPr>
              <a:t>E-Lab</a:t>
            </a:r>
            <a:r>
              <a:rPr lang="de-DE" b="1" dirty="0">
                <a:solidFill>
                  <a:srgbClr val="000000"/>
                </a:solidFill>
                <a:cs typeface="Arial" panose="020B0604020202020204" pitchFamily="34" charset="0"/>
              </a:rPr>
              <a:t>. Sub-group</a:t>
            </a:r>
          </a:p>
        </p:txBody>
      </p:sp>
      <p:sp>
        <p:nvSpPr>
          <p:cNvPr id="3079" name="Text Box 75"/>
          <p:cNvSpPr txBox="1">
            <a:spLocks noChangeArrowheads="1"/>
          </p:cNvSpPr>
          <p:nvPr/>
        </p:nvSpPr>
        <p:spPr bwMode="auto">
          <a:xfrm>
            <a:off x="4889624" y="5233957"/>
            <a:ext cx="4218880" cy="120032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  <a:defRPr/>
            </a:pPr>
            <a:r>
              <a:rPr lang="en-US" altLang="ja-JP" sz="1800" b="1" dirty="0" smtClean="0">
                <a:solidFill>
                  <a:srgbClr val="000000"/>
                </a:solidFill>
              </a:rPr>
              <a:t>co-Chairs : 	P. OHLUND(SWE)</a:t>
            </a:r>
          </a:p>
          <a:p>
            <a:pPr>
              <a:spcBef>
                <a:spcPct val="0"/>
              </a:spcBef>
              <a:buFontTx/>
              <a:buNone/>
              <a:defRPr/>
            </a:pPr>
            <a:r>
              <a:rPr lang="en-US" altLang="ja-JP" sz="1800" b="1" dirty="0">
                <a:solidFill>
                  <a:srgbClr val="000000"/>
                </a:solidFill>
              </a:rPr>
              <a:t>	 </a:t>
            </a:r>
            <a:r>
              <a:rPr lang="en-US" altLang="ja-JP" sz="1800" b="1" dirty="0" smtClean="0">
                <a:solidFill>
                  <a:srgbClr val="000000"/>
                </a:solidFill>
              </a:rPr>
              <a:t>	N.MIZUSHIMA(JPN)</a:t>
            </a:r>
          </a:p>
          <a:p>
            <a:pPr>
              <a:spcBef>
                <a:spcPct val="0"/>
              </a:spcBef>
              <a:buFontTx/>
              <a:buNone/>
              <a:defRPr/>
            </a:pPr>
            <a:r>
              <a:rPr lang="en-US" altLang="ja-JP" sz="1800" b="1" dirty="0" smtClean="0">
                <a:solidFill>
                  <a:srgbClr val="000000"/>
                </a:solidFill>
              </a:rPr>
              <a:t>co-TSs :    	N. MATTIAS(OICA)		N. ICHIKAWA(JPN)</a:t>
            </a:r>
          </a:p>
        </p:txBody>
      </p:sp>
      <p:sp>
        <p:nvSpPr>
          <p:cNvPr id="21" name="Rechteck 29"/>
          <p:cNvSpPr/>
          <p:nvPr/>
        </p:nvSpPr>
        <p:spPr>
          <a:xfrm>
            <a:off x="741809" y="4627532"/>
            <a:ext cx="2317750" cy="504825"/>
          </a:xfrm>
          <a:prstGeom prst="rect">
            <a:avLst/>
          </a:prstGeom>
          <a:noFill/>
          <a:ln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de-DE" b="1" dirty="0">
                <a:solidFill>
                  <a:srgbClr val="000000"/>
                </a:solidFill>
                <a:cs typeface="Arial" panose="020B0604020202020204" pitchFamily="34" charset="0"/>
              </a:rPr>
              <a:t>Task Forces</a:t>
            </a:r>
          </a:p>
        </p:txBody>
      </p:sp>
      <p:sp>
        <p:nvSpPr>
          <p:cNvPr id="3081" name="Text Box 75"/>
          <p:cNvSpPr txBox="1">
            <a:spLocks noChangeArrowheads="1"/>
          </p:cNvSpPr>
          <p:nvPr/>
        </p:nvSpPr>
        <p:spPr bwMode="auto">
          <a:xfrm>
            <a:off x="1187897" y="5233957"/>
            <a:ext cx="2172390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  <a:defRPr/>
            </a:pPr>
            <a:r>
              <a:rPr lang="en-US" altLang="ja-JP" sz="1800" b="1" dirty="0" smtClean="0">
                <a:solidFill>
                  <a:srgbClr val="000000"/>
                </a:solidFill>
              </a:rPr>
              <a:t>refer to next slide </a:t>
            </a:r>
          </a:p>
        </p:txBody>
      </p:sp>
      <p:cxnSp>
        <p:nvCxnSpPr>
          <p:cNvPr id="3" name="カギ線コネクタ 2"/>
          <p:cNvCxnSpPr>
            <a:stCxn id="19" idx="0"/>
            <a:endCxn id="3084" idx="2"/>
          </p:cNvCxnSpPr>
          <p:nvPr/>
        </p:nvCxnSpPr>
        <p:spPr>
          <a:xfrm rot="16200000" flipV="1">
            <a:off x="3785531" y="2341426"/>
            <a:ext cx="3063280" cy="1561777"/>
          </a:xfrm>
          <a:prstGeom prst="bentConnector3">
            <a:avLst>
              <a:gd name="adj1" fmla="val 34660"/>
            </a:avLst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カギ線コネクタ 6"/>
          <p:cNvCxnSpPr>
            <a:stCxn id="21" idx="0"/>
            <a:endCxn id="3084" idx="2"/>
          </p:cNvCxnSpPr>
          <p:nvPr/>
        </p:nvCxnSpPr>
        <p:spPr>
          <a:xfrm rot="5400000" flipH="1" flipV="1">
            <a:off x="1700055" y="1791305"/>
            <a:ext cx="3036857" cy="2635598"/>
          </a:xfrm>
          <a:prstGeom prst="bentConnector3">
            <a:avLst>
              <a:gd name="adj1" fmla="val 34109"/>
            </a:avLst>
          </a:prstGeom>
          <a:ln w="25400">
            <a:solidFill>
              <a:schemeClr val="tx1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84" name="テキスト ボックス 4"/>
          <p:cNvSpPr txBox="1">
            <a:spLocks noChangeArrowheads="1"/>
          </p:cNvSpPr>
          <p:nvPr/>
        </p:nvSpPr>
        <p:spPr bwMode="auto">
          <a:xfrm>
            <a:off x="2771775" y="1012825"/>
            <a:ext cx="3529013" cy="577850"/>
          </a:xfrm>
          <a:prstGeom prst="rect">
            <a:avLst/>
          </a:prstGeom>
          <a:solidFill>
            <a:schemeClr val="bg1"/>
          </a:solidFill>
          <a:ln w="57150">
            <a:solidFill>
              <a:schemeClr val="accent2"/>
            </a:solidFill>
            <a:miter lim="800000"/>
            <a:headEnd/>
            <a:tailEnd/>
          </a:ln>
        </p:spPr>
        <p:txBody>
          <a:bodyPr anchor="ctr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 algn="ctr">
              <a:lnSpc>
                <a:spcPct val="150000"/>
              </a:lnSpc>
              <a:spcBef>
                <a:spcPct val="0"/>
              </a:spcBef>
              <a:buFontTx/>
              <a:buNone/>
              <a:defRPr/>
            </a:pPr>
            <a:r>
              <a:rPr lang="en-US" altLang="ja-JP" sz="2400" b="1" dirty="0" smtClean="0">
                <a:solidFill>
                  <a:srgbClr val="000000"/>
                </a:solidFill>
                <a:ea typeface="メイリオ" pitchFamily="50" charset="-128"/>
                <a:cs typeface="Arial" charset="0"/>
              </a:rPr>
              <a:t>WLTP Informal Group</a:t>
            </a:r>
          </a:p>
        </p:txBody>
      </p:sp>
      <p:sp>
        <p:nvSpPr>
          <p:cNvPr id="15" name="タイトル 1"/>
          <p:cNvSpPr txBox="1">
            <a:spLocks/>
          </p:cNvSpPr>
          <p:nvPr/>
        </p:nvSpPr>
        <p:spPr bwMode="auto">
          <a:xfrm>
            <a:off x="0" y="0"/>
            <a:ext cx="9144000" cy="633413"/>
          </a:xfrm>
          <a:prstGeom prst="rect">
            <a:avLst/>
          </a:prstGeom>
          <a:solidFill>
            <a:srgbClr val="4F81BD"/>
          </a:solidFill>
          <a:ln>
            <a:noFill/>
          </a:ln>
          <a:effectLst/>
          <a:extLst/>
        </p:spPr>
        <p:txBody>
          <a:bodyPr anchor="ctr"/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bg1"/>
                </a:solidFill>
                <a:latin typeface="Arial" charset="0"/>
                <a:ea typeface="ＭＳ Ｐゴシック" pitchFamily="50" charset="-128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bg1"/>
                </a:solidFill>
                <a:latin typeface="Arial" charset="0"/>
                <a:ea typeface="ＭＳ Ｐゴシック" pitchFamily="50" charset="-128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bg1"/>
                </a:solidFill>
                <a:latin typeface="Arial" charset="0"/>
                <a:ea typeface="ＭＳ Ｐゴシック" pitchFamily="50" charset="-128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bg1"/>
                </a:solidFill>
                <a:latin typeface="Arial" charset="0"/>
                <a:ea typeface="ＭＳ Ｐゴシック" pitchFamily="50" charset="-128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bg1"/>
                </a:solidFill>
                <a:latin typeface="Arial" charset="0"/>
                <a:ea typeface="ＭＳ Ｐゴシック" pitchFamily="50" charset="-128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bg1"/>
                </a:solidFill>
                <a:latin typeface="Arial" charset="0"/>
                <a:ea typeface="ＭＳ Ｐゴシック" pitchFamily="50" charset="-128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bg1"/>
                </a:solidFill>
                <a:latin typeface="Arial" charset="0"/>
                <a:ea typeface="ＭＳ Ｐゴシック" pitchFamily="50" charset="-128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bg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>
              <a:defRPr/>
            </a:pPr>
            <a:r>
              <a:rPr lang="en-US" altLang="ja-JP" kern="0" dirty="0" smtClean="0">
                <a:solidFill>
                  <a:sysClr val="window" lastClr="FFFFFF"/>
                </a:solidFill>
              </a:rPr>
              <a:t>WLTP Phase2 Leading Team</a:t>
            </a:r>
            <a:endParaRPr lang="en-US" kern="0" dirty="0">
              <a:solidFill>
                <a:sysClr val="window" lastClr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60631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タイトル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altLang="ja-JP" dirty="0" smtClean="0">
                <a:latin typeface="Arial Unicode MS" pitchFamily="50" charset="-128"/>
                <a:ea typeface="Arial Unicode MS" pitchFamily="50" charset="-128"/>
                <a:cs typeface="Arial Unicode MS" pitchFamily="50" charset="-128"/>
              </a:rPr>
              <a:t>Task Forces Structure</a:t>
            </a:r>
          </a:p>
        </p:txBody>
      </p:sp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89487711"/>
              </p:ext>
            </p:extLst>
          </p:nvPr>
        </p:nvGraphicFramePr>
        <p:xfrm>
          <a:off x="408236" y="718096"/>
          <a:ext cx="8357121" cy="581994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20403"/>
                <a:gridCol w="1380865"/>
                <a:gridCol w="2359372"/>
                <a:gridCol w="2596481"/>
              </a:tblGrid>
              <a:tr h="731137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Working</a:t>
                      </a:r>
                    </a:p>
                    <a:p>
                      <a:pPr algn="ctr"/>
                      <a:r>
                        <a:rPr kumimoji="1" lang="en-US" altLang="ja-JP" dirty="0" smtClean="0"/>
                        <a:t>Categories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Lead by 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Collaboration with EVE-IWG</a:t>
                      </a:r>
                      <a:endParaRPr kumimoji="1" lang="ja-JP" altLang="en-US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dirty="0" smtClean="0"/>
                        <a:t>remark</a:t>
                      </a:r>
                      <a:endParaRPr kumimoji="1" lang="ja-JP" altLang="en-US" dirty="0" smtClean="0"/>
                    </a:p>
                  </a:txBody>
                  <a:tcPr anchor="ctr"/>
                </a:tc>
              </a:tr>
              <a:tr h="637015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Cycles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</a:p>
                    <a:p>
                      <a:pPr algn="ctr"/>
                      <a:r>
                        <a:rPr kumimoji="1" lang="en-US" altLang="ja-JP" dirty="0" smtClean="0"/>
                        <a:t>Japan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✔</a:t>
                      </a:r>
                      <a:endParaRPr kumimoji="1" lang="en-US" altLang="ja-JP" dirty="0" smtClean="0"/>
                    </a:p>
                    <a:p>
                      <a:pPr algn="ctr"/>
                      <a:r>
                        <a:rPr kumimoji="1" lang="en-US" altLang="ja-JP" sz="1600" dirty="0" smtClean="0"/>
                        <a:t>(HEV system power)</a:t>
                      </a:r>
                      <a:endParaRPr kumimoji="1" lang="ja-JP" alt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HEV cycle classification, </a:t>
                      </a:r>
                      <a:r>
                        <a:rPr kumimoji="1" lang="en-US" altLang="ja-JP" dirty="0" err="1" smtClean="0"/>
                        <a:t>etc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848331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Supplemental Tests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Low temperature</a:t>
                      </a:r>
                    </a:p>
                    <a:p>
                      <a:r>
                        <a:rPr kumimoji="1" lang="en-US" altLang="ja-JP" dirty="0" smtClean="0"/>
                        <a:t>High altitude</a:t>
                      </a:r>
                    </a:p>
                    <a:p>
                      <a:r>
                        <a:rPr kumimoji="1" lang="en-US" altLang="ja-JP" dirty="0" smtClean="0"/>
                        <a:t>Auxiliary devices,</a:t>
                      </a:r>
                      <a:r>
                        <a:rPr kumimoji="1" lang="en-US" altLang="ja-JP" baseline="0" dirty="0" smtClean="0"/>
                        <a:t> </a:t>
                      </a:r>
                      <a:r>
                        <a:rPr kumimoji="1" lang="en-US" altLang="ja-JP" baseline="0" dirty="0" err="1" smtClean="0"/>
                        <a:t>etc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870035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Evaporative Tests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Japan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Strong desire from CPs to develop</a:t>
                      </a:r>
                      <a:r>
                        <a:rPr kumimoji="1" lang="en-US" altLang="ja-JP" baseline="0" dirty="0" smtClean="0"/>
                        <a:t> </a:t>
                      </a:r>
                      <a:r>
                        <a:rPr kumimoji="1" lang="en-US" altLang="ja-JP" baseline="0" dirty="0" err="1" smtClean="0"/>
                        <a:t>gtr</a:t>
                      </a:r>
                      <a:r>
                        <a:rPr kumimoji="1" lang="en-US" altLang="ja-JP" baseline="0" dirty="0" smtClean="0"/>
                        <a:t> by 74</a:t>
                      </a:r>
                      <a:r>
                        <a:rPr kumimoji="1" lang="en-US" altLang="ja-JP" baseline="30000" dirty="0" smtClean="0"/>
                        <a:t>th</a:t>
                      </a:r>
                      <a:r>
                        <a:rPr kumimoji="1" lang="en-US" altLang="ja-JP" baseline="0" dirty="0" smtClean="0"/>
                        <a:t> GRPE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819731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Durability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✔</a:t>
                      </a:r>
                      <a:endParaRPr kumimoji="1" lang="en-US" altLang="ja-JP" dirty="0" smtClean="0"/>
                    </a:p>
                    <a:p>
                      <a:pPr algn="ctr"/>
                      <a:r>
                        <a:rPr kumimoji="1" lang="en-US" altLang="ja-JP" dirty="0" smtClean="0"/>
                        <a:t>(study on </a:t>
                      </a:r>
                      <a:r>
                        <a:rPr kumimoji="1" lang="en-US" altLang="ja-JP" baseline="0" dirty="0" smtClean="0"/>
                        <a:t>battery durability)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Pollutants</a:t>
                      </a:r>
                    </a:p>
                    <a:p>
                      <a:r>
                        <a:rPr kumimoji="1" lang="en-US" altLang="ja-JP" dirty="0" smtClean="0"/>
                        <a:t>Road-load</a:t>
                      </a:r>
                    </a:p>
                    <a:p>
                      <a:r>
                        <a:rPr kumimoji="1" lang="en-US" altLang="ja-JP" dirty="0" smtClean="0"/>
                        <a:t>CO2/EC/Range, </a:t>
                      </a:r>
                      <a:r>
                        <a:rPr kumimoji="1" lang="en-US" altLang="ja-JP" dirty="0" err="1" smtClean="0"/>
                        <a:t>etc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09387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OBD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Japan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anchor="ctr"/>
                </a:tc>
              </a:tr>
              <a:tr h="504056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In service</a:t>
                      </a:r>
                      <a:r>
                        <a:rPr kumimoji="1" lang="en-US" altLang="ja-JP" baseline="0" dirty="0" smtClean="0"/>
                        <a:t> 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EU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COP</a:t>
                      </a:r>
                    </a:p>
                    <a:p>
                      <a:r>
                        <a:rPr kumimoji="1" lang="en-US" altLang="ja-JP" dirty="0" smtClean="0"/>
                        <a:t>ISC, </a:t>
                      </a:r>
                      <a:r>
                        <a:rPr kumimoji="1" lang="en-US" altLang="ja-JP" dirty="0" err="1" smtClean="0"/>
                        <a:t>etc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656064"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Carryover</a:t>
                      </a:r>
                      <a:r>
                        <a:rPr kumimoji="1" lang="en-US" altLang="ja-JP" baseline="0" dirty="0" smtClean="0"/>
                        <a:t> items from Phase1b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(same</a:t>
                      </a:r>
                      <a:r>
                        <a:rPr kumimoji="1" lang="en-US" altLang="ja-JP" baseline="0" dirty="0" smtClean="0"/>
                        <a:t> as phase1b) 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2" name="テキスト ボックス 1"/>
          <p:cNvSpPr txBox="1"/>
          <p:nvPr/>
        </p:nvSpPr>
        <p:spPr>
          <a:xfrm>
            <a:off x="1615108" y="6512768"/>
            <a:ext cx="56611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>
                <a:solidFill>
                  <a:prstClr val="black"/>
                </a:solidFill>
              </a:rPr>
              <a:t>Other CPs is also considering to lead “Working items”</a:t>
            </a:r>
            <a:endParaRPr lang="ja-JP" altLang="en-US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826697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8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8_標準デザイン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360000" tIns="1486800" rIns="360000" bIns="0" numCol="1" anchor="b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36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Arial" pitchFamily="34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360000" tIns="1486800" rIns="360000" bIns="0" numCol="1" anchor="b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3600" b="0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Arial" pitchFamily="34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7_日本語フォーマットMEIRY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7_日本語フォーマットMEIRYO">
      <a:majorFont>
        <a:latin typeface="Meiryo UI"/>
        <a:ea typeface="Meiryo UI"/>
        <a:cs typeface="Meiryo UI"/>
      </a:majorFont>
      <a:minorFont>
        <a:latin typeface="Meiryo UI"/>
        <a:ea typeface="Meiryo UI"/>
        <a:cs typeface="Meiryo UI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1748</TotalTime>
  <Words>221</Words>
  <Application>Microsoft Office PowerPoint</Application>
  <PresentationFormat>On-screen Show (4:3)</PresentationFormat>
  <Paragraphs>92</Paragraphs>
  <Slides>7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3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Office テーマ</vt:lpstr>
      <vt:lpstr>8_標準デザイン</vt:lpstr>
      <vt:lpstr>7_日本語フォーマットMEIRYO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Task Forces Structure</vt:lpstr>
    </vt:vector>
  </TitlesOfParts>
  <Company>国土交通省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WLTP-05-03 - Organization Phase 1B</dc:title>
  <dc:creator>行政情報化推進課</dc:creator>
  <cp:lastModifiedBy>United Nations</cp:lastModifiedBy>
  <cp:revision>386</cp:revision>
  <cp:lastPrinted>2016-01-13T17:07:07Z</cp:lastPrinted>
  <dcterms:created xsi:type="dcterms:W3CDTF">2014-06-05T19:26:02Z</dcterms:created>
  <dcterms:modified xsi:type="dcterms:W3CDTF">2016-01-13T17:07:27Z</dcterms:modified>
</cp:coreProperties>
</file>

<file path=docProps/thumbnail.jpeg>
</file>