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17"/>
  </p:notesMasterIdLst>
  <p:handoutMasterIdLst>
    <p:handoutMasterId r:id="rId18"/>
  </p:handoutMasterIdLst>
  <p:sldIdLst>
    <p:sldId id="256" r:id="rId3"/>
    <p:sldId id="284" r:id="rId4"/>
    <p:sldId id="264" r:id="rId5"/>
    <p:sldId id="274" r:id="rId6"/>
    <p:sldId id="261" r:id="rId7"/>
    <p:sldId id="266" r:id="rId8"/>
    <p:sldId id="270" r:id="rId9"/>
    <p:sldId id="279" r:id="rId10"/>
    <p:sldId id="280" r:id="rId11"/>
    <p:sldId id="292" r:id="rId12"/>
    <p:sldId id="276" r:id="rId13"/>
    <p:sldId id="293" r:id="rId14"/>
    <p:sldId id="265" r:id="rId15"/>
    <p:sldId id="294" r:id="rId16"/>
  </p:sldIdLst>
  <p:sldSz cx="12192000" cy="6858000"/>
  <p:notesSz cx="7315200" cy="9601200"/>
  <p:defaultTextStyle>
    <a:defPPr>
      <a:defRPr lang="nl-B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75" autoAdjust="0"/>
    <p:restoredTop sz="92271" autoAdjust="0"/>
  </p:normalViewPr>
  <p:slideViewPr>
    <p:cSldViewPr snapToGrid="0">
      <p:cViewPr>
        <p:scale>
          <a:sx n="73" d="100"/>
          <a:sy n="73" d="100"/>
        </p:scale>
        <p:origin x="-1866" y="-105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5" d="100"/>
          <a:sy n="65" d="100"/>
        </p:scale>
        <p:origin x="1710" y="4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F9C5774-CE7B-4C1D-871A-77A2326D8D09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F78D28D-BDE3-470C-AB78-AF2775A1A9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271200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69920" cy="481727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l">
              <a:defRPr sz="1300"/>
            </a:lvl1pPr>
          </a:lstStyle>
          <a:p>
            <a:endParaRPr lang="nl-BE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143587" y="0"/>
            <a:ext cx="3169920" cy="481727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r">
              <a:defRPr sz="1300"/>
            </a:lvl1pPr>
          </a:lstStyle>
          <a:p>
            <a:fld id="{554E1A13-C234-49BC-83D2-3334258B69E2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77875" y="1200150"/>
            <a:ext cx="5759450" cy="32400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61" tIns="48331" rIns="96661" bIns="48331" rtlCol="0" anchor="ctr"/>
          <a:lstStyle/>
          <a:p>
            <a:endParaRPr lang="nl-BE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31520" y="4620577"/>
            <a:ext cx="5852160" cy="3780473"/>
          </a:xfrm>
          <a:prstGeom prst="rect">
            <a:avLst/>
          </a:prstGeom>
        </p:spPr>
        <p:txBody>
          <a:bodyPr vert="horz" lIns="96661" tIns="48331" rIns="96661" bIns="48331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19474"/>
            <a:ext cx="3169920" cy="481726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l">
              <a:defRPr sz="1300"/>
            </a:lvl1pPr>
          </a:lstStyle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143587" y="9119474"/>
            <a:ext cx="3169920" cy="481726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r">
              <a:defRPr sz="1300"/>
            </a:lvl1pPr>
          </a:lstStyle>
          <a:p>
            <a:fld id="{BF3AF03E-5B2C-4DCE-8834-AF6D372F1BF9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19618655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1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55056319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10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39814243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11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21544270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257300" y="720725"/>
            <a:ext cx="4800600" cy="36004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>
                <a:solidFill>
                  <a:prstClr val="black"/>
                </a:solidFill>
              </a:rPr>
              <a:pPr/>
              <a:t>12</a:t>
            </a:fld>
            <a:endParaRPr lang="nl-BE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796352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13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153580475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2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55455162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3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5287906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4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56862467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5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93757234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6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88520948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7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49415087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8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425814756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77875" y="1200150"/>
            <a:ext cx="5759450" cy="32400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BE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3AF03E-5B2C-4DCE-8834-AF6D372F1BF9}" type="slidenum">
              <a:rPr lang="nl-BE" smtClean="0"/>
              <a:pPr/>
              <a:t>9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4058324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625478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6243341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2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2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89650604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957539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47516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121737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74513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16010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0224617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4440130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27560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67997517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5870792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155269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502675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2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7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9999461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4715317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9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2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2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1021092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16618912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11461309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9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0886500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9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13986688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9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4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880782-6FEA-407D-95A3-72DF813A35DD}" type="datetimeFigureOut">
              <a:rPr lang="nl-BE" smtClean="0"/>
              <a:pPr/>
              <a:t>13/01/2016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4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4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1A95E2-7D99-4940-809A-5DBC2036E6F2}" type="slidenum">
              <a:rPr lang="nl-BE" smtClean="0"/>
              <a:pPr/>
              <a:t>‹#›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3015538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B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880782-6FEA-407D-95A3-72DF813A35DD}" type="datetimeFigureOut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13/01/2016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1A95E2-7D99-4940-809A-5DBC2036E6F2}" type="slidenum">
              <a:rPr lang="nl-BE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nl-BE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908194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B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mailto:hardik@siam.in" TargetMode="External"/><Relationship Id="rId2" Type="http://schemas.openxmlformats.org/officeDocument/2006/relationships/hyperlink" Target="mailto:d.leveratto@immamotorcycles.org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www2.unece.org/wiki/pages/viewpage.action?pageId=5800520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373646"/>
            <a:ext cx="9144000" cy="2387600"/>
          </a:xfrm>
        </p:spPr>
        <p:txBody>
          <a:bodyPr>
            <a:normAutofit fontScale="90000"/>
          </a:bodyPr>
          <a:lstStyle/>
          <a:p>
            <a:r>
              <a:rPr lang="sv-SE" dirty="0"/>
              <a:t>R</a:t>
            </a:r>
            <a:r>
              <a:rPr lang="sv-SE" dirty="0" smtClean="0"/>
              <a:t>eport </a:t>
            </a:r>
            <a:r>
              <a:rPr lang="sv-SE" dirty="0"/>
              <a:t>from IWG on </a:t>
            </a:r>
            <a:r>
              <a:rPr lang="sv-SE" b="1" dirty="0"/>
              <a:t>E</a:t>
            </a:r>
            <a:r>
              <a:rPr lang="sv-SE" dirty="0"/>
              <a:t>nvironmental</a:t>
            </a:r>
            <a:r>
              <a:rPr lang="sv-SE" b="1" dirty="0"/>
              <a:t> </a:t>
            </a:r>
            <a:r>
              <a:rPr lang="sv-SE" dirty="0"/>
              <a:t>and</a:t>
            </a:r>
            <a:r>
              <a:rPr lang="sv-SE" b="1" dirty="0"/>
              <a:t> P</a:t>
            </a:r>
            <a:r>
              <a:rPr lang="sv-SE" dirty="0"/>
              <a:t>ropulsion</a:t>
            </a:r>
            <a:r>
              <a:rPr lang="sv-SE" b="1" dirty="0"/>
              <a:t> P</a:t>
            </a:r>
            <a:r>
              <a:rPr lang="sv-SE" dirty="0"/>
              <a:t>erformance</a:t>
            </a:r>
            <a:r>
              <a:rPr lang="sv-SE" b="1" dirty="0"/>
              <a:t> R</a:t>
            </a:r>
            <a:r>
              <a:rPr lang="sv-SE" dirty="0"/>
              <a:t>equirements</a:t>
            </a:r>
            <a:r>
              <a:rPr lang="sv-SE" b="1" dirty="0"/>
              <a:t> </a:t>
            </a:r>
            <a:r>
              <a:rPr lang="sv-SE" dirty="0"/>
              <a:t>for Light</a:t>
            </a:r>
            <a:r>
              <a:rPr lang="sv-SE" b="1" dirty="0"/>
              <a:t> </a:t>
            </a:r>
            <a:r>
              <a:rPr lang="sv-SE" dirty="0"/>
              <a:t>vehicles</a:t>
            </a:r>
            <a:r>
              <a:rPr lang="sv-SE" b="1" dirty="0"/>
              <a:t> (EPPR)</a:t>
            </a:r>
            <a:r>
              <a:rPr lang="sv-SE" dirty="0"/>
              <a:t/>
            </a:r>
            <a:br>
              <a:rPr lang="sv-SE" dirty="0"/>
            </a:br>
            <a:r>
              <a:rPr lang="sv-SE" dirty="0"/>
              <a:t> </a:t>
            </a:r>
            <a:r>
              <a:rPr lang="sv-SE" sz="5400" dirty="0" smtClean="0"/>
              <a:t>72</a:t>
            </a:r>
            <a:r>
              <a:rPr lang="sv-SE" sz="5400" baseline="30000" dirty="0" smtClean="0"/>
              <a:t>nd</a:t>
            </a:r>
            <a:r>
              <a:rPr lang="sv-SE" sz="5400" dirty="0" smtClean="0"/>
              <a:t> </a:t>
            </a:r>
            <a:r>
              <a:rPr lang="sv-SE" sz="5400" dirty="0"/>
              <a:t>GRPE </a:t>
            </a:r>
            <a:r>
              <a:rPr lang="sv-SE" sz="5400" dirty="0" smtClean="0"/>
              <a:t>13-15</a:t>
            </a:r>
            <a:r>
              <a:rPr lang="sv-SE" sz="5400" baseline="30000" dirty="0" smtClean="0"/>
              <a:t>th</a:t>
            </a:r>
            <a:r>
              <a:rPr lang="sv-SE" sz="5400" dirty="0" smtClean="0"/>
              <a:t> January 2016</a:t>
            </a:r>
            <a:endParaRPr lang="nl-BE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5310521"/>
            <a:ext cx="9144000" cy="1655762"/>
          </a:xfrm>
        </p:spPr>
        <p:txBody>
          <a:bodyPr/>
          <a:lstStyle/>
          <a:p>
            <a:r>
              <a:rPr lang="sv-SE" dirty="0"/>
              <a:t>Geneva </a:t>
            </a:r>
          </a:p>
          <a:p>
            <a:r>
              <a:rPr lang="sv-SE" dirty="0"/>
              <a:t> </a:t>
            </a:r>
            <a:r>
              <a:rPr lang="sv-SE" dirty="0" smtClean="0"/>
              <a:t>Chair: Adolfo PERUJO</a:t>
            </a:r>
          </a:p>
          <a:p>
            <a:r>
              <a:rPr lang="sv-SE" dirty="0" smtClean="0"/>
              <a:t>Secretary: Thomas VERCAMMEN</a:t>
            </a:r>
            <a:endParaRPr lang="sv-SE" dirty="0"/>
          </a:p>
        </p:txBody>
      </p:sp>
      <p:sp>
        <p:nvSpPr>
          <p:cNvPr id="4" name="TextBox 5"/>
          <p:cNvSpPr txBox="1"/>
          <p:nvPr/>
        </p:nvSpPr>
        <p:spPr>
          <a:xfrm>
            <a:off x="8772128" y="4"/>
            <a:ext cx="341987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sv-S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GB" sz="1600" b="0" dirty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Informal </a:t>
            </a:r>
            <a:r>
              <a:rPr lang="en-GB" sz="1600" b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document</a:t>
            </a:r>
            <a:r>
              <a:rPr lang="en-GB" sz="1600" b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 </a:t>
            </a:r>
            <a:r>
              <a:rPr lang="en-GB" sz="1600" b="1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GRPE-72-16</a:t>
            </a:r>
            <a:r>
              <a:rPr lang="en-GB" sz="1600" b="1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/>
            </a:r>
            <a:br>
              <a:rPr lang="en-GB" sz="1600" b="1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</a:br>
            <a:r>
              <a:rPr lang="en-GB" sz="160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72</a:t>
            </a:r>
            <a:r>
              <a:rPr lang="en-GB" sz="1600" baseline="3000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nd</a:t>
            </a:r>
            <a:r>
              <a:rPr lang="en-GB" sz="1600" b="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 </a:t>
            </a:r>
            <a:r>
              <a:rPr lang="en-GB" sz="1600" b="0" dirty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GRPE, </a:t>
            </a:r>
            <a:r>
              <a:rPr lang="en-GB" sz="1600" b="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11</a:t>
            </a:r>
            <a:r>
              <a:rPr lang="en-GB" sz="1600" dirty="0" smtClean="0">
                <a:latin typeface="Times New Roman" pitchFamily="18" charset="0"/>
                <a:ea typeface="ＭＳ Ｐゴシック" pitchFamily="34" charset="-128"/>
              </a:rPr>
              <a:t>- 15</a:t>
            </a:r>
            <a:r>
              <a:rPr lang="en-GB" sz="1600" b="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 January 2016</a:t>
            </a:r>
          </a:p>
          <a:p>
            <a:pPr algn="r"/>
            <a:r>
              <a:rPr lang="en-GB" sz="1600" dirty="0">
                <a:latin typeface="Times New Roman" pitchFamily="18" charset="0"/>
                <a:ea typeface="ＭＳ Ｐゴシック" pitchFamily="34" charset="-128"/>
              </a:rPr>
              <a:t>A</a:t>
            </a:r>
            <a:r>
              <a:rPr lang="en-GB" sz="1600" b="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genda item 9(a)</a:t>
            </a:r>
            <a:endParaRPr lang="en-GB" sz="1600" b="0" dirty="0" smtClean="0">
              <a:solidFill>
                <a:schemeClr val="tx1"/>
              </a:solidFill>
            </a:endParaRPr>
          </a:p>
        </p:txBody>
      </p:sp>
      <p:sp>
        <p:nvSpPr>
          <p:cNvPr id="5" name="TextBox 6"/>
          <p:cNvSpPr txBox="1"/>
          <p:nvPr/>
        </p:nvSpPr>
        <p:spPr>
          <a:xfrm>
            <a:off x="0" y="76946"/>
            <a:ext cx="341987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sv-S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GB" sz="1600" b="0" dirty="0" smtClean="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rPr>
              <a:t>Submitted by the IWG on EPPR</a:t>
            </a:r>
            <a:endParaRPr lang="en-GB" sz="1600" b="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7450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dirty="0" err="1" smtClean="0"/>
              <a:t>Amendments</a:t>
            </a:r>
            <a:r>
              <a:rPr lang="sv-SE" dirty="0" smtClean="0"/>
              <a:t> to GTR 2</a:t>
            </a:r>
            <a:endParaRPr lang="sv-SE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v-SE" dirty="0" err="1" smtClean="0"/>
              <a:t>Proposal</a:t>
            </a:r>
            <a:r>
              <a:rPr lang="sv-SE" dirty="0" smtClean="0"/>
              <a:t> from EC for GTR 2 revision 1 (</a:t>
            </a:r>
            <a:r>
              <a:rPr lang="sv-SE" dirty="0" err="1" smtClean="0"/>
              <a:t>clean</a:t>
            </a:r>
            <a:r>
              <a:rPr lang="sv-SE" dirty="0" smtClean="0"/>
              <a:t> </a:t>
            </a:r>
            <a:r>
              <a:rPr lang="sv-SE" dirty="0" err="1" smtClean="0"/>
              <a:t>document</a:t>
            </a:r>
            <a:r>
              <a:rPr lang="sv-SE" dirty="0" smtClean="0"/>
              <a:t>).</a:t>
            </a:r>
          </a:p>
          <a:p>
            <a:r>
              <a:rPr lang="sv-SE" dirty="0" smtClean="0"/>
              <a:t>IMMA </a:t>
            </a:r>
            <a:r>
              <a:rPr lang="sv-SE" dirty="0" err="1" smtClean="0"/>
              <a:t>started</a:t>
            </a:r>
            <a:r>
              <a:rPr lang="sv-SE" dirty="0" smtClean="0"/>
              <a:t> </a:t>
            </a:r>
            <a:r>
              <a:rPr lang="sv-SE" dirty="0" err="1" smtClean="0"/>
              <a:t>comparing</a:t>
            </a:r>
            <a:r>
              <a:rPr lang="sv-SE" dirty="0" smtClean="0"/>
              <a:t> </a:t>
            </a:r>
            <a:r>
              <a:rPr lang="sv-SE" dirty="0" err="1" smtClean="0"/>
              <a:t>clean</a:t>
            </a:r>
            <a:r>
              <a:rPr lang="sv-SE" dirty="0" smtClean="0"/>
              <a:t> </a:t>
            </a:r>
            <a:r>
              <a:rPr lang="sv-SE" dirty="0" err="1" smtClean="0"/>
              <a:t>document</a:t>
            </a:r>
            <a:r>
              <a:rPr lang="sv-SE" dirty="0" smtClean="0"/>
              <a:t> </a:t>
            </a:r>
            <a:r>
              <a:rPr lang="sv-SE" dirty="0" err="1" smtClean="0"/>
              <a:t>with</a:t>
            </a:r>
            <a:r>
              <a:rPr lang="sv-SE" dirty="0" smtClean="0"/>
              <a:t> </a:t>
            </a:r>
            <a:r>
              <a:rPr lang="sv-SE" dirty="0" err="1" smtClean="0"/>
              <a:t>current</a:t>
            </a:r>
            <a:r>
              <a:rPr lang="sv-SE" dirty="0" smtClean="0"/>
              <a:t> GTR2, so </a:t>
            </a:r>
            <a:r>
              <a:rPr lang="sv-SE" dirty="0" err="1" smtClean="0"/>
              <a:t>that</a:t>
            </a:r>
            <a:r>
              <a:rPr lang="sv-SE" dirty="0" smtClean="0"/>
              <a:t> the </a:t>
            </a:r>
            <a:r>
              <a:rPr lang="sv-SE" dirty="0" err="1" smtClean="0"/>
              <a:t>differences</a:t>
            </a:r>
            <a:r>
              <a:rPr lang="sv-SE" dirty="0" smtClean="0"/>
              <a:t> </a:t>
            </a:r>
            <a:r>
              <a:rPr lang="sv-SE" dirty="0" err="1" smtClean="0"/>
              <a:t>are</a:t>
            </a:r>
            <a:r>
              <a:rPr lang="sv-SE" dirty="0" smtClean="0"/>
              <a:t> </a:t>
            </a:r>
            <a:r>
              <a:rPr lang="sv-SE" dirty="0" err="1" smtClean="0"/>
              <a:t>clear</a:t>
            </a:r>
            <a:endParaRPr lang="sv-SE" dirty="0"/>
          </a:p>
        </p:txBody>
      </p:sp>
    </p:spTree>
    <p:extLst>
      <p:ext uri="{BB962C8B-B14F-4D97-AF65-F5344CB8AC3E}">
        <p14:creationId xmlns:p14="http://schemas.microsoft.com/office/powerpoint/2010/main" val="135315415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Tentative proposal for Phase II (from 2016 </a:t>
            </a:r>
            <a:r>
              <a:rPr lang="en-US" b="1" dirty="0" smtClean="0"/>
              <a:t>and </a:t>
            </a:r>
            <a:r>
              <a:rPr lang="en-US" b="1" dirty="0"/>
              <a:t>beyond)</a:t>
            </a:r>
            <a:endParaRPr lang="sv-SE" b="1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sv-SE" dirty="0" smtClean="0"/>
              <a:t>GTR on </a:t>
            </a:r>
            <a:r>
              <a:rPr lang="sv-SE" dirty="0" err="1" smtClean="0"/>
              <a:t>Evap</a:t>
            </a:r>
            <a:r>
              <a:rPr lang="sv-SE" dirty="0" smtClean="0"/>
              <a:t> and </a:t>
            </a:r>
            <a:r>
              <a:rPr lang="sv-SE" dirty="0" err="1" smtClean="0"/>
              <a:t>Crankcase</a:t>
            </a:r>
            <a:endParaRPr lang="sv-SE" dirty="0" smtClean="0"/>
          </a:p>
          <a:p>
            <a:pPr lvl="1"/>
            <a:r>
              <a:rPr lang="sv-SE" dirty="0" err="1" smtClean="0"/>
              <a:t>Develop</a:t>
            </a:r>
            <a:r>
              <a:rPr lang="sv-SE" dirty="0" smtClean="0"/>
              <a:t> </a:t>
            </a:r>
            <a:r>
              <a:rPr lang="sv-SE" dirty="0" err="1" smtClean="0"/>
              <a:t>Crankcase</a:t>
            </a:r>
            <a:r>
              <a:rPr lang="sv-SE" dirty="0" smtClean="0"/>
              <a:t> test (L1/L3)</a:t>
            </a:r>
          </a:p>
          <a:p>
            <a:pPr lvl="1"/>
            <a:r>
              <a:rPr lang="sv-SE" dirty="0" err="1" smtClean="0"/>
              <a:t>Amend</a:t>
            </a:r>
            <a:r>
              <a:rPr lang="sv-SE" dirty="0" smtClean="0"/>
              <a:t> GTR on </a:t>
            </a:r>
            <a:r>
              <a:rPr lang="sv-SE" dirty="0" err="1" smtClean="0"/>
              <a:t>Evap</a:t>
            </a:r>
            <a:r>
              <a:rPr lang="sv-SE" dirty="0" smtClean="0"/>
              <a:t> and </a:t>
            </a:r>
            <a:r>
              <a:rPr lang="sv-SE" dirty="0" err="1" smtClean="0"/>
              <a:t>Crankcase</a:t>
            </a:r>
            <a:r>
              <a:rPr lang="sv-SE" dirty="0" smtClean="0"/>
              <a:t> for 3-wheelers</a:t>
            </a:r>
          </a:p>
          <a:p>
            <a:r>
              <a:rPr lang="sv-SE" dirty="0" smtClean="0"/>
              <a:t>GTR on OBD</a:t>
            </a:r>
          </a:p>
          <a:p>
            <a:pPr lvl="1"/>
            <a:r>
              <a:rPr lang="sv-SE" dirty="0" err="1" smtClean="0"/>
              <a:t>Amend</a:t>
            </a:r>
            <a:r>
              <a:rPr lang="sv-SE" dirty="0" smtClean="0"/>
              <a:t> GTR on OBD UN </a:t>
            </a:r>
            <a:r>
              <a:rPr lang="sv-SE" dirty="0" err="1" smtClean="0"/>
              <a:t>Stage</a:t>
            </a:r>
            <a:r>
              <a:rPr lang="sv-SE" dirty="0" smtClean="0"/>
              <a:t> I for 3-wheelers</a:t>
            </a:r>
          </a:p>
          <a:p>
            <a:pPr lvl="1"/>
            <a:r>
              <a:rPr lang="sv-SE" dirty="0" smtClean="0"/>
              <a:t>Amend GTR on OBD UN Stage II for (L3)</a:t>
            </a:r>
          </a:p>
          <a:p>
            <a:r>
              <a:rPr lang="sv-SE" dirty="0" smtClean="0"/>
              <a:t>GTR 2</a:t>
            </a:r>
          </a:p>
          <a:p>
            <a:pPr lvl="1"/>
            <a:r>
              <a:rPr lang="sv-SE" dirty="0" err="1" smtClean="0"/>
              <a:t>Amend</a:t>
            </a:r>
            <a:r>
              <a:rPr lang="sv-SE" dirty="0" smtClean="0"/>
              <a:t> GTR 2 for 3-wheelers (</a:t>
            </a:r>
            <a:r>
              <a:rPr lang="sv-SE" dirty="0" err="1" smtClean="0"/>
              <a:t>conventional</a:t>
            </a:r>
            <a:r>
              <a:rPr lang="sv-SE" dirty="0" smtClean="0"/>
              <a:t> </a:t>
            </a:r>
            <a:r>
              <a:rPr lang="sv-SE" dirty="0" err="1" smtClean="0"/>
              <a:t>propulsion</a:t>
            </a:r>
            <a:r>
              <a:rPr lang="sv-SE" dirty="0" smtClean="0"/>
              <a:t>)</a:t>
            </a:r>
          </a:p>
          <a:p>
            <a:pPr lvl="1"/>
            <a:r>
              <a:rPr lang="sv-SE" dirty="0" err="1" smtClean="0"/>
              <a:t>Amend</a:t>
            </a:r>
            <a:r>
              <a:rPr lang="sv-SE" dirty="0" smtClean="0"/>
              <a:t> GTR 2 for </a:t>
            </a:r>
            <a:r>
              <a:rPr lang="sv-SE" dirty="0" err="1" smtClean="0"/>
              <a:t>electric</a:t>
            </a:r>
            <a:r>
              <a:rPr lang="sv-SE" dirty="0" smtClean="0"/>
              <a:t> </a:t>
            </a:r>
            <a:r>
              <a:rPr lang="sv-SE" dirty="0" err="1" smtClean="0"/>
              <a:t>range</a:t>
            </a:r>
            <a:r>
              <a:rPr lang="sv-SE" dirty="0" smtClean="0"/>
              <a:t> and </a:t>
            </a:r>
            <a:r>
              <a:rPr lang="sv-SE" dirty="0" err="1" smtClean="0"/>
              <a:t>consumption</a:t>
            </a:r>
            <a:endParaRPr lang="sv-SE" dirty="0" smtClean="0"/>
          </a:p>
          <a:p>
            <a:r>
              <a:rPr lang="sv-SE" dirty="0" smtClean="0"/>
              <a:t>New GTR on </a:t>
            </a:r>
            <a:r>
              <a:rPr lang="sv-SE" dirty="0" err="1" smtClean="0"/>
              <a:t>durability</a:t>
            </a:r>
            <a:r>
              <a:rPr lang="sv-SE" dirty="0" smtClean="0"/>
              <a:t> (L1/L3)</a:t>
            </a:r>
          </a:p>
          <a:p>
            <a:r>
              <a:rPr lang="sv-SE" dirty="0" smtClean="0"/>
              <a:t>New GTR on </a:t>
            </a:r>
            <a:r>
              <a:rPr lang="sv-SE" dirty="0" err="1" smtClean="0"/>
              <a:t>PuPPR</a:t>
            </a:r>
            <a:r>
              <a:rPr lang="sv-SE" dirty="0" smtClean="0"/>
              <a:t>(</a:t>
            </a:r>
            <a:r>
              <a:rPr lang="sv-SE" dirty="0" err="1" smtClean="0"/>
              <a:t>Vmax,Power</a:t>
            </a:r>
            <a:r>
              <a:rPr lang="sv-SE" dirty="0" smtClean="0"/>
              <a:t>, </a:t>
            </a:r>
            <a:r>
              <a:rPr lang="sv-SE" dirty="0" err="1" smtClean="0"/>
              <a:t>Torque</a:t>
            </a:r>
            <a:r>
              <a:rPr lang="sv-SE" dirty="0" smtClean="0"/>
              <a:t>) (L1/L3)</a:t>
            </a:r>
          </a:p>
          <a:p>
            <a:r>
              <a:rPr lang="en-US" dirty="0" smtClean="0"/>
              <a:t>Transposition of GTRs into UN </a:t>
            </a:r>
            <a:r>
              <a:rPr lang="en-US" dirty="0" err="1" smtClean="0"/>
              <a:t>regs</a:t>
            </a:r>
            <a:endParaRPr lang="sv-SE" dirty="0" smtClean="0"/>
          </a:p>
          <a:p>
            <a:endParaRPr lang="sv-SE" dirty="0"/>
          </a:p>
        </p:txBody>
      </p:sp>
    </p:spTree>
    <p:extLst>
      <p:ext uri="{BB962C8B-B14F-4D97-AF65-F5344CB8AC3E}">
        <p14:creationId xmlns:p14="http://schemas.microsoft.com/office/powerpoint/2010/main" val="30750667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8" name="Rak 87"/>
          <p:cNvCxnSpPr/>
          <p:nvPr/>
        </p:nvCxnSpPr>
        <p:spPr>
          <a:xfrm>
            <a:off x="10278968" y="1779674"/>
            <a:ext cx="0" cy="4239091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212733" y="-17916"/>
            <a:ext cx="10515600" cy="1325563"/>
          </a:xfrm>
        </p:spPr>
        <p:txBody>
          <a:bodyPr/>
          <a:lstStyle/>
          <a:p>
            <a:r>
              <a:rPr lang="sv-SE" b="1" dirty="0" smtClean="0"/>
              <a:t>EPPR </a:t>
            </a:r>
            <a:r>
              <a:rPr lang="sv-SE" b="1" dirty="0" err="1" smtClean="0"/>
              <a:t>Roadmap</a:t>
            </a:r>
            <a:endParaRPr lang="sv-SE" b="1" dirty="0"/>
          </a:p>
        </p:txBody>
      </p:sp>
      <p:sp>
        <p:nvSpPr>
          <p:cNvPr id="4" name="Höger 3"/>
          <p:cNvSpPr/>
          <p:nvPr/>
        </p:nvSpPr>
        <p:spPr>
          <a:xfrm>
            <a:off x="1499057" y="5815914"/>
            <a:ext cx="10140779" cy="28008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6" name="textruta 5"/>
          <p:cNvSpPr txBox="1"/>
          <p:nvPr/>
        </p:nvSpPr>
        <p:spPr>
          <a:xfrm>
            <a:off x="8604059" y="6094253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2016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7" name="textruta 6"/>
          <p:cNvSpPr txBox="1"/>
          <p:nvPr/>
        </p:nvSpPr>
        <p:spPr>
          <a:xfrm>
            <a:off x="5731155" y="6096000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2015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8" name="textruta 7"/>
          <p:cNvSpPr txBox="1"/>
          <p:nvPr/>
        </p:nvSpPr>
        <p:spPr>
          <a:xfrm>
            <a:off x="3619143" y="6096000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2014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9" name="textruta 8"/>
          <p:cNvSpPr txBox="1"/>
          <p:nvPr/>
        </p:nvSpPr>
        <p:spPr>
          <a:xfrm>
            <a:off x="1367481" y="6096000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2013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14" name="textruta 13"/>
          <p:cNvSpPr txBox="1"/>
          <p:nvPr/>
        </p:nvSpPr>
        <p:spPr>
          <a:xfrm>
            <a:off x="156531" y="1617484"/>
            <a:ext cx="11420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smtClean="0">
                <a:solidFill>
                  <a:prstClr val="black"/>
                </a:solidFill>
              </a:rPr>
              <a:t>EPPR IWG</a:t>
            </a:r>
            <a:endParaRPr lang="sv-SE" b="1" dirty="0">
              <a:solidFill>
                <a:prstClr val="black"/>
              </a:solidFill>
            </a:endParaRPr>
          </a:p>
        </p:txBody>
      </p:sp>
      <p:cxnSp>
        <p:nvCxnSpPr>
          <p:cNvPr id="19" name="Rak 18"/>
          <p:cNvCxnSpPr/>
          <p:nvPr/>
        </p:nvCxnSpPr>
        <p:spPr>
          <a:xfrm>
            <a:off x="1509147" y="1690694"/>
            <a:ext cx="0" cy="42390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Rak 23"/>
          <p:cNvCxnSpPr/>
          <p:nvPr/>
        </p:nvCxnSpPr>
        <p:spPr>
          <a:xfrm>
            <a:off x="3979740" y="1662782"/>
            <a:ext cx="0" cy="42390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Rak 25"/>
          <p:cNvCxnSpPr/>
          <p:nvPr/>
        </p:nvCxnSpPr>
        <p:spPr>
          <a:xfrm>
            <a:off x="8966645" y="1765820"/>
            <a:ext cx="0" cy="4239091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ruta 26"/>
          <p:cNvSpPr txBox="1"/>
          <p:nvPr/>
        </p:nvSpPr>
        <p:spPr>
          <a:xfrm>
            <a:off x="10936377" y="6092105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2017</a:t>
            </a:r>
            <a:endParaRPr lang="sv-SE" dirty="0">
              <a:solidFill>
                <a:prstClr val="black"/>
              </a:solidFill>
            </a:endParaRPr>
          </a:p>
        </p:txBody>
      </p:sp>
      <p:cxnSp>
        <p:nvCxnSpPr>
          <p:cNvPr id="29" name="Rak 28"/>
          <p:cNvCxnSpPr/>
          <p:nvPr/>
        </p:nvCxnSpPr>
        <p:spPr>
          <a:xfrm>
            <a:off x="11280763" y="1737914"/>
            <a:ext cx="0" cy="42390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5-udd 19"/>
          <p:cNvSpPr/>
          <p:nvPr/>
        </p:nvSpPr>
        <p:spPr>
          <a:xfrm>
            <a:off x="1365542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30" name="5-udd 29"/>
          <p:cNvSpPr/>
          <p:nvPr/>
        </p:nvSpPr>
        <p:spPr>
          <a:xfrm>
            <a:off x="1962079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31" name="5-udd 30"/>
          <p:cNvSpPr/>
          <p:nvPr/>
        </p:nvSpPr>
        <p:spPr>
          <a:xfrm>
            <a:off x="2445737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32" name="5-udd 31"/>
          <p:cNvSpPr/>
          <p:nvPr/>
        </p:nvSpPr>
        <p:spPr>
          <a:xfrm>
            <a:off x="3857494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33" name="5-udd 32"/>
          <p:cNvSpPr/>
          <p:nvPr/>
        </p:nvSpPr>
        <p:spPr>
          <a:xfrm>
            <a:off x="4233451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34" name="5-udd 33"/>
          <p:cNvSpPr/>
          <p:nvPr/>
        </p:nvSpPr>
        <p:spPr>
          <a:xfrm>
            <a:off x="4718438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35" name="textruta 34"/>
          <p:cNvSpPr txBox="1"/>
          <p:nvPr/>
        </p:nvSpPr>
        <p:spPr>
          <a:xfrm>
            <a:off x="4631995" y="1372786"/>
            <a:ext cx="5004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7th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36" name="textruta 35"/>
          <p:cNvSpPr txBox="1"/>
          <p:nvPr/>
        </p:nvSpPr>
        <p:spPr>
          <a:xfrm>
            <a:off x="4140726" y="1372786"/>
            <a:ext cx="5004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6th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37" name="textruta 36"/>
          <p:cNvSpPr txBox="1"/>
          <p:nvPr/>
        </p:nvSpPr>
        <p:spPr>
          <a:xfrm>
            <a:off x="3752083" y="1372786"/>
            <a:ext cx="5004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>
                <a:solidFill>
                  <a:prstClr val="black"/>
                </a:solidFill>
              </a:rPr>
              <a:t>5</a:t>
            </a:r>
            <a:r>
              <a:rPr lang="sv-SE" dirty="0" smtClean="0">
                <a:solidFill>
                  <a:prstClr val="black"/>
                </a:solidFill>
              </a:rPr>
              <a:t>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38" name="5-udd 37"/>
          <p:cNvSpPr/>
          <p:nvPr/>
        </p:nvSpPr>
        <p:spPr>
          <a:xfrm>
            <a:off x="3263161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40" name="textruta 39"/>
          <p:cNvSpPr txBox="1"/>
          <p:nvPr/>
        </p:nvSpPr>
        <p:spPr>
          <a:xfrm>
            <a:off x="3213670" y="1372786"/>
            <a:ext cx="5004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4th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41" name="textruta 40"/>
          <p:cNvSpPr txBox="1"/>
          <p:nvPr/>
        </p:nvSpPr>
        <p:spPr>
          <a:xfrm>
            <a:off x="2399580" y="1372786"/>
            <a:ext cx="5005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3rd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42" name="textruta 41"/>
          <p:cNvSpPr txBox="1"/>
          <p:nvPr/>
        </p:nvSpPr>
        <p:spPr>
          <a:xfrm>
            <a:off x="1998729" y="1372786"/>
            <a:ext cx="5453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2nd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43" name="textruta 42"/>
          <p:cNvSpPr txBox="1"/>
          <p:nvPr/>
        </p:nvSpPr>
        <p:spPr>
          <a:xfrm>
            <a:off x="1392266" y="1372786"/>
            <a:ext cx="4658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1st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44" name="Rektangel 43"/>
          <p:cNvSpPr/>
          <p:nvPr/>
        </p:nvSpPr>
        <p:spPr>
          <a:xfrm>
            <a:off x="1509147" y="2026514"/>
            <a:ext cx="1116488" cy="27255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45" name="textruta 44"/>
          <p:cNvSpPr txBox="1"/>
          <p:nvPr/>
        </p:nvSpPr>
        <p:spPr>
          <a:xfrm>
            <a:off x="156533" y="1978119"/>
            <a:ext cx="15953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err="1" smtClean="0">
                <a:solidFill>
                  <a:prstClr val="black"/>
                </a:solidFill>
              </a:rPr>
              <a:t>ToR</a:t>
            </a:r>
            <a:r>
              <a:rPr lang="sv-SE" b="1" dirty="0" smtClean="0">
                <a:solidFill>
                  <a:prstClr val="black"/>
                </a:solidFill>
              </a:rPr>
              <a:t>/ </a:t>
            </a:r>
            <a:r>
              <a:rPr lang="sv-SE" b="1" dirty="0" err="1" smtClean="0">
                <a:solidFill>
                  <a:prstClr val="black"/>
                </a:solidFill>
              </a:rPr>
              <a:t>Roadmap</a:t>
            </a:r>
            <a:endParaRPr lang="sv-SE" b="1" dirty="0">
              <a:solidFill>
                <a:prstClr val="black"/>
              </a:solidFill>
            </a:endParaRPr>
          </a:p>
        </p:txBody>
      </p:sp>
      <p:sp>
        <p:nvSpPr>
          <p:cNvPr id="47" name="Rektangel 46"/>
          <p:cNvSpPr/>
          <p:nvPr/>
        </p:nvSpPr>
        <p:spPr>
          <a:xfrm>
            <a:off x="2625637" y="2473798"/>
            <a:ext cx="6304617" cy="27302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48" name="textruta 47"/>
          <p:cNvSpPr txBox="1"/>
          <p:nvPr/>
        </p:nvSpPr>
        <p:spPr>
          <a:xfrm>
            <a:off x="156531" y="2377488"/>
            <a:ext cx="2922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smtClean="0">
                <a:solidFill>
                  <a:prstClr val="black"/>
                </a:solidFill>
              </a:rPr>
              <a:t>GTR </a:t>
            </a:r>
            <a:r>
              <a:rPr lang="sv-SE" b="1" dirty="0" err="1" smtClean="0">
                <a:solidFill>
                  <a:prstClr val="black"/>
                </a:solidFill>
              </a:rPr>
              <a:t>Evap</a:t>
            </a:r>
            <a:r>
              <a:rPr lang="sv-SE" b="1" dirty="0" smtClean="0">
                <a:solidFill>
                  <a:prstClr val="black"/>
                </a:solidFill>
              </a:rPr>
              <a:t> </a:t>
            </a:r>
            <a:r>
              <a:rPr lang="sv-SE" b="1" dirty="0" err="1" smtClean="0">
                <a:solidFill>
                  <a:prstClr val="black"/>
                </a:solidFill>
              </a:rPr>
              <a:t>incl</a:t>
            </a:r>
            <a:r>
              <a:rPr lang="sv-SE" b="1" dirty="0" smtClean="0">
                <a:solidFill>
                  <a:prstClr val="black"/>
                </a:solidFill>
              </a:rPr>
              <a:t> </a:t>
            </a:r>
            <a:r>
              <a:rPr lang="sv-SE" b="1" dirty="0" err="1" smtClean="0">
                <a:solidFill>
                  <a:prstClr val="black"/>
                </a:solidFill>
              </a:rPr>
              <a:t>crankcase</a:t>
            </a:r>
            <a:r>
              <a:rPr lang="sv-SE" b="1" dirty="0" smtClean="0">
                <a:solidFill>
                  <a:prstClr val="black"/>
                </a:solidFill>
              </a:rPr>
              <a:t> </a:t>
            </a:r>
            <a:r>
              <a:rPr lang="sv-SE" b="1" dirty="0" err="1" smtClean="0">
                <a:solidFill>
                  <a:prstClr val="black"/>
                </a:solidFill>
              </a:rPr>
              <a:t>req</a:t>
            </a:r>
            <a:r>
              <a:rPr lang="sv-SE" b="1" dirty="0" smtClean="0">
                <a:solidFill>
                  <a:prstClr val="black"/>
                </a:solidFill>
              </a:rPr>
              <a:t>  </a:t>
            </a:r>
            <a:endParaRPr lang="sv-SE" b="1" dirty="0">
              <a:solidFill>
                <a:prstClr val="black"/>
              </a:solidFill>
            </a:endParaRPr>
          </a:p>
        </p:txBody>
      </p:sp>
      <p:sp>
        <p:nvSpPr>
          <p:cNvPr id="49" name="textruta 48"/>
          <p:cNvSpPr txBox="1"/>
          <p:nvPr/>
        </p:nvSpPr>
        <p:spPr>
          <a:xfrm>
            <a:off x="5618387" y="6375443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70th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50" name="textruta 49"/>
          <p:cNvSpPr txBox="1"/>
          <p:nvPr/>
        </p:nvSpPr>
        <p:spPr>
          <a:xfrm>
            <a:off x="156533" y="2766624"/>
            <a:ext cx="25159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smtClean="0">
                <a:solidFill>
                  <a:prstClr val="black"/>
                </a:solidFill>
              </a:rPr>
              <a:t>GTR OBD UN </a:t>
            </a:r>
            <a:r>
              <a:rPr lang="sv-SE" b="1" dirty="0" err="1" smtClean="0">
                <a:solidFill>
                  <a:prstClr val="black"/>
                </a:solidFill>
              </a:rPr>
              <a:t>Stage</a:t>
            </a:r>
            <a:r>
              <a:rPr lang="sv-SE" b="1" dirty="0" smtClean="0">
                <a:solidFill>
                  <a:prstClr val="black"/>
                </a:solidFill>
              </a:rPr>
              <a:t> I (L3)</a:t>
            </a:r>
            <a:endParaRPr lang="sv-SE" b="1" dirty="0">
              <a:solidFill>
                <a:prstClr val="black"/>
              </a:solidFill>
            </a:endParaRPr>
          </a:p>
        </p:txBody>
      </p:sp>
      <p:sp>
        <p:nvSpPr>
          <p:cNvPr id="51" name="Rektangel 50"/>
          <p:cNvSpPr/>
          <p:nvPr/>
        </p:nvSpPr>
        <p:spPr>
          <a:xfrm>
            <a:off x="3406765" y="2851811"/>
            <a:ext cx="6830691" cy="22999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52" name="textruta 51"/>
          <p:cNvSpPr txBox="1"/>
          <p:nvPr/>
        </p:nvSpPr>
        <p:spPr>
          <a:xfrm>
            <a:off x="156533" y="3105884"/>
            <a:ext cx="366908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smtClean="0">
                <a:solidFill>
                  <a:prstClr val="black"/>
                </a:solidFill>
              </a:rPr>
              <a:t>GTR 2 </a:t>
            </a:r>
            <a:r>
              <a:rPr lang="sv-SE" b="1" dirty="0">
                <a:solidFill>
                  <a:prstClr val="black"/>
                </a:solidFill>
              </a:rPr>
              <a:t>:</a:t>
            </a:r>
            <a:r>
              <a:rPr lang="sv-SE" b="1" dirty="0" err="1" smtClean="0">
                <a:solidFill>
                  <a:prstClr val="black"/>
                </a:solidFill>
              </a:rPr>
              <a:t>Type</a:t>
            </a:r>
            <a:r>
              <a:rPr lang="sv-SE" b="1" dirty="0" smtClean="0">
                <a:solidFill>
                  <a:prstClr val="black"/>
                </a:solidFill>
              </a:rPr>
              <a:t> I, II VII (CO2/FC)  (L1/L3)</a:t>
            </a:r>
            <a:endParaRPr lang="sv-SE" b="1" dirty="0">
              <a:solidFill>
                <a:prstClr val="black"/>
              </a:solidFill>
            </a:endParaRPr>
          </a:p>
        </p:txBody>
      </p:sp>
      <p:sp>
        <p:nvSpPr>
          <p:cNvPr id="53" name="Rektangel 52"/>
          <p:cNvSpPr/>
          <p:nvPr/>
        </p:nvSpPr>
        <p:spPr>
          <a:xfrm>
            <a:off x="3991721" y="3192508"/>
            <a:ext cx="7198057" cy="23649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46" name="textruta 45"/>
          <p:cNvSpPr txBox="1"/>
          <p:nvPr/>
        </p:nvSpPr>
        <p:spPr>
          <a:xfrm>
            <a:off x="7095503" y="6375443"/>
            <a:ext cx="5828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71st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58" name="textruta 57"/>
          <p:cNvSpPr txBox="1"/>
          <p:nvPr/>
        </p:nvSpPr>
        <p:spPr>
          <a:xfrm>
            <a:off x="8547175" y="6375443"/>
            <a:ext cx="7152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72nd 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61" name="textruta 60"/>
          <p:cNvSpPr txBox="1"/>
          <p:nvPr/>
        </p:nvSpPr>
        <p:spPr>
          <a:xfrm>
            <a:off x="156533" y="4019211"/>
            <a:ext cx="22821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err="1" smtClean="0">
                <a:solidFill>
                  <a:prstClr val="black"/>
                </a:solidFill>
              </a:rPr>
              <a:t>Crankcase</a:t>
            </a:r>
            <a:r>
              <a:rPr lang="sv-SE" b="1" dirty="0" smtClean="0">
                <a:solidFill>
                  <a:prstClr val="black"/>
                </a:solidFill>
              </a:rPr>
              <a:t> test (L1/L3)</a:t>
            </a:r>
            <a:endParaRPr lang="sv-SE" b="1" dirty="0">
              <a:solidFill>
                <a:prstClr val="black"/>
              </a:solidFill>
            </a:endParaRPr>
          </a:p>
        </p:txBody>
      </p:sp>
      <p:sp>
        <p:nvSpPr>
          <p:cNvPr id="63" name="5-udd 62"/>
          <p:cNvSpPr/>
          <p:nvPr/>
        </p:nvSpPr>
        <p:spPr>
          <a:xfrm>
            <a:off x="5381169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64" name="textruta 63"/>
          <p:cNvSpPr txBox="1"/>
          <p:nvPr/>
        </p:nvSpPr>
        <p:spPr>
          <a:xfrm>
            <a:off x="5326210" y="1372786"/>
            <a:ext cx="5004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>
                <a:solidFill>
                  <a:prstClr val="black"/>
                </a:solidFill>
              </a:rPr>
              <a:t>8</a:t>
            </a:r>
            <a:r>
              <a:rPr lang="sv-SE" dirty="0" smtClean="0">
                <a:solidFill>
                  <a:prstClr val="black"/>
                </a:solidFill>
              </a:rPr>
              <a:t>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65" name="5-udd 64"/>
          <p:cNvSpPr/>
          <p:nvPr/>
        </p:nvSpPr>
        <p:spPr>
          <a:xfrm>
            <a:off x="5885493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66" name="textruta 65"/>
          <p:cNvSpPr txBox="1"/>
          <p:nvPr/>
        </p:nvSpPr>
        <p:spPr>
          <a:xfrm>
            <a:off x="5882743" y="1372786"/>
            <a:ext cx="5004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9th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68" name="textruta 67"/>
          <p:cNvSpPr txBox="1"/>
          <p:nvPr/>
        </p:nvSpPr>
        <p:spPr>
          <a:xfrm>
            <a:off x="156533" y="4304485"/>
            <a:ext cx="18515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err="1" smtClean="0">
                <a:solidFill>
                  <a:prstClr val="black"/>
                </a:solidFill>
              </a:rPr>
              <a:t>Durability</a:t>
            </a:r>
            <a:r>
              <a:rPr lang="sv-SE" b="1" dirty="0" smtClean="0">
                <a:solidFill>
                  <a:prstClr val="black"/>
                </a:solidFill>
              </a:rPr>
              <a:t> (L1/L3)</a:t>
            </a:r>
            <a:endParaRPr lang="sv-SE" b="1" dirty="0">
              <a:solidFill>
                <a:prstClr val="black"/>
              </a:solidFill>
            </a:endParaRPr>
          </a:p>
        </p:txBody>
      </p:sp>
      <p:sp>
        <p:nvSpPr>
          <p:cNvPr id="69" name="textruta 68"/>
          <p:cNvSpPr txBox="1"/>
          <p:nvPr/>
        </p:nvSpPr>
        <p:spPr>
          <a:xfrm>
            <a:off x="156533" y="4901963"/>
            <a:ext cx="39100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smtClean="0">
                <a:solidFill>
                  <a:prstClr val="black"/>
                </a:solidFill>
              </a:rPr>
              <a:t>Electric </a:t>
            </a:r>
            <a:r>
              <a:rPr lang="sv-SE" b="1" dirty="0" err="1" smtClean="0">
                <a:solidFill>
                  <a:prstClr val="black"/>
                </a:solidFill>
              </a:rPr>
              <a:t>range</a:t>
            </a:r>
            <a:r>
              <a:rPr lang="sv-SE" b="1" dirty="0" smtClean="0">
                <a:solidFill>
                  <a:prstClr val="black"/>
                </a:solidFill>
              </a:rPr>
              <a:t> and </a:t>
            </a:r>
            <a:r>
              <a:rPr lang="sv-SE" b="1" dirty="0" err="1" smtClean="0">
                <a:solidFill>
                  <a:prstClr val="black"/>
                </a:solidFill>
              </a:rPr>
              <a:t>consumption</a:t>
            </a:r>
            <a:r>
              <a:rPr lang="sv-SE" b="1" dirty="0" smtClean="0">
                <a:solidFill>
                  <a:prstClr val="black"/>
                </a:solidFill>
              </a:rPr>
              <a:t> (L1/L3)</a:t>
            </a:r>
            <a:endParaRPr lang="sv-SE" b="1" dirty="0">
              <a:solidFill>
                <a:prstClr val="black"/>
              </a:solidFill>
            </a:endParaRPr>
          </a:p>
        </p:txBody>
      </p:sp>
      <p:sp>
        <p:nvSpPr>
          <p:cNvPr id="70" name="5-udd 69"/>
          <p:cNvSpPr/>
          <p:nvPr/>
        </p:nvSpPr>
        <p:spPr>
          <a:xfrm>
            <a:off x="6432135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71" name="textruta 70"/>
          <p:cNvSpPr txBox="1"/>
          <p:nvPr/>
        </p:nvSpPr>
        <p:spPr>
          <a:xfrm>
            <a:off x="6304728" y="137278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10th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72" name="textruta 71"/>
          <p:cNvSpPr txBox="1"/>
          <p:nvPr/>
        </p:nvSpPr>
        <p:spPr>
          <a:xfrm>
            <a:off x="156533" y="5148431"/>
            <a:ext cx="51366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err="1" smtClean="0">
                <a:solidFill>
                  <a:prstClr val="black"/>
                </a:solidFill>
              </a:rPr>
              <a:t>Propulsion</a:t>
            </a:r>
            <a:r>
              <a:rPr lang="sv-SE" b="1" dirty="0" smtClean="0">
                <a:solidFill>
                  <a:prstClr val="black"/>
                </a:solidFill>
              </a:rPr>
              <a:t> </a:t>
            </a:r>
            <a:r>
              <a:rPr lang="sv-SE" b="1" dirty="0" err="1" smtClean="0">
                <a:solidFill>
                  <a:prstClr val="black"/>
                </a:solidFill>
              </a:rPr>
              <a:t>unit</a:t>
            </a:r>
            <a:r>
              <a:rPr lang="sv-SE" b="1" dirty="0" smtClean="0">
                <a:solidFill>
                  <a:prstClr val="black"/>
                </a:solidFill>
              </a:rPr>
              <a:t> </a:t>
            </a:r>
            <a:r>
              <a:rPr lang="sv-SE" b="1" dirty="0" err="1" smtClean="0">
                <a:solidFill>
                  <a:prstClr val="black"/>
                </a:solidFill>
              </a:rPr>
              <a:t>performance</a:t>
            </a:r>
            <a:r>
              <a:rPr lang="sv-SE" b="1" dirty="0" smtClean="0">
                <a:solidFill>
                  <a:prstClr val="black"/>
                </a:solidFill>
              </a:rPr>
              <a:t> (</a:t>
            </a:r>
            <a:r>
              <a:rPr lang="sv-SE" b="1" dirty="0" err="1" smtClean="0">
                <a:solidFill>
                  <a:prstClr val="black"/>
                </a:solidFill>
              </a:rPr>
              <a:t>Vmax</a:t>
            </a:r>
            <a:r>
              <a:rPr lang="sv-SE" b="1" dirty="0" smtClean="0">
                <a:solidFill>
                  <a:prstClr val="black"/>
                </a:solidFill>
              </a:rPr>
              <a:t>, Power, </a:t>
            </a:r>
            <a:r>
              <a:rPr lang="sv-SE" b="1" dirty="0" err="1" smtClean="0">
                <a:solidFill>
                  <a:prstClr val="black"/>
                </a:solidFill>
              </a:rPr>
              <a:t>Torque</a:t>
            </a:r>
            <a:r>
              <a:rPr lang="sv-SE" b="1" dirty="0" smtClean="0">
                <a:solidFill>
                  <a:prstClr val="black"/>
                </a:solidFill>
              </a:rPr>
              <a:t>)</a:t>
            </a:r>
            <a:endParaRPr lang="sv-SE" b="1" dirty="0">
              <a:solidFill>
                <a:prstClr val="black"/>
              </a:solidFill>
            </a:endParaRPr>
          </a:p>
        </p:txBody>
      </p:sp>
      <p:cxnSp>
        <p:nvCxnSpPr>
          <p:cNvPr id="25" name="Rak 24"/>
          <p:cNvCxnSpPr/>
          <p:nvPr/>
        </p:nvCxnSpPr>
        <p:spPr>
          <a:xfrm>
            <a:off x="6040379" y="1710562"/>
            <a:ext cx="0" cy="42390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Rak 12"/>
          <p:cNvCxnSpPr/>
          <p:nvPr/>
        </p:nvCxnSpPr>
        <p:spPr>
          <a:xfrm flipV="1">
            <a:off x="8978100" y="1913291"/>
            <a:ext cx="3865" cy="3988583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5-udd 72"/>
          <p:cNvSpPr/>
          <p:nvPr/>
        </p:nvSpPr>
        <p:spPr>
          <a:xfrm>
            <a:off x="6922822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74" name="5-udd 73"/>
          <p:cNvSpPr/>
          <p:nvPr/>
        </p:nvSpPr>
        <p:spPr>
          <a:xfrm>
            <a:off x="7415101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75" name="textruta 74"/>
          <p:cNvSpPr txBox="1"/>
          <p:nvPr/>
        </p:nvSpPr>
        <p:spPr>
          <a:xfrm>
            <a:off x="6807660" y="137278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11th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76" name="textruta 75"/>
          <p:cNvSpPr txBox="1"/>
          <p:nvPr/>
        </p:nvSpPr>
        <p:spPr>
          <a:xfrm>
            <a:off x="7318951" y="137278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12th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5" name="Höger 4"/>
          <p:cNvSpPr/>
          <p:nvPr/>
        </p:nvSpPr>
        <p:spPr>
          <a:xfrm>
            <a:off x="3381157" y="849741"/>
            <a:ext cx="5549097" cy="350874"/>
          </a:xfrm>
          <a:prstGeom prst="right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10" name="textruta 9"/>
          <p:cNvSpPr txBox="1"/>
          <p:nvPr/>
        </p:nvSpPr>
        <p:spPr>
          <a:xfrm>
            <a:off x="6467438" y="551854"/>
            <a:ext cx="8515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err="1" smtClean="0">
                <a:solidFill>
                  <a:prstClr val="black"/>
                </a:solidFill>
              </a:rPr>
              <a:t>Phase</a:t>
            </a:r>
            <a:r>
              <a:rPr lang="sv-SE" dirty="0" smtClean="0">
                <a:solidFill>
                  <a:prstClr val="black"/>
                </a:solidFill>
              </a:rPr>
              <a:t> I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77" name="Höger 76"/>
          <p:cNvSpPr/>
          <p:nvPr/>
        </p:nvSpPr>
        <p:spPr>
          <a:xfrm>
            <a:off x="8930252" y="874760"/>
            <a:ext cx="3244541" cy="350874"/>
          </a:xfrm>
          <a:prstGeom prst="rightArrow">
            <a:avLst/>
          </a:prstGeom>
          <a:pattFill prst="wdDnDiag">
            <a:fgClr>
              <a:srgbClr val="FF0000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78" name="textruta 77"/>
          <p:cNvSpPr txBox="1"/>
          <p:nvPr/>
        </p:nvSpPr>
        <p:spPr>
          <a:xfrm>
            <a:off x="9770664" y="478847"/>
            <a:ext cx="9092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err="1" smtClean="0">
                <a:solidFill>
                  <a:prstClr val="black"/>
                </a:solidFill>
              </a:rPr>
              <a:t>Phase</a:t>
            </a:r>
            <a:r>
              <a:rPr lang="sv-SE" dirty="0" smtClean="0">
                <a:solidFill>
                  <a:prstClr val="black"/>
                </a:solidFill>
              </a:rPr>
              <a:t> II</a:t>
            </a:r>
            <a:endParaRPr lang="sv-SE" dirty="0">
              <a:solidFill>
                <a:prstClr val="black"/>
              </a:solidFill>
            </a:endParaRPr>
          </a:p>
        </p:txBody>
      </p:sp>
      <p:cxnSp>
        <p:nvCxnSpPr>
          <p:cNvPr id="79" name="Rak 78"/>
          <p:cNvCxnSpPr/>
          <p:nvPr/>
        </p:nvCxnSpPr>
        <p:spPr>
          <a:xfrm>
            <a:off x="7542743" y="1903592"/>
            <a:ext cx="18023" cy="39924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5-udd 79"/>
          <p:cNvSpPr/>
          <p:nvPr/>
        </p:nvSpPr>
        <p:spPr>
          <a:xfrm>
            <a:off x="8162816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81" name="textruta 80"/>
          <p:cNvSpPr txBox="1"/>
          <p:nvPr/>
        </p:nvSpPr>
        <p:spPr>
          <a:xfrm>
            <a:off x="7930755" y="137278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13th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83" name="textruta 82"/>
          <p:cNvSpPr txBox="1"/>
          <p:nvPr/>
        </p:nvSpPr>
        <p:spPr>
          <a:xfrm>
            <a:off x="156534" y="3767426"/>
            <a:ext cx="28734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err="1" smtClean="0">
                <a:solidFill>
                  <a:prstClr val="black"/>
                </a:solidFill>
              </a:rPr>
              <a:t>Amend</a:t>
            </a:r>
            <a:r>
              <a:rPr lang="sv-SE" b="1" dirty="0" smtClean="0">
                <a:solidFill>
                  <a:prstClr val="black"/>
                </a:solidFill>
              </a:rPr>
              <a:t> </a:t>
            </a:r>
            <a:r>
              <a:rPr lang="sv-SE" b="1" dirty="0" err="1" smtClean="0">
                <a:solidFill>
                  <a:prstClr val="black"/>
                </a:solidFill>
              </a:rPr>
              <a:t>GTRs</a:t>
            </a:r>
            <a:r>
              <a:rPr lang="sv-SE" b="1" dirty="0" smtClean="0">
                <a:solidFill>
                  <a:prstClr val="black"/>
                </a:solidFill>
              </a:rPr>
              <a:t> for 3/</a:t>
            </a:r>
            <a:r>
              <a:rPr lang="sv-SE" b="1" dirty="0" err="1" smtClean="0">
                <a:solidFill>
                  <a:prstClr val="black"/>
                </a:solidFill>
              </a:rPr>
              <a:t>wheelers</a:t>
            </a:r>
            <a:endParaRPr lang="sv-SE" b="1" dirty="0">
              <a:solidFill>
                <a:prstClr val="black"/>
              </a:solidFill>
            </a:endParaRPr>
          </a:p>
        </p:txBody>
      </p:sp>
      <p:sp>
        <p:nvSpPr>
          <p:cNvPr id="67" name="textruta 49"/>
          <p:cNvSpPr txBox="1"/>
          <p:nvPr/>
        </p:nvSpPr>
        <p:spPr>
          <a:xfrm>
            <a:off x="156533" y="4594524"/>
            <a:ext cx="25768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smtClean="0">
                <a:solidFill>
                  <a:prstClr val="black"/>
                </a:solidFill>
              </a:rPr>
              <a:t>GTR OBD UN Stage II (L3)</a:t>
            </a:r>
            <a:endParaRPr lang="sv-SE" b="1" dirty="0">
              <a:solidFill>
                <a:prstClr val="black"/>
              </a:solidFill>
            </a:endParaRPr>
          </a:p>
        </p:txBody>
      </p:sp>
      <p:sp>
        <p:nvSpPr>
          <p:cNvPr id="3" name="Höger klammerparentes 2"/>
          <p:cNvSpPr/>
          <p:nvPr/>
        </p:nvSpPr>
        <p:spPr>
          <a:xfrm>
            <a:off x="6640934" y="3770919"/>
            <a:ext cx="663951" cy="2035418"/>
          </a:xfrm>
          <a:prstGeom prst="rightBrac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12" name="textruta 11"/>
          <p:cNvSpPr txBox="1"/>
          <p:nvPr/>
        </p:nvSpPr>
        <p:spPr>
          <a:xfrm>
            <a:off x="7457515" y="4364975"/>
            <a:ext cx="153820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v-SE" sz="2000" b="1" dirty="0" err="1">
                <a:solidFill>
                  <a:prstClr val="black"/>
                </a:solidFill>
              </a:rPr>
              <a:t>Topics</a:t>
            </a:r>
            <a:r>
              <a:rPr lang="sv-SE" sz="2000" b="1" dirty="0">
                <a:solidFill>
                  <a:prstClr val="black"/>
                </a:solidFill>
              </a:rPr>
              <a:t> for 2nd </a:t>
            </a:r>
            <a:r>
              <a:rPr lang="sv-SE" sz="2000" b="1" dirty="0" err="1">
                <a:solidFill>
                  <a:prstClr val="black"/>
                </a:solidFill>
              </a:rPr>
              <a:t>phase</a:t>
            </a:r>
            <a:endParaRPr lang="sv-SE" sz="2000" b="1" dirty="0">
              <a:solidFill>
                <a:prstClr val="black"/>
              </a:solidFill>
            </a:endParaRPr>
          </a:p>
        </p:txBody>
      </p:sp>
      <p:sp>
        <p:nvSpPr>
          <p:cNvPr id="82" name="5-udd 81"/>
          <p:cNvSpPr/>
          <p:nvPr/>
        </p:nvSpPr>
        <p:spPr>
          <a:xfrm>
            <a:off x="8831350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84" name="5-udd 83"/>
          <p:cNvSpPr/>
          <p:nvPr/>
        </p:nvSpPr>
        <p:spPr>
          <a:xfrm>
            <a:off x="10093851" y="1652652"/>
            <a:ext cx="287215" cy="264589"/>
          </a:xfrm>
          <a:prstGeom prst="star5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86" name="textruta 85"/>
          <p:cNvSpPr txBox="1"/>
          <p:nvPr/>
        </p:nvSpPr>
        <p:spPr>
          <a:xfrm>
            <a:off x="8579959" y="137278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14th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87" name="textruta 86"/>
          <p:cNvSpPr txBox="1"/>
          <p:nvPr/>
        </p:nvSpPr>
        <p:spPr>
          <a:xfrm>
            <a:off x="9825945" y="137278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16th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89" name="textruta 88"/>
          <p:cNvSpPr txBox="1"/>
          <p:nvPr/>
        </p:nvSpPr>
        <p:spPr>
          <a:xfrm>
            <a:off x="9842113" y="6375443"/>
            <a:ext cx="6704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73rd 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91" name="textruta 90"/>
          <p:cNvSpPr txBox="1"/>
          <p:nvPr/>
        </p:nvSpPr>
        <p:spPr>
          <a:xfrm>
            <a:off x="300322" y="6343123"/>
            <a:ext cx="16213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GRPE-meetings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85" name="textruta 84"/>
          <p:cNvSpPr txBox="1"/>
          <p:nvPr/>
        </p:nvSpPr>
        <p:spPr>
          <a:xfrm>
            <a:off x="156533" y="5439816"/>
            <a:ext cx="32499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b="1" dirty="0" err="1" smtClean="0">
                <a:solidFill>
                  <a:prstClr val="black"/>
                </a:solidFill>
              </a:rPr>
              <a:t>Development</a:t>
            </a:r>
            <a:r>
              <a:rPr lang="sv-SE" b="1" dirty="0" smtClean="0">
                <a:solidFill>
                  <a:prstClr val="black"/>
                </a:solidFill>
              </a:rPr>
              <a:t> </a:t>
            </a:r>
            <a:r>
              <a:rPr lang="sv-SE" b="1" dirty="0" err="1" smtClean="0">
                <a:solidFill>
                  <a:prstClr val="black"/>
                </a:solidFill>
              </a:rPr>
              <a:t>of</a:t>
            </a:r>
            <a:r>
              <a:rPr lang="sv-SE" b="1" dirty="0" smtClean="0">
                <a:solidFill>
                  <a:prstClr val="black"/>
                </a:solidFill>
              </a:rPr>
              <a:t> UN </a:t>
            </a:r>
            <a:r>
              <a:rPr lang="sv-SE" b="1" dirty="0" err="1" smtClean="0">
                <a:solidFill>
                  <a:prstClr val="black"/>
                </a:solidFill>
              </a:rPr>
              <a:t>Regulations</a:t>
            </a:r>
            <a:endParaRPr lang="sv-SE" b="1" dirty="0">
              <a:solidFill>
                <a:prstClr val="black"/>
              </a:solidFill>
            </a:endParaRPr>
          </a:p>
        </p:txBody>
      </p:sp>
      <p:sp>
        <p:nvSpPr>
          <p:cNvPr id="90" name="textruta 90"/>
          <p:cNvSpPr txBox="1"/>
          <p:nvPr/>
        </p:nvSpPr>
        <p:spPr>
          <a:xfrm>
            <a:off x="349678" y="6096000"/>
            <a:ext cx="5865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Year</a:t>
            </a:r>
            <a:endParaRPr lang="sv-SE" dirty="0">
              <a:solidFill>
                <a:prstClr val="black"/>
              </a:solidFill>
            </a:endParaRPr>
          </a:p>
        </p:txBody>
      </p:sp>
      <p:sp>
        <p:nvSpPr>
          <p:cNvPr id="92" name="Rektangel 52"/>
          <p:cNvSpPr/>
          <p:nvPr/>
        </p:nvSpPr>
        <p:spPr>
          <a:xfrm>
            <a:off x="11263940" y="3165941"/>
            <a:ext cx="646413" cy="236495"/>
          </a:xfrm>
          <a:prstGeom prst="rect">
            <a:avLst/>
          </a:prstGeom>
          <a:blipFill>
            <a:blip r:embed="rId3"/>
            <a:tile tx="0" ty="0" sx="100000" sy="100000" flip="none" algn="tl"/>
          </a:blipFill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v-SE">
              <a:solidFill>
                <a:prstClr val="white"/>
              </a:solidFill>
            </a:endParaRPr>
          </a:p>
        </p:txBody>
      </p:sp>
      <p:sp>
        <p:nvSpPr>
          <p:cNvPr id="93" name="textruta 86"/>
          <p:cNvSpPr txBox="1"/>
          <p:nvPr/>
        </p:nvSpPr>
        <p:spPr>
          <a:xfrm>
            <a:off x="9246659" y="1375058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dirty="0" smtClean="0">
                <a:solidFill>
                  <a:prstClr val="black"/>
                </a:solidFill>
              </a:rPr>
              <a:t>15th</a:t>
            </a:r>
            <a:endParaRPr lang="sv-SE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50042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BE" b="1" dirty="0" smtClean="0"/>
              <a:t>Future meetings EPPR </a:t>
            </a:r>
            <a:endParaRPr lang="nl-BE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606679"/>
            <a:ext cx="10972800" cy="2860675"/>
          </a:xfrm>
        </p:spPr>
        <p:txBody>
          <a:bodyPr>
            <a:normAutofit/>
          </a:bodyPr>
          <a:lstStyle/>
          <a:p>
            <a:r>
              <a:rPr lang="en-US" dirty="0" smtClean="0"/>
              <a:t>15th </a:t>
            </a:r>
            <a:r>
              <a:rPr lang="en-US" dirty="0"/>
              <a:t>meeting in </a:t>
            </a:r>
            <a:r>
              <a:rPr lang="en-US" dirty="0" err="1" smtClean="0"/>
              <a:t>Ispra</a:t>
            </a:r>
            <a:r>
              <a:rPr lang="en-US" dirty="0"/>
              <a:t>, </a:t>
            </a:r>
            <a:r>
              <a:rPr lang="en-US" dirty="0" smtClean="0"/>
              <a:t>03-04 March 2016</a:t>
            </a:r>
          </a:p>
          <a:p>
            <a:r>
              <a:rPr lang="en-US" dirty="0" smtClean="0"/>
              <a:t>16</a:t>
            </a:r>
            <a:r>
              <a:rPr lang="en-US" baseline="30000" dirty="0" smtClean="0"/>
              <a:t>th</a:t>
            </a:r>
            <a:r>
              <a:rPr lang="en-US" dirty="0" smtClean="0"/>
              <a:t> meeting in Geneva, June 2016, </a:t>
            </a:r>
            <a:r>
              <a:rPr lang="sv-SE" b="1" dirty="0" smtClean="0"/>
              <a:t>full </a:t>
            </a:r>
            <a:r>
              <a:rPr lang="sv-SE" b="1" dirty="0" err="1" smtClean="0"/>
              <a:t>day</a:t>
            </a:r>
            <a:r>
              <a:rPr lang="sv-SE" b="1" dirty="0" smtClean="0"/>
              <a:t> </a:t>
            </a:r>
            <a:r>
              <a:rPr lang="sv-SE" b="1" dirty="0" err="1" smtClean="0"/>
              <a:t>requested</a:t>
            </a:r>
            <a:r>
              <a:rPr lang="sv-SE" dirty="0" smtClean="0"/>
              <a:t>, </a:t>
            </a:r>
            <a:r>
              <a:rPr lang="en-US" dirty="0" smtClean="0"/>
              <a:t>date tbc</a:t>
            </a:r>
          </a:p>
          <a:p>
            <a:r>
              <a:rPr lang="en-US" dirty="0" smtClean="0"/>
              <a:t>17</a:t>
            </a:r>
            <a:r>
              <a:rPr lang="en-US" baseline="30000" dirty="0" smtClean="0"/>
              <a:t>th</a:t>
            </a:r>
            <a:r>
              <a:rPr lang="en-US" dirty="0" smtClean="0"/>
              <a:t> meeting October, 2016 (tbc)</a:t>
            </a:r>
          </a:p>
          <a:p>
            <a:pPr marL="0" indent="0">
              <a:buNone/>
            </a:pPr>
            <a:endParaRPr lang="en-US" dirty="0"/>
          </a:p>
          <a:p>
            <a:r>
              <a:rPr lang="en-US" u="sng" dirty="0" smtClean="0"/>
              <a:t>Monthly</a:t>
            </a:r>
            <a:r>
              <a:rPr lang="en-US" dirty="0" smtClean="0"/>
              <a:t> </a:t>
            </a:r>
            <a:r>
              <a:rPr lang="en-US" dirty="0"/>
              <a:t>audio-web </a:t>
            </a:r>
            <a:r>
              <a:rPr lang="en-US" dirty="0" smtClean="0"/>
              <a:t>conferences in 2016, see </a:t>
            </a:r>
            <a:r>
              <a:rPr lang="en-US" i="1" u="sng" dirty="0" smtClean="0"/>
              <a:t>EPPR-14-19-Rev2e</a:t>
            </a:r>
            <a:endParaRPr lang="nl-BE" dirty="0"/>
          </a:p>
          <a:p>
            <a:endParaRPr lang="nl-BE" dirty="0"/>
          </a:p>
        </p:txBody>
      </p:sp>
    </p:spTree>
    <p:extLst>
      <p:ext uri="{BB962C8B-B14F-4D97-AF65-F5344CB8AC3E}">
        <p14:creationId xmlns:p14="http://schemas.microsoft.com/office/powerpoint/2010/main" val="2181685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/>
              <a:t>Secretariat:</a:t>
            </a:r>
            <a:br>
              <a:rPr lang="en-IE" dirty="0"/>
            </a:b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746375"/>
          </a:xfrm>
        </p:spPr>
        <p:txBody>
          <a:bodyPr/>
          <a:lstStyle/>
          <a:p>
            <a:r>
              <a:rPr lang="pl-PL" dirty="0" smtClean="0"/>
              <a:t>Daniela </a:t>
            </a:r>
            <a:r>
              <a:rPr lang="pl-PL" dirty="0"/>
              <a:t>Leveratto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pl-PL" dirty="0" smtClean="0">
                <a:hlinkClick r:id="rId2"/>
              </a:rPr>
              <a:t>d.leveratto@immamotorcycles.org</a:t>
            </a:r>
            <a:endParaRPr lang="en-US" dirty="0"/>
          </a:p>
          <a:p>
            <a:pPr marL="0" indent="0">
              <a:buNone/>
            </a:pPr>
            <a:endParaRPr lang="pl-PL" dirty="0"/>
          </a:p>
          <a:p>
            <a:r>
              <a:rPr lang="pl-PL" dirty="0" smtClean="0"/>
              <a:t>Hardik </a:t>
            </a:r>
            <a:r>
              <a:rPr lang="pl-PL" dirty="0"/>
              <a:t>Makhija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pl-PL" dirty="0" smtClean="0">
                <a:hlinkClick r:id="rId3"/>
              </a:rPr>
              <a:t>hardik@siam.in</a:t>
            </a:r>
            <a:endParaRPr lang="en-US" dirty="0" smtClean="0"/>
          </a:p>
          <a:p>
            <a:pPr marL="0" indent="0">
              <a:buNone/>
            </a:pPr>
            <a:endParaRPr lang="pl-PL" dirty="0"/>
          </a:p>
          <a:p>
            <a:endParaRPr lang="en-US" dirty="0" smtClean="0"/>
          </a:p>
          <a:p>
            <a:pPr marL="0" indent="0">
              <a:buNone/>
            </a:pPr>
            <a:endParaRPr lang="en-IE" dirty="0"/>
          </a:p>
        </p:txBody>
      </p:sp>
      <p:sp>
        <p:nvSpPr>
          <p:cNvPr id="4" name="Rubrik 1"/>
          <p:cNvSpPr txBox="1">
            <a:spLocks/>
          </p:cNvSpPr>
          <p:nvPr/>
        </p:nvSpPr>
        <p:spPr bwMode="auto">
          <a:xfrm>
            <a:off x="809898" y="517334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800" kern="1200">
                <a:solidFill>
                  <a:schemeClr val="tx1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r>
              <a:rPr lang="sv-SE" sz="2000" dirty="0" smtClean="0"/>
              <a:t>Web page for the EPPR IWG:</a:t>
            </a:r>
            <a:br>
              <a:rPr lang="sv-SE" sz="2000" dirty="0" smtClean="0"/>
            </a:br>
            <a:r>
              <a:rPr lang="sv-SE" sz="2000" dirty="0" smtClean="0">
                <a:hlinkClick r:id="rId4"/>
              </a:rPr>
              <a:t>https://www2.unece.org/wiki/pages/viewpage.action?pageId=5800520</a:t>
            </a:r>
            <a:r>
              <a:rPr lang="sv-SE" dirty="0" smtClean="0"/>
              <a:t/>
            </a:r>
            <a:br>
              <a:rPr lang="sv-SE" dirty="0" smtClean="0"/>
            </a:br>
            <a:endParaRPr lang="sv-SE" dirty="0"/>
          </a:p>
        </p:txBody>
      </p:sp>
    </p:spTree>
    <p:extLst>
      <p:ext uri="{BB962C8B-B14F-4D97-AF65-F5344CB8AC3E}">
        <p14:creationId xmlns:p14="http://schemas.microsoft.com/office/powerpoint/2010/main" val="34871638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dirty="0" err="1" smtClean="0"/>
              <a:t>Outline</a:t>
            </a:r>
            <a:endParaRPr lang="sv-SE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v-SE" dirty="0" err="1" smtClean="0"/>
              <a:t>Background</a:t>
            </a:r>
            <a:endParaRPr lang="sv-SE" dirty="0" smtClean="0"/>
          </a:p>
          <a:p>
            <a:r>
              <a:rPr lang="sv-SE" dirty="0" smtClean="0"/>
              <a:t>State </a:t>
            </a:r>
            <a:r>
              <a:rPr lang="sv-SE" dirty="0" err="1" smtClean="0"/>
              <a:t>of</a:t>
            </a:r>
            <a:r>
              <a:rPr lang="sv-SE" dirty="0" smtClean="0"/>
              <a:t> play</a:t>
            </a:r>
          </a:p>
          <a:p>
            <a:r>
              <a:rPr lang="sv-SE" dirty="0" smtClean="0"/>
              <a:t>New GTR on Evaporative emissions and crankcase gases</a:t>
            </a:r>
          </a:p>
          <a:p>
            <a:r>
              <a:rPr lang="sv-SE" dirty="0" smtClean="0"/>
              <a:t>State </a:t>
            </a:r>
            <a:r>
              <a:rPr lang="sv-SE" dirty="0" err="1" smtClean="0"/>
              <a:t>of</a:t>
            </a:r>
            <a:r>
              <a:rPr lang="sv-SE" dirty="0" smtClean="0"/>
              <a:t> play for New GTR on OBD</a:t>
            </a:r>
          </a:p>
          <a:p>
            <a:r>
              <a:rPr lang="sv-SE" dirty="0" smtClean="0"/>
              <a:t>State </a:t>
            </a:r>
            <a:r>
              <a:rPr lang="sv-SE" dirty="0" err="1" smtClean="0"/>
              <a:t>of</a:t>
            </a:r>
            <a:r>
              <a:rPr lang="sv-SE" dirty="0" smtClean="0"/>
              <a:t> play for </a:t>
            </a:r>
            <a:r>
              <a:rPr lang="sv-SE" dirty="0" err="1" smtClean="0"/>
              <a:t>amendments</a:t>
            </a:r>
            <a:r>
              <a:rPr lang="sv-SE" dirty="0" smtClean="0"/>
              <a:t> to GTR 2</a:t>
            </a:r>
          </a:p>
          <a:p>
            <a:r>
              <a:rPr lang="sv-SE" dirty="0" smtClean="0"/>
              <a:t>Roadmap</a:t>
            </a:r>
            <a:endParaRPr lang="sv-SE" dirty="0"/>
          </a:p>
          <a:p>
            <a:r>
              <a:rPr lang="sv-SE" dirty="0" smtClean="0"/>
              <a:t>Next meetings</a:t>
            </a:r>
          </a:p>
          <a:p>
            <a:r>
              <a:rPr lang="sv-SE" dirty="0" smtClean="0"/>
              <a:t>Secretariat</a:t>
            </a:r>
          </a:p>
          <a:p>
            <a:endParaRPr lang="sv-SE" dirty="0"/>
          </a:p>
        </p:txBody>
      </p:sp>
    </p:spTree>
    <p:extLst>
      <p:ext uri="{BB962C8B-B14F-4D97-AF65-F5344CB8AC3E}">
        <p14:creationId xmlns:p14="http://schemas.microsoft.com/office/powerpoint/2010/main" val="41099249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v-SE" b="1" u="sng" dirty="0" err="1" smtClean="0"/>
              <a:t>Background</a:t>
            </a:r>
            <a:r>
              <a:rPr lang="sv-SE" b="1" u="sng" dirty="0" smtClean="0"/>
              <a:t>- </a:t>
            </a:r>
            <a:r>
              <a:rPr lang="sv-SE" b="1" u="sng" dirty="0" err="1" smtClean="0"/>
              <a:t>ToR</a:t>
            </a:r>
            <a:r>
              <a:rPr lang="sv-SE" b="1" u="sng" dirty="0" smtClean="0"/>
              <a:t> and </a:t>
            </a:r>
            <a:r>
              <a:rPr lang="sv-SE" b="1" u="sng" dirty="0" err="1" smtClean="0"/>
              <a:t>mandate</a:t>
            </a:r>
            <a:endParaRPr lang="sv-SE" b="1" u="sng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>
          <a:xfrm>
            <a:off x="838200" y="1608058"/>
            <a:ext cx="10515600" cy="4786472"/>
          </a:xfrm>
        </p:spPr>
        <p:txBody>
          <a:bodyPr>
            <a:normAutofit/>
          </a:bodyPr>
          <a:lstStyle/>
          <a:p>
            <a:r>
              <a:rPr lang="en-US" dirty="0" smtClean="0"/>
              <a:t>Priority to work under 1998 Agreement but will also work under 1958 Agreement</a:t>
            </a:r>
          </a:p>
          <a:p>
            <a:r>
              <a:rPr lang="en-US" dirty="0" smtClean="0"/>
              <a:t>Amend GTR No2 and develop new GTRs with respect to Environmental and Propulsion unit Performance Requirements</a:t>
            </a:r>
          </a:p>
          <a:p>
            <a:r>
              <a:rPr lang="en-US" dirty="0" smtClean="0"/>
              <a:t>Create synergies with 58</a:t>
            </a:r>
            <a:r>
              <a:rPr lang="en-US" baseline="30000" dirty="0" smtClean="0"/>
              <a:t>th</a:t>
            </a:r>
            <a:r>
              <a:rPr lang="en-US" dirty="0" smtClean="0"/>
              <a:t> Agreement and where possible develop common requirements in form of UN </a:t>
            </a:r>
            <a:r>
              <a:rPr lang="en-US" dirty="0" err="1" smtClean="0"/>
              <a:t>Reg</a:t>
            </a:r>
            <a:r>
              <a:rPr lang="en-US" dirty="0" smtClean="0"/>
              <a:t>(s)</a:t>
            </a:r>
          </a:p>
          <a:p>
            <a:r>
              <a:rPr lang="en-US" dirty="0" smtClean="0"/>
              <a:t>Exchange information on current and future regulatory requirements for ‘light vehicles’</a:t>
            </a:r>
          </a:p>
          <a:p>
            <a:r>
              <a:rPr lang="en-US" dirty="0" smtClean="0"/>
              <a:t>Adopted at WP29 Nov 2013</a:t>
            </a:r>
          </a:p>
          <a:p>
            <a:r>
              <a:rPr lang="en-US" dirty="0" smtClean="0"/>
              <a:t>Extended at WP29 Jun 2015 (2016 to 2020)</a:t>
            </a:r>
          </a:p>
        </p:txBody>
      </p:sp>
      <p:sp>
        <p:nvSpPr>
          <p:cNvPr id="4" name="Platshållare för bildnummer 3"/>
          <p:cNvSpPr>
            <a:spLocks noGrp="1"/>
          </p:cNvSpPr>
          <p:nvPr>
            <p:ph type="sldNum" sz="quarter" idx="4294967295"/>
          </p:nvPr>
        </p:nvSpPr>
        <p:spPr>
          <a:xfrm>
            <a:off x="8534400" y="6356355"/>
            <a:ext cx="2133600" cy="365125"/>
          </a:xfrm>
          <a:prstGeom prst="rect">
            <a:avLst/>
          </a:prstGeom>
        </p:spPr>
        <p:txBody>
          <a:bodyPr/>
          <a:lstStyle/>
          <a:p>
            <a:fld id="{5998EFDF-0916-4B95-860C-816540B1081E}" type="slidenum">
              <a:rPr lang="sv-SE" smtClean="0"/>
              <a:pPr/>
              <a:t>3</a:t>
            </a:fld>
            <a:endParaRPr lang="sv-SE"/>
          </a:p>
        </p:txBody>
      </p:sp>
      <p:sp>
        <p:nvSpPr>
          <p:cNvPr id="7" name="Platshållare för sidfot 6"/>
          <p:cNvSpPr txBox="1">
            <a:spLocks/>
          </p:cNvSpPr>
          <p:nvPr/>
        </p:nvSpPr>
        <p:spPr bwMode="auto">
          <a:xfrm>
            <a:off x="5013325" y="6575430"/>
            <a:ext cx="2895600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sv-SE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000" kern="1200">
                <a:solidFill>
                  <a:schemeClr val="bg1"/>
                </a:solidFill>
                <a:latin typeface="Arial" charset="0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defRPr>
            </a:lvl9pPr>
          </a:lstStyle>
          <a:p>
            <a:r>
              <a:rPr lang="sv-SE"/>
              <a:t>MCWG 19.12.2013</a:t>
            </a:r>
            <a:endParaRPr lang="sv-SE" dirty="0"/>
          </a:p>
        </p:txBody>
      </p:sp>
    </p:spTree>
    <p:extLst>
      <p:ext uri="{BB962C8B-B14F-4D97-AF65-F5344CB8AC3E}">
        <p14:creationId xmlns:p14="http://schemas.microsoft.com/office/powerpoint/2010/main" val="36116194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b="1" dirty="0" smtClean="0"/>
              <a:t>Timing within EPPR mandate</a:t>
            </a:r>
            <a:endParaRPr lang="sv-SE" b="1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>
          <a:xfrm>
            <a:off x="476517" y="1286910"/>
            <a:ext cx="10877283" cy="4929411"/>
          </a:xfrm>
        </p:spPr>
        <p:txBody>
          <a:bodyPr>
            <a:normAutofit fontScale="55000" lnSpcReduction="20000"/>
          </a:bodyPr>
          <a:lstStyle/>
          <a:p>
            <a:endParaRPr lang="sv-SE" dirty="0" smtClean="0"/>
          </a:p>
          <a:p>
            <a:r>
              <a:rPr lang="en-US" sz="3800" dirty="0" smtClean="0"/>
              <a:t>November 2012: 158th session of WP.29 – agreement on establishment of informal working group by adoption of the mandate regarding environmental and propulsion performance requirements for L-category vehicles. </a:t>
            </a:r>
            <a:endParaRPr lang="sv-SE" sz="3800" dirty="0" smtClean="0"/>
          </a:p>
          <a:p>
            <a:r>
              <a:rPr lang="en-US" sz="3800" dirty="0" smtClean="0"/>
              <a:t>January 2013: 1</a:t>
            </a:r>
            <a:r>
              <a:rPr lang="en-US" sz="3800" baseline="30000" dirty="0" smtClean="0"/>
              <a:t>st</a:t>
            </a:r>
            <a:r>
              <a:rPr lang="en-US" sz="3800" dirty="0" smtClean="0"/>
              <a:t> meeting of the EPPR informal working group. Review and adoption of the Rules of Procedure and Terms of Reference. </a:t>
            </a:r>
            <a:endParaRPr lang="sv-SE" sz="3800" dirty="0" smtClean="0"/>
          </a:p>
          <a:p>
            <a:r>
              <a:rPr lang="en-US" sz="3800" dirty="0" smtClean="0"/>
              <a:t>June 2013: .GRPE (66th session) meeting of the EPPR informal working group. Presentation of draft final roadmap and related </a:t>
            </a:r>
            <a:r>
              <a:rPr lang="en-US" sz="3800" dirty="0" err="1" smtClean="0"/>
              <a:t>programme</a:t>
            </a:r>
            <a:r>
              <a:rPr lang="en-US" sz="3800" dirty="0" smtClean="0"/>
              <a:t> management items to GRPE submitted for adoption. </a:t>
            </a:r>
            <a:endParaRPr lang="sv-SE" sz="3800" dirty="0" smtClean="0"/>
          </a:p>
          <a:p>
            <a:r>
              <a:rPr lang="en-US" sz="3800" dirty="0" smtClean="0"/>
              <a:t>November 2013: 158th session of WP.29, adoption of GRPE decision regarding the final roadmap and related </a:t>
            </a:r>
            <a:r>
              <a:rPr lang="en-US" sz="3800" dirty="0" err="1" smtClean="0"/>
              <a:t>programme</a:t>
            </a:r>
            <a:r>
              <a:rPr lang="en-US" sz="3800" dirty="0" smtClean="0"/>
              <a:t> management items. </a:t>
            </a:r>
            <a:endParaRPr lang="sv-SE" sz="3800" dirty="0" smtClean="0"/>
          </a:p>
          <a:p>
            <a:r>
              <a:rPr lang="en-US" sz="3800" dirty="0" smtClean="0"/>
              <a:t>2013-2016: meetings of the working group, regularly reporting to GRPE and the Administrative Committees (AC 1 and AC 3) </a:t>
            </a:r>
          </a:p>
          <a:p>
            <a:r>
              <a:rPr lang="en-US" sz="3800" dirty="0" smtClean="0"/>
              <a:t>June 2015: Extension of the mandate to </a:t>
            </a:r>
            <a:r>
              <a:rPr lang="en-US" sz="3800" smtClean="0"/>
              <a:t>2020 </a:t>
            </a:r>
          </a:p>
          <a:p>
            <a:r>
              <a:rPr lang="en-US" sz="3800" smtClean="0"/>
              <a:t>January </a:t>
            </a:r>
            <a:r>
              <a:rPr lang="en-US" sz="3800" dirty="0"/>
              <a:t>2016: GTR </a:t>
            </a:r>
            <a:r>
              <a:rPr lang="en-US" sz="3800" dirty="0" smtClean="0"/>
              <a:t>on </a:t>
            </a:r>
            <a:r>
              <a:rPr lang="en-IE" sz="3800" dirty="0" smtClean="0"/>
              <a:t>evaporative </a:t>
            </a:r>
            <a:r>
              <a:rPr lang="en-IE" sz="3800" dirty="0"/>
              <a:t>and crankcase emissions</a:t>
            </a:r>
            <a:r>
              <a:rPr lang="en-US" sz="3800" dirty="0" smtClean="0"/>
              <a:t> </a:t>
            </a:r>
            <a:endParaRPr lang="sv-SE" sz="3800" dirty="0" smtClean="0"/>
          </a:p>
          <a:p>
            <a:r>
              <a:rPr lang="en-US" sz="3800" dirty="0" smtClean="0"/>
              <a:t>2016: possible adoption of Global Technical Regulation </a:t>
            </a:r>
          </a:p>
        </p:txBody>
      </p:sp>
      <p:sp>
        <p:nvSpPr>
          <p:cNvPr id="4" name="Platshållare för bild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98EFDF-0916-4B95-860C-816540B1081E}" type="slidenum">
              <a:rPr lang="sv-SE" smtClean="0"/>
              <a:pPr/>
              <a:t>4</a:t>
            </a:fld>
            <a:endParaRPr lang="sv-SE" dirty="0"/>
          </a:p>
        </p:txBody>
      </p:sp>
    </p:spTree>
    <p:extLst>
      <p:ext uri="{BB962C8B-B14F-4D97-AF65-F5344CB8AC3E}">
        <p14:creationId xmlns:p14="http://schemas.microsoft.com/office/powerpoint/2010/main" val="28792665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BE" b="1" dirty="0" smtClean="0"/>
              <a:t>Past meetings EPPR</a:t>
            </a:r>
            <a:br>
              <a:rPr lang="nl-BE" b="1" dirty="0" smtClean="0"/>
            </a:br>
            <a:r>
              <a:rPr lang="nl-BE" b="1" u="sng" dirty="0"/>
              <a:t>June </a:t>
            </a:r>
            <a:r>
              <a:rPr lang="nl-BE" b="1" u="sng" dirty="0" smtClean="0"/>
              <a:t>2015 – January 2016</a:t>
            </a:r>
            <a:endParaRPr lang="nl-BE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568578"/>
            <a:ext cx="10515600" cy="2727325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12</a:t>
            </a:r>
            <a:r>
              <a:rPr lang="en-US" baseline="30000" dirty="0" smtClean="0"/>
              <a:t>th</a:t>
            </a:r>
            <a:r>
              <a:rPr lang="en-US" dirty="0" smtClean="0"/>
              <a:t> meeting in Brussels, 8</a:t>
            </a:r>
            <a:r>
              <a:rPr lang="en-US" baseline="30000" dirty="0" smtClean="0"/>
              <a:t>th</a:t>
            </a:r>
            <a:r>
              <a:rPr lang="en-US" dirty="0" smtClean="0"/>
              <a:t>-10</a:t>
            </a:r>
            <a:r>
              <a:rPr lang="en-US" baseline="30000" dirty="0" smtClean="0"/>
              <a:t>th</a:t>
            </a:r>
            <a:r>
              <a:rPr lang="en-US" dirty="0"/>
              <a:t>  September </a:t>
            </a:r>
            <a:r>
              <a:rPr lang="en-US" dirty="0" smtClean="0"/>
              <a:t>2015</a:t>
            </a:r>
          </a:p>
          <a:p>
            <a:r>
              <a:rPr lang="en-IE" dirty="0"/>
              <a:t>13th meeting in Brussels, 26-27 Nov 2015 </a:t>
            </a:r>
            <a:r>
              <a:rPr lang="en-IE" dirty="0">
                <a:solidFill>
                  <a:srgbClr val="FF0000"/>
                </a:solidFill>
              </a:rPr>
              <a:t>(TELCO</a:t>
            </a:r>
            <a:r>
              <a:rPr lang="en-IE" dirty="0" smtClean="0">
                <a:solidFill>
                  <a:srgbClr val="FF0000"/>
                </a:solidFill>
              </a:rPr>
              <a:t>)</a:t>
            </a:r>
            <a:endParaRPr lang="en-IE" dirty="0" smtClean="0"/>
          </a:p>
          <a:p>
            <a:r>
              <a:rPr lang="en-IE" dirty="0"/>
              <a:t>14th meeting in Geneva, 12 January 2015</a:t>
            </a:r>
          </a:p>
          <a:p>
            <a:endParaRPr lang="en-IE" dirty="0">
              <a:solidFill>
                <a:srgbClr val="FF0000"/>
              </a:solidFill>
            </a:endParaRPr>
          </a:p>
          <a:p>
            <a:endParaRPr lang="en-US" dirty="0"/>
          </a:p>
          <a:p>
            <a:r>
              <a:rPr lang="en-US" dirty="0" smtClean="0"/>
              <a:t>Monthly phone/web meetings</a:t>
            </a:r>
            <a:endParaRPr lang="nl-BE" dirty="0"/>
          </a:p>
        </p:txBody>
      </p:sp>
    </p:spTree>
    <p:extLst>
      <p:ext uri="{BB962C8B-B14F-4D97-AF65-F5344CB8AC3E}">
        <p14:creationId xmlns:p14="http://schemas.microsoft.com/office/powerpoint/2010/main" val="1175675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u="sng" dirty="0" smtClean="0"/>
              <a:t>Topics to be covered by EPPR</a:t>
            </a:r>
            <a:endParaRPr lang="nl-BE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6360" y="1825625"/>
            <a:ext cx="10515600" cy="4351338"/>
          </a:xfrm>
        </p:spPr>
        <p:txBody>
          <a:bodyPr>
            <a:normAutofit fontScale="77500" lnSpcReduction="20000"/>
          </a:bodyPr>
          <a:lstStyle/>
          <a:p>
            <a:r>
              <a:rPr lang="en-US" sz="3500" dirty="0" smtClean="0"/>
              <a:t>Environmental </a:t>
            </a:r>
            <a:r>
              <a:rPr lang="en-US" sz="3500" dirty="0"/>
              <a:t>performance</a:t>
            </a:r>
            <a:r>
              <a:rPr lang="en-US" sz="3500" dirty="0" smtClean="0"/>
              <a:t>:</a:t>
            </a:r>
          </a:p>
          <a:p>
            <a:pPr lvl="1"/>
            <a:r>
              <a:rPr lang="en-US" b="1" dirty="0" smtClean="0"/>
              <a:t>Type I: Tailpipe emissions test after cold start (revision); </a:t>
            </a:r>
          </a:p>
          <a:p>
            <a:pPr lvl="1"/>
            <a:r>
              <a:rPr lang="en-US" dirty="0" smtClean="0"/>
              <a:t>Type </a:t>
            </a:r>
            <a:r>
              <a:rPr lang="en-US" dirty="0"/>
              <a:t>II: Tailpipe emissions test at (increased) idle / free acceleration;</a:t>
            </a:r>
          </a:p>
          <a:p>
            <a:pPr lvl="1"/>
            <a:r>
              <a:rPr lang="en-US" b="1" dirty="0"/>
              <a:t>Type III: Emission test of crankcase gases</a:t>
            </a:r>
            <a:r>
              <a:rPr lang="en-US" dirty="0"/>
              <a:t>; </a:t>
            </a:r>
          </a:p>
          <a:p>
            <a:pPr lvl="1"/>
            <a:r>
              <a:rPr lang="sv-SE" sz="3600" b="1" dirty="0">
                <a:solidFill>
                  <a:srgbClr val="FF0000"/>
                </a:solidFill>
              </a:rPr>
              <a:t>Type IV: Evaporative emissions test; </a:t>
            </a:r>
          </a:p>
          <a:p>
            <a:pPr lvl="1"/>
            <a:r>
              <a:rPr lang="en-US" dirty="0"/>
              <a:t>Type V: Durability testing of pollution control devices;  </a:t>
            </a:r>
          </a:p>
          <a:p>
            <a:pPr lvl="1"/>
            <a:r>
              <a:rPr lang="en-US" dirty="0"/>
              <a:t>Type VII: Measurement of CO2 emissions, fuel consumption, electric energy consumption and electric range determination; </a:t>
            </a:r>
          </a:p>
          <a:p>
            <a:pPr lvl="1"/>
            <a:r>
              <a:rPr lang="sv-SE" sz="3600" b="1" dirty="0">
                <a:solidFill>
                  <a:srgbClr val="FF0000"/>
                </a:solidFill>
              </a:rPr>
              <a:t>Type VIII: On-board diagnostics environmental verification tests. </a:t>
            </a:r>
            <a:endParaRPr lang="sv-SE" sz="3600" b="1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en-US" sz="1100" dirty="0" smtClean="0"/>
          </a:p>
          <a:p>
            <a:r>
              <a:rPr lang="en-US" sz="3900" dirty="0" smtClean="0"/>
              <a:t>Propulsion </a:t>
            </a:r>
            <a:r>
              <a:rPr lang="en-US" sz="3900" dirty="0"/>
              <a:t>unit performance</a:t>
            </a:r>
            <a:r>
              <a:rPr lang="en-US" sz="3900" dirty="0" smtClean="0"/>
              <a:t>:</a:t>
            </a:r>
          </a:p>
          <a:p>
            <a:pPr lvl="1"/>
            <a:r>
              <a:rPr lang="en-US" dirty="0" smtClean="0"/>
              <a:t>Unified </a:t>
            </a:r>
            <a:r>
              <a:rPr lang="en-US" dirty="0"/>
              <a:t>rules and test procedures to measure power and torque for propulsion technologies fitted on L-category vehicles </a:t>
            </a:r>
          </a:p>
          <a:p>
            <a:pPr lvl="1"/>
            <a:r>
              <a:rPr lang="en-US" dirty="0"/>
              <a:t>unified measurement of maximum design vehicle speed and/or power for restricted L-category vehicles should be developed and agreed upon. </a:t>
            </a:r>
            <a:endParaRPr lang="sv-SE" dirty="0"/>
          </a:p>
          <a:p>
            <a:pPr marL="0" indent="0">
              <a:buNone/>
            </a:pPr>
            <a:endParaRPr lang="nl-BE" dirty="0"/>
          </a:p>
        </p:txBody>
      </p:sp>
      <p:sp>
        <p:nvSpPr>
          <p:cNvPr id="4" name="TextBox 3"/>
          <p:cNvSpPr txBox="1"/>
          <p:nvPr/>
        </p:nvSpPr>
        <p:spPr>
          <a:xfrm>
            <a:off x="6171377" y="2817459"/>
            <a:ext cx="2258459" cy="646331"/>
          </a:xfrm>
          <a:prstGeom prst="rect">
            <a:avLst/>
          </a:prstGeom>
          <a:noFill/>
          <a:ln w="5715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nl-BE" sz="3600" b="1" dirty="0" smtClean="0">
                <a:solidFill>
                  <a:srgbClr val="FF0000"/>
                </a:solidFill>
              </a:rPr>
              <a:t>PRIORITY</a:t>
            </a:r>
            <a:endParaRPr lang="nl-BE" sz="3600" b="1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0355129" y="3988233"/>
            <a:ext cx="1764000" cy="584775"/>
          </a:xfrm>
          <a:prstGeom prst="rect">
            <a:avLst/>
          </a:prstGeom>
          <a:noFill/>
          <a:ln w="5715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nl-BE" sz="3200" b="1" dirty="0" smtClean="0">
                <a:solidFill>
                  <a:srgbClr val="FF0000"/>
                </a:solidFill>
              </a:rPr>
              <a:t>PRIORITY</a:t>
            </a:r>
            <a:endParaRPr lang="nl-BE" sz="3200" b="1" dirty="0">
              <a:solidFill>
                <a:srgbClr val="FF0000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7526634" y="2152394"/>
            <a:ext cx="1026404" cy="338554"/>
          </a:xfrm>
          <a:prstGeom prst="rect">
            <a:avLst/>
          </a:prstGeom>
          <a:noFill/>
          <a:ln w="31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nl-BE" sz="1600" b="1" dirty="0" smtClean="0"/>
              <a:t>PRIORITY</a:t>
            </a:r>
            <a:endParaRPr lang="nl-BE" sz="1600" b="1" dirty="0"/>
          </a:p>
        </p:txBody>
      </p:sp>
    </p:spTree>
    <p:extLst>
      <p:ext uri="{BB962C8B-B14F-4D97-AF65-F5344CB8AC3E}">
        <p14:creationId xmlns:p14="http://schemas.microsoft.com/office/powerpoint/2010/main" val="42798124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 b="1" dirty="0" smtClean="0"/>
              <a:t>Structure of coming proposals</a:t>
            </a:r>
            <a:endParaRPr lang="sv-SE" b="1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sv-SE" dirty="0" smtClean="0"/>
              <a:t>New </a:t>
            </a:r>
            <a:r>
              <a:rPr lang="sv-SE" dirty="0"/>
              <a:t>GTR </a:t>
            </a:r>
            <a:r>
              <a:rPr lang="sv-SE" sz="2000" dirty="0" smtClean="0"/>
              <a:t>(informal document June 2015 &amp; working document January 2016) </a:t>
            </a:r>
          </a:p>
          <a:p>
            <a:pPr lvl="1"/>
            <a:r>
              <a:rPr lang="sv-SE" dirty="0" smtClean="0"/>
              <a:t>Evaporative emissions</a:t>
            </a:r>
          </a:p>
          <a:p>
            <a:pPr lvl="1"/>
            <a:r>
              <a:rPr lang="sv-SE" dirty="0" smtClean="0"/>
              <a:t>Crankcase emissions</a:t>
            </a:r>
          </a:p>
          <a:p>
            <a:r>
              <a:rPr lang="sv-SE" dirty="0"/>
              <a:t>New GTR </a:t>
            </a:r>
            <a:r>
              <a:rPr lang="sv-SE" sz="2000" dirty="0" smtClean="0"/>
              <a:t>(working document schedueled for June 2016)</a:t>
            </a:r>
          </a:p>
          <a:p>
            <a:pPr lvl="1"/>
            <a:r>
              <a:rPr lang="sv-SE" dirty="0" smtClean="0"/>
              <a:t>OBD </a:t>
            </a:r>
          </a:p>
          <a:p>
            <a:r>
              <a:rPr lang="sv-SE" dirty="0"/>
              <a:t>GTR 2 amended </a:t>
            </a:r>
            <a:r>
              <a:rPr lang="sv-SE" dirty="0" smtClean="0"/>
              <a:t>including </a:t>
            </a:r>
            <a:r>
              <a:rPr lang="sv-SE" sz="2100" dirty="0"/>
              <a:t>(tentative informal document for January </a:t>
            </a:r>
            <a:r>
              <a:rPr lang="sv-SE" sz="2100" dirty="0" smtClean="0"/>
              <a:t>2017)</a:t>
            </a:r>
            <a:endParaRPr lang="sv-SE" sz="2100" dirty="0"/>
          </a:p>
          <a:p>
            <a:pPr lvl="1"/>
            <a:r>
              <a:rPr lang="sv-SE" dirty="0"/>
              <a:t>Test type I (work have started)</a:t>
            </a:r>
          </a:p>
          <a:p>
            <a:pPr lvl="1"/>
            <a:r>
              <a:rPr lang="sv-SE" dirty="0"/>
              <a:t>Test type II (Idling)</a:t>
            </a:r>
          </a:p>
          <a:p>
            <a:pPr lvl="1"/>
            <a:r>
              <a:rPr lang="sv-SE" dirty="0"/>
              <a:t>Test type VII on </a:t>
            </a:r>
            <a:r>
              <a:rPr lang="sv-SE" dirty="0" smtClean="0"/>
              <a:t>Energy efficiency</a:t>
            </a:r>
            <a:r>
              <a:rPr lang="sv-SE" baseline="0" dirty="0" smtClean="0"/>
              <a:t> (</a:t>
            </a:r>
            <a:r>
              <a:rPr lang="sv-SE" dirty="0" smtClean="0"/>
              <a:t>CO2,</a:t>
            </a:r>
            <a:r>
              <a:rPr lang="sv-SE" baseline="0" dirty="0" smtClean="0"/>
              <a:t> FC&amp; Range)</a:t>
            </a:r>
          </a:p>
          <a:p>
            <a:pPr lvl="1"/>
            <a:endParaRPr lang="sv-SE" dirty="0"/>
          </a:p>
          <a:p>
            <a:pPr marL="0" indent="0">
              <a:buNone/>
            </a:pPr>
            <a:r>
              <a:rPr lang="sv-SE" dirty="0" smtClean="0">
                <a:sym typeface="Wingdings" panose="05000000000000000000" pitchFamily="2" charset="2"/>
              </a:rPr>
              <a:t> GTRs to be transposed into UN Regulations</a:t>
            </a:r>
            <a:endParaRPr lang="sv-SE" dirty="0"/>
          </a:p>
        </p:txBody>
      </p:sp>
    </p:spTree>
    <p:extLst>
      <p:ext uri="{BB962C8B-B14F-4D97-AF65-F5344CB8AC3E}">
        <p14:creationId xmlns:p14="http://schemas.microsoft.com/office/powerpoint/2010/main" val="2024379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55576"/>
            <a:ext cx="10515600" cy="625475"/>
          </a:xfrm>
        </p:spPr>
        <p:txBody>
          <a:bodyPr>
            <a:noAutofit/>
          </a:bodyPr>
          <a:lstStyle/>
          <a:p>
            <a:pPr algn="ctr"/>
            <a:r>
              <a:rPr lang="nl-BE" sz="4800" b="1" u="sng" dirty="0" smtClean="0"/>
              <a:t>Evaporative and crankcase emissions</a:t>
            </a:r>
            <a:endParaRPr lang="nl-BE" sz="4800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0500" y="1290507"/>
            <a:ext cx="11811000" cy="4770664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</a:pPr>
            <a:r>
              <a:rPr lang="en-IE" sz="3600" b="1" i="1" dirty="0" smtClean="0"/>
              <a:t>Formal </a:t>
            </a:r>
            <a:r>
              <a:rPr lang="en-IE" sz="3600" b="1" i="1" dirty="0"/>
              <a:t>GTR proposal: ECE/TRANS/WP.29/GRPE/2016/2 - </a:t>
            </a:r>
            <a:r>
              <a:rPr lang="en-IE" sz="2400" b="1" i="1" dirty="0"/>
              <a:t>(Informal Working Group on Environmental and Propulsion Performance Requirements (EPPR)) Proposal for a new global technical regulation on the measurement procedure for two- or three-wheeled motor vehicles equipped with a combustion engine with regard to the crankcase and evaporative </a:t>
            </a:r>
            <a:r>
              <a:rPr lang="en-IE" sz="2400" b="1" i="1" dirty="0" smtClean="0"/>
              <a:t>emissions</a:t>
            </a:r>
          </a:p>
          <a:p>
            <a:pPr>
              <a:spcAft>
                <a:spcPts val="600"/>
              </a:spcAft>
            </a:pPr>
            <a:r>
              <a:rPr lang="en-IE" sz="3600" dirty="0" smtClean="0"/>
              <a:t>Combined </a:t>
            </a:r>
            <a:r>
              <a:rPr lang="en-IE" sz="3600" dirty="0"/>
              <a:t>with the </a:t>
            </a:r>
            <a:endParaRPr lang="en-IE" sz="3600" dirty="0" smtClean="0"/>
          </a:p>
          <a:p>
            <a:pPr lvl="1">
              <a:spcAft>
                <a:spcPts val="600"/>
              </a:spcAft>
            </a:pPr>
            <a:r>
              <a:rPr lang="en-IE" sz="3200" dirty="0" smtClean="0"/>
              <a:t>final </a:t>
            </a:r>
            <a:r>
              <a:rPr lang="en-IE" sz="3200" dirty="0"/>
              <a:t>draft Technical </a:t>
            </a:r>
            <a:r>
              <a:rPr lang="en-IE" sz="3200" dirty="0" smtClean="0"/>
              <a:t>Report: </a:t>
            </a:r>
            <a:r>
              <a:rPr lang="en-IE" sz="3200" u="sng" dirty="0" smtClean="0"/>
              <a:t>GRPE-72-06</a:t>
            </a:r>
          </a:p>
          <a:p>
            <a:pPr lvl="1">
              <a:spcAft>
                <a:spcPts val="600"/>
              </a:spcAft>
            </a:pPr>
            <a:r>
              <a:rPr lang="en-US" sz="3200" dirty="0" smtClean="0"/>
              <a:t>Several </a:t>
            </a:r>
            <a:r>
              <a:rPr lang="en-US" sz="3200" dirty="0"/>
              <a:t>open points resolved and Informal Document </a:t>
            </a:r>
            <a:r>
              <a:rPr lang="en-IE" sz="3200" u="sng" dirty="0"/>
              <a:t>GRPE-72-13</a:t>
            </a:r>
          </a:p>
          <a:p>
            <a:pPr marL="0" indent="0">
              <a:spcAft>
                <a:spcPts val="600"/>
              </a:spcAft>
              <a:buNone/>
            </a:pP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2471667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17479"/>
            <a:ext cx="10515600" cy="568325"/>
          </a:xfrm>
        </p:spPr>
        <p:txBody>
          <a:bodyPr>
            <a:noAutofit/>
          </a:bodyPr>
          <a:lstStyle/>
          <a:p>
            <a:pPr algn="ctr"/>
            <a:r>
              <a:rPr lang="nl-BE" sz="4800" b="1" u="sng" dirty="0" smtClean="0"/>
              <a:t>OBD-I</a:t>
            </a:r>
            <a:endParaRPr lang="nl-BE" sz="4800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7651" y="1162050"/>
            <a:ext cx="11639551" cy="5505450"/>
          </a:xfrm>
          <a:noFill/>
        </p:spPr>
        <p:txBody>
          <a:bodyPr>
            <a:normAutofit/>
          </a:bodyPr>
          <a:lstStyle/>
          <a:p>
            <a:pPr>
              <a:buFontTx/>
              <a:buChar char="-"/>
            </a:pPr>
            <a:r>
              <a:rPr lang="en-US" sz="3600" dirty="0" smtClean="0"/>
              <a:t>Revised proposal for draft GTR by European Commission (Dec 2015)</a:t>
            </a:r>
          </a:p>
          <a:p>
            <a:pPr>
              <a:buFontTx/>
              <a:buChar char="-"/>
            </a:pPr>
            <a:r>
              <a:rPr lang="en-US" sz="3600" dirty="0" smtClean="0"/>
              <a:t>Amendment proposals by Japan</a:t>
            </a:r>
            <a:r>
              <a:rPr lang="en-US" sz="3600" dirty="0"/>
              <a:t>. </a:t>
            </a:r>
            <a:r>
              <a:rPr lang="en-US" sz="3600" dirty="0" smtClean="0"/>
              <a:t>(Jan 2016)</a:t>
            </a:r>
          </a:p>
          <a:p>
            <a:pPr>
              <a:buFontTx/>
              <a:buChar char="-"/>
            </a:pPr>
            <a:r>
              <a:rPr lang="en-US" sz="3600" dirty="0" smtClean="0"/>
              <a:t>Review and proposals by contracting parties by Feb 5, 2016</a:t>
            </a:r>
            <a:endParaRPr lang="en-US" sz="4000" dirty="0" smtClean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r>
              <a:rPr lang="nl-BE" sz="3600" dirty="0" smtClean="0">
                <a:sym typeface="Wingdings" panose="05000000000000000000" pitchFamily="2" charset="2"/>
              </a:rPr>
              <a:t> </a:t>
            </a:r>
            <a:r>
              <a:rPr lang="nl-BE" sz="3600" dirty="0" smtClean="0"/>
              <a:t>Target </a:t>
            </a:r>
            <a:r>
              <a:rPr lang="nl-BE" sz="3600" dirty="0"/>
              <a:t>to propose GTR as </a:t>
            </a:r>
            <a:r>
              <a:rPr lang="nl-BE" sz="3600" dirty="0" smtClean="0"/>
              <a:t>working </a:t>
            </a:r>
            <a:r>
              <a:rPr lang="nl-BE" sz="3600" dirty="0"/>
              <a:t>document to next GRPE</a:t>
            </a:r>
            <a:endParaRPr lang="nl-BE" sz="4000" dirty="0"/>
          </a:p>
        </p:txBody>
      </p:sp>
    </p:spTree>
    <p:extLst>
      <p:ext uri="{BB962C8B-B14F-4D97-AF65-F5344CB8AC3E}">
        <p14:creationId xmlns:p14="http://schemas.microsoft.com/office/powerpoint/2010/main" val="3401598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2335</TotalTime>
  <Words>974</Words>
  <Application>Microsoft Office PowerPoint</Application>
  <PresentationFormat>Custom</PresentationFormat>
  <Paragraphs>168</Paragraphs>
  <Slides>14</Slides>
  <Notes>13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14</vt:i4>
      </vt:variant>
    </vt:vector>
  </HeadingPairs>
  <TitlesOfParts>
    <vt:vector size="16" baseType="lpstr">
      <vt:lpstr>Office Theme</vt:lpstr>
      <vt:lpstr>1_Office Theme</vt:lpstr>
      <vt:lpstr>Report from IWG on Environmental and Propulsion Performance Requirements for Light vehicles (EPPR)  72nd GRPE 13-15th January 2016</vt:lpstr>
      <vt:lpstr>Outline</vt:lpstr>
      <vt:lpstr>Background- ToR and mandate</vt:lpstr>
      <vt:lpstr>Timing within EPPR mandate</vt:lpstr>
      <vt:lpstr>Past meetings EPPR June 2015 – January 2016</vt:lpstr>
      <vt:lpstr>Topics to be covered by EPPR</vt:lpstr>
      <vt:lpstr>Structure of coming proposals</vt:lpstr>
      <vt:lpstr>Evaporative and crankcase emissions</vt:lpstr>
      <vt:lpstr>OBD-I</vt:lpstr>
      <vt:lpstr>Amendments to GTR 2</vt:lpstr>
      <vt:lpstr>Tentative proposal for Phase II (from 2016 and beyond)</vt:lpstr>
      <vt:lpstr>EPPR Roadmap</vt:lpstr>
      <vt:lpstr>Future meetings EPPR </vt:lpstr>
      <vt:lpstr>Secretariat: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EPPR-03  EPPR-05</dc:title>
  <dc:creator>Thomas Vercammen</dc:creator>
  <cp:lastModifiedBy>United Nations</cp:lastModifiedBy>
  <cp:revision>117</cp:revision>
  <cp:lastPrinted>2015-06-11T17:11:38Z</cp:lastPrinted>
  <dcterms:created xsi:type="dcterms:W3CDTF">2014-06-05T20:52:23Z</dcterms:created>
  <dcterms:modified xsi:type="dcterms:W3CDTF">2016-01-13T11:22:30Z</dcterms:modified>
</cp:coreProperties>
</file>