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87" r:id="rId2"/>
    <p:sldId id="288" r:id="rId3"/>
  </p:sldIdLst>
  <p:sldSz cx="9906000" cy="6858000" type="A4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59" autoAdjust="0"/>
    <p:restoredTop sz="94581" autoAdjust="0"/>
  </p:normalViewPr>
  <p:slideViewPr>
    <p:cSldViewPr>
      <p:cViewPr>
        <p:scale>
          <a:sx n="114" d="100"/>
          <a:sy n="114" d="100"/>
        </p:scale>
        <p:origin x="-1272" y="1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3" d="100"/>
          <a:sy n="83" d="100"/>
        </p:scale>
        <p:origin x="-3156" y="-96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E143CF-C05C-4899-A90B-0EF0DB90A256}" type="datetimeFigureOut">
              <a:rPr lang="en-US" smtClean="0"/>
              <a:pPr/>
              <a:t>1/5/2016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215768F-C471-4493-AADC-36862818B83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6507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1FE176-7828-4E25-A303-EFB7A6EB15F0}" type="datetimeFigureOut">
              <a:rPr lang="en-GB" smtClean="0"/>
              <a:pPr/>
              <a:t>05/01/2016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1200" y="744538"/>
            <a:ext cx="537527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C8FC0D7-00BE-487F-A0DC-9FF156A82E8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76422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3" name="Text Placeholder 22"/>
          <p:cNvSpPr>
            <a:spLocks noGrp="1"/>
          </p:cNvSpPr>
          <p:nvPr>
            <p:ph idx="1" hasCustomPrompt="1"/>
          </p:nvPr>
        </p:nvSpPr>
        <p:spPr>
          <a:xfrm>
            <a:off x="0" y="3573017"/>
            <a:ext cx="9906000" cy="26642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>
              <a:defRPr sz="2400"/>
            </a:lvl1pPr>
          </a:lstStyle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510588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594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113176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98854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555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34884689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20356510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8504" y="1772816"/>
            <a:ext cx="3259006" cy="1162050"/>
          </a:xfrm>
        </p:spPr>
        <p:txBody>
          <a:bodyPr anchor="b"/>
          <a:lstStyle>
            <a:lvl1pPr algn="l">
              <a:defRPr sz="2000" b="1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2971" y="2132856"/>
            <a:ext cx="5537729" cy="3993308"/>
          </a:xfrm>
        </p:spPr>
        <p:txBody>
          <a:bodyPr/>
          <a:lstStyle>
            <a:lvl1pPr>
              <a:defRPr sz="32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8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 sz="2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3212976"/>
            <a:ext cx="3259006" cy="2913188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  <a:endParaRPr lang="en-GB" sz="40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0299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9">
            <a:lum/>
          </a:blip>
          <a:srcRect/>
          <a:stretch>
            <a:fillRect t="-2000" b="-2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23" name="Text Placeholder 22"/>
          <p:cNvSpPr>
            <a:spLocks noGrp="1"/>
          </p:cNvSpPr>
          <p:nvPr>
            <p:ph type="body" idx="1"/>
          </p:nvPr>
        </p:nvSpPr>
        <p:spPr>
          <a:xfrm>
            <a:off x="0" y="3573016"/>
            <a:ext cx="99060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4687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7" r:id="rId7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 baseline="0">
          <a:solidFill>
            <a:schemeClr val="tx2">
              <a:lumMod val="60000"/>
              <a:lumOff val="40000"/>
            </a:schemeClr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buFont typeface="Arial" pitchFamily="34" charset="0"/>
        <a:buNone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nece.org/fileadmin/DAM/trans/doc/2015/wp29/ECE-TRANS-WP29-1116e.pdf" TargetMode="External"/><Relationship Id="rId2" Type="http://schemas.openxmlformats.org/officeDocument/2006/relationships/hyperlink" Target="http://www.unece.org/fileadmin/DAM/trans/doc/2016/wp29/ECE-TRANS-WP29-AC3-36r1e.pdf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nece.org/fileadmin/DAM/trans/doc/2016/wp29/ECE-TRANS-WP29-2016-029e.pdf" TargetMode="External"/><Relationship Id="rId2" Type="http://schemas.openxmlformats.org/officeDocument/2006/relationships/hyperlink" Target="http://www.unece.org/fileadmin/DAM/trans/doc/2015/wp29/WP29-167-20e.pdf" TargetMode="Externa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unece.org/fileadmin/DAM/trans/doc/2015/wp29/ECE-TRANS-WP29-1118e.pd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4608" y="418577"/>
            <a:ext cx="8280920" cy="1210146"/>
          </a:xfrm>
        </p:spPr>
        <p:txBody>
          <a:bodyPr>
            <a:noAutofit/>
          </a:bodyPr>
          <a:lstStyle/>
          <a:p>
            <a:pPr algn="l"/>
            <a:r>
              <a:rPr lang="en-GB" sz="2400" dirty="0" smtClean="0">
                <a:solidFill>
                  <a:schemeClr val="bg1"/>
                </a:solidFill>
              </a:rPr>
              <a:t>Working Party on Pollution and Energy (GRPE)</a:t>
            </a:r>
            <a:br>
              <a:rPr lang="en-GB" sz="2400" dirty="0" smtClean="0">
                <a:solidFill>
                  <a:schemeClr val="bg1"/>
                </a:solidFill>
              </a:rPr>
            </a:br>
            <a:r>
              <a:rPr lang="en-GB" sz="1800" dirty="0" smtClean="0">
                <a:solidFill>
                  <a:schemeClr val="bg1"/>
                </a:solidFill>
              </a:rPr>
              <a:t>Highlights of the June 2015 and November 2015 sessions of WP.29</a:t>
            </a:r>
            <a:endParaRPr lang="en-GB" sz="1800" b="1" dirty="0">
              <a:solidFill>
                <a:schemeClr val="bg1"/>
              </a:solidFill>
            </a:endParaRPr>
          </a:p>
        </p:txBody>
      </p:sp>
      <p:sp>
        <p:nvSpPr>
          <p:cNvPr id="4" name="Textfeld 12"/>
          <p:cNvSpPr txBox="1">
            <a:spLocks noChangeArrowheads="1"/>
          </p:cNvSpPr>
          <p:nvPr/>
        </p:nvSpPr>
        <p:spPr bwMode="auto">
          <a:xfrm>
            <a:off x="6543675" y="62508"/>
            <a:ext cx="3362325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eaLnBrk="1" hangingPunct="1"/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Informal document </a:t>
            </a:r>
            <a:r>
              <a:rPr lang="en-US" sz="12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GRPE-72-08</a:t>
            </a:r>
            <a:endParaRPr lang="de-DE" sz="1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72</a:t>
            </a:r>
            <a:r>
              <a:rPr lang="en-US" sz="1200" baseline="300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nd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GRPE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11 – 15 January 2016</a:t>
            </a:r>
            <a:endParaRPr lang="en-US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Agenda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item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2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feld 39"/>
          <p:cNvSpPr txBox="1">
            <a:spLocks noChangeArrowheads="1"/>
          </p:cNvSpPr>
          <p:nvPr/>
        </p:nvSpPr>
        <p:spPr bwMode="auto">
          <a:xfrm>
            <a:off x="1424608" y="29822"/>
            <a:ext cx="28194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Note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by the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secretariat 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128464" y="1556792"/>
            <a:ext cx="9649072" cy="5301208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n-GB" sz="1800" dirty="0" smtClean="0">
                <a:solidFill>
                  <a:srgbClr val="0070C0"/>
                </a:solidFill>
              </a:rPr>
              <a:t>June 2015 session of WP.29</a:t>
            </a:r>
          </a:p>
          <a:p>
            <a:pPr>
              <a:spcBef>
                <a:spcPts val="0"/>
              </a:spcBef>
            </a:pPr>
            <a:endParaRPr lang="en-GB" sz="1400" dirty="0"/>
          </a:p>
          <a:p>
            <a:pPr>
              <a:spcBef>
                <a:spcPts val="0"/>
              </a:spcBef>
            </a:pPr>
            <a:r>
              <a:rPr lang="en-GB" sz="1400" dirty="0" smtClean="0"/>
              <a:t>-Main </a:t>
            </a:r>
            <a:r>
              <a:rPr lang="en-GB" sz="1400" dirty="0"/>
              <a:t>general </a:t>
            </a:r>
            <a:r>
              <a:rPr lang="en-GB" sz="1400" dirty="0" smtClean="0"/>
              <a:t>subjects</a:t>
            </a:r>
            <a:r>
              <a:rPr lang="en-GB" sz="1400" dirty="0" smtClean="0"/>
              <a:t>:</a:t>
            </a:r>
          </a:p>
          <a:p>
            <a:pPr>
              <a:spcBef>
                <a:spcPts val="0"/>
              </a:spcBef>
            </a:pPr>
            <a:endParaRPr lang="en-GB" sz="14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WP.29 adopted the Terms of Reference for the IWG on Periodical Technical Inspections dealing with the possible development of additional rules to the 1997 Agreement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L-EPPR: AC.3 adopted an extension of the mandate of the IWG on EPPR until December 2020 (</a:t>
            </a:r>
            <a:r>
              <a:rPr lang="en-US" sz="1400" dirty="0">
                <a:hlinkClick r:id="rId2"/>
              </a:rPr>
              <a:t>ECE/TRANS/WP.29/AC.3/36/Rev.1</a:t>
            </a:r>
            <a:r>
              <a:rPr lang="en-GB" sz="1400" dirty="0" smtClean="0"/>
              <a:t>)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>
              <a:spcBef>
                <a:spcPts val="0"/>
              </a:spcBef>
            </a:pPr>
            <a:r>
              <a:rPr lang="en-GB" sz="1400" dirty="0" smtClean="0"/>
              <a:t>-Adoption of</a:t>
            </a:r>
            <a:r>
              <a:rPr lang="en-GB" sz="1400" dirty="0" smtClean="0"/>
              <a:t>:</a:t>
            </a:r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Supplement 3 to the 06 series of amendments to Regulation No. 49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5 </a:t>
            </a:r>
            <a:r>
              <a:rPr lang="en-GB" sz="1400" dirty="0"/>
              <a:t>to the 06 series of amendments to Regulation No. </a:t>
            </a:r>
            <a:r>
              <a:rPr lang="en-GB" sz="1400" dirty="0" smtClean="0"/>
              <a:t>83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1 </a:t>
            </a:r>
            <a:r>
              <a:rPr lang="en-GB" sz="1400" dirty="0"/>
              <a:t>to the </a:t>
            </a:r>
            <a:r>
              <a:rPr lang="en-GB" sz="1400" dirty="0" smtClean="0"/>
              <a:t>07 </a:t>
            </a:r>
            <a:r>
              <a:rPr lang="en-GB" sz="1400" dirty="0"/>
              <a:t>series of amendments to Regulation No. 83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5 to the </a:t>
            </a:r>
            <a:r>
              <a:rPr lang="en-GB" sz="1400" dirty="0" smtClean="0"/>
              <a:t>01 </a:t>
            </a:r>
            <a:r>
              <a:rPr lang="en-GB" sz="1400" dirty="0"/>
              <a:t>series of amendments to Regulation No. </a:t>
            </a:r>
            <a:r>
              <a:rPr lang="en-GB" sz="1400" dirty="0" smtClean="0"/>
              <a:t>101</a:t>
            </a:r>
            <a:endParaRPr lang="en-GB" sz="14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/>
          </a:p>
          <a:p>
            <a:pPr>
              <a:spcBef>
                <a:spcPts val="0"/>
              </a:spcBef>
            </a:pPr>
            <a:r>
              <a:rPr lang="en-GB" sz="1400" dirty="0" smtClean="0"/>
              <a:t>For </a:t>
            </a:r>
            <a:r>
              <a:rPr lang="en-GB" sz="1400" dirty="0" smtClean="0"/>
              <a:t>more details see: </a:t>
            </a:r>
            <a:r>
              <a:rPr lang="en-GB" sz="1400" dirty="0" smtClean="0">
                <a:hlinkClick r:id="rId3"/>
              </a:rPr>
              <a:t>ECE/TRANS/WP.29/1116</a:t>
            </a:r>
            <a:endParaRPr lang="en-GB" sz="1400" dirty="0" smtClean="0"/>
          </a:p>
        </p:txBody>
      </p:sp>
    </p:spTree>
    <p:extLst>
      <p:ext uri="{BB962C8B-B14F-4D97-AF65-F5344CB8AC3E}">
        <p14:creationId xmlns:p14="http://schemas.microsoft.com/office/powerpoint/2010/main" val="22565159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4608" y="418577"/>
            <a:ext cx="8280920" cy="1210146"/>
          </a:xfrm>
        </p:spPr>
        <p:txBody>
          <a:bodyPr>
            <a:noAutofit/>
          </a:bodyPr>
          <a:lstStyle/>
          <a:p>
            <a:pPr algn="l"/>
            <a:r>
              <a:rPr lang="en-GB" sz="2400" dirty="0" smtClean="0">
                <a:solidFill>
                  <a:schemeClr val="bg1"/>
                </a:solidFill>
              </a:rPr>
              <a:t>Working Party on Pollution and Energy (GRPE)</a:t>
            </a:r>
            <a:br>
              <a:rPr lang="en-GB" sz="2400" dirty="0" smtClean="0">
                <a:solidFill>
                  <a:schemeClr val="bg1"/>
                </a:solidFill>
              </a:rPr>
            </a:br>
            <a:r>
              <a:rPr lang="en-GB" sz="1800" dirty="0" smtClean="0">
                <a:solidFill>
                  <a:schemeClr val="bg1"/>
                </a:solidFill>
              </a:rPr>
              <a:t>Highlights of the June 2015 and November 2015 sessions of WP.29</a:t>
            </a:r>
            <a:endParaRPr lang="en-GB" sz="1800" b="1" dirty="0">
              <a:solidFill>
                <a:schemeClr val="bg1"/>
              </a:solidFill>
            </a:endParaRPr>
          </a:p>
        </p:txBody>
      </p:sp>
      <p:sp>
        <p:nvSpPr>
          <p:cNvPr id="4" name="Textfeld 12"/>
          <p:cNvSpPr txBox="1">
            <a:spLocks noChangeArrowheads="1"/>
          </p:cNvSpPr>
          <p:nvPr/>
        </p:nvSpPr>
        <p:spPr bwMode="auto">
          <a:xfrm>
            <a:off x="6543675" y="62508"/>
            <a:ext cx="3362325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eaLnBrk="1" hangingPunct="1"/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Informal document </a:t>
            </a:r>
            <a:r>
              <a:rPr lang="en-US" sz="12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GRPE-72-08</a:t>
            </a:r>
            <a:endParaRPr lang="de-DE" sz="1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72</a:t>
            </a:r>
            <a:r>
              <a:rPr lang="en-US" sz="1200" baseline="300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nd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GRPE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11 – 15 January 2016</a:t>
            </a:r>
            <a:endParaRPr lang="en-US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Agenda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item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2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feld 39"/>
          <p:cNvSpPr txBox="1">
            <a:spLocks noChangeArrowheads="1"/>
          </p:cNvSpPr>
          <p:nvPr/>
        </p:nvSpPr>
        <p:spPr bwMode="auto">
          <a:xfrm>
            <a:off x="1424608" y="29822"/>
            <a:ext cx="28194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Note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by the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secretariat 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128464" y="1556792"/>
            <a:ext cx="9649072" cy="5301208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en-GB" sz="1800" dirty="0" smtClean="0">
                <a:solidFill>
                  <a:srgbClr val="0070C0"/>
                </a:solidFill>
              </a:rPr>
              <a:t>November 2015 session of WP.29</a:t>
            </a:r>
          </a:p>
          <a:p>
            <a:pPr>
              <a:spcBef>
                <a:spcPts val="0"/>
              </a:spcBef>
            </a:pPr>
            <a:endParaRPr lang="en-GB" sz="1400" dirty="0"/>
          </a:p>
          <a:p>
            <a:pPr>
              <a:spcBef>
                <a:spcPts val="0"/>
              </a:spcBef>
            </a:pPr>
            <a:r>
              <a:rPr lang="en-GB" sz="1400" dirty="0" smtClean="0"/>
              <a:t>-Main </a:t>
            </a:r>
            <a:r>
              <a:rPr lang="en-GB" sz="1400" dirty="0"/>
              <a:t>general </a:t>
            </a:r>
            <a:r>
              <a:rPr lang="en-GB" sz="1400" dirty="0" smtClean="0"/>
              <a:t>subjects:</a:t>
            </a:r>
            <a:endParaRPr lang="en-GB" sz="14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WP.29 agreed to extend the mandate of the IWG on IWVTA until June 2017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The representative of </a:t>
            </a:r>
            <a:r>
              <a:rPr lang="en-GB" sz="1400" dirty="0" smtClean="0"/>
              <a:t>EU </a:t>
            </a:r>
            <a:r>
              <a:rPr lang="en-GB" sz="1400" dirty="0"/>
              <a:t>presented two possible routes for transposing the UN GTR on WLTP into a UN Regulation. WP.29 agreed on the second route which consists in developing a UN Regulation on WLTP in a hierarchical manner with different levels of stringency that reflect different national/regional requirements (for more details see </a:t>
            </a:r>
            <a:r>
              <a:rPr lang="en-GB" sz="1400" dirty="0">
                <a:hlinkClick r:id="rId2"/>
              </a:rPr>
              <a:t>WP.29-167-20</a:t>
            </a:r>
            <a:r>
              <a:rPr lang="en-GB" sz="1400" dirty="0" smtClean="0"/>
              <a:t>)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WLTP</a:t>
            </a:r>
            <a:r>
              <a:rPr lang="en-GB" sz="1400" dirty="0" smtClean="0"/>
              <a:t>: AC.3 </a:t>
            </a:r>
            <a:r>
              <a:rPr lang="en-GB" sz="1400" dirty="0" smtClean="0"/>
              <a:t>endors</a:t>
            </a:r>
            <a:r>
              <a:rPr lang="en-GB" sz="1400" dirty="0" smtClean="0"/>
              <a:t>ed </a:t>
            </a:r>
            <a:r>
              <a:rPr lang="en-GB" sz="1400" dirty="0" smtClean="0"/>
              <a:t>an extension of the mandate of the IWG on WLTP specifically </a:t>
            </a:r>
            <a:r>
              <a:rPr lang="en-GB" sz="1400" dirty="0"/>
              <a:t>for </a:t>
            </a:r>
            <a:r>
              <a:rPr lang="en-GB" sz="1400" dirty="0" smtClean="0"/>
              <a:t>Phase 2 (</a:t>
            </a:r>
            <a:r>
              <a:rPr lang="en-US" sz="1400" dirty="0">
                <a:hlinkClick r:id="rId3"/>
              </a:rPr>
              <a:t>ECE/TRANS/WP.29/2016/29</a:t>
            </a:r>
            <a:r>
              <a:rPr lang="en-GB" sz="1400" dirty="0" smtClean="0"/>
              <a:t>)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Several Member States made statements and exchanged information and views on the Volkswagen case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>
              <a:spcBef>
                <a:spcPts val="0"/>
              </a:spcBef>
            </a:pPr>
            <a:r>
              <a:rPr lang="en-GB" sz="1400" dirty="0" smtClean="0"/>
              <a:t>-Adoption of</a:t>
            </a:r>
            <a:r>
              <a:rPr lang="en-GB" sz="1400" dirty="0" smtClean="0"/>
              <a:t>:</a:t>
            </a:r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Amendments to the Consolidated Resolution on the Construction of Vehicles (R.E.3) on recommendations on market fuel quality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 smtClean="0"/>
              <a:t>Mutual Resolution No. 2 (M.R.2) on Vehicle Propulsion System Definitions (VPSD)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11 </a:t>
            </a:r>
            <a:r>
              <a:rPr lang="en-GB" sz="1400" dirty="0"/>
              <a:t>to the </a:t>
            </a:r>
            <a:r>
              <a:rPr lang="en-GB" sz="1400" dirty="0" smtClean="0"/>
              <a:t>05 </a:t>
            </a:r>
            <a:r>
              <a:rPr lang="en-GB" sz="1400" dirty="0"/>
              <a:t>series of amendments to Regulation No. 83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6 </a:t>
            </a:r>
            <a:r>
              <a:rPr lang="en-GB" sz="1400" dirty="0"/>
              <a:t>to the </a:t>
            </a:r>
            <a:r>
              <a:rPr lang="en-GB" sz="1400" dirty="0" smtClean="0"/>
              <a:t>06 </a:t>
            </a:r>
            <a:r>
              <a:rPr lang="en-GB" sz="1400" dirty="0"/>
              <a:t>series of amendments to Regulation No. </a:t>
            </a:r>
            <a:r>
              <a:rPr lang="en-GB" sz="1400" dirty="0" smtClean="0"/>
              <a:t>83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7 </a:t>
            </a:r>
            <a:r>
              <a:rPr lang="en-GB" sz="1400" dirty="0"/>
              <a:t>to the </a:t>
            </a:r>
            <a:r>
              <a:rPr lang="en-GB" sz="1400" dirty="0" smtClean="0"/>
              <a:t>original version of </a:t>
            </a:r>
            <a:r>
              <a:rPr lang="en-GB" sz="1400" dirty="0"/>
              <a:t>Regulation No. </a:t>
            </a:r>
            <a:r>
              <a:rPr lang="en-GB" sz="1400" dirty="0" smtClean="0"/>
              <a:t>85</a:t>
            </a:r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GB" sz="1400" dirty="0"/>
              <a:t>Supplement </a:t>
            </a:r>
            <a:r>
              <a:rPr lang="en-GB" sz="1400" dirty="0" smtClean="0"/>
              <a:t>6 </a:t>
            </a:r>
            <a:r>
              <a:rPr lang="en-GB" sz="1400" dirty="0"/>
              <a:t>to the 01 series of amendments to Regulation No. </a:t>
            </a:r>
            <a:r>
              <a:rPr lang="en-GB" sz="1400" dirty="0" smtClean="0"/>
              <a:t>101</a:t>
            </a:r>
            <a:endParaRPr lang="en-GB" sz="1400" dirty="0"/>
          </a:p>
          <a:p>
            <a:pPr marL="171450" indent="-171450">
              <a:spcBef>
                <a:spcPts val="0"/>
              </a:spcBef>
              <a:buFont typeface="Arial" panose="020B0604020202020204" pitchFamily="34" charset="0"/>
              <a:buChar char="•"/>
            </a:pPr>
            <a:endParaRPr lang="en-GB" sz="1400" dirty="0" smtClean="0"/>
          </a:p>
          <a:p>
            <a:pPr>
              <a:spcBef>
                <a:spcPts val="0"/>
              </a:spcBef>
            </a:pPr>
            <a:endParaRPr lang="en-GB" sz="1400" dirty="0" smtClean="0"/>
          </a:p>
          <a:p>
            <a:pPr>
              <a:spcBef>
                <a:spcPts val="0"/>
              </a:spcBef>
            </a:pPr>
            <a:r>
              <a:rPr lang="en-GB" sz="1400" dirty="0" smtClean="0"/>
              <a:t>For more details see: </a:t>
            </a:r>
            <a:r>
              <a:rPr lang="en-GB" sz="1400" dirty="0" smtClean="0">
                <a:hlinkClick r:id="rId4"/>
              </a:rPr>
              <a:t>ECE/TRANS/WP.29/1118</a:t>
            </a:r>
            <a:endParaRPr lang="en-GB" sz="1400" dirty="0" smtClean="0"/>
          </a:p>
        </p:txBody>
      </p:sp>
    </p:spTree>
    <p:extLst>
      <p:ext uri="{BB962C8B-B14F-4D97-AF65-F5344CB8AC3E}">
        <p14:creationId xmlns:p14="http://schemas.microsoft.com/office/powerpoint/2010/main" val="13688758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4C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1907</TotalTime>
  <Words>381</Words>
  <Application>Microsoft Office PowerPoint</Application>
  <PresentationFormat>A4 Paper (210x297 mm)</PresentationFormat>
  <Paragraphs>48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Working Party on Pollution and Energy (GRPE) Highlights of the June 2015 and November 2015 sessions of WP.29</vt:lpstr>
      <vt:lpstr>Working Party on Pollution and Energy (GRPE) Highlights of the June 2015 and November 2015 sessions of WP.29</vt:lpstr>
    </vt:vector>
  </TitlesOfParts>
  <Company>ECE-ISU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Yves Clopt</dc:creator>
  <cp:lastModifiedBy>United Nations</cp:lastModifiedBy>
  <cp:revision>152</cp:revision>
  <cp:lastPrinted>2014-03-30T15:01:41Z</cp:lastPrinted>
  <dcterms:created xsi:type="dcterms:W3CDTF">2014-05-01T14:51:01Z</dcterms:created>
  <dcterms:modified xsi:type="dcterms:W3CDTF">2016-01-05T17:22:37Z</dcterms:modified>
</cp:coreProperties>
</file>

<file path=docProps/thumbnail.jpeg>
</file>