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74" r:id="rId4"/>
    <p:sldId id="261" r:id="rId5"/>
    <p:sldId id="266" r:id="rId6"/>
    <p:sldId id="270" r:id="rId7"/>
    <p:sldId id="279" r:id="rId8"/>
    <p:sldId id="280" r:id="rId9"/>
    <p:sldId id="281" r:id="rId10"/>
    <p:sldId id="282" r:id="rId11"/>
    <p:sldId id="275" r:id="rId12"/>
    <p:sldId id="276" r:id="rId13"/>
    <p:sldId id="277" r:id="rId14"/>
    <p:sldId id="278" r:id="rId15"/>
    <p:sldId id="265" r:id="rId16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85" autoAdjust="0"/>
    <p:restoredTop sz="92271" autoAdjust="0"/>
  </p:normalViewPr>
  <p:slideViewPr>
    <p:cSldViewPr snapToGrid="0">
      <p:cViewPr varScale="1">
        <p:scale>
          <a:sx n="104" d="100"/>
          <a:sy n="104" d="100"/>
        </p:scale>
        <p:origin x="-124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171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E1A13-C234-49BC-83D2-3334258B69E2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AF03E-5B2C-4DCE-8834-AF6D372F1BF9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186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AF03E-5B2C-4DCE-8834-AF6D372F1BF9}" type="slidenum">
              <a:rPr lang="nl-BE" smtClean="0"/>
              <a:pPr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5832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547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2433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650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997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9946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153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210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189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613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8865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866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80782-6FEA-407D-95A3-72DF813A35DD}" type="datetimeFigureOut">
              <a:rPr lang="nl-BE" smtClean="0"/>
              <a:pPr/>
              <a:t>15/01/2015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A95E2-7D99-4940-809A-5DBC2036E6F2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0155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736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v-SE" dirty="0"/>
              <a:t>R</a:t>
            </a:r>
            <a:r>
              <a:rPr lang="sv-SE" dirty="0" smtClean="0"/>
              <a:t>eport </a:t>
            </a:r>
            <a:r>
              <a:rPr lang="sv-SE" dirty="0"/>
              <a:t>from IWG on </a:t>
            </a:r>
            <a:r>
              <a:rPr lang="sv-SE" b="1" dirty="0"/>
              <a:t>E</a:t>
            </a:r>
            <a:r>
              <a:rPr lang="sv-SE" dirty="0"/>
              <a:t>nvironmental</a:t>
            </a:r>
            <a:r>
              <a:rPr lang="sv-SE" b="1" dirty="0"/>
              <a:t> </a:t>
            </a:r>
            <a:r>
              <a:rPr lang="sv-SE" dirty="0"/>
              <a:t>and</a:t>
            </a:r>
            <a:r>
              <a:rPr lang="sv-SE" b="1" dirty="0"/>
              <a:t> P</a:t>
            </a:r>
            <a:r>
              <a:rPr lang="sv-SE" dirty="0"/>
              <a:t>ropulsion</a:t>
            </a:r>
            <a:r>
              <a:rPr lang="sv-SE" b="1" dirty="0"/>
              <a:t> P</a:t>
            </a:r>
            <a:r>
              <a:rPr lang="sv-SE" dirty="0"/>
              <a:t>erformance</a:t>
            </a:r>
            <a:r>
              <a:rPr lang="sv-SE" b="1" dirty="0"/>
              <a:t> R</a:t>
            </a:r>
            <a:r>
              <a:rPr lang="sv-SE" dirty="0"/>
              <a:t>equirements</a:t>
            </a:r>
            <a:r>
              <a:rPr lang="sv-SE" b="1" dirty="0"/>
              <a:t> </a:t>
            </a:r>
            <a:r>
              <a:rPr lang="sv-SE" dirty="0"/>
              <a:t>for Light</a:t>
            </a:r>
            <a:r>
              <a:rPr lang="sv-SE" b="1" dirty="0"/>
              <a:t> </a:t>
            </a:r>
            <a:r>
              <a:rPr lang="sv-SE" dirty="0"/>
              <a:t>vehicles</a:t>
            </a:r>
            <a:r>
              <a:rPr lang="sv-SE" b="1" dirty="0"/>
              <a:t> (EPPR)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> </a:t>
            </a:r>
            <a:r>
              <a:rPr lang="sv-SE" sz="5400" dirty="0" smtClean="0"/>
              <a:t>70</a:t>
            </a:r>
            <a:r>
              <a:rPr lang="sv-SE" sz="5400" baseline="30000" dirty="0" smtClean="0"/>
              <a:t>th</a:t>
            </a:r>
            <a:r>
              <a:rPr lang="sv-SE" sz="5400" dirty="0" smtClean="0"/>
              <a:t> </a:t>
            </a:r>
            <a:r>
              <a:rPr lang="sv-SE" sz="5400" dirty="0"/>
              <a:t>GRPE </a:t>
            </a:r>
            <a:r>
              <a:rPr lang="sv-SE" sz="5400" dirty="0" smtClean="0"/>
              <a:t>15-16</a:t>
            </a:r>
            <a:r>
              <a:rPr lang="sv-SE" sz="5400" baseline="30000" dirty="0" smtClean="0"/>
              <a:t>th</a:t>
            </a:r>
            <a:r>
              <a:rPr lang="sv-SE" sz="5400" dirty="0" smtClean="0"/>
              <a:t> January 2015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310521"/>
            <a:ext cx="9144000" cy="1655762"/>
          </a:xfrm>
        </p:spPr>
        <p:txBody>
          <a:bodyPr/>
          <a:lstStyle/>
          <a:p>
            <a:r>
              <a:rPr lang="sv-SE" dirty="0"/>
              <a:t>Geneva </a:t>
            </a:r>
          </a:p>
          <a:p>
            <a:r>
              <a:rPr lang="sv-SE" dirty="0"/>
              <a:t> </a:t>
            </a:r>
            <a:r>
              <a:rPr lang="sv-SE" dirty="0" smtClean="0"/>
              <a:t>Chair: </a:t>
            </a:r>
            <a:r>
              <a:rPr lang="sv-SE" dirty="0"/>
              <a:t>Petter </a:t>
            </a:r>
            <a:r>
              <a:rPr lang="sv-SE" dirty="0" smtClean="0"/>
              <a:t>ÅSMAN</a:t>
            </a:r>
          </a:p>
          <a:p>
            <a:r>
              <a:rPr lang="sv-SE" dirty="0" smtClean="0"/>
              <a:t>Secretary: </a:t>
            </a:r>
            <a:r>
              <a:rPr lang="sv-SE" dirty="0" smtClean="0"/>
              <a:t>Thomas VERCAMMEN</a:t>
            </a:r>
            <a:endParaRPr lang="sv-SE" dirty="0"/>
          </a:p>
        </p:txBody>
      </p:sp>
      <p:sp>
        <p:nvSpPr>
          <p:cNvPr id="4" name="TextBox 5"/>
          <p:cNvSpPr txBox="1"/>
          <p:nvPr/>
        </p:nvSpPr>
        <p:spPr>
          <a:xfrm>
            <a:off x="8772128" y="0"/>
            <a:ext cx="3419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600" b="0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Informal document</a:t>
            </a:r>
            <a:r>
              <a:rPr lang="en-GB" sz="1600" b="0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GB" sz="1600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GRPE-70-25</a:t>
            </a:r>
            <a:r>
              <a:rPr lang="en-GB" sz="1600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/>
            </a:r>
            <a:br>
              <a:rPr lang="en-GB" sz="1600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</a:br>
            <a:r>
              <a:rPr lang="en-GB" sz="1600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70</a:t>
            </a:r>
            <a:r>
              <a:rPr lang="en-GB" sz="1600" b="0" baseline="30000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th</a:t>
            </a:r>
            <a:r>
              <a:rPr lang="en-GB" sz="1600" b="0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GB" sz="1600" b="0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GRPE, </a:t>
            </a:r>
            <a:r>
              <a:rPr lang="en-GB" sz="1600" b="0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1</a:t>
            </a:r>
            <a:r>
              <a:rPr lang="en-GB" sz="1600" dirty="0" smtClean="0">
                <a:latin typeface="Times New Roman" pitchFamily="18" charset="0"/>
                <a:ea typeface="ＭＳ Ｐゴシック" pitchFamily="34" charset="-128"/>
              </a:rPr>
              <a:t>3- </a:t>
            </a:r>
            <a:r>
              <a:rPr lang="en-GB" sz="1600" dirty="0" smtClean="0">
                <a:latin typeface="Times New Roman" pitchFamily="18" charset="0"/>
                <a:ea typeface="ＭＳ Ｐゴシック" pitchFamily="34" charset="-128"/>
              </a:rPr>
              <a:t>16th</a:t>
            </a:r>
            <a:r>
              <a:rPr lang="en-GB" sz="1600" b="0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 January 2015</a:t>
            </a:r>
          </a:p>
          <a:p>
            <a:pPr algn="r"/>
            <a:r>
              <a:rPr lang="en-GB" sz="1600" dirty="0" smtClean="0">
                <a:latin typeface="Times New Roman" pitchFamily="18" charset="0"/>
                <a:ea typeface="ＭＳ Ｐゴシック" pitchFamily="34" charset="-128"/>
              </a:rPr>
              <a:t>A</a:t>
            </a:r>
            <a:r>
              <a:rPr lang="en-GB" sz="1600" b="0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genda item 9(a)</a:t>
            </a:r>
            <a:endParaRPr lang="en-GB" sz="1600" b="0" dirty="0" smtClean="0">
              <a:solidFill>
                <a:schemeClr val="tx1"/>
              </a:solidFill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0" y="76944"/>
            <a:ext cx="341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0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Submitted by the </a:t>
            </a:r>
            <a:r>
              <a:rPr lang="en-GB" sz="1600" b="0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IWG on EPPR</a:t>
            </a:r>
            <a:endParaRPr lang="en-GB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45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b="1" dirty="0" smtClean="0"/>
              <a:t>EPPR prefers a standalone OBD regulation for Category 3/L-cat. vehicles for following reasons:</a:t>
            </a:r>
            <a:endParaRPr lang="nl-B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Transposition of 98 regulation into 58 regulation would be much more complex if we would have requirements integrated into GTR5</a:t>
            </a:r>
          </a:p>
          <a:p>
            <a:r>
              <a:rPr lang="en-US" dirty="0" smtClean="0"/>
              <a:t>Appeal of signing up</a:t>
            </a:r>
            <a:r>
              <a:rPr lang="sv-SE" dirty="0" smtClean="0"/>
              <a:t> for </a:t>
            </a:r>
            <a:r>
              <a:rPr lang="sv-SE" dirty="0" err="1" smtClean="0"/>
              <a:t>CPs</a:t>
            </a:r>
            <a:r>
              <a:rPr lang="en-US" dirty="0" smtClean="0"/>
              <a:t> is much easier if standalone</a:t>
            </a:r>
            <a:r>
              <a:rPr lang="sv-SE" dirty="0" smtClean="0"/>
              <a:t> GTR</a:t>
            </a:r>
            <a:r>
              <a:rPr lang="en-US" dirty="0" smtClean="0"/>
              <a:t>. Integration into GTR5 may lead to hesitation to accede.</a:t>
            </a:r>
          </a:p>
          <a:p>
            <a:endParaRPr lang="en-US" dirty="0" smtClean="0"/>
          </a:p>
          <a:p>
            <a:r>
              <a:rPr lang="en-US" dirty="0" smtClean="0"/>
              <a:t>Aligning with GTR5 would be difficult because EPPR is considering a staged OBD approach. </a:t>
            </a:r>
          </a:p>
          <a:p>
            <a:r>
              <a:rPr lang="en-US" dirty="0" smtClean="0"/>
              <a:t>OBD concept in GTR5 is different than the concept EPPR is discussing. It would cause confusion when merging requirements.</a:t>
            </a:r>
          </a:p>
          <a:p>
            <a:r>
              <a:rPr lang="en-US" dirty="0" smtClean="0"/>
              <a:t>Interpretation on the use of OBD and priorities may be different </a:t>
            </a:r>
            <a:r>
              <a:rPr lang="en-US" dirty="0"/>
              <a:t>for </a:t>
            </a:r>
            <a:r>
              <a:rPr lang="nl-BE" dirty="0"/>
              <a:t>Category 3/L-cat.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HDV diesel.</a:t>
            </a:r>
          </a:p>
          <a:p>
            <a:endParaRPr lang="en-US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77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Preliminary status of EPPR proposals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612973"/>
            <a:ext cx="10515600" cy="4500747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New GTR on </a:t>
            </a:r>
            <a:r>
              <a:rPr lang="sv-SE" dirty="0" err="1" smtClean="0"/>
              <a:t>Evap</a:t>
            </a:r>
            <a:r>
              <a:rPr lang="sv-SE" dirty="0" smtClean="0"/>
              <a:t> and </a:t>
            </a:r>
            <a:r>
              <a:rPr lang="sv-SE" dirty="0" err="1" smtClean="0"/>
              <a:t>Crankcase</a:t>
            </a:r>
            <a:r>
              <a:rPr lang="sv-SE" dirty="0" smtClean="0"/>
              <a:t> (L1/L3)</a:t>
            </a:r>
            <a:endParaRPr lang="sv-SE" sz="2000" dirty="0" smtClean="0"/>
          </a:p>
          <a:p>
            <a:pPr lvl="1"/>
            <a:r>
              <a:rPr lang="sv-SE" dirty="0" smtClean="0"/>
              <a:t>Evaporative emissions</a:t>
            </a:r>
          </a:p>
          <a:p>
            <a:pPr lvl="1"/>
            <a:r>
              <a:rPr lang="sv-SE" dirty="0" smtClean="0"/>
              <a:t>Crankcase requirements (placeholder for crankcase test)</a:t>
            </a:r>
          </a:p>
          <a:p>
            <a:pPr lvl="1"/>
            <a:r>
              <a:rPr lang="sv-SE" dirty="0" err="1" smtClean="0"/>
              <a:t>Possible</a:t>
            </a:r>
            <a:r>
              <a:rPr lang="sv-SE" dirty="0" smtClean="0"/>
              <a:t> </a:t>
            </a:r>
            <a:r>
              <a:rPr lang="sv-SE" dirty="0" err="1" smtClean="0"/>
              <a:t>timeline</a:t>
            </a:r>
            <a:r>
              <a:rPr lang="sv-SE" dirty="0" smtClean="0"/>
              <a:t> for </a:t>
            </a:r>
            <a:r>
              <a:rPr lang="sv-SE" dirty="0" err="1" smtClean="0"/>
              <a:t>Informal</a:t>
            </a:r>
            <a:r>
              <a:rPr lang="sv-SE" dirty="0" smtClean="0"/>
              <a:t> </a:t>
            </a:r>
            <a:r>
              <a:rPr lang="sv-SE" dirty="0" err="1" smtClean="0"/>
              <a:t>doc</a:t>
            </a:r>
            <a:r>
              <a:rPr lang="sv-SE" dirty="0" smtClean="0"/>
              <a:t> and </a:t>
            </a:r>
            <a:r>
              <a:rPr lang="sv-SE" dirty="0" err="1" smtClean="0"/>
              <a:t>tech</a:t>
            </a:r>
            <a:r>
              <a:rPr lang="sv-SE" dirty="0" smtClean="0"/>
              <a:t> </a:t>
            </a:r>
            <a:r>
              <a:rPr lang="sv-SE" dirty="0" err="1" smtClean="0"/>
              <a:t>report</a:t>
            </a:r>
            <a:r>
              <a:rPr lang="sv-SE" dirty="0" smtClean="0"/>
              <a:t> June -15 (L1/L3)</a:t>
            </a:r>
          </a:p>
          <a:p>
            <a:r>
              <a:rPr lang="sv-SE" dirty="0" smtClean="0"/>
              <a:t>New GTR on OBD (L3)</a:t>
            </a:r>
            <a:endParaRPr lang="sv-SE" sz="2000" dirty="0" smtClean="0"/>
          </a:p>
          <a:p>
            <a:pPr lvl="1"/>
            <a:r>
              <a:rPr lang="sv-SE" dirty="0" smtClean="0"/>
              <a:t>OBD UN </a:t>
            </a:r>
            <a:r>
              <a:rPr lang="sv-SE" dirty="0" err="1" smtClean="0"/>
              <a:t>Stage</a:t>
            </a:r>
            <a:r>
              <a:rPr lang="sv-SE" dirty="0" smtClean="0"/>
              <a:t> I</a:t>
            </a:r>
          </a:p>
          <a:p>
            <a:pPr lvl="1"/>
            <a:r>
              <a:rPr lang="sv-SE" dirty="0" err="1" smtClean="0"/>
              <a:t>Possible</a:t>
            </a:r>
            <a:r>
              <a:rPr lang="sv-SE" dirty="0" smtClean="0"/>
              <a:t> </a:t>
            </a:r>
            <a:r>
              <a:rPr lang="sv-SE" dirty="0" err="1" smtClean="0"/>
              <a:t>timeline</a:t>
            </a:r>
            <a:r>
              <a:rPr lang="sv-SE" dirty="0" smtClean="0"/>
              <a:t> for </a:t>
            </a:r>
            <a:r>
              <a:rPr lang="sv-SE" dirty="0" err="1" smtClean="0"/>
              <a:t>informal</a:t>
            </a:r>
            <a:r>
              <a:rPr lang="sv-SE" dirty="0" smtClean="0"/>
              <a:t> </a:t>
            </a:r>
            <a:r>
              <a:rPr lang="sv-SE" dirty="0" err="1" smtClean="0"/>
              <a:t>doc</a:t>
            </a:r>
            <a:r>
              <a:rPr lang="sv-SE" dirty="0" smtClean="0"/>
              <a:t> and </a:t>
            </a:r>
            <a:r>
              <a:rPr lang="sv-SE" dirty="0" err="1" smtClean="0"/>
              <a:t>tech</a:t>
            </a:r>
            <a:r>
              <a:rPr lang="sv-SE" dirty="0" smtClean="0"/>
              <a:t> </a:t>
            </a:r>
            <a:r>
              <a:rPr lang="sv-SE" dirty="0" err="1" smtClean="0"/>
              <a:t>report</a:t>
            </a:r>
            <a:r>
              <a:rPr lang="sv-SE" dirty="0" smtClean="0"/>
              <a:t> June -15 (L3)</a:t>
            </a:r>
          </a:p>
          <a:p>
            <a:r>
              <a:rPr lang="sv-SE" dirty="0" smtClean="0"/>
              <a:t>GTR </a:t>
            </a:r>
            <a:r>
              <a:rPr lang="sv-SE" dirty="0"/>
              <a:t>2 </a:t>
            </a:r>
            <a:r>
              <a:rPr lang="sv-SE" dirty="0" smtClean="0"/>
              <a:t>(L1/L3) </a:t>
            </a:r>
            <a:r>
              <a:rPr lang="sv-SE" dirty="0" err="1" smtClean="0"/>
              <a:t>amended</a:t>
            </a:r>
            <a:r>
              <a:rPr lang="sv-SE" dirty="0" smtClean="0"/>
              <a:t> </a:t>
            </a:r>
            <a:r>
              <a:rPr lang="sv-SE" dirty="0"/>
              <a:t>including</a:t>
            </a:r>
          </a:p>
          <a:p>
            <a:pPr lvl="1"/>
            <a:r>
              <a:rPr lang="sv-SE" dirty="0"/>
              <a:t>Test type I </a:t>
            </a:r>
            <a:endParaRPr lang="sv-SE" dirty="0" smtClean="0"/>
          </a:p>
          <a:p>
            <a:pPr lvl="1"/>
            <a:r>
              <a:rPr lang="sv-SE" dirty="0" smtClean="0"/>
              <a:t>Test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smtClean="0"/>
              <a:t>II</a:t>
            </a:r>
            <a:endParaRPr lang="sv-SE" dirty="0"/>
          </a:p>
          <a:p>
            <a:pPr lvl="1"/>
            <a:r>
              <a:rPr lang="sv-SE" dirty="0"/>
              <a:t>Test type VII on </a:t>
            </a:r>
            <a:r>
              <a:rPr lang="sv-SE" dirty="0" smtClean="0"/>
              <a:t>Energy </a:t>
            </a:r>
            <a:r>
              <a:rPr lang="sv-SE" dirty="0" err="1" smtClean="0"/>
              <a:t>efficiency</a:t>
            </a:r>
            <a:r>
              <a:rPr lang="sv-SE" baseline="0" dirty="0" smtClean="0"/>
              <a:t> (</a:t>
            </a:r>
            <a:r>
              <a:rPr lang="sv-SE" dirty="0" smtClean="0"/>
              <a:t>CO2,</a:t>
            </a:r>
            <a:r>
              <a:rPr lang="sv-SE" baseline="0" dirty="0" smtClean="0"/>
              <a:t> FC</a:t>
            </a:r>
            <a:r>
              <a:rPr lang="sv-SE" dirty="0"/>
              <a:t> </a:t>
            </a:r>
            <a:r>
              <a:rPr lang="sv-SE" dirty="0" smtClean="0"/>
              <a:t>) </a:t>
            </a:r>
          </a:p>
          <a:p>
            <a:pPr lvl="2"/>
            <a:r>
              <a:rPr lang="sv-SE" dirty="0" smtClean="0"/>
              <a:t>proposal to focus on conventional propulsion in phase I</a:t>
            </a:r>
          </a:p>
          <a:p>
            <a:pPr lvl="2"/>
            <a:r>
              <a:rPr lang="sv-SE" dirty="0" smtClean="0"/>
              <a:t>Cover </a:t>
            </a:r>
            <a:r>
              <a:rPr lang="sv-SE" dirty="0" err="1" smtClean="0"/>
              <a:t>electric</a:t>
            </a:r>
            <a:r>
              <a:rPr lang="sv-SE" dirty="0" smtClean="0"/>
              <a:t> </a:t>
            </a:r>
            <a:r>
              <a:rPr lang="sv-SE" dirty="0" err="1" smtClean="0"/>
              <a:t>range</a:t>
            </a:r>
            <a:r>
              <a:rPr lang="sv-SE" dirty="0" smtClean="0"/>
              <a:t> and </a:t>
            </a:r>
            <a:r>
              <a:rPr lang="sv-SE" dirty="0" err="1" smtClean="0"/>
              <a:t>consumption</a:t>
            </a:r>
            <a:r>
              <a:rPr lang="sv-SE" dirty="0" smtClean="0"/>
              <a:t> in </a:t>
            </a:r>
            <a:r>
              <a:rPr lang="sv-SE" dirty="0" err="1" smtClean="0"/>
              <a:t>phase</a:t>
            </a:r>
            <a:r>
              <a:rPr lang="sv-SE" dirty="0" smtClean="0"/>
              <a:t> II </a:t>
            </a:r>
            <a:r>
              <a:rPr lang="sv-SE" dirty="0" err="1" smtClean="0"/>
              <a:t>after</a:t>
            </a:r>
            <a:r>
              <a:rPr lang="sv-SE" dirty="0" smtClean="0"/>
              <a:t> 2016</a:t>
            </a:r>
          </a:p>
          <a:p>
            <a:pPr lvl="1"/>
            <a:r>
              <a:rPr lang="sv-SE" dirty="0" err="1" smtClean="0"/>
              <a:t>Possible</a:t>
            </a:r>
            <a:r>
              <a:rPr lang="sv-SE" dirty="0" smtClean="0"/>
              <a:t> </a:t>
            </a:r>
            <a:r>
              <a:rPr lang="sv-SE" dirty="0" err="1" smtClean="0"/>
              <a:t>timeline</a:t>
            </a:r>
            <a:r>
              <a:rPr lang="sv-SE" dirty="0" smtClean="0"/>
              <a:t> for </a:t>
            </a:r>
            <a:r>
              <a:rPr lang="sv-SE" dirty="0" err="1" smtClean="0"/>
              <a:t>informal</a:t>
            </a:r>
            <a:r>
              <a:rPr lang="sv-SE" dirty="0" smtClean="0"/>
              <a:t> </a:t>
            </a:r>
            <a:r>
              <a:rPr lang="sv-SE" dirty="0" err="1" smtClean="0"/>
              <a:t>doc</a:t>
            </a:r>
            <a:r>
              <a:rPr lang="sv-SE" dirty="0" smtClean="0"/>
              <a:t> and </a:t>
            </a:r>
            <a:r>
              <a:rPr lang="sv-SE" dirty="0" err="1" smtClean="0"/>
              <a:t>tech</a:t>
            </a:r>
            <a:r>
              <a:rPr lang="sv-SE" dirty="0" smtClean="0"/>
              <a:t> </a:t>
            </a:r>
            <a:r>
              <a:rPr lang="sv-SE" dirty="0" err="1" smtClean="0"/>
              <a:t>report</a:t>
            </a:r>
            <a:r>
              <a:rPr lang="sv-SE" dirty="0" smtClean="0"/>
              <a:t> Jan -16 (L1/L3)</a:t>
            </a:r>
          </a:p>
          <a:p>
            <a:pPr lvl="1"/>
            <a:endParaRPr lang="sv-SE" dirty="0"/>
          </a:p>
          <a:p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903893"/>
            <a:ext cx="12192001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l-BE" sz="2800" dirty="0" smtClean="0"/>
              <a:t>Not feasible to finish all topics within current mandate</a:t>
            </a:r>
          </a:p>
          <a:p>
            <a:r>
              <a:rPr lang="nl-BE" sz="2800" dirty="0" smtClean="0">
                <a:sym typeface="Wingdings" panose="05000000000000000000" pitchFamily="2" charset="2"/>
              </a:rPr>
              <a:t></a:t>
            </a:r>
            <a:r>
              <a:rPr lang="nl-BE" sz="2800" dirty="0">
                <a:sym typeface="Wingdings" panose="05000000000000000000" pitchFamily="2" charset="2"/>
              </a:rPr>
              <a:t>I</a:t>
            </a:r>
            <a:r>
              <a:rPr lang="en-GB" sz="2800" dirty="0" err="1" smtClean="0"/>
              <a:t>ntention</a:t>
            </a:r>
            <a:r>
              <a:rPr lang="en-GB" sz="2800" dirty="0" smtClean="0"/>
              <a:t> to come back and ask for an extension of the mandate for a 2nd phase.</a:t>
            </a:r>
            <a:endParaRPr lang="nl-BE" sz="2800" dirty="0" smtClean="0"/>
          </a:p>
        </p:txBody>
      </p:sp>
    </p:spTree>
    <p:extLst>
      <p:ext uri="{BB962C8B-B14F-4D97-AF65-F5344CB8AC3E}">
        <p14:creationId xmlns:p14="http://schemas.microsoft.com/office/powerpoint/2010/main" val="408172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Tentative proposal for Phase II (from 2016 </a:t>
            </a:r>
            <a:r>
              <a:rPr lang="en-US" b="1" dirty="0" smtClean="0"/>
              <a:t>and </a:t>
            </a:r>
            <a:r>
              <a:rPr lang="en-US" b="1" dirty="0"/>
              <a:t>beyond)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GTR on </a:t>
            </a:r>
            <a:r>
              <a:rPr lang="sv-SE" dirty="0" err="1" smtClean="0"/>
              <a:t>Evap</a:t>
            </a:r>
            <a:r>
              <a:rPr lang="sv-SE" dirty="0" smtClean="0"/>
              <a:t> and </a:t>
            </a:r>
            <a:r>
              <a:rPr lang="sv-SE" dirty="0" err="1" smtClean="0"/>
              <a:t>Crankcase</a:t>
            </a:r>
            <a:endParaRPr lang="sv-SE" dirty="0" smtClean="0"/>
          </a:p>
          <a:p>
            <a:pPr lvl="1"/>
            <a:r>
              <a:rPr lang="sv-SE" dirty="0" err="1" smtClean="0"/>
              <a:t>Develop</a:t>
            </a:r>
            <a:r>
              <a:rPr lang="sv-SE" dirty="0" smtClean="0"/>
              <a:t> </a:t>
            </a:r>
            <a:r>
              <a:rPr lang="sv-SE" dirty="0" err="1" smtClean="0"/>
              <a:t>Crankcase</a:t>
            </a:r>
            <a:r>
              <a:rPr lang="sv-SE" dirty="0" smtClean="0"/>
              <a:t> test (L1/L3)</a:t>
            </a:r>
          </a:p>
          <a:p>
            <a:pPr lvl="1"/>
            <a:r>
              <a:rPr lang="sv-SE" dirty="0" err="1" smtClean="0"/>
              <a:t>Amend</a:t>
            </a:r>
            <a:r>
              <a:rPr lang="sv-SE" dirty="0" smtClean="0"/>
              <a:t> GTR on </a:t>
            </a:r>
            <a:r>
              <a:rPr lang="sv-SE" dirty="0" err="1" smtClean="0"/>
              <a:t>Evap</a:t>
            </a:r>
            <a:r>
              <a:rPr lang="sv-SE" dirty="0" smtClean="0"/>
              <a:t> and </a:t>
            </a:r>
            <a:r>
              <a:rPr lang="sv-SE" dirty="0" err="1" smtClean="0"/>
              <a:t>Crankcase</a:t>
            </a:r>
            <a:r>
              <a:rPr lang="sv-SE" dirty="0" smtClean="0"/>
              <a:t> for 3-wheelers</a:t>
            </a:r>
          </a:p>
          <a:p>
            <a:r>
              <a:rPr lang="sv-SE" dirty="0" smtClean="0"/>
              <a:t>GTR on OBD</a:t>
            </a:r>
          </a:p>
          <a:p>
            <a:pPr lvl="1"/>
            <a:r>
              <a:rPr lang="sv-SE" dirty="0" err="1" smtClean="0"/>
              <a:t>Amend</a:t>
            </a:r>
            <a:r>
              <a:rPr lang="sv-SE" dirty="0" smtClean="0"/>
              <a:t> GTR on OBD UN </a:t>
            </a:r>
            <a:r>
              <a:rPr lang="sv-SE" dirty="0" err="1" smtClean="0"/>
              <a:t>Stage</a:t>
            </a:r>
            <a:r>
              <a:rPr lang="sv-SE" dirty="0" smtClean="0"/>
              <a:t> I for 3-wheelers</a:t>
            </a:r>
          </a:p>
          <a:p>
            <a:pPr lvl="1"/>
            <a:r>
              <a:rPr lang="sv-SE" dirty="0" smtClean="0"/>
              <a:t>Amend GTR on OBD UN Stage II for (L3)</a:t>
            </a:r>
          </a:p>
          <a:p>
            <a:r>
              <a:rPr lang="sv-SE" dirty="0" smtClean="0"/>
              <a:t>GTR 2</a:t>
            </a:r>
          </a:p>
          <a:p>
            <a:pPr lvl="1"/>
            <a:r>
              <a:rPr lang="sv-SE" dirty="0" err="1" smtClean="0"/>
              <a:t>Amend</a:t>
            </a:r>
            <a:r>
              <a:rPr lang="sv-SE" dirty="0" smtClean="0"/>
              <a:t> GTR 2 for 3-wheelers (</a:t>
            </a:r>
            <a:r>
              <a:rPr lang="sv-SE" dirty="0" err="1" smtClean="0"/>
              <a:t>conventional</a:t>
            </a:r>
            <a:r>
              <a:rPr lang="sv-SE" dirty="0" smtClean="0"/>
              <a:t> </a:t>
            </a:r>
            <a:r>
              <a:rPr lang="sv-SE" dirty="0" err="1" smtClean="0"/>
              <a:t>propulsion</a:t>
            </a:r>
            <a:r>
              <a:rPr lang="sv-SE" dirty="0" smtClean="0"/>
              <a:t>)</a:t>
            </a:r>
          </a:p>
          <a:p>
            <a:pPr lvl="1"/>
            <a:r>
              <a:rPr lang="sv-SE" dirty="0" err="1" smtClean="0"/>
              <a:t>Amend</a:t>
            </a:r>
            <a:r>
              <a:rPr lang="sv-SE" dirty="0" smtClean="0"/>
              <a:t> GTR 2 for </a:t>
            </a:r>
            <a:r>
              <a:rPr lang="sv-SE" dirty="0" err="1" smtClean="0"/>
              <a:t>electric</a:t>
            </a:r>
            <a:r>
              <a:rPr lang="sv-SE" dirty="0" smtClean="0"/>
              <a:t> </a:t>
            </a:r>
            <a:r>
              <a:rPr lang="sv-SE" dirty="0" err="1" smtClean="0"/>
              <a:t>range</a:t>
            </a:r>
            <a:r>
              <a:rPr lang="sv-SE" dirty="0" smtClean="0"/>
              <a:t> and </a:t>
            </a:r>
            <a:r>
              <a:rPr lang="sv-SE" dirty="0" err="1" smtClean="0"/>
              <a:t>consumption</a:t>
            </a:r>
            <a:endParaRPr lang="sv-SE" dirty="0" smtClean="0"/>
          </a:p>
          <a:p>
            <a:r>
              <a:rPr lang="sv-SE" dirty="0" smtClean="0"/>
              <a:t>New GTR on </a:t>
            </a:r>
            <a:r>
              <a:rPr lang="sv-SE" dirty="0" err="1" smtClean="0"/>
              <a:t>durability</a:t>
            </a:r>
            <a:r>
              <a:rPr lang="sv-SE" dirty="0" smtClean="0"/>
              <a:t> (L1/L3)</a:t>
            </a:r>
          </a:p>
          <a:p>
            <a:r>
              <a:rPr lang="sv-SE" dirty="0" smtClean="0"/>
              <a:t>New GTR on </a:t>
            </a:r>
            <a:r>
              <a:rPr lang="sv-SE" dirty="0" err="1" smtClean="0"/>
              <a:t>PuPPR</a:t>
            </a:r>
            <a:r>
              <a:rPr lang="sv-SE" dirty="0" smtClean="0"/>
              <a:t>(</a:t>
            </a:r>
            <a:r>
              <a:rPr lang="sv-SE" dirty="0" err="1" smtClean="0"/>
              <a:t>Vmax,Power</a:t>
            </a:r>
            <a:r>
              <a:rPr lang="sv-SE" dirty="0" smtClean="0"/>
              <a:t>, </a:t>
            </a:r>
            <a:r>
              <a:rPr lang="sv-SE" dirty="0" err="1" smtClean="0"/>
              <a:t>Torque</a:t>
            </a:r>
            <a:r>
              <a:rPr lang="sv-SE" dirty="0" smtClean="0"/>
              <a:t>) (L1/L3)</a:t>
            </a:r>
          </a:p>
          <a:p>
            <a:r>
              <a:rPr lang="en-US" dirty="0" smtClean="0"/>
              <a:t>Transposition of GTRs into UN </a:t>
            </a:r>
            <a:r>
              <a:rPr lang="en-US" dirty="0" err="1" smtClean="0"/>
              <a:t>regs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506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 smtClean="0"/>
              <a:t>Possible</a:t>
            </a:r>
            <a:r>
              <a:rPr lang="sv-SE" b="1" dirty="0" smtClean="0"/>
              <a:t> </a:t>
            </a:r>
            <a:r>
              <a:rPr lang="sv-SE" b="1" dirty="0" err="1" smtClean="0"/>
              <a:t>deliverables</a:t>
            </a:r>
            <a:r>
              <a:rPr lang="sv-SE" b="1" dirty="0" smtClean="0"/>
              <a:t> </a:t>
            </a:r>
            <a:r>
              <a:rPr lang="sv-SE" b="1" dirty="0" err="1" smtClean="0"/>
              <a:t>acc</a:t>
            </a:r>
            <a:r>
              <a:rPr lang="sv-SE" b="1" dirty="0" smtClean="0"/>
              <a:t>. to </a:t>
            </a:r>
            <a:r>
              <a:rPr lang="sv-SE" b="1" dirty="0" err="1" smtClean="0"/>
              <a:t>mandate</a:t>
            </a:r>
            <a:r>
              <a:rPr lang="sv-SE" b="1" dirty="0" smtClean="0"/>
              <a:t> for </a:t>
            </a:r>
            <a:r>
              <a:rPr lang="sv-SE" b="1" dirty="0" err="1" smtClean="0"/>
              <a:t>Phase</a:t>
            </a:r>
            <a:r>
              <a:rPr lang="sv-SE" b="1" dirty="0"/>
              <a:t> </a:t>
            </a:r>
            <a:r>
              <a:rPr lang="sv-SE" b="1" dirty="0" smtClean="0"/>
              <a:t>I (final </a:t>
            </a:r>
            <a:r>
              <a:rPr lang="sv-SE" b="1" dirty="0" err="1" smtClean="0"/>
              <a:t>report</a:t>
            </a:r>
            <a:r>
              <a:rPr lang="sv-SE" b="1" dirty="0" smtClean="0"/>
              <a:t> GRPE Jan 2016)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GTR Informal document incl tech report on Evap and Cranckase emissions for L1/L3 (Crankcase test for Phase II) (June 2015)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GTR Informal document incl tech report on OBD UN Stage I for L3 (June 2015)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err="1" smtClean="0"/>
              <a:t>Amended</a:t>
            </a:r>
            <a:r>
              <a:rPr lang="sv-SE" dirty="0" smtClean="0"/>
              <a:t> GTR 2 </a:t>
            </a:r>
            <a:r>
              <a:rPr lang="sv-SE" dirty="0" err="1" smtClean="0"/>
              <a:t>incl</a:t>
            </a:r>
            <a:r>
              <a:rPr lang="sv-SE" dirty="0" smtClean="0"/>
              <a:t> </a:t>
            </a:r>
            <a:r>
              <a:rPr lang="sv-SE" dirty="0" err="1" smtClean="0"/>
              <a:t>tech</a:t>
            </a:r>
            <a:r>
              <a:rPr lang="sv-SE" dirty="0" smtClean="0"/>
              <a:t> </a:t>
            </a:r>
            <a:r>
              <a:rPr lang="sv-SE" dirty="0" err="1" smtClean="0"/>
              <a:t>report</a:t>
            </a:r>
            <a:r>
              <a:rPr lang="sv-SE" dirty="0" smtClean="0"/>
              <a:t> (</a:t>
            </a:r>
            <a:r>
              <a:rPr lang="sv-SE" dirty="0" err="1" smtClean="0"/>
              <a:t>Type</a:t>
            </a:r>
            <a:r>
              <a:rPr lang="sv-SE" dirty="0" smtClean="0"/>
              <a:t> I, II and VII) for </a:t>
            </a:r>
            <a:r>
              <a:rPr lang="sv-SE" dirty="0" err="1" smtClean="0"/>
              <a:t>conventional</a:t>
            </a:r>
            <a:r>
              <a:rPr lang="sv-SE" dirty="0" smtClean="0"/>
              <a:t> </a:t>
            </a:r>
            <a:r>
              <a:rPr lang="sv-SE" dirty="0" err="1" smtClean="0"/>
              <a:t>propulsion</a:t>
            </a:r>
            <a:r>
              <a:rPr lang="sv-SE" dirty="0" smtClean="0"/>
              <a:t> L1/L3 (Jan 2016)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940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2733" y="-17916"/>
            <a:ext cx="10515600" cy="1325563"/>
          </a:xfrm>
        </p:spPr>
        <p:txBody>
          <a:bodyPr/>
          <a:lstStyle/>
          <a:p>
            <a:r>
              <a:rPr lang="sv-SE" b="1" dirty="0" smtClean="0"/>
              <a:t>EPPR </a:t>
            </a:r>
            <a:r>
              <a:rPr lang="sv-SE" b="1" dirty="0" err="1" smtClean="0"/>
              <a:t>Roadmap</a:t>
            </a:r>
            <a:endParaRPr lang="sv-SE" b="1" dirty="0"/>
          </a:p>
        </p:txBody>
      </p:sp>
      <p:sp>
        <p:nvSpPr>
          <p:cNvPr id="4" name="Höger 3"/>
          <p:cNvSpPr/>
          <p:nvPr/>
        </p:nvSpPr>
        <p:spPr>
          <a:xfrm>
            <a:off x="1499055" y="5815914"/>
            <a:ext cx="10140779" cy="2800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8130924" y="609425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2016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5731151" y="60960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2015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3619139" y="60960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2014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1367477" y="60960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2013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163757" y="1617484"/>
            <a:ext cx="1118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EPPR IWG</a:t>
            </a:r>
            <a:endParaRPr lang="sv-SE" dirty="0"/>
          </a:p>
        </p:txBody>
      </p:sp>
      <p:cxnSp>
        <p:nvCxnSpPr>
          <p:cNvPr id="19" name="Rak 18"/>
          <p:cNvCxnSpPr/>
          <p:nvPr/>
        </p:nvCxnSpPr>
        <p:spPr>
          <a:xfrm>
            <a:off x="1509146" y="1690688"/>
            <a:ext cx="0" cy="4239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23"/>
          <p:cNvCxnSpPr/>
          <p:nvPr/>
        </p:nvCxnSpPr>
        <p:spPr>
          <a:xfrm>
            <a:off x="3979740" y="1662782"/>
            <a:ext cx="0" cy="4239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25"/>
          <p:cNvCxnSpPr/>
          <p:nvPr/>
        </p:nvCxnSpPr>
        <p:spPr>
          <a:xfrm>
            <a:off x="8384330" y="1765814"/>
            <a:ext cx="0" cy="423909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ruta 26"/>
          <p:cNvSpPr txBox="1"/>
          <p:nvPr/>
        </p:nvSpPr>
        <p:spPr>
          <a:xfrm>
            <a:off x="10936373" y="609210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2017</a:t>
            </a:r>
            <a:endParaRPr lang="sv-SE" dirty="0"/>
          </a:p>
        </p:txBody>
      </p:sp>
      <p:cxnSp>
        <p:nvCxnSpPr>
          <p:cNvPr id="29" name="Rak 28"/>
          <p:cNvCxnSpPr/>
          <p:nvPr/>
        </p:nvCxnSpPr>
        <p:spPr>
          <a:xfrm>
            <a:off x="11189776" y="1737908"/>
            <a:ext cx="0" cy="4239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5-udd 19"/>
          <p:cNvSpPr/>
          <p:nvPr/>
        </p:nvSpPr>
        <p:spPr>
          <a:xfrm>
            <a:off x="1365538" y="1657008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5-udd 29"/>
          <p:cNvSpPr/>
          <p:nvPr/>
        </p:nvSpPr>
        <p:spPr>
          <a:xfrm>
            <a:off x="1962075" y="1652652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5-udd 30"/>
          <p:cNvSpPr/>
          <p:nvPr/>
        </p:nvSpPr>
        <p:spPr>
          <a:xfrm>
            <a:off x="2445732" y="1664933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5-udd 31"/>
          <p:cNvSpPr/>
          <p:nvPr/>
        </p:nvSpPr>
        <p:spPr>
          <a:xfrm>
            <a:off x="3857490" y="1652652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5-udd 32"/>
          <p:cNvSpPr/>
          <p:nvPr/>
        </p:nvSpPr>
        <p:spPr>
          <a:xfrm>
            <a:off x="4233447" y="1652652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5-udd 33"/>
          <p:cNvSpPr/>
          <p:nvPr/>
        </p:nvSpPr>
        <p:spPr>
          <a:xfrm>
            <a:off x="4718434" y="1664933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textruta 34"/>
          <p:cNvSpPr txBox="1"/>
          <p:nvPr/>
        </p:nvSpPr>
        <p:spPr>
          <a:xfrm>
            <a:off x="4607209" y="1373693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7th</a:t>
            </a:r>
            <a:endParaRPr lang="sv-SE" dirty="0"/>
          </a:p>
        </p:txBody>
      </p:sp>
      <p:sp>
        <p:nvSpPr>
          <p:cNvPr id="36" name="textruta 35"/>
          <p:cNvSpPr txBox="1"/>
          <p:nvPr/>
        </p:nvSpPr>
        <p:spPr>
          <a:xfrm>
            <a:off x="4115940" y="1382736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6th</a:t>
            </a:r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3727297" y="1395254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5</a:t>
            </a:r>
            <a:r>
              <a:rPr lang="sv-SE" dirty="0" smtClean="0"/>
              <a:t>th</a:t>
            </a:r>
            <a:endParaRPr lang="sv-SE" dirty="0"/>
          </a:p>
        </p:txBody>
      </p:sp>
      <p:sp>
        <p:nvSpPr>
          <p:cNvPr id="38" name="5-udd 37"/>
          <p:cNvSpPr/>
          <p:nvPr/>
        </p:nvSpPr>
        <p:spPr>
          <a:xfrm>
            <a:off x="3263157" y="1661338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textruta 39"/>
          <p:cNvSpPr txBox="1"/>
          <p:nvPr/>
        </p:nvSpPr>
        <p:spPr>
          <a:xfrm>
            <a:off x="3188884" y="1377379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4th</a:t>
            </a:r>
            <a:endParaRPr lang="sv-SE" dirty="0"/>
          </a:p>
        </p:txBody>
      </p:sp>
      <p:sp>
        <p:nvSpPr>
          <p:cNvPr id="41" name="textruta 40"/>
          <p:cNvSpPr txBox="1"/>
          <p:nvPr/>
        </p:nvSpPr>
        <p:spPr>
          <a:xfrm>
            <a:off x="2374795" y="1372786"/>
            <a:ext cx="500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3rd</a:t>
            </a:r>
            <a:endParaRPr lang="sv-SE" dirty="0"/>
          </a:p>
        </p:txBody>
      </p:sp>
      <p:sp>
        <p:nvSpPr>
          <p:cNvPr id="42" name="textruta 41"/>
          <p:cNvSpPr txBox="1"/>
          <p:nvPr/>
        </p:nvSpPr>
        <p:spPr>
          <a:xfrm>
            <a:off x="1861621" y="1394085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2nd</a:t>
            </a:r>
            <a:endParaRPr lang="sv-SE" dirty="0"/>
          </a:p>
        </p:txBody>
      </p:sp>
      <p:sp>
        <p:nvSpPr>
          <p:cNvPr id="43" name="textruta 42"/>
          <p:cNvSpPr txBox="1"/>
          <p:nvPr/>
        </p:nvSpPr>
        <p:spPr>
          <a:xfrm>
            <a:off x="1255154" y="1404467"/>
            <a:ext cx="465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1st</a:t>
            </a:r>
            <a:endParaRPr lang="sv-SE" dirty="0"/>
          </a:p>
        </p:txBody>
      </p:sp>
      <p:sp>
        <p:nvSpPr>
          <p:cNvPr id="44" name="Rektangel 43"/>
          <p:cNvSpPr/>
          <p:nvPr/>
        </p:nvSpPr>
        <p:spPr>
          <a:xfrm>
            <a:off x="1509146" y="2026508"/>
            <a:ext cx="1116488" cy="272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textruta 44"/>
          <p:cNvSpPr txBox="1"/>
          <p:nvPr/>
        </p:nvSpPr>
        <p:spPr>
          <a:xfrm>
            <a:off x="156529" y="1978119"/>
            <a:ext cx="1557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ToR</a:t>
            </a:r>
            <a:r>
              <a:rPr lang="sv-SE" dirty="0" smtClean="0"/>
              <a:t>/ </a:t>
            </a:r>
            <a:r>
              <a:rPr lang="sv-SE" dirty="0" err="1" smtClean="0"/>
              <a:t>Roadmap</a:t>
            </a:r>
            <a:endParaRPr lang="sv-SE" dirty="0"/>
          </a:p>
        </p:txBody>
      </p:sp>
      <p:sp>
        <p:nvSpPr>
          <p:cNvPr id="47" name="Rektangel 46"/>
          <p:cNvSpPr/>
          <p:nvPr/>
        </p:nvSpPr>
        <p:spPr>
          <a:xfrm>
            <a:off x="2627940" y="2415494"/>
            <a:ext cx="4442711" cy="2928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textruta 47"/>
          <p:cNvSpPr txBox="1"/>
          <p:nvPr/>
        </p:nvSpPr>
        <p:spPr>
          <a:xfrm>
            <a:off x="178241" y="2377488"/>
            <a:ext cx="3540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GTR </a:t>
            </a:r>
            <a:r>
              <a:rPr lang="sv-SE" dirty="0" err="1" smtClean="0"/>
              <a:t>Evap</a:t>
            </a:r>
            <a:r>
              <a:rPr lang="sv-SE" dirty="0" smtClean="0"/>
              <a:t> </a:t>
            </a:r>
            <a:r>
              <a:rPr lang="sv-SE" dirty="0" err="1" smtClean="0"/>
              <a:t>incl</a:t>
            </a:r>
            <a:r>
              <a:rPr lang="sv-SE" dirty="0" smtClean="0"/>
              <a:t> </a:t>
            </a:r>
            <a:r>
              <a:rPr lang="sv-SE" dirty="0" err="1" smtClean="0"/>
              <a:t>crankcase</a:t>
            </a:r>
            <a:r>
              <a:rPr lang="sv-SE" dirty="0" smtClean="0"/>
              <a:t> </a:t>
            </a:r>
            <a:r>
              <a:rPr lang="sv-SE" dirty="0" err="1" smtClean="0"/>
              <a:t>req</a:t>
            </a:r>
            <a:r>
              <a:rPr lang="sv-SE" dirty="0" smtClean="0"/>
              <a:t>  (L1/L3)</a:t>
            </a:r>
            <a:endParaRPr lang="sv-SE" dirty="0"/>
          </a:p>
        </p:txBody>
      </p:sp>
      <p:sp>
        <p:nvSpPr>
          <p:cNvPr id="49" name="textruta 48"/>
          <p:cNvSpPr txBox="1"/>
          <p:nvPr/>
        </p:nvSpPr>
        <p:spPr>
          <a:xfrm>
            <a:off x="5618383" y="6375443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70th</a:t>
            </a:r>
            <a:r>
              <a:rPr lang="sv-SE" dirty="0" smtClean="0"/>
              <a:t> GRPE</a:t>
            </a:r>
            <a:endParaRPr lang="sv-SE" dirty="0"/>
          </a:p>
        </p:txBody>
      </p:sp>
      <p:sp>
        <p:nvSpPr>
          <p:cNvPr id="50" name="textruta 49"/>
          <p:cNvSpPr txBox="1"/>
          <p:nvPr/>
        </p:nvSpPr>
        <p:spPr>
          <a:xfrm>
            <a:off x="176988" y="2708086"/>
            <a:ext cx="247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GTR OBD UN </a:t>
            </a:r>
            <a:r>
              <a:rPr lang="sv-SE" dirty="0" err="1" smtClean="0"/>
              <a:t>Stage</a:t>
            </a:r>
            <a:r>
              <a:rPr lang="sv-SE" dirty="0" smtClean="0"/>
              <a:t> I (L3)</a:t>
            </a:r>
            <a:endParaRPr lang="sv-SE" dirty="0"/>
          </a:p>
        </p:txBody>
      </p:sp>
      <p:sp>
        <p:nvSpPr>
          <p:cNvPr id="51" name="Rektangel 50"/>
          <p:cNvSpPr/>
          <p:nvPr/>
        </p:nvSpPr>
        <p:spPr>
          <a:xfrm>
            <a:off x="2624033" y="2759318"/>
            <a:ext cx="4446618" cy="3181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textruta 51"/>
          <p:cNvSpPr txBox="1"/>
          <p:nvPr/>
        </p:nvSpPr>
        <p:spPr>
          <a:xfrm>
            <a:off x="212733" y="3105884"/>
            <a:ext cx="3647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GTR 2 </a:t>
            </a:r>
            <a:r>
              <a:rPr lang="sv-SE" dirty="0"/>
              <a:t>:</a:t>
            </a:r>
            <a:r>
              <a:rPr lang="sv-SE" dirty="0" err="1" smtClean="0"/>
              <a:t>Type</a:t>
            </a:r>
            <a:r>
              <a:rPr lang="sv-SE" dirty="0" smtClean="0"/>
              <a:t> I, II VII (CO2/FC)  (L1/L3)</a:t>
            </a:r>
            <a:endParaRPr lang="sv-SE" dirty="0"/>
          </a:p>
        </p:txBody>
      </p:sp>
      <p:sp>
        <p:nvSpPr>
          <p:cNvPr id="53" name="Rektangel 52"/>
          <p:cNvSpPr/>
          <p:nvPr/>
        </p:nvSpPr>
        <p:spPr>
          <a:xfrm>
            <a:off x="3991718" y="3137425"/>
            <a:ext cx="4392612" cy="3181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textruta 45"/>
          <p:cNvSpPr txBox="1"/>
          <p:nvPr/>
        </p:nvSpPr>
        <p:spPr>
          <a:xfrm>
            <a:off x="6676964" y="6367342"/>
            <a:ext cx="1137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71st GRPE</a:t>
            </a:r>
            <a:endParaRPr lang="sv-SE" dirty="0"/>
          </a:p>
        </p:txBody>
      </p:sp>
      <p:sp>
        <p:nvSpPr>
          <p:cNvPr id="58" name="textruta 57"/>
          <p:cNvSpPr txBox="1"/>
          <p:nvPr/>
        </p:nvSpPr>
        <p:spPr>
          <a:xfrm>
            <a:off x="8074044" y="6365782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72nd</a:t>
            </a:r>
            <a:r>
              <a:rPr lang="sv-SE" dirty="0" smtClean="0"/>
              <a:t>  GRPE</a:t>
            </a:r>
            <a:endParaRPr lang="sv-SE" dirty="0"/>
          </a:p>
        </p:txBody>
      </p:sp>
      <p:sp>
        <p:nvSpPr>
          <p:cNvPr id="61" name="textruta 60"/>
          <p:cNvSpPr txBox="1"/>
          <p:nvPr/>
        </p:nvSpPr>
        <p:spPr>
          <a:xfrm>
            <a:off x="292808" y="4384961"/>
            <a:ext cx="2246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Crankcase</a:t>
            </a:r>
            <a:r>
              <a:rPr lang="sv-SE" dirty="0" smtClean="0"/>
              <a:t> test (L1/L3)</a:t>
            </a:r>
            <a:endParaRPr lang="sv-SE" dirty="0"/>
          </a:p>
        </p:txBody>
      </p:sp>
      <p:sp>
        <p:nvSpPr>
          <p:cNvPr id="63" name="5-udd 62"/>
          <p:cNvSpPr/>
          <p:nvPr/>
        </p:nvSpPr>
        <p:spPr>
          <a:xfrm>
            <a:off x="5381164" y="1700157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textruta 63"/>
          <p:cNvSpPr txBox="1"/>
          <p:nvPr/>
        </p:nvSpPr>
        <p:spPr>
          <a:xfrm>
            <a:off x="5269995" y="1395055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8</a:t>
            </a:r>
            <a:r>
              <a:rPr lang="sv-SE" dirty="0" smtClean="0"/>
              <a:t>th</a:t>
            </a:r>
            <a:endParaRPr lang="sv-SE" dirty="0"/>
          </a:p>
        </p:txBody>
      </p:sp>
      <p:sp>
        <p:nvSpPr>
          <p:cNvPr id="65" name="5-udd 64"/>
          <p:cNvSpPr/>
          <p:nvPr/>
        </p:nvSpPr>
        <p:spPr>
          <a:xfrm>
            <a:off x="5885489" y="1710558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textruta 65"/>
          <p:cNvSpPr txBox="1"/>
          <p:nvPr/>
        </p:nvSpPr>
        <p:spPr>
          <a:xfrm>
            <a:off x="5826528" y="1404203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9th</a:t>
            </a:r>
            <a:endParaRPr lang="sv-SE" dirty="0"/>
          </a:p>
        </p:txBody>
      </p:sp>
      <p:sp>
        <p:nvSpPr>
          <p:cNvPr id="68" name="textruta 67"/>
          <p:cNvSpPr txBox="1"/>
          <p:nvPr/>
        </p:nvSpPr>
        <p:spPr>
          <a:xfrm>
            <a:off x="288054" y="4706823"/>
            <a:ext cx="1810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Durability</a:t>
            </a:r>
            <a:r>
              <a:rPr lang="sv-SE" dirty="0" smtClean="0"/>
              <a:t> (L1/L3)</a:t>
            </a:r>
            <a:endParaRPr lang="sv-SE" dirty="0"/>
          </a:p>
        </p:txBody>
      </p:sp>
      <p:sp>
        <p:nvSpPr>
          <p:cNvPr id="69" name="textruta 68"/>
          <p:cNvSpPr txBox="1"/>
          <p:nvPr/>
        </p:nvSpPr>
        <p:spPr>
          <a:xfrm>
            <a:off x="252553" y="5223829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Electric </a:t>
            </a:r>
            <a:r>
              <a:rPr lang="sv-SE" dirty="0" err="1" smtClean="0"/>
              <a:t>range</a:t>
            </a:r>
            <a:r>
              <a:rPr lang="sv-SE" dirty="0" smtClean="0"/>
              <a:t> and </a:t>
            </a:r>
            <a:r>
              <a:rPr lang="sv-SE" dirty="0" err="1" smtClean="0"/>
              <a:t>consumption</a:t>
            </a:r>
            <a:r>
              <a:rPr lang="sv-SE" dirty="0" smtClean="0"/>
              <a:t> (L1/L3)</a:t>
            </a:r>
            <a:endParaRPr lang="sv-SE" dirty="0"/>
          </a:p>
        </p:txBody>
      </p:sp>
      <p:sp>
        <p:nvSpPr>
          <p:cNvPr id="70" name="5-udd 69"/>
          <p:cNvSpPr/>
          <p:nvPr/>
        </p:nvSpPr>
        <p:spPr>
          <a:xfrm>
            <a:off x="6432131" y="1733648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textruta 70"/>
          <p:cNvSpPr txBox="1"/>
          <p:nvPr/>
        </p:nvSpPr>
        <p:spPr>
          <a:xfrm>
            <a:off x="6304725" y="1427895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10th</a:t>
            </a:r>
            <a:endParaRPr lang="sv-SE" dirty="0"/>
          </a:p>
        </p:txBody>
      </p:sp>
      <p:sp>
        <p:nvSpPr>
          <p:cNvPr id="72" name="textruta 71"/>
          <p:cNvSpPr txBox="1"/>
          <p:nvPr/>
        </p:nvSpPr>
        <p:spPr>
          <a:xfrm>
            <a:off x="294325" y="5477609"/>
            <a:ext cx="503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Propulsion</a:t>
            </a:r>
            <a:r>
              <a:rPr lang="sv-SE" dirty="0" smtClean="0"/>
              <a:t> </a:t>
            </a:r>
            <a:r>
              <a:rPr lang="sv-SE" dirty="0" err="1" smtClean="0"/>
              <a:t>unit</a:t>
            </a:r>
            <a:r>
              <a:rPr lang="sv-SE" dirty="0" smtClean="0"/>
              <a:t> </a:t>
            </a:r>
            <a:r>
              <a:rPr lang="sv-SE" dirty="0" err="1" smtClean="0"/>
              <a:t>performance</a:t>
            </a:r>
            <a:r>
              <a:rPr lang="sv-SE" dirty="0" smtClean="0"/>
              <a:t> (</a:t>
            </a:r>
            <a:r>
              <a:rPr lang="sv-SE" dirty="0" err="1" smtClean="0"/>
              <a:t>Vmax</a:t>
            </a:r>
            <a:r>
              <a:rPr lang="sv-SE" dirty="0" smtClean="0"/>
              <a:t>, Power, </a:t>
            </a:r>
            <a:r>
              <a:rPr lang="sv-SE" dirty="0" err="1" smtClean="0"/>
              <a:t>Torque</a:t>
            </a:r>
            <a:r>
              <a:rPr lang="sv-SE" dirty="0" smtClean="0"/>
              <a:t>)</a:t>
            </a:r>
            <a:endParaRPr lang="sv-SE" dirty="0"/>
          </a:p>
        </p:txBody>
      </p:sp>
      <p:cxnSp>
        <p:nvCxnSpPr>
          <p:cNvPr id="25" name="Rak 24"/>
          <p:cNvCxnSpPr/>
          <p:nvPr/>
        </p:nvCxnSpPr>
        <p:spPr>
          <a:xfrm>
            <a:off x="6040378" y="1710558"/>
            <a:ext cx="0" cy="4239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 flipV="1">
            <a:off x="6040378" y="1913286"/>
            <a:ext cx="0" cy="41788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5-udd 72"/>
          <p:cNvSpPr/>
          <p:nvPr/>
        </p:nvSpPr>
        <p:spPr>
          <a:xfrm>
            <a:off x="6922818" y="1737840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5-udd 73"/>
          <p:cNvSpPr/>
          <p:nvPr/>
        </p:nvSpPr>
        <p:spPr>
          <a:xfrm>
            <a:off x="7415097" y="1737839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textruta 74"/>
          <p:cNvSpPr txBox="1"/>
          <p:nvPr/>
        </p:nvSpPr>
        <p:spPr>
          <a:xfrm>
            <a:off x="6807659" y="1442190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11th</a:t>
            </a:r>
            <a:endParaRPr lang="sv-SE" dirty="0"/>
          </a:p>
        </p:txBody>
      </p:sp>
      <p:sp>
        <p:nvSpPr>
          <p:cNvPr id="76" name="textruta 75"/>
          <p:cNvSpPr txBox="1"/>
          <p:nvPr/>
        </p:nvSpPr>
        <p:spPr>
          <a:xfrm>
            <a:off x="7318948" y="1440243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12th</a:t>
            </a:r>
            <a:endParaRPr lang="sv-SE" dirty="0"/>
          </a:p>
        </p:txBody>
      </p:sp>
      <p:sp>
        <p:nvSpPr>
          <p:cNvPr id="5" name="Höger 4"/>
          <p:cNvSpPr/>
          <p:nvPr/>
        </p:nvSpPr>
        <p:spPr>
          <a:xfrm>
            <a:off x="3381153" y="849741"/>
            <a:ext cx="5003177" cy="3508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/>
          <p:cNvSpPr txBox="1"/>
          <p:nvPr/>
        </p:nvSpPr>
        <p:spPr>
          <a:xfrm>
            <a:off x="6467433" y="55185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Phase</a:t>
            </a:r>
            <a:r>
              <a:rPr lang="sv-SE" dirty="0" smtClean="0"/>
              <a:t> I</a:t>
            </a:r>
            <a:endParaRPr lang="sv-SE" dirty="0"/>
          </a:p>
        </p:txBody>
      </p:sp>
      <p:sp>
        <p:nvSpPr>
          <p:cNvPr id="77" name="Höger 76"/>
          <p:cNvSpPr/>
          <p:nvPr/>
        </p:nvSpPr>
        <p:spPr>
          <a:xfrm>
            <a:off x="8384330" y="874760"/>
            <a:ext cx="3790462" cy="350874"/>
          </a:xfrm>
          <a:prstGeom prst="rightArrow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" name="textruta 77"/>
          <p:cNvSpPr txBox="1"/>
          <p:nvPr/>
        </p:nvSpPr>
        <p:spPr>
          <a:xfrm>
            <a:off x="9770658" y="478847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Phase</a:t>
            </a:r>
            <a:r>
              <a:rPr lang="sv-SE" dirty="0" smtClean="0"/>
              <a:t> II</a:t>
            </a:r>
            <a:endParaRPr lang="sv-SE" dirty="0"/>
          </a:p>
        </p:txBody>
      </p:sp>
      <p:cxnSp>
        <p:nvCxnSpPr>
          <p:cNvPr id="79" name="Rak 78"/>
          <p:cNvCxnSpPr/>
          <p:nvPr/>
        </p:nvCxnSpPr>
        <p:spPr>
          <a:xfrm>
            <a:off x="7070651" y="1710558"/>
            <a:ext cx="0" cy="4239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5-udd 79"/>
          <p:cNvSpPr/>
          <p:nvPr/>
        </p:nvSpPr>
        <p:spPr>
          <a:xfrm>
            <a:off x="8235603" y="1741112"/>
            <a:ext cx="287215" cy="264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textruta 80"/>
          <p:cNvSpPr txBox="1"/>
          <p:nvPr/>
        </p:nvSpPr>
        <p:spPr>
          <a:xfrm>
            <a:off x="8130924" y="145511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13th</a:t>
            </a:r>
            <a:endParaRPr lang="sv-SE" dirty="0"/>
          </a:p>
        </p:txBody>
      </p:sp>
      <p:sp>
        <p:nvSpPr>
          <p:cNvPr id="11" name="Höger 10"/>
          <p:cNvSpPr/>
          <p:nvPr/>
        </p:nvSpPr>
        <p:spPr>
          <a:xfrm>
            <a:off x="6544434" y="4021276"/>
            <a:ext cx="4529965" cy="1806948"/>
          </a:xfrm>
          <a:prstGeom prst="rightArrow">
            <a:avLst>
              <a:gd name="adj1" fmla="val 89275"/>
              <a:gd name="adj2" fmla="val 51177"/>
            </a:avLst>
          </a:prstGeom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To 2nd </a:t>
            </a:r>
            <a:r>
              <a:rPr lang="sv-SE" dirty="0" err="1" smtClean="0"/>
              <a:t>Phase</a:t>
            </a:r>
            <a:r>
              <a:rPr lang="sv-SE" dirty="0" smtClean="0"/>
              <a:t> </a:t>
            </a:r>
            <a:r>
              <a:rPr lang="sv-SE" dirty="0" err="1" smtClean="0"/>
              <a:t>after</a:t>
            </a:r>
            <a:r>
              <a:rPr lang="sv-SE" dirty="0" smtClean="0"/>
              <a:t> 2016</a:t>
            </a:r>
            <a:endParaRPr lang="sv-SE" dirty="0"/>
          </a:p>
        </p:txBody>
      </p:sp>
      <p:sp>
        <p:nvSpPr>
          <p:cNvPr id="15" name="Bildtext 2 14"/>
          <p:cNvSpPr/>
          <p:nvPr/>
        </p:nvSpPr>
        <p:spPr>
          <a:xfrm>
            <a:off x="9016827" y="2819462"/>
            <a:ext cx="1721424" cy="104699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93632"/>
              <a:gd name="adj6" fmla="val -329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Final report of Phase I to GRPE</a:t>
            </a:r>
            <a:endParaRPr lang="sv-SE" dirty="0"/>
          </a:p>
        </p:txBody>
      </p:sp>
      <p:sp>
        <p:nvSpPr>
          <p:cNvPr id="83" name="textruta 82"/>
          <p:cNvSpPr txBox="1"/>
          <p:nvPr/>
        </p:nvSpPr>
        <p:spPr>
          <a:xfrm>
            <a:off x="298796" y="4118557"/>
            <a:ext cx="281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Amend</a:t>
            </a:r>
            <a:r>
              <a:rPr lang="sv-SE" dirty="0" smtClean="0"/>
              <a:t> </a:t>
            </a:r>
            <a:r>
              <a:rPr lang="sv-SE" dirty="0" err="1" smtClean="0"/>
              <a:t>GTRs</a:t>
            </a:r>
            <a:r>
              <a:rPr lang="sv-SE" dirty="0" smtClean="0"/>
              <a:t> for 3/</a:t>
            </a:r>
            <a:r>
              <a:rPr lang="sv-SE" dirty="0" err="1" smtClean="0"/>
              <a:t>wheelers</a:t>
            </a:r>
            <a:endParaRPr lang="sv-SE" dirty="0"/>
          </a:p>
        </p:txBody>
      </p:sp>
      <p:sp>
        <p:nvSpPr>
          <p:cNvPr id="67" name="textruta 49"/>
          <p:cNvSpPr txBox="1"/>
          <p:nvPr/>
        </p:nvSpPr>
        <p:spPr>
          <a:xfrm>
            <a:off x="274796" y="4989540"/>
            <a:ext cx="253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GTR OBD UN Stage II (L3)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89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 smtClean="0"/>
              <a:t>Future meetings EPPR </a:t>
            </a:r>
            <a:endParaRPr lang="nl-BE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06675"/>
            <a:ext cx="10972800" cy="2860675"/>
          </a:xfrm>
        </p:spPr>
        <p:txBody>
          <a:bodyPr>
            <a:normAutofit/>
          </a:bodyPr>
          <a:lstStyle/>
          <a:p>
            <a:r>
              <a:rPr lang="en-US" dirty="0"/>
              <a:t>10th meeting in Brussels, 18 – 20 Mar </a:t>
            </a:r>
            <a:r>
              <a:rPr lang="en-US" dirty="0" smtClean="0"/>
              <a:t>2015</a:t>
            </a:r>
          </a:p>
          <a:p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meeting in Geneva, June 2015, </a:t>
            </a:r>
            <a:r>
              <a:rPr lang="sv-SE" b="1" dirty="0" smtClean="0"/>
              <a:t>full </a:t>
            </a:r>
            <a:r>
              <a:rPr lang="sv-SE" b="1" dirty="0" err="1" smtClean="0"/>
              <a:t>day</a:t>
            </a:r>
            <a:r>
              <a:rPr lang="sv-SE" b="1" dirty="0" smtClean="0"/>
              <a:t> </a:t>
            </a:r>
            <a:r>
              <a:rPr lang="sv-SE" b="1" dirty="0" err="1" smtClean="0"/>
              <a:t>requested</a:t>
            </a:r>
            <a:r>
              <a:rPr lang="sv-SE" dirty="0" smtClean="0"/>
              <a:t>, </a:t>
            </a:r>
            <a:r>
              <a:rPr lang="en-US" dirty="0" smtClean="0"/>
              <a:t>date tbc</a:t>
            </a:r>
          </a:p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meeting (Oct 2015, date and venue to be decided)</a:t>
            </a:r>
            <a:endParaRPr lang="en-US" dirty="0"/>
          </a:p>
          <a:p>
            <a:r>
              <a:rPr lang="en-US" u="sng" dirty="0" smtClean="0"/>
              <a:t>Monthly</a:t>
            </a:r>
            <a:r>
              <a:rPr lang="en-US" dirty="0" smtClean="0"/>
              <a:t> </a:t>
            </a:r>
            <a:r>
              <a:rPr lang="en-US" dirty="0"/>
              <a:t>audio-web </a:t>
            </a:r>
            <a:r>
              <a:rPr lang="en-US" dirty="0" smtClean="0"/>
              <a:t>conferences in 2015, see </a:t>
            </a:r>
            <a:r>
              <a:rPr lang="en-US" i="1" u="sng" dirty="0" smtClean="0"/>
              <a:t>EPPR-09-10e</a:t>
            </a:r>
            <a:endParaRPr lang="en-US" i="1" u="sng" dirty="0"/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8168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u="sng" dirty="0" err="1" smtClean="0"/>
              <a:t>Background</a:t>
            </a:r>
            <a:r>
              <a:rPr lang="sv-SE" b="1" u="sng" dirty="0" smtClean="0"/>
              <a:t>- </a:t>
            </a:r>
            <a:r>
              <a:rPr lang="sv-SE" b="1" u="sng" dirty="0" err="1" smtClean="0"/>
              <a:t>ToR</a:t>
            </a:r>
            <a:r>
              <a:rPr lang="sv-SE" b="1" u="sng" dirty="0" smtClean="0"/>
              <a:t> and </a:t>
            </a:r>
            <a:r>
              <a:rPr lang="sv-SE" b="1" u="sng" dirty="0" err="1" smtClean="0"/>
              <a:t>mandate</a:t>
            </a:r>
            <a:endParaRPr lang="sv-SE" b="1" u="sng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Priority to work under 1998 Agreement but will also work under 1958 Agreement</a:t>
            </a:r>
          </a:p>
          <a:p>
            <a:r>
              <a:rPr lang="en-US" dirty="0" smtClean="0"/>
              <a:t>Amend GTR No2 and develop new GTRs with respect to Environmental and Propulsion unit Performance Requirements</a:t>
            </a:r>
          </a:p>
          <a:p>
            <a:r>
              <a:rPr lang="en-US" dirty="0" smtClean="0"/>
              <a:t>Create synergies with 58</a:t>
            </a:r>
            <a:r>
              <a:rPr lang="en-US" baseline="30000" dirty="0" smtClean="0"/>
              <a:t>th</a:t>
            </a:r>
            <a:r>
              <a:rPr lang="en-US" dirty="0" smtClean="0"/>
              <a:t> Agreement and where possible develop common requirements in form of UN </a:t>
            </a:r>
            <a:r>
              <a:rPr lang="en-US" dirty="0" err="1" smtClean="0"/>
              <a:t>Reg</a:t>
            </a:r>
            <a:r>
              <a:rPr lang="en-US" dirty="0" smtClean="0"/>
              <a:t>(s)</a:t>
            </a:r>
          </a:p>
          <a:p>
            <a:r>
              <a:rPr lang="en-US" dirty="0" smtClean="0"/>
              <a:t>Exchange information on current and future regulatory requirements for ‘light vehicles’</a:t>
            </a:r>
          </a:p>
          <a:p>
            <a:r>
              <a:rPr lang="en-US" dirty="0" smtClean="0"/>
              <a:t>Adopted at WP29 Nov 2013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5998EFDF-0916-4B95-860C-816540B1081E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7" name="Platshållare för sidfot 6"/>
          <p:cNvSpPr txBox="1">
            <a:spLocks/>
          </p:cNvSpPr>
          <p:nvPr/>
        </p:nvSpPr>
        <p:spPr bwMode="auto">
          <a:xfrm>
            <a:off x="5013325" y="6575426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sv-S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sv-SE"/>
              <a:t>MCWG 19.12.2013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1161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Timing within EPPR </a:t>
            </a:r>
            <a:r>
              <a:rPr lang="en-GB" b="1" dirty="0"/>
              <a:t>mandate (June 2013)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518" y="1286906"/>
            <a:ext cx="10877282" cy="4929411"/>
          </a:xfrm>
        </p:spPr>
        <p:txBody>
          <a:bodyPr>
            <a:normAutofit fontScale="62500" lnSpcReduction="20000"/>
          </a:bodyPr>
          <a:lstStyle/>
          <a:p>
            <a:endParaRPr lang="sv-SE" dirty="0" smtClean="0"/>
          </a:p>
          <a:p>
            <a:r>
              <a:rPr lang="en-US" sz="3800" dirty="0" smtClean="0"/>
              <a:t>November 2012: 158th session of WP.29 – agreement on establishment of informal working group by adoption of the mandate regarding environmental and propulsion performance requirements for L-category vehicles. </a:t>
            </a:r>
            <a:endParaRPr lang="sv-SE" sz="3800" dirty="0" smtClean="0"/>
          </a:p>
          <a:p>
            <a:r>
              <a:rPr lang="en-US" sz="3800" dirty="0" smtClean="0"/>
              <a:t>January 2013: 1</a:t>
            </a:r>
            <a:r>
              <a:rPr lang="en-US" sz="3800" baseline="30000" dirty="0" smtClean="0"/>
              <a:t>st</a:t>
            </a:r>
            <a:r>
              <a:rPr lang="en-US" sz="3800" dirty="0" smtClean="0"/>
              <a:t> meeting of the EPPR informal working group. Review and adoption of the Rules of Procedure and Terms of Reference. </a:t>
            </a:r>
            <a:endParaRPr lang="sv-SE" sz="3800" dirty="0" smtClean="0"/>
          </a:p>
          <a:p>
            <a:r>
              <a:rPr lang="en-US" sz="3800" dirty="0" smtClean="0"/>
              <a:t>June 2013: .GRPE (66th session) meeting of the EPPR informal working group. Presentation of draft final roadmap and related </a:t>
            </a:r>
            <a:r>
              <a:rPr lang="en-US" sz="3800" dirty="0" err="1" smtClean="0"/>
              <a:t>programme</a:t>
            </a:r>
            <a:r>
              <a:rPr lang="en-US" sz="3800" dirty="0" smtClean="0"/>
              <a:t> management items to GRPE submitted for adoption. </a:t>
            </a:r>
            <a:endParaRPr lang="sv-SE" sz="3800" dirty="0" smtClean="0"/>
          </a:p>
          <a:p>
            <a:r>
              <a:rPr lang="en-US" sz="3800" dirty="0" smtClean="0"/>
              <a:t>November 2013: 158th session of WP.29, adoption of GRPE decision regarding the final roadmap and related </a:t>
            </a:r>
            <a:r>
              <a:rPr lang="en-US" sz="3800" dirty="0" err="1" smtClean="0"/>
              <a:t>programme</a:t>
            </a:r>
            <a:r>
              <a:rPr lang="en-US" sz="3800" dirty="0" smtClean="0"/>
              <a:t> management items. </a:t>
            </a:r>
            <a:endParaRPr lang="sv-SE" sz="3800" dirty="0" smtClean="0"/>
          </a:p>
          <a:p>
            <a:r>
              <a:rPr lang="en-US" sz="3800" dirty="0" smtClean="0"/>
              <a:t>2013-2016: meetings of the working group, regularly reporting to GRPE and the Administrative Committees (AC 1 and AC 3) </a:t>
            </a:r>
          </a:p>
          <a:p>
            <a:r>
              <a:rPr lang="en-US" sz="3800" b="1" dirty="0" smtClean="0">
                <a:solidFill>
                  <a:srgbClr val="FF0000"/>
                </a:solidFill>
              </a:rPr>
              <a:t>January 2016: Present a final report as an informal document to GRPE</a:t>
            </a:r>
            <a:endParaRPr lang="sv-SE" sz="3800" b="1" dirty="0" smtClean="0">
              <a:solidFill>
                <a:srgbClr val="FF0000"/>
              </a:solidFill>
            </a:endParaRPr>
          </a:p>
          <a:p>
            <a:r>
              <a:rPr lang="en-US" sz="3800" b="1" dirty="0" smtClean="0">
                <a:solidFill>
                  <a:srgbClr val="FF0000"/>
                </a:solidFill>
              </a:rPr>
              <a:t>2016: possible adoption of UN Regulation(s) and Global Technical Regulation(s)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8EFDF-0916-4B95-860C-816540B1081E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926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 smtClean="0"/>
              <a:t>Past meetings EPPR</a:t>
            </a:r>
            <a:br>
              <a:rPr lang="nl-BE" b="1" dirty="0" smtClean="0"/>
            </a:br>
            <a:r>
              <a:rPr lang="nl-BE" b="1" u="sng" dirty="0" smtClean="0"/>
              <a:t>Sep 2014 – January 2015</a:t>
            </a:r>
            <a:endParaRPr lang="nl-BE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8575"/>
            <a:ext cx="10515600" cy="2727325"/>
          </a:xfrm>
        </p:spPr>
        <p:txBody>
          <a:bodyPr/>
          <a:lstStyle/>
          <a:p>
            <a:r>
              <a:rPr lang="en-US" dirty="0"/>
              <a:t>8th meeting in Beijing, 13-15 Oct 2014</a:t>
            </a:r>
          </a:p>
          <a:p>
            <a:r>
              <a:rPr lang="en-US" dirty="0"/>
              <a:t>audio-web conference, 28 Nov 2014</a:t>
            </a:r>
          </a:p>
          <a:p>
            <a:r>
              <a:rPr lang="en-US" dirty="0"/>
              <a:t>audio-web conference, 05 Dec </a:t>
            </a:r>
            <a:r>
              <a:rPr lang="en-US" dirty="0" smtClean="0"/>
              <a:t>2014</a:t>
            </a:r>
          </a:p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meeting in Geneva, 12(am) + 13 (am) Jan 2015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7567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 smtClean="0"/>
              <a:t>Topics to be covered by EPPR</a:t>
            </a:r>
            <a:endParaRPr lang="nl-BE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sz="3500" dirty="0" smtClean="0"/>
              <a:t>Environmental </a:t>
            </a:r>
            <a:r>
              <a:rPr lang="en-US" sz="3500" dirty="0"/>
              <a:t>performance</a:t>
            </a:r>
            <a:r>
              <a:rPr lang="en-US" sz="3500" dirty="0" smtClean="0"/>
              <a:t>:</a:t>
            </a:r>
          </a:p>
          <a:p>
            <a:pPr lvl="1"/>
            <a:r>
              <a:rPr lang="en-US" b="1" dirty="0" smtClean="0"/>
              <a:t>Type I: Tailpipe emissions test after cold start (revision); </a:t>
            </a:r>
          </a:p>
          <a:p>
            <a:pPr lvl="1"/>
            <a:r>
              <a:rPr lang="en-US" dirty="0" smtClean="0"/>
              <a:t>Type </a:t>
            </a:r>
            <a:r>
              <a:rPr lang="en-US" dirty="0"/>
              <a:t>II: Tailpipe emissions test at (increased) idle / free acceleration;</a:t>
            </a:r>
          </a:p>
          <a:p>
            <a:pPr lvl="1"/>
            <a:r>
              <a:rPr lang="en-US" b="1" dirty="0"/>
              <a:t>Type III: Emission test of crankcase gases</a:t>
            </a:r>
            <a:r>
              <a:rPr lang="en-US" dirty="0"/>
              <a:t>; </a:t>
            </a:r>
          </a:p>
          <a:p>
            <a:pPr lvl="1"/>
            <a:r>
              <a:rPr lang="sv-SE" sz="3600" b="1" dirty="0">
                <a:solidFill>
                  <a:srgbClr val="FF0000"/>
                </a:solidFill>
              </a:rPr>
              <a:t>Type IV: Evaporative emissions test; </a:t>
            </a:r>
          </a:p>
          <a:p>
            <a:pPr lvl="1"/>
            <a:r>
              <a:rPr lang="en-US" dirty="0"/>
              <a:t>Type V: Durability testing of pollution control devices;  </a:t>
            </a:r>
          </a:p>
          <a:p>
            <a:pPr lvl="1"/>
            <a:r>
              <a:rPr lang="en-US" dirty="0"/>
              <a:t>Type VII: Measurement of CO2 emissions, fuel consumption, electric energy consumption and electric range determination; </a:t>
            </a:r>
          </a:p>
          <a:p>
            <a:pPr lvl="1"/>
            <a:r>
              <a:rPr lang="sv-SE" sz="3600" b="1" dirty="0">
                <a:solidFill>
                  <a:srgbClr val="FF0000"/>
                </a:solidFill>
              </a:rPr>
              <a:t>Type VIII: On-board diagnostics environmental verification tests. </a:t>
            </a:r>
            <a:endParaRPr lang="sv-SE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3900" dirty="0" smtClean="0"/>
              <a:t>Propulsion </a:t>
            </a:r>
            <a:r>
              <a:rPr lang="en-US" sz="3900" dirty="0"/>
              <a:t>unit performance</a:t>
            </a:r>
            <a:r>
              <a:rPr lang="en-US" sz="3900" dirty="0" smtClean="0"/>
              <a:t>:</a:t>
            </a:r>
          </a:p>
          <a:p>
            <a:pPr lvl="1"/>
            <a:r>
              <a:rPr lang="en-US" dirty="0" smtClean="0"/>
              <a:t>Unified </a:t>
            </a:r>
            <a:r>
              <a:rPr lang="en-US" dirty="0"/>
              <a:t>rules and test procedures to measure power and torque for propulsion technologies fitted on L-category vehicles </a:t>
            </a:r>
          </a:p>
          <a:p>
            <a:pPr lvl="1"/>
            <a:r>
              <a:rPr lang="en-US" dirty="0"/>
              <a:t>unified measurement of maximum design vehicle speed and/or power for restricted L-category vehicles should be developed and agreed upon. </a:t>
            </a:r>
            <a:endParaRPr lang="sv-SE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6171378" y="2817455"/>
            <a:ext cx="2258458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FF0000"/>
                </a:solidFill>
              </a:rPr>
              <a:t>PRIORITY</a:t>
            </a:r>
            <a:endParaRPr lang="nl-BE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55129" y="3988231"/>
            <a:ext cx="1764000" cy="5847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3200" b="1" dirty="0" smtClean="0">
                <a:solidFill>
                  <a:srgbClr val="FF0000"/>
                </a:solidFill>
              </a:rPr>
              <a:t>PRIORITY</a:t>
            </a:r>
            <a:endParaRPr lang="nl-BE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26632" y="2152392"/>
            <a:ext cx="1026404" cy="3385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1600" b="1" dirty="0" smtClean="0"/>
              <a:t>PRIORITY</a:t>
            </a:r>
            <a:endParaRPr lang="nl-BE" sz="1600" b="1" dirty="0"/>
          </a:p>
        </p:txBody>
      </p:sp>
    </p:spTree>
    <p:extLst>
      <p:ext uri="{BB962C8B-B14F-4D97-AF65-F5344CB8AC3E}">
        <p14:creationId xmlns:p14="http://schemas.microsoft.com/office/powerpoint/2010/main" val="427981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Structure of coming proposals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New </a:t>
            </a:r>
            <a:r>
              <a:rPr lang="sv-SE" dirty="0"/>
              <a:t>GTR </a:t>
            </a:r>
            <a:r>
              <a:rPr lang="sv-SE" sz="2000" dirty="0"/>
              <a:t>(work in progress)</a:t>
            </a:r>
            <a:endParaRPr lang="sv-SE" sz="2000" dirty="0" smtClean="0"/>
          </a:p>
          <a:p>
            <a:pPr lvl="1"/>
            <a:r>
              <a:rPr lang="sv-SE" dirty="0" smtClean="0"/>
              <a:t>Evaporative emissions</a:t>
            </a:r>
          </a:p>
          <a:p>
            <a:pPr lvl="1"/>
            <a:r>
              <a:rPr lang="sv-SE" dirty="0" smtClean="0"/>
              <a:t>Crankcase emissions</a:t>
            </a:r>
          </a:p>
          <a:p>
            <a:r>
              <a:rPr lang="sv-SE" dirty="0"/>
              <a:t>New GTR </a:t>
            </a:r>
            <a:r>
              <a:rPr lang="sv-SE" sz="2000" dirty="0"/>
              <a:t>(work in progress)</a:t>
            </a:r>
            <a:endParaRPr lang="sv-SE" sz="2000" dirty="0" smtClean="0"/>
          </a:p>
          <a:p>
            <a:pPr lvl="1"/>
            <a:r>
              <a:rPr lang="sv-SE" dirty="0" smtClean="0"/>
              <a:t>OBD </a:t>
            </a:r>
          </a:p>
          <a:p>
            <a:r>
              <a:rPr lang="sv-SE" dirty="0"/>
              <a:t>GTR 2 amended including</a:t>
            </a:r>
          </a:p>
          <a:p>
            <a:pPr lvl="1"/>
            <a:r>
              <a:rPr lang="sv-SE" dirty="0"/>
              <a:t>Test type I (work have started)</a:t>
            </a:r>
          </a:p>
          <a:p>
            <a:pPr lvl="1"/>
            <a:r>
              <a:rPr lang="sv-SE" dirty="0"/>
              <a:t>Test type II (Idling)</a:t>
            </a:r>
          </a:p>
          <a:p>
            <a:pPr lvl="1"/>
            <a:r>
              <a:rPr lang="sv-SE" dirty="0"/>
              <a:t>Test type VII on </a:t>
            </a:r>
            <a:r>
              <a:rPr lang="sv-SE" dirty="0" smtClean="0"/>
              <a:t>Energy efficiency</a:t>
            </a:r>
            <a:r>
              <a:rPr lang="sv-SE" baseline="0" dirty="0" smtClean="0"/>
              <a:t> (</a:t>
            </a:r>
            <a:r>
              <a:rPr lang="sv-SE" dirty="0" smtClean="0"/>
              <a:t>CO2,</a:t>
            </a:r>
            <a:r>
              <a:rPr lang="sv-SE" baseline="0" dirty="0" smtClean="0"/>
              <a:t> FC&amp; Range)</a:t>
            </a:r>
          </a:p>
          <a:p>
            <a:pPr lvl="1"/>
            <a:endParaRPr lang="sv-SE" dirty="0"/>
          </a:p>
          <a:p>
            <a:pPr marL="0" indent="0">
              <a:buNone/>
            </a:pPr>
            <a:r>
              <a:rPr lang="sv-SE" dirty="0" smtClean="0">
                <a:sym typeface="Wingdings" panose="05000000000000000000" pitchFamily="2" charset="2"/>
              </a:rPr>
              <a:t> GTRs to be transposed into UN Regulations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437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575"/>
            <a:ext cx="10515600" cy="625475"/>
          </a:xfrm>
        </p:spPr>
        <p:txBody>
          <a:bodyPr>
            <a:noAutofit/>
          </a:bodyPr>
          <a:lstStyle/>
          <a:p>
            <a:pPr algn="ctr"/>
            <a:r>
              <a:rPr lang="nl-BE" sz="4800" b="1" u="sng" dirty="0" smtClean="0"/>
              <a:t>Evaporative and crankcase emissions</a:t>
            </a:r>
            <a:endParaRPr lang="nl-BE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81050"/>
            <a:ext cx="11811000" cy="6076950"/>
          </a:xfrm>
          <a:noFill/>
        </p:spPr>
        <p:txBody>
          <a:bodyPr>
            <a:normAutofit fontScale="92500" lnSpcReduction="20000"/>
          </a:bodyPr>
          <a:lstStyle/>
          <a:p>
            <a:endParaRPr lang="en-US" sz="3600" dirty="0" smtClean="0"/>
          </a:p>
          <a:p>
            <a:pPr>
              <a:spcAft>
                <a:spcPts val="600"/>
              </a:spcAft>
            </a:pPr>
            <a:r>
              <a:rPr lang="en-US" sz="3600" b="1" i="1" dirty="0" smtClean="0"/>
              <a:t>EPPR-09-09</a:t>
            </a:r>
            <a:r>
              <a:rPr lang="en-US" sz="3600" dirty="0" smtClean="0"/>
              <a:t> </a:t>
            </a:r>
            <a:r>
              <a:rPr lang="en-US" sz="3600" b="1" dirty="0"/>
              <a:t>= working draft </a:t>
            </a:r>
            <a:r>
              <a:rPr lang="en-US" sz="3600" b="1" dirty="0" smtClean="0"/>
              <a:t>GTR, </a:t>
            </a:r>
            <a:r>
              <a:rPr lang="en-US" sz="3600" b="1" dirty="0"/>
              <a:t>version 3</a:t>
            </a:r>
            <a:endParaRPr lang="en-US" sz="3600" dirty="0"/>
          </a:p>
          <a:p>
            <a:pPr>
              <a:spcAft>
                <a:spcPts val="200"/>
              </a:spcAft>
            </a:pPr>
            <a:r>
              <a:rPr lang="nl-BE" sz="3600" dirty="0" smtClean="0"/>
              <a:t>Number of issues identified:</a:t>
            </a:r>
          </a:p>
          <a:p>
            <a:pPr lvl="1">
              <a:spcAft>
                <a:spcPts val="300"/>
              </a:spcAft>
            </a:pPr>
            <a:r>
              <a:rPr lang="nl-BE" sz="3200" dirty="0" smtClean="0"/>
              <a:t>Several open issues closed /amendments adopted.</a:t>
            </a:r>
          </a:p>
          <a:p>
            <a:pPr lvl="1">
              <a:spcAft>
                <a:spcPts val="300"/>
              </a:spcAft>
            </a:pPr>
            <a:r>
              <a:rPr lang="en-US" sz="3200" dirty="0" smtClean="0"/>
              <a:t>Some </a:t>
            </a:r>
            <a:r>
              <a:rPr lang="en-US" sz="3200" dirty="0"/>
              <a:t>detailed </a:t>
            </a:r>
            <a:r>
              <a:rPr lang="en-US" sz="3200" dirty="0" smtClean="0"/>
              <a:t>issues remain, </a:t>
            </a:r>
            <a:r>
              <a:rPr lang="en-US" sz="3200" dirty="0"/>
              <a:t>e.g. temperature unit correlation (°C – K</a:t>
            </a:r>
            <a:r>
              <a:rPr lang="en-US" sz="3200" dirty="0" smtClean="0"/>
              <a:t>) for which the group will consider adopting the </a:t>
            </a:r>
            <a:r>
              <a:rPr lang="en-US" sz="3200" smtClean="0"/>
              <a:t>WLTP solution.</a:t>
            </a:r>
            <a:endParaRPr lang="nl-BE" sz="3200" dirty="0" smtClean="0"/>
          </a:p>
          <a:p>
            <a:pPr lvl="1">
              <a:spcAft>
                <a:spcPts val="300"/>
              </a:spcAft>
            </a:pPr>
            <a:r>
              <a:rPr lang="nl-BE" sz="3200" dirty="0" smtClean="0"/>
              <a:t>Solution needed for reference fuel.</a:t>
            </a:r>
          </a:p>
          <a:p>
            <a:pPr>
              <a:spcAft>
                <a:spcPts val="600"/>
              </a:spcAft>
            </a:pPr>
            <a:r>
              <a:rPr lang="nl-BE" sz="3600" dirty="0" smtClean="0"/>
              <a:t>Crankcase: Revised proposal (EC+JPN) with placeholder adopted</a:t>
            </a:r>
          </a:p>
          <a:p>
            <a:pPr>
              <a:spcAft>
                <a:spcPts val="600"/>
              </a:spcAft>
            </a:pPr>
            <a:r>
              <a:rPr lang="nl-BE" sz="3600" dirty="0" smtClean="0"/>
              <a:t>Scope</a:t>
            </a:r>
            <a:r>
              <a:rPr lang="nl-BE" sz="3600" dirty="0"/>
              <a:t>: </a:t>
            </a:r>
            <a:endParaRPr lang="nl-BE" sz="3600" dirty="0" smtClean="0"/>
          </a:p>
          <a:p>
            <a:pPr lvl="1">
              <a:spcAft>
                <a:spcPts val="600"/>
              </a:spcAft>
            </a:pPr>
            <a:r>
              <a:rPr lang="nl-BE" sz="3100" dirty="0" smtClean="0"/>
              <a:t>Priority: 2-wheel gasoline motorcycle + moped. </a:t>
            </a:r>
          </a:p>
          <a:p>
            <a:pPr lvl="1">
              <a:spcAft>
                <a:spcPts val="600"/>
              </a:spcAft>
            </a:pPr>
            <a:r>
              <a:rPr lang="nl-BE" sz="3100" dirty="0" smtClean="0"/>
              <a:t>Later: 3-wheel, hybrid + possibly other fuel types</a:t>
            </a:r>
          </a:p>
          <a:p>
            <a:r>
              <a:rPr lang="nl-BE" sz="3500" dirty="0" smtClean="0"/>
              <a:t>Target to propose GTR as informal document to next GRPE</a:t>
            </a:r>
            <a:endParaRPr lang="nl-BE" sz="3600" dirty="0" smtClean="0"/>
          </a:p>
        </p:txBody>
      </p:sp>
    </p:spTree>
    <p:extLst>
      <p:ext uri="{BB962C8B-B14F-4D97-AF65-F5344CB8AC3E}">
        <p14:creationId xmlns:p14="http://schemas.microsoft.com/office/powerpoint/2010/main" val="124716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475"/>
            <a:ext cx="10515600" cy="568325"/>
          </a:xfrm>
        </p:spPr>
        <p:txBody>
          <a:bodyPr>
            <a:noAutofit/>
          </a:bodyPr>
          <a:lstStyle/>
          <a:p>
            <a:pPr algn="ctr"/>
            <a:r>
              <a:rPr lang="nl-BE" sz="4800" b="1" u="sng" dirty="0" smtClean="0"/>
              <a:t>OBD-I</a:t>
            </a:r>
            <a:endParaRPr lang="nl-BE" sz="4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1162050"/>
            <a:ext cx="11639550" cy="5505450"/>
          </a:xfrm>
          <a:noFill/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3600" dirty="0" smtClean="0"/>
              <a:t>Revised proposal for draft GTR by European Commission (Oct 2014)</a:t>
            </a:r>
          </a:p>
          <a:p>
            <a:pPr marL="685800" lvl="3">
              <a:spcBef>
                <a:spcPts val="1000"/>
              </a:spcBef>
              <a:buFontTx/>
              <a:buChar char="-"/>
            </a:pPr>
            <a:r>
              <a:rPr lang="en-US" sz="2800" dirty="0"/>
              <a:t>Performance criteria for activation of Malfunction Indicator not defined. Left open for regional decision</a:t>
            </a:r>
            <a:r>
              <a:rPr lang="en-US" sz="2800" dirty="0" smtClean="0"/>
              <a:t>.</a:t>
            </a:r>
            <a:endParaRPr lang="en-US" sz="3600" dirty="0" smtClean="0"/>
          </a:p>
          <a:p>
            <a:pPr>
              <a:buFontTx/>
              <a:buChar char="-"/>
            </a:pPr>
            <a:r>
              <a:rPr lang="en-US" sz="3600" dirty="0" smtClean="0"/>
              <a:t>Amendment proposals by Japan</a:t>
            </a:r>
            <a:r>
              <a:rPr lang="en-US" sz="3600" dirty="0"/>
              <a:t>. </a:t>
            </a:r>
            <a:r>
              <a:rPr lang="en-US" sz="3600" dirty="0" smtClean="0"/>
              <a:t>(Jan 2015)</a:t>
            </a:r>
          </a:p>
          <a:p>
            <a:pPr>
              <a:buFontTx/>
              <a:buChar char="-"/>
            </a:pPr>
            <a:r>
              <a:rPr lang="en-US" sz="3600" dirty="0" smtClean="0"/>
              <a:t>Proposal by India for a stage </a:t>
            </a:r>
            <a:r>
              <a:rPr lang="en-US" sz="3600" dirty="0"/>
              <a:t>approach. (Oct 2014</a:t>
            </a:r>
            <a:r>
              <a:rPr lang="en-US" sz="3600" dirty="0" smtClean="0"/>
              <a:t>)</a:t>
            </a:r>
          </a:p>
          <a:p>
            <a:pPr>
              <a:buFontTx/>
              <a:buChar char="-"/>
            </a:pPr>
            <a:r>
              <a:rPr lang="en-US" sz="4000" dirty="0" smtClean="0"/>
              <a:t>Scope: Priority to 2-wheel motorcycle</a:t>
            </a:r>
            <a:r>
              <a:rPr lang="en-US" sz="4000" dirty="0"/>
              <a:t>.</a:t>
            </a:r>
            <a:r>
              <a:rPr lang="en-US" sz="4000" dirty="0" smtClean="0"/>
              <a:t> </a:t>
            </a:r>
            <a:r>
              <a:rPr lang="en-US" sz="4000" dirty="0"/>
              <a:t>L</a:t>
            </a:r>
            <a:r>
              <a:rPr lang="en-US" sz="4000" dirty="0" smtClean="0"/>
              <a:t>ater 3w-mc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nl-BE" sz="3600" dirty="0" smtClean="0">
                <a:sym typeface="Wingdings" panose="05000000000000000000" pitchFamily="2" charset="2"/>
              </a:rPr>
              <a:t> </a:t>
            </a:r>
            <a:r>
              <a:rPr lang="nl-BE" sz="3600" dirty="0" smtClean="0"/>
              <a:t>Target </a:t>
            </a:r>
            <a:r>
              <a:rPr lang="nl-BE" sz="3600" dirty="0"/>
              <a:t>to propose GTR as informal document to next GRPE</a:t>
            </a:r>
            <a:endParaRPr lang="nl-BE" sz="4000" dirty="0"/>
          </a:p>
        </p:txBody>
      </p:sp>
    </p:spTree>
    <p:extLst>
      <p:ext uri="{BB962C8B-B14F-4D97-AF65-F5344CB8AC3E}">
        <p14:creationId xmlns:p14="http://schemas.microsoft.com/office/powerpoint/2010/main" val="340159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Inclusion of EPPR OBD requirements in GTR5?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Question AC.3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8436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1282</Words>
  <Application>Microsoft Office PowerPoint</Application>
  <PresentationFormat>Custom</PresentationFormat>
  <Paragraphs>166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Report from IWG on Environmental and Propulsion Performance Requirements for Light vehicles (EPPR)  70th GRPE 15-16th January 2015</vt:lpstr>
      <vt:lpstr>Background- ToR and mandate</vt:lpstr>
      <vt:lpstr>Timing within EPPR mandate (June 2013)</vt:lpstr>
      <vt:lpstr>Past meetings EPPR Sep 2014 – January 2015</vt:lpstr>
      <vt:lpstr>Topics to be covered by EPPR</vt:lpstr>
      <vt:lpstr>Structure of coming proposals</vt:lpstr>
      <vt:lpstr>Evaporative and crankcase emissions</vt:lpstr>
      <vt:lpstr>OBD-I</vt:lpstr>
      <vt:lpstr>Inclusion of EPPR OBD requirements in GTR5?</vt:lpstr>
      <vt:lpstr>EPPR prefers a standalone OBD regulation for Category 3/L-cat. vehicles for following reasons:</vt:lpstr>
      <vt:lpstr>Preliminary status of EPPR proposals</vt:lpstr>
      <vt:lpstr>Tentative proposal for Phase II (from 2016 and beyond)</vt:lpstr>
      <vt:lpstr>Possible deliverables acc. to mandate for Phase I (final report GRPE Jan 2016)</vt:lpstr>
      <vt:lpstr>EPPR Roadmap</vt:lpstr>
      <vt:lpstr>Future meetings EPPR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EPPR-03  EPPR-05</dc:title>
  <dc:creator>Thomas Vercammen</dc:creator>
  <cp:lastModifiedBy>Francois E. Guichard</cp:lastModifiedBy>
  <cp:revision>77</cp:revision>
  <dcterms:created xsi:type="dcterms:W3CDTF">2014-06-05T20:52:23Z</dcterms:created>
  <dcterms:modified xsi:type="dcterms:W3CDTF">2015-01-15T17:05:40Z</dcterms:modified>
</cp:coreProperties>
</file>