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82" r:id="rId3"/>
    <p:sldId id="291" r:id="rId4"/>
    <p:sldId id="292" r:id="rId5"/>
    <p:sldId id="298" r:id="rId6"/>
    <p:sldId id="294" r:id="rId7"/>
    <p:sldId id="301" r:id="rId8"/>
    <p:sldId id="295" r:id="rId9"/>
    <p:sldId id="302" r:id="rId10"/>
    <p:sldId id="296" r:id="rId11"/>
    <p:sldId id="299" r:id="rId12"/>
    <p:sldId id="300" r:id="rId13"/>
    <p:sldId id="303" r:id="rId14"/>
    <p:sldId id="284" r:id="rId15"/>
    <p:sldId id="297" r:id="rId16"/>
    <p:sldId id="285" r:id="rId17"/>
  </p:sldIdLst>
  <p:sldSz cx="9144000" cy="6858000" type="screen4x3"/>
  <p:notesSz cx="6797675" cy="99282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7034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057" y="1"/>
            <a:ext cx="2947034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pPr>
              <a:defRPr/>
            </a:pPr>
            <a:fld id="{3786A770-4289-4022-952F-97B42A176CCD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30308"/>
            <a:ext cx="2947034" cy="496331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057" y="9430308"/>
            <a:ext cx="2947034" cy="496331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pPr>
              <a:defRPr/>
            </a:pPr>
            <a:fld id="{AB85800C-3147-4291-84D8-00F7DEB73E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8396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48" cy="496332"/>
          </a:xfrm>
          <a:prstGeom prst="rect">
            <a:avLst/>
          </a:prstGeom>
        </p:spPr>
        <p:txBody>
          <a:bodyPr vert="horz" lIns="91307" tIns="45653" rIns="91307" bIns="45653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6332"/>
          </a:xfrm>
          <a:prstGeom prst="rect">
            <a:avLst/>
          </a:prstGeom>
        </p:spPr>
        <p:txBody>
          <a:bodyPr vert="horz" lIns="91307" tIns="45653" rIns="91307" bIns="45653" rtlCol="0"/>
          <a:lstStyle>
            <a:lvl1pPr algn="r">
              <a:defRPr sz="1200"/>
            </a:lvl1pPr>
          </a:lstStyle>
          <a:p>
            <a:pPr>
              <a:defRPr/>
            </a:pPr>
            <a:fld id="{8B01F613-DB3D-41D2-9E03-DFF74FB7DC82}" type="datetimeFigureOut">
              <a:rPr lang="de-DE"/>
              <a:pPr>
                <a:defRPr/>
              </a:pPr>
              <a:t>15.01.2015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7" tIns="45653" rIns="91307" bIns="45653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085" y="4715946"/>
            <a:ext cx="5437506" cy="4466988"/>
          </a:xfrm>
          <a:prstGeom prst="rect">
            <a:avLst/>
          </a:prstGeom>
        </p:spPr>
        <p:txBody>
          <a:bodyPr vert="horz" lIns="91307" tIns="45653" rIns="91307" bIns="45653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308"/>
            <a:ext cx="2945448" cy="496331"/>
          </a:xfrm>
          <a:prstGeom prst="rect">
            <a:avLst/>
          </a:prstGeom>
        </p:spPr>
        <p:txBody>
          <a:bodyPr vert="horz" lIns="91307" tIns="45653" rIns="91307" bIns="4565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643" y="9430308"/>
            <a:ext cx="2945448" cy="496331"/>
          </a:xfrm>
          <a:prstGeom prst="rect">
            <a:avLst/>
          </a:prstGeom>
        </p:spPr>
        <p:txBody>
          <a:bodyPr vert="horz" lIns="91307" tIns="45653" rIns="91307" bIns="45653" rtlCol="0" anchor="b"/>
          <a:lstStyle>
            <a:lvl1pPr algn="r">
              <a:defRPr sz="1200"/>
            </a:lvl1pPr>
          </a:lstStyle>
          <a:p>
            <a:pPr>
              <a:defRPr/>
            </a:pPr>
            <a:fld id="{0CC67DA6-082D-407E-8BF3-0211806DC93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804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3214-0B2B-4466-9A4B-20C2E5018C2C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02C0-B5B6-4566-A7DE-B573443C97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F5DC-E78D-481E-9826-75E986E007BC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F4C7-413E-4150-8FED-1727036963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0AC86-611F-474E-AF80-4E44B9B78426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6249D-6B03-4298-ACCF-81F0E20B81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4FE27-56A3-477E-9A78-E23B3BA4A959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1438C-73E0-4FC3-9731-4703D09D2F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C82D7-BF90-4C7A-9C92-54B58F7A9CC3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5610-80CE-4AA1-B285-1CACFE498C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546DE-6756-475A-9371-A79D041C6C43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A4351-29C7-4521-88D3-AD6B6BC5E1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C6CB-B696-4C7A-A962-7765DDE762DC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7F930-A811-410A-B2FC-A8DC6A26FD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5C6FC-124C-44B1-A9E3-DDB8FF33F5DD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BA18-60B7-4B28-A024-E8F05AE111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773F-2817-4715-9EB0-38D8EFFCC51E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0504-06CC-490D-8E47-FC3E1AB3A0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034D3-F333-4871-8AC4-8207829BD2B5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6535-0724-426F-8C65-FE248A97DF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DD72A-A4D7-42BC-88B2-27C24F066F1E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45AB-DA4C-4908-AC19-4B6BC83A95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BAA1825-F440-4D93-97E5-267A6DD4B957}" type="datetimeFigureOut">
              <a:rPr lang="ja-JP" altLang="en-US"/>
              <a:pPr>
                <a:defRPr/>
              </a:pPr>
              <a:t>2015/1/15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5D4729-1240-4B90-ADF9-CF7A0A7DAB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Textfeld 2"/>
          <p:cNvSpPr txBox="1">
            <a:spLocks noChangeArrowheads="1"/>
          </p:cNvSpPr>
          <p:nvPr/>
        </p:nvSpPr>
        <p:spPr bwMode="auto">
          <a:xfrm>
            <a:off x="971550" y="4048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 altLang="ja-JP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47109"/>
              </p:ext>
            </p:extLst>
          </p:nvPr>
        </p:nvGraphicFramePr>
        <p:xfrm>
          <a:off x="467544" y="223838"/>
          <a:ext cx="8280920" cy="975360"/>
        </p:xfrm>
        <a:graphic>
          <a:graphicData uri="http://schemas.openxmlformats.org/drawingml/2006/table">
            <a:tbl>
              <a:tblPr/>
              <a:tblGrid>
                <a:gridCol w="4140487"/>
                <a:gridCol w="4140433"/>
              </a:tblGrid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Submitted by the Chair of the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WLTP IWG</a:t>
                      </a:r>
                      <a:endParaRPr kumimoji="0" lang="de-DE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ja-JP" sz="1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Informal </a:t>
                      </a:r>
                      <a:r>
                        <a:rPr kumimoji="0" lang="pt-BR" altLang="ja-JP" sz="16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document</a:t>
                      </a:r>
                      <a:r>
                        <a:rPr kumimoji="0" lang="pt-BR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 </a:t>
                      </a:r>
                      <a:r>
                        <a:rPr kumimoji="0" lang="pt-BR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GRPE-70-20</a:t>
                      </a:r>
                      <a:endParaRPr kumimoji="0" lang="pt-BR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  <a:p>
                      <a:pPr marL="476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70th GRPE, 13-16 January 2015</a:t>
                      </a:r>
                      <a:br>
                        <a:rPr kumimoji="0" lang="pt-BR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</a:br>
                      <a:r>
                        <a:rPr kumimoji="0" lang="pt-BR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Agenda item 3(a)</a:t>
                      </a:r>
                    </a:p>
                    <a:p>
                      <a:pPr marL="476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  <a:cs typeface="Arial" charset="0"/>
                        </a:rPr>
                        <a:t> </a:t>
                      </a:r>
                      <a:endParaRPr kumimoji="0" lang="de-DE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67544" y="1992125"/>
            <a:ext cx="812914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Status </a:t>
            </a:r>
            <a:r>
              <a:rPr lang="de-DE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report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de-DE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de-DE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de-DE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WLTP Informal Working Group</a:t>
            </a:r>
          </a:p>
          <a:p>
            <a:endParaRPr lang="de-DE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Report to </a:t>
            </a:r>
            <a:r>
              <a:rPr lang="de-DE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the</a:t>
            </a: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70th GRPE </a:t>
            </a:r>
            <a:r>
              <a:rPr lang="de-DE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session</a:t>
            </a:r>
            <a:endParaRPr lang="de-DE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de-DE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de-DE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</a:t>
            </a: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Stephan </a:t>
            </a:r>
            <a:r>
              <a:rPr lang="de-DE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Redmann</a:t>
            </a:r>
            <a:r>
              <a:rPr lang="de-DE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21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item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Utility </a:t>
            </a:r>
            <a:r>
              <a:rPr lang="de-DE" altLang="ja-JP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factors</a:t>
            </a:r>
            <a:endParaRPr lang="de-DE" altLang="ja-JP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1) Harmonized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 in GTR to derive regional UF values</a:t>
            </a: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reference to </a:t>
            </a:r>
            <a:r>
              <a:rPr 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SAE 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standard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   2)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UFs based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regional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choices (e. g. fleet / individual values)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 </a:t>
            </a:r>
            <a:r>
              <a:rPr 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 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regional UFs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will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given in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GTR</a:t>
            </a:r>
            <a:endParaRPr lang="de-DE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RCB </a:t>
            </a:r>
            <a:r>
              <a:rPr lang="de-DE" altLang="ja-JP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Correction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Mode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selectable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ja-JP" altLang="en-US" dirty="0">
                <a:latin typeface="Tahoma" panose="020B0604030504040204" pitchFamily="34" charset="0"/>
                <a:cs typeface="Tahoma" panose="020B0604030504040204" pitchFamily="34" charset="0"/>
              </a:rPr>
              <a:t>CO2 family and combined </a:t>
            </a:r>
            <a:r>
              <a:rPr lang="ja-JP" altLang="en-US" dirty="0" smtClean="0">
                <a:latin typeface="Tahoma" panose="020B0604030504040204" pitchFamily="34" charset="0"/>
                <a:cs typeface="Tahoma" panose="020B0604030504040204" pitchFamily="34" charset="0"/>
              </a:rPr>
              <a:t>approach</a:t>
            </a:r>
            <a:r>
              <a:rPr lang="de-DE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altLang="ja-JP" dirty="0" smtClean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ja-JP" dirty="0" smtClean="0">
                <a:latin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Adoption IWG #10.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EV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PEV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shortened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procedure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b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FCV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procedure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altLang="ja-JP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Arial" charset="0"/>
              <a:buNone/>
            </a:pPr>
            <a:endParaRPr lang="de-DE" altLang="ja-JP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504824" y="332656"/>
            <a:ext cx="6407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8: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Pure and hybrid electric </a:t>
            </a:r>
            <a:r>
              <a:rPr lang="en-US" altLang="ja-JP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vehicles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3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3" y="1371749"/>
            <a:ext cx="8245475" cy="2849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Reserved annex in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GTR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</a:t>
            </a:r>
          </a:p>
          <a:p>
            <a:pPr marL="342900" indent="-342900" eaLnBrk="0" hangingPunct="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Objective: statistical procedure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comparison and validation of alternative measurement equipment and measurement procedures.</a:t>
            </a:r>
          </a:p>
          <a:p>
            <a:pPr marL="342900" indent="-342900" eaLnBrk="0" hangingPunct="0"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regulations in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GTR 4 (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WHDC)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EPA 1066</a:t>
            </a:r>
          </a:p>
          <a:p>
            <a:pPr eaLnBrk="0" hangingPunct="0">
              <a:spcBef>
                <a:spcPts val="1200"/>
              </a:spcBef>
            </a:pP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 Review of existing regulations and adoption at IWG #10.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altLang="ja-JP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504823" y="787425"/>
            <a:ext cx="4693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9: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System equivalency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482648" y="771556"/>
            <a:ext cx="3082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General </a:t>
            </a:r>
            <a:r>
              <a:rPr lang="en-US" altLang="ja-JP" sz="2400" b="1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gtr</a:t>
            </a:r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issues:</a:t>
            </a:r>
            <a:endParaRPr lang="ja-JP" altLang="en-US" sz="2400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61392" y="1635652"/>
            <a:ext cx="7541488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Drafting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>
              <a:spcAft>
                <a:spcPts val="1200"/>
              </a:spcAft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Subgroup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Drafting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chaired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Drafting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Coordinator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Tasks: 	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eer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GTR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inconsistencies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check),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expert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editorial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IWG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Definitions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endParaRPr lang="de-D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VPSD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recommendations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e.g. HEV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definition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 Review /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transposition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to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WLTP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GTR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 Separate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meeting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Subgroup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„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Drafting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“.</a:t>
            </a:r>
          </a:p>
          <a:p>
            <a:pPr>
              <a:lnSpc>
                <a:spcPct val="150000"/>
              </a:lnSpc>
            </a:pPr>
            <a:endParaRPr lang="de-DE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699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48048" y="548680"/>
            <a:ext cx="8086253" cy="5663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lvl="1" indent="-266700">
              <a:lnSpc>
                <a:spcPct val="150000"/>
              </a:lnSpc>
              <a:spcBef>
                <a:spcPts val="1200"/>
              </a:spcBef>
              <a:buClr>
                <a:srgbClr val="CC0033"/>
              </a:buClr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Indication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temperatures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°C / Kelvin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WLTP-09-19e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 EN ISO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80000-5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0° C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273.15 K 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Use “°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C”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 of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temperatures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Use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Kelvin (with .15) in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Delete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redundant information: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± 5 K (± 5 °C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(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 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Recommendation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align other GTRs, e. g. EPPR</a:t>
            </a:r>
          </a:p>
          <a:p>
            <a:pPr lvl="1">
              <a:lnSpc>
                <a:spcPct val="150000"/>
              </a:lnSpc>
              <a:spcBef>
                <a:spcPts val="1200"/>
              </a:spcBef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Probably alignment of others? (kWh…)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200"/>
              </a:spcAft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Round Robin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Exercise</a:t>
            </a:r>
            <a:endParaRPr lang="de-DE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 European &amp; Asian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exercises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are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on-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Finalization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end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2015.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US EPA &amp; China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announced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participation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EU: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cross-over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measurements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with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India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US.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42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テキスト ボックス 3"/>
          <p:cNvSpPr txBox="1">
            <a:spLocks noChangeArrowheads="1"/>
          </p:cNvSpPr>
          <p:nvPr/>
        </p:nvSpPr>
        <p:spPr bwMode="auto">
          <a:xfrm>
            <a:off x="1000125" y="549275"/>
            <a:ext cx="477246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WLTP Phase 1b </a:t>
            </a:r>
            <a:r>
              <a:rPr lang="en-US" altLang="ja-JP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Roadmap</a:t>
            </a:r>
            <a:endParaRPr lang="ja-JP" altLang="en-US" sz="2800" b="1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827088" y="1998663"/>
            <a:ext cx="7921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7" name="テキスト ボックス 4"/>
          <p:cNvSpPr txBox="1">
            <a:spLocks noChangeArrowheads="1"/>
          </p:cNvSpPr>
          <p:nvPr/>
        </p:nvSpPr>
        <p:spPr bwMode="auto">
          <a:xfrm>
            <a:off x="136525" y="2090738"/>
            <a:ext cx="8699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WP.29</a:t>
            </a:r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GRPE</a:t>
            </a:r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WLTP</a:t>
            </a:r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1000125" y="1755775"/>
            <a:ext cx="0" cy="243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テキスト ボックス 7"/>
          <p:cNvSpPr txBox="1">
            <a:spLocks noChangeArrowheads="1"/>
          </p:cNvSpPr>
          <p:nvPr/>
        </p:nvSpPr>
        <p:spPr bwMode="auto">
          <a:xfrm>
            <a:off x="1042988" y="1411288"/>
            <a:ext cx="7713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2014                                         2015                                         2016</a:t>
            </a:r>
          </a:p>
          <a:p>
            <a:r>
              <a:rPr lang="en-US" altLang="ja-JP" sz="1400"/>
              <a:t>1   2   3   4   5   6   7   8   9   10  11  12  1   2   3   4   5   6   7   8   9   10  11  12  1   2   3   4   5   6</a:t>
            </a:r>
            <a:endParaRPr lang="ja-JP" altLang="en-US" sz="1400"/>
          </a:p>
        </p:txBody>
      </p:sp>
      <p:sp>
        <p:nvSpPr>
          <p:cNvPr id="16395" name="テキスト ボックス 21"/>
          <p:cNvSpPr txBox="1">
            <a:spLocks noChangeArrowheads="1"/>
          </p:cNvSpPr>
          <p:nvPr/>
        </p:nvSpPr>
        <p:spPr bwMode="auto">
          <a:xfrm>
            <a:off x="1042988" y="4581525"/>
            <a:ext cx="2374900" cy="9413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Fix organization, responsibilities</a:t>
            </a:r>
          </a:p>
          <a:p>
            <a:pPr>
              <a:defRPr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and time schedule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カギ線コネクタ 34"/>
          <p:cNvCxnSpPr>
            <a:cxnSpLocks noChangeShapeType="1"/>
            <a:stCxn id="26651" idx="2"/>
            <a:endCxn id="26645" idx="0"/>
          </p:cNvCxnSpPr>
          <p:nvPr/>
        </p:nvCxnSpPr>
        <p:spPr bwMode="auto">
          <a:xfrm flipV="1">
            <a:off x="7637463" y="2339975"/>
            <a:ext cx="842962" cy="765175"/>
          </a:xfrm>
          <a:prstGeom prst="bentConnector3">
            <a:avLst>
              <a:gd name="adj1" fmla="val 72315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6632" name="テキスト ボックス 36"/>
          <p:cNvSpPr txBox="1">
            <a:spLocks noChangeArrowheads="1"/>
          </p:cNvSpPr>
          <p:nvPr/>
        </p:nvSpPr>
        <p:spPr bwMode="auto">
          <a:xfrm>
            <a:off x="5503863" y="2041525"/>
            <a:ext cx="1692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/>
              <a:t>Phase2 ToR</a:t>
            </a:r>
            <a:endParaRPr lang="ja-JP" altLang="en-US" sz="1400"/>
          </a:p>
        </p:txBody>
      </p:sp>
      <p:sp>
        <p:nvSpPr>
          <p:cNvPr id="38" name="額縁 37"/>
          <p:cNvSpPr/>
          <p:nvPr/>
        </p:nvSpPr>
        <p:spPr>
          <a:xfrm>
            <a:off x="1066800" y="3902075"/>
            <a:ext cx="377825" cy="3190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5</a:t>
            </a:r>
            <a:endParaRPr lang="ja-JP" altLang="en-US" dirty="0"/>
          </a:p>
        </p:txBody>
      </p:sp>
      <p:sp>
        <p:nvSpPr>
          <p:cNvPr id="40" name="額縁 39"/>
          <p:cNvSpPr/>
          <p:nvPr/>
        </p:nvSpPr>
        <p:spPr>
          <a:xfrm>
            <a:off x="1677988" y="3902075"/>
            <a:ext cx="377825" cy="3190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6</a:t>
            </a:r>
            <a:endParaRPr lang="ja-JP" altLang="en-US" dirty="0"/>
          </a:p>
        </p:txBody>
      </p:sp>
      <p:sp>
        <p:nvSpPr>
          <p:cNvPr id="41" name="額縁 40"/>
          <p:cNvSpPr/>
          <p:nvPr/>
        </p:nvSpPr>
        <p:spPr>
          <a:xfrm>
            <a:off x="2339975" y="3902075"/>
            <a:ext cx="377825" cy="3190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7</a:t>
            </a:r>
            <a:endParaRPr lang="ja-JP" altLang="en-US" dirty="0"/>
          </a:p>
        </p:txBody>
      </p:sp>
      <p:sp>
        <p:nvSpPr>
          <p:cNvPr id="42" name="額縁 41"/>
          <p:cNvSpPr/>
          <p:nvPr/>
        </p:nvSpPr>
        <p:spPr>
          <a:xfrm>
            <a:off x="3203575" y="3902075"/>
            <a:ext cx="377825" cy="3190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8</a:t>
            </a:r>
            <a:endParaRPr lang="ja-JP" altLang="en-US" dirty="0"/>
          </a:p>
        </p:txBody>
      </p:sp>
      <p:sp>
        <p:nvSpPr>
          <p:cNvPr id="43" name="額縁 42"/>
          <p:cNvSpPr/>
          <p:nvPr/>
        </p:nvSpPr>
        <p:spPr>
          <a:xfrm>
            <a:off x="4240213" y="3902075"/>
            <a:ext cx="377825" cy="3190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9</a:t>
            </a:r>
            <a:endParaRPr lang="ja-JP" altLang="en-US" dirty="0"/>
          </a:p>
        </p:txBody>
      </p:sp>
      <p:sp>
        <p:nvSpPr>
          <p:cNvPr id="44" name="額縁 43"/>
          <p:cNvSpPr/>
          <p:nvPr/>
        </p:nvSpPr>
        <p:spPr>
          <a:xfrm>
            <a:off x="4768850" y="3910013"/>
            <a:ext cx="528638" cy="306387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/>
              <a:t>10</a:t>
            </a:r>
            <a:endParaRPr lang="ja-JP" altLang="en-US" dirty="0"/>
          </a:p>
        </p:txBody>
      </p:sp>
      <p:sp>
        <p:nvSpPr>
          <p:cNvPr id="26639" name="テキスト ボックス 2"/>
          <p:cNvSpPr txBox="1">
            <a:spLocks noChangeArrowheads="1"/>
          </p:cNvSpPr>
          <p:nvPr/>
        </p:nvSpPr>
        <p:spPr bwMode="auto">
          <a:xfrm>
            <a:off x="4668838" y="3276600"/>
            <a:ext cx="1211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gtr informal</a:t>
            </a:r>
          </a:p>
          <a:p>
            <a:r>
              <a:rPr lang="en-US" altLang="ja-JP" sz="1600"/>
              <a:t>document</a:t>
            </a:r>
            <a:endParaRPr lang="ja-JP" altLang="en-US" sz="1600"/>
          </a:p>
        </p:txBody>
      </p:sp>
      <p:cxnSp>
        <p:nvCxnSpPr>
          <p:cNvPr id="9" name="カギ線コネクタ 8"/>
          <p:cNvCxnSpPr>
            <a:cxnSpLocks noChangeShapeType="1"/>
            <a:stCxn id="26646" idx="3"/>
            <a:endCxn id="26643" idx="0"/>
          </p:cNvCxnSpPr>
          <p:nvPr/>
        </p:nvCxnSpPr>
        <p:spPr bwMode="auto">
          <a:xfrm rot="16200000">
            <a:off x="5891213" y="2025650"/>
            <a:ext cx="515938" cy="1138237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 type="arrow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6641" name="直線矢印コネクタ 10"/>
          <p:cNvCxnSpPr>
            <a:cxnSpLocks noChangeShapeType="1"/>
            <a:stCxn id="38" idx="2"/>
          </p:cNvCxnSpPr>
          <p:nvPr/>
        </p:nvCxnSpPr>
        <p:spPr bwMode="auto">
          <a:xfrm>
            <a:off x="1255713" y="4233863"/>
            <a:ext cx="3175" cy="34766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3" name="右矢印 2"/>
          <p:cNvSpPr/>
          <p:nvPr/>
        </p:nvSpPr>
        <p:spPr>
          <a:xfrm>
            <a:off x="1042988" y="5734050"/>
            <a:ext cx="6192837" cy="531813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dirty="0"/>
              <a:t>Round Robin</a:t>
            </a:r>
          </a:p>
        </p:txBody>
      </p:sp>
      <p:sp>
        <p:nvSpPr>
          <p:cNvPr id="26643" name="AutoShape 38"/>
          <p:cNvSpPr>
            <a:spLocks noChangeArrowheads="1"/>
          </p:cNvSpPr>
          <p:nvPr/>
        </p:nvSpPr>
        <p:spPr bwMode="auto">
          <a:xfrm rot="-5400000">
            <a:off x="6608763" y="2154238"/>
            <a:ext cx="576262" cy="360362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167</a:t>
            </a:r>
          </a:p>
        </p:txBody>
      </p:sp>
      <p:sp>
        <p:nvSpPr>
          <p:cNvPr id="26644" name="AutoShape 39"/>
          <p:cNvSpPr>
            <a:spLocks noChangeArrowheads="1"/>
          </p:cNvSpPr>
          <p:nvPr/>
        </p:nvSpPr>
        <p:spPr bwMode="auto">
          <a:xfrm rot="-5400000">
            <a:off x="7632700" y="2155825"/>
            <a:ext cx="576263" cy="36036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168</a:t>
            </a:r>
          </a:p>
        </p:txBody>
      </p:sp>
      <p:sp>
        <p:nvSpPr>
          <p:cNvPr id="26645" name="AutoShape 40"/>
          <p:cNvSpPr>
            <a:spLocks noChangeArrowheads="1"/>
          </p:cNvSpPr>
          <p:nvPr/>
        </p:nvSpPr>
        <p:spPr bwMode="auto">
          <a:xfrm rot="-5400000">
            <a:off x="8370888" y="2157413"/>
            <a:ext cx="576262" cy="360362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169</a:t>
            </a:r>
          </a:p>
        </p:txBody>
      </p:sp>
      <p:sp>
        <p:nvSpPr>
          <p:cNvPr id="26646" name="AutoShape 42"/>
          <p:cNvSpPr>
            <a:spLocks noChangeArrowheads="1"/>
          </p:cNvSpPr>
          <p:nvPr/>
        </p:nvSpPr>
        <p:spPr bwMode="auto">
          <a:xfrm rot="-5400000">
            <a:off x="5327650" y="2889251"/>
            <a:ext cx="504825" cy="431800"/>
          </a:xfrm>
          <a:prstGeom prst="flowChartPunchedTap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71</a:t>
            </a:r>
          </a:p>
        </p:txBody>
      </p:sp>
      <p:sp>
        <p:nvSpPr>
          <p:cNvPr id="26647" name="AutoShape 44"/>
          <p:cNvSpPr>
            <a:spLocks noChangeArrowheads="1"/>
          </p:cNvSpPr>
          <p:nvPr/>
        </p:nvSpPr>
        <p:spPr bwMode="auto">
          <a:xfrm rot="-5400000">
            <a:off x="8423275" y="2889251"/>
            <a:ext cx="504825" cy="431800"/>
          </a:xfrm>
          <a:prstGeom prst="flowChartPunchedTap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73</a:t>
            </a:r>
          </a:p>
        </p:txBody>
      </p:sp>
      <p:cxnSp>
        <p:nvCxnSpPr>
          <p:cNvPr id="2" name="直線コネクタ 6"/>
          <p:cNvCxnSpPr/>
          <p:nvPr/>
        </p:nvCxnSpPr>
        <p:spPr>
          <a:xfrm>
            <a:off x="4183063" y="1497013"/>
            <a:ext cx="28575" cy="3038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6"/>
          <p:cNvCxnSpPr/>
          <p:nvPr/>
        </p:nvCxnSpPr>
        <p:spPr>
          <a:xfrm>
            <a:off x="7308850" y="1470025"/>
            <a:ext cx="28575" cy="3038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0" name="AutoShape 41"/>
          <p:cNvSpPr>
            <a:spLocks noChangeArrowheads="1"/>
          </p:cNvSpPr>
          <p:nvPr/>
        </p:nvSpPr>
        <p:spPr bwMode="auto">
          <a:xfrm rot="-5400000">
            <a:off x="4103687" y="2889251"/>
            <a:ext cx="504825" cy="431800"/>
          </a:xfrm>
          <a:prstGeom prst="flowChartPunchedTape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70</a:t>
            </a:r>
          </a:p>
        </p:txBody>
      </p:sp>
      <p:sp>
        <p:nvSpPr>
          <p:cNvPr id="26651" name="AutoShape 43"/>
          <p:cNvSpPr>
            <a:spLocks noChangeArrowheads="1"/>
          </p:cNvSpPr>
          <p:nvPr/>
        </p:nvSpPr>
        <p:spPr bwMode="auto">
          <a:xfrm rot="-5400000">
            <a:off x="7213600" y="2889251"/>
            <a:ext cx="504825" cy="431800"/>
          </a:xfrm>
          <a:prstGeom prst="flowChartPunchedTape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/>
              <a:t>72</a:t>
            </a:r>
          </a:p>
        </p:txBody>
      </p:sp>
      <p:sp>
        <p:nvSpPr>
          <p:cNvPr id="26652" name="AutoShape 47"/>
          <p:cNvSpPr>
            <a:spLocks noChangeArrowheads="1"/>
          </p:cNvSpPr>
          <p:nvPr/>
        </p:nvSpPr>
        <p:spPr bwMode="auto">
          <a:xfrm rot="-5400000">
            <a:off x="2232025" y="2889251"/>
            <a:ext cx="504825" cy="431800"/>
          </a:xfrm>
          <a:prstGeom prst="flowChartPunchedTap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69</a:t>
            </a:r>
          </a:p>
        </p:txBody>
      </p:sp>
      <p:sp>
        <p:nvSpPr>
          <p:cNvPr id="26653" name="AutoShape 48"/>
          <p:cNvSpPr>
            <a:spLocks noChangeArrowheads="1"/>
          </p:cNvSpPr>
          <p:nvPr/>
        </p:nvSpPr>
        <p:spPr bwMode="auto">
          <a:xfrm rot="-5400000">
            <a:off x="1008062" y="2889251"/>
            <a:ext cx="504825" cy="431800"/>
          </a:xfrm>
          <a:prstGeom prst="flowChartPunchedTap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68</a:t>
            </a:r>
          </a:p>
        </p:txBody>
      </p:sp>
      <p:sp>
        <p:nvSpPr>
          <p:cNvPr id="26654" name="テキスト ボックス 2"/>
          <p:cNvSpPr txBox="1">
            <a:spLocks noChangeArrowheads="1"/>
          </p:cNvSpPr>
          <p:nvPr/>
        </p:nvSpPr>
        <p:spPr bwMode="auto">
          <a:xfrm>
            <a:off x="6265863" y="3219450"/>
            <a:ext cx="118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gtr formal</a:t>
            </a:r>
          </a:p>
          <a:p>
            <a:r>
              <a:rPr lang="en-US" altLang="ja-JP"/>
              <a:t>document</a:t>
            </a:r>
            <a:endParaRPr lang="ja-JP" altLang="en-US"/>
          </a:p>
        </p:txBody>
      </p:sp>
      <p:sp>
        <p:nvSpPr>
          <p:cNvPr id="18482" name="AutoShape 50"/>
          <p:cNvSpPr>
            <a:spLocks noChangeArrowheads="1"/>
          </p:cNvSpPr>
          <p:nvPr/>
        </p:nvSpPr>
        <p:spPr bwMode="auto">
          <a:xfrm>
            <a:off x="6300788" y="2968625"/>
            <a:ext cx="358775" cy="341313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cxnSp>
        <p:nvCxnSpPr>
          <p:cNvPr id="26656" name="AutoShape 51"/>
          <p:cNvCxnSpPr>
            <a:cxnSpLocks noChangeShapeType="1"/>
            <a:stCxn id="26646" idx="2"/>
            <a:endCxn id="18482" idx="1"/>
          </p:cNvCxnSpPr>
          <p:nvPr/>
        </p:nvCxnSpPr>
        <p:spPr bwMode="auto">
          <a:xfrm flipV="1">
            <a:off x="5751513" y="3098800"/>
            <a:ext cx="549275" cy="63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57" name="AutoShape 52"/>
          <p:cNvCxnSpPr>
            <a:cxnSpLocks noChangeShapeType="1"/>
            <a:stCxn id="18482" idx="4"/>
            <a:endCxn id="26651" idx="0"/>
          </p:cNvCxnSpPr>
          <p:nvPr/>
        </p:nvCxnSpPr>
        <p:spPr bwMode="auto">
          <a:xfrm>
            <a:off x="6659563" y="3098800"/>
            <a:ext cx="633412" cy="63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58" name="テキスト ボックス 2"/>
          <p:cNvSpPr txBox="1">
            <a:spLocks noChangeArrowheads="1"/>
          </p:cNvSpPr>
          <p:nvPr/>
        </p:nvSpPr>
        <p:spPr bwMode="auto">
          <a:xfrm rot="-5400000">
            <a:off x="5341144" y="3640931"/>
            <a:ext cx="1416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/>
              <a:t>Slight modification</a:t>
            </a:r>
          </a:p>
        </p:txBody>
      </p:sp>
      <p:sp>
        <p:nvSpPr>
          <p:cNvPr id="6" name="額縁 43"/>
          <p:cNvSpPr/>
          <p:nvPr/>
        </p:nvSpPr>
        <p:spPr>
          <a:xfrm>
            <a:off x="5397500" y="3905250"/>
            <a:ext cx="528638" cy="3063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rgbClr val="000000"/>
                </a:solidFill>
              </a:rPr>
              <a:t>11</a:t>
            </a: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額縁 43"/>
          <p:cNvSpPr/>
          <p:nvPr/>
        </p:nvSpPr>
        <p:spPr>
          <a:xfrm>
            <a:off x="6226175" y="3900488"/>
            <a:ext cx="528638" cy="306387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rgbClr val="000000"/>
                </a:solidFill>
              </a:rPr>
              <a:t>12</a:t>
            </a: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" name="額縁 43"/>
          <p:cNvSpPr/>
          <p:nvPr/>
        </p:nvSpPr>
        <p:spPr>
          <a:xfrm>
            <a:off x="7354888" y="3895725"/>
            <a:ext cx="528637" cy="3063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13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6662" name="右矢印 2"/>
          <p:cNvSpPr>
            <a:spLocks noChangeArrowheads="1"/>
          </p:cNvSpPr>
          <p:nvPr/>
        </p:nvSpPr>
        <p:spPr bwMode="auto">
          <a:xfrm flipH="1">
            <a:off x="7451725" y="4365625"/>
            <a:ext cx="1296988" cy="531813"/>
          </a:xfrm>
          <a:prstGeom prst="rightArrow">
            <a:avLst>
              <a:gd name="adj1" fmla="val 51046"/>
              <a:gd name="adj2" fmla="val 49860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>
                <a:solidFill>
                  <a:srgbClr val="000000"/>
                </a:solidFill>
                <a:latin typeface="Calibri" pitchFamily="34" charset="0"/>
              </a:rPr>
              <a:t>Phase2</a:t>
            </a:r>
          </a:p>
        </p:txBody>
      </p:sp>
      <p:sp>
        <p:nvSpPr>
          <p:cNvPr id="45" name="額縁 43"/>
          <p:cNvSpPr/>
          <p:nvPr/>
        </p:nvSpPr>
        <p:spPr>
          <a:xfrm>
            <a:off x="8001000" y="3889375"/>
            <a:ext cx="528638" cy="306388"/>
          </a:xfrm>
          <a:prstGeom prst="beve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</a:rPr>
              <a:t>14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976040" y="792464"/>
            <a:ext cx="283763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WLTP Phase 2</a:t>
            </a:r>
            <a:endParaRPr lang="ja-JP" altLang="en-US" sz="2800" b="1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82776" y="1628800"/>
            <a:ext cx="6876754" cy="46935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spcAft>
                <a:spcPts val="1200"/>
              </a:spcAft>
              <a:buFont typeface="Wingdings" pitchFamily="2" charset="2"/>
              <a:buChar char="à"/>
            </a:pP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Starting note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by Japan, K. Kobayashi: 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WLTP-08-41-rev1e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   incl. Questionnaire (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WLTP-08-41-rev1e_annex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à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Position on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EV issues phase 2 &amp; 3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by EU-COM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WLTP-08-42e (EVE-12-06e)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Possible working items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ambient temperature</a:t>
            </a: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altitude test</a:t>
            </a: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In-service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conformity</a:t>
            </a: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Durability</a:t>
            </a: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Mobile air conditioning    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 issues</a:t>
            </a:r>
          </a:p>
          <a:p>
            <a:pPr marL="1200150" lvl="2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Aft>
                <a:spcPts val="0"/>
              </a:spcAft>
              <a:buFont typeface="Wingdings" pitchFamily="2" charset="2"/>
              <a:buChar char="à"/>
            </a:pP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Feedback by Contracting Parties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(and other stakeholders) </a:t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requested until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end of February 2015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spcAft>
                <a:spcPts val="0"/>
              </a:spcAft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1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976040" y="792464"/>
            <a:ext cx="5368777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WLTP IWG meetings in 2015</a:t>
            </a:r>
            <a:endParaRPr lang="ja-JP" altLang="en-US" sz="2800" b="1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82776" y="1628800"/>
            <a:ext cx="6085577" cy="40164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  <a:spcAft>
                <a:spcPts val="1800"/>
              </a:spcAft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IWG #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10	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.-16.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April (EV Subgroup on 13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Stockholm,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Sweden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spcAft>
                <a:spcPts val="1800"/>
              </a:spcAft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IWG #11	June GRPE, full day requested </a:t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Geneva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Switzerland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  <a:spcAft>
                <a:spcPts val="1800"/>
              </a:spcAft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IWG #12 	September, dates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t.b.d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Tokyo,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Japan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800"/>
              </a:spcAft>
              <a:buFont typeface="Symbol"/>
              <a:buChar char=""/>
            </a:pP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754063" y="825500"/>
            <a:ext cx="6764993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WLTP </a:t>
            </a:r>
            <a:r>
              <a:rPr lang="en-US" altLang="ja-JP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IWG Meetings since last GRPE</a:t>
            </a:r>
            <a:endParaRPr lang="ja-JP" altLang="en-US" sz="2800" b="1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61730" y="1988840"/>
            <a:ext cx="811562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17-20 November 2014	</a:t>
            </a:r>
            <a:r>
              <a:rPr lang="de-DE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 WLTP IWG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Pune,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India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Minutes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WLTP-08-48e</a:t>
            </a:r>
          </a:p>
          <a:p>
            <a:pPr>
              <a:lnSpc>
                <a:spcPct val="150000"/>
              </a:lnSpc>
            </a:pPr>
            <a:endParaRPr lang="de-DE" sz="10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14th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January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2014	</a:t>
            </a:r>
            <a:r>
              <a:rPr lang="de-DE" sz="20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9th WLTP IWG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Geneva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Switzerland</a:t>
            </a:r>
            <a:endParaRPr lang="de-DE" sz="20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00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	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		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Minutes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de-DE" sz="2000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WLTP-09-29e</a:t>
            </a:r>
          </a:p>
          <a:p>
            <a:pPr>
              <a:lnSpc>
                <a:spcPct val="150000"/>
              </a:lnSpc>
            </a:pPr>
            <a:endParaRPr lang="de-DE" sz="1000" dirty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Continously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		Task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force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meetings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audio</a:t>
            </a:r>
            <a:r>
              <a:rPr lang="de-DE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/web </a:t>
            </a:r>
            <a:r>
              <a:rPr lang="de-DE" sz="2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conferences</a:t>
            </a:r>
            <a:endParaRPr lang="de-DE" sz="2000" dirty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27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859632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484009" y="2306195"/>
            <a:ext cx="5934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1/2: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ja-JP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ja-JP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Cycle &amp; gear shifting issues 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8" name="テキスト ボックス 3"/>
          <p:cNvSpPr txBox="1">
            <a:spLocks noChangeArrowheads="1"/>
          </p:cNvSpPr>
          <p:nvPr/>
        </p:nvSpPr>
        <p:spPr bwMode="auto">
          <a:xfrm>
            <a:off x="504825" y="476672"/>
            <a:ext cx="7380547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Status of WLTP phase 1B working items</a:t>
            </a:r>
            <a:endParaRPr lang="ja-JP" altLang="en-US" sz="2800" b="1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53480" y="1237070"/>
            <a:ext cx="4543231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/>
              <a:buChar char="à"/>
            </a:pPr>
            <a:r>
              <a:rPr lang="de-DE" altLang="ja-JP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</a:t>
            </a:r>
            <a:r>
              <a:rPr lang="de-DE" altLang="ja-JP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</a:t>
            </a:r>
            <a:r>
              <a:rPr lang="de-DE" altLang="ja-JP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ja-JP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	</a:t>
            </a:r>
            <a:r>
              <a:rPr lang="de-DE" altLang="ja-JP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WLTP-09-03e</a:t>
            </a:r>
          </a:p>
          <a:p>
            <a:pPr marL="342900" indent="-342900" eaLnBrk="0" hangingPunct="0">
              <a:spcBef>
                <a:spcPct val="20000"/>
              </a:spcBef>
              <a:buFont typeface="Wingdings"/>
              <a:buChar char="à"/>
            </a:pPr>
            <a:r>
              <a:rPr lang="de-DE" altLang="ja-JP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</a:t>
            </a:r>
            <a:r>
              <a:rPr lang="de-DE" altLang="ja-JP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minutes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	</a:t>
            </a:r>
            <a:r>
              <a:rPr lang="de-DE" altLang="ja-JP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WLTP-09-29e</a:t>
            </a:r>
            <a:endParaRPr lang="de-DE" altLang="ja-JP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38558" y="3098283"/>
            <a:ext cx="839576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H. Steven 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WLTP-09-07e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</a:p>
          <a:p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Downscaling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box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de-DE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max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de-DE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determination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available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power, 3s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rule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shift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improvments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gtr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/>
              <a:buChar char="à"/>
            </a:pP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box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de-DE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min_drive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exclusion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aux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crawler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Road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coeff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shift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Annex 4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issue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Adoption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foreseen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at IWG #10.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310958" y="2082714"/>
            <a:ext cx="8280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9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488736" y="1700808"/>
            <a:ext cx="6963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4: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Road load and dynamometer setting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68704" y="404664"/>
            <a:ext cx="4114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3:</a:t>
            </a:r>
            <a:r>
              <a:rPr lang="en-US" altLang="ja-JP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Reference fuels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80480" y="1068284"/>
            <a:ext cx="333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phase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1B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38558" y="2420888"/>
            <a:ext cx="7711726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Status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Cuelenaere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WLTP-09-07e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peed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alternative warm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wheel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alignement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/>
              <a:buChar char="à"/>
            </a:pP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  Wind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tunnel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on-board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anemometry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wind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conditions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default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parameters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default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adjustments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N1)</a:t>
            </a:r>
          </a:p>
          <a:p>
            <a:pPr lvl="2">
              <a:lnSpc>
                <a:spcPct val="150000"/>
              </a:lnSpc>
              <a:spcBef>
                <a:spcPts val="120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Adoption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foreseen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at IWG #10.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" name="Gerade Verbindung 6"/>
          <p:cNvCxnSpPr/>
          <p:nvPr/>
        </p:nvCxnSpPr>
        <p:spPr>
          <a:xfrm>
            <a:off x="353961" y="1628800"/>
            <a:ext cx="8280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81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84782" y="569342"/>
            <a:ext cx="438081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/>
              <a:buChar char="à"/>
            </a:pP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  Road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torque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-meter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11134" y="4178697"/>
            <a:ext cx="7498143" cy="2354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Review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4WD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specifications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Chassis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calibration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aspects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All OIT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items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closed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</a:p>
          <a:p>
            <a:pPr marL="285750" indent="-285750">
              <a:spcBef>
                <a:spcPts val="1200"/>
              </a:spcBef>
              <a:buFont typeface="Wingdings"/>
              <a:buChar char="à"/>
            </a:pP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lvl="2">
              <a:spcBef>
                <a:spcPts val="120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Review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new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experts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proposals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necessary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テキスト ボックス 3"/>
          <p:cNvSpPr txBox="1">
            <a:spLocks noChangeArrowheads="1"/>
          </p:cNvSpPr>
          <p:nvPr/>
        </p:nvSpPr>
        <p:spPr bwMode="auto">
          <a:xfrm>
            <a:off x="601262" y="3386609"/>
            <a:ext cx="63439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5: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Test equipment and calibrations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41406" y="1926858"/>
            <a:ext cx="59851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/>
              <a:buChar char="à"/>
            </a:pP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Pending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 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Tyre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cxnSp>
        <p:nvCxnSpPr>
          <p:cNvPr id="3" name="Gerade Verbindung 2"/>
          <p:cNvCxnSpPr/>
          <p:nvPr/>
        </p:nvCxnSpPr>
        <p:spPr>
          <a:xfrm>
            <a:off x="251520" y="3140968"/>
            <a:ext cx="8280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3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25164" y="794321"/>
            <a:ext cx="8245475" cy="54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504824" y="332656"/>
            <a:ext cx="6708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6: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Test </a:t>
            </a:r>
            <a:r>
              <a:rPr lang="en-US" altLang="ja-JP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procedure and test conditions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25164" y="983556"/>
            <a:ext cx="8480911" cy="6651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Handling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Provisions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Coasting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WLTP-09-15e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endParaRPr lang="de-DE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     </a:t>
            </a:r>
            <a:r>
              <a:rPr lang="de-DE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</a:t>
            </a:r>
            <a:r>
              <a:rPr lang="de-DE" altLang="ja-JP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Delayed progress, mainly because of fundamental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discussions 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       on </a:t>
            </a:r>
            <a:r>
              <a:rPr lang="en-US" altLang="ja-JP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“cycle modification</a:t>
            </a:r>
            <a:r>
              <a:rPr lang="en-US" altLang="ja-JP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” (reservations by EU, JPN)</a:t>
            </a:r>
            <a:endParaRPr lang="en-US" altLang="ja-JP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eaLnBrk="0" hangingPunct="0">
              <a:spcBef>
                <a:spcPct val="20000"/>
              </a:spcBef>
            </a:pPr>
            <a:r>
              <a:rPr lang="de-DE" altLang="ja-JP" dirty="0" smtClean="0">
                <a:cs typeface="Arial" charset="0"/>
              </a:rPr>
              <a:t>	     - Time </a:t>
            </a:r>
            <a:r>
              <a:rPr lang="de-DE" altLang="ja-JP" dirty="0" err="1">
                <a:cs typeface="Arial" charset="0"/>
              </a:rPr>
              <a:t>constraints</a:t>
            </a:r>
            <a:r>
              <a:rPr lang="de-DE" altLang="ja-JP" dirty="0">
                <a:cs typeface="Arial" charset="0"/>
              </a:rPr>
              <a:t>, extensive </a:t>
            </a:r>
            <a:r>
              <a:rPr lang="de-DE" altLang="ja-JP" dirty="0" err="1">
                <a:cs typeface="Arial" charset="0"/>
              </a:rPr>
              <a:t>data</a:t>
            </a:r>
            <a:r>
              <a:rPr lang="de-DE" altLang="ja-JP" dirty="0">
                <a:cs typeface="Arial" charset="0"/>
              </a:rPr>
              <a:t> </a:t>
            </a:r>
            <a:r>
              <a:rPr lang="de-DE" altLang="ja-JP" dirty="0" err="1">
                <a:cs typeface="Arial" charset="0"/>
              </a:rPr>
              <a:t>analysis</a:t>
            </a:r>
            <a:r>
              <a:rPr lang="de-DE" altLang="ja-JP" dirty="0">
                <a:cs typeface="Arial" charset="0"/>
              </a:rPr>
              <a:t> </a:t>
            </a:r>
            <a:r>
              <a:rPr lang="de-DE" altLang="ja-JP" dirty="0" err="1">
                <a:cs typeface="Arial" charset="0"/>
              </a:rPr>
              <a:t>necessary</a:t>
            </a:r>
            <a:endParaRPr lang="de-DE" altLang="ja-JP" dirty="0">
              <a:cs typeface="Arial" charset="0"/>
            </a:endParaRPr>
          </a:p>
          <a:p>
            <a:pPr eaLnBrk="0" hangingPunct="0">
              <a:lnSpc>
                <a:spcPct val="150000"/>
              </a:lnSpc>
              <a:spcBef>
                <a:spcPts val="600"/>
              </a:spcBef>
            </a:pP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	      Working </a:t>
            </a:r>
            <a:r>
              <a:rPr lang="de-DE" altLang="ja-JP" dirty="0">
                <a:cs typeface="Arial" charset="0"/>
                <a:sym typeface="Wingdings" panose="05000000000000000000" pitchFamily="2" charset="2"/>
              </a:rPr>
              <a:t>item </a:t>
            </a:r>
            <a:r>
              <a:rPr lang="de-DE" altLang="ja-JP" b="1" dirty="0" err="1">
                <a:cs typeface="Arial" charset="0"/>
                <a:sym typeface="Wingdings" panose="05000000000000000000" pitchFamily="2" charset="2"/>
              </a:rPr>
              <a:t>closed</a:t>
            </a:r>
            <a:r>
              <a:rPr lang="de-DE" altLang="ja-JP" b="1" dirty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b="1" dirty="0" err="1">
                <a:cs typeface="Arial" charset="0"/>
                <a:sym typeface="Wingdings" panose="05000000000000000000" pitchFamily="2" charset="2"/>
              </a:rPr>
              <a:t>for</a:t>
            </a:r>
            <a:r>
              <a:rPr lang="de-DE" altLang="ja-JP" b="1" dirty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b="1" dirty="0" err="1">
                <a:cs typeface="Arial" charset="0"/>
                <a:sym typeface="Wingdings" panose="05000000000000000000" pitchFamily="2" charset="2"/>
              </a:rPr>
              <a:t>phase</a:t>
            </a:r>
            <a:r>
              <a:rPr lang="de-DE" altLang="ja-JP" b="1" dirty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b="1" dirty="0" smtClean="0">
                <a:cs typeface="Arial" charset="0"/>
                <a:sym typeface="Wingdings" panose="05000000000000000000" pitchFamily="2" charset="2"/>
              </a:rPr>
              <a:t>1B</a:t>
            </a:r>
          </a:p>
          <a:p>
            <a:pPr eaLnBrk="0" hangingPunct="0">
              <a:lnSpc>
                <a:spcPct val="150000"/>
              </a:lnSpc>
              <a:spcBef>
                <a:spcPts val="0"/>
              </a:spcBef>
            </a:pP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                     </a:t>
            </a:r>
            <a:r>
              <a:rPr lang="de-DE" altLang="ja-JP" dirty="0" err="1" smtClean="0">
                <a:cs typeface="Arial" charset="0"/>
                <a:sym typeface="Wingdings" panose="05000000000000000000" pitchFamily="2" charset="2"/>
              </a:rPr>
              <a:t>Coasting</a:t>
            </a: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dirty="0" err="1">
                <a:cs typeface="Arial" charset="0"/>
                <a:sym typeface="Wingdings" panose="05000000000000000000" pitchFamily="2" charset="2"/>
              </a:rPr>
              <a:t>technology</a:t>
            </a:r>
            <a:r>
              <a:rPr lang="de-DE" altLang="ja-JP" dirty="0">
                <a:cs typeface="Arial" charset="0"/>
                <a:sym typeface="Wingdings" panose="05000000000000000000" pitchFamily="2" charset="2"/>
              </a:rPr>
              <a:t> will </a:t>
            </a:r>
            <a:r>
              <a:rPr lang="de-DE" altLang="ja-JP" dirty="0" err="1">
                <a:cs typeface="Arial" charset="0"/>
                <a:sym typeface="Wingdings" panose="05000000000000000000" pitchFamily="2" charset="2"/>
              </a:rPr>
              <a:t>be</a:t>
            </a:r>
            <a:r>
              <a:rPr lang="de-DE" altLang="ja-JP" dirty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dirty="0" err="1">
                <a:cs typeface="Arial" charset="0"/>
                <a:sym typeface="Wingdings" panose="05000000000000000000" pitchFamily="2" charset="2"/>
              </a:rPr>
              <a:t>reconsidered</a:t>
            </a:r>
            <a:r>
              <a:rPr lang="de-DE" altLang="ja-JP" dirty="0">
                <a:cs typeface="Arial" charset="0"/>
                <a:sym typeface="Wingdings" panose="05000000000000000000" pitchFamily="2" charset="2"/>
              </a:rPr>
              <a:t> in </a:t>
            </a:r>
            <a:r>
              <a:rPr lang="de-DE" altLang="ja-JP" u="sng" dirty="0">
                <a:cs typeface="Arial" charset="0"/>
                <a:sym typeface="Wingdings" panose="05000000000000000000" pitchFamily="2" charset="2"/>
              </a:rPr>
              <a:t>WLTP </a:t>
            </a:r>
            <a:r>
              <a:rPr lang="de-DE" altLang="ja-JP" u="sng" dirty="0" err="1">
                <a:cs typeface="Arial" charset="0"/>
                <a:sym typeface="Wingdings" panose="05000000000000000000" pitchFamily="2" charset="2"/>
              </a:rPr>
              <a:t>phase</a:t>
            </a:r>
            <a:r>
              <a:rPr lang="de-DE" altLang="ja-JP" u="sng" dirty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u="sng" dirty="0" smtClean="0">
                <a:cs typeface="Arial" charset="0"/>
                <a:sym typeface="Wingdings" panose="05000000000000000000" pitchFamily="2" charset="2"/>
              </a:rPr>
              <a:t>2 </a:t>
            </a: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/>
            </a:r>
            <a:br>
              <a:rPr lang="de-DE" altLang="ja-JP" dirty="0" smtClean="0">
                <a:cs typeface="Arial" charset="0"/>
                <a:sym typeface="Wingdings" panose="05000000000000000000" pitchFamily="2" charset="2"/>
              </a:rPr>
            </a:b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	           </a:t>
            </a:r>
            <a:r>
              <a:rPr lang="de-DE" altLang="ja-JP" dirty="0">
                <a:cs typeface="Arial" charset="0"/>
                <a:sym typeface="Wingdings" panose="05000000000000000000" pitchFamily="2" charset="2"/>
              </a:rPr>
              <a:t>(</a:t>
            </a: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strong </a:t>
            </a:r>
            <a:r>
              <a:rPr lang="de-DE" altLang="ja-JP" dirty="0" err="1" smtClean="0">
                <a:cs typeface="Arial" charset="0"/>
                <a:sym typeface="Wingdings" panose="05000000000000000000" pitchFamily="2" charset="2"/>
              </a:rPr>
              <a:t>interest</a:t>
            </a: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 </a:t>
            </a:r>
            <a:r>
              <a:rPr lang="de-DE" altLang="ja-JP" dirty="0" err="1" smtClean="0">
                <a:cs typeface="Arial" charset="0"/>
                <a:sym typeface="Wingdings" panose="05000000000000000000" pitchFamily="2" charset="2"/>
              </a:rPr>
              <a:t>of</a:t>
            </a:r>
            <a:r>
              <a:rPr lang="de-DE" altLang="ja-JP" dirty="0" smtClean="0">
                <a:cs typeface="Arial" charset="0"/>
                <a:sym typeface="Wingdings" panose="05000000000000000000" pitchFamily="2" charset="2"/>
              </a:rPr>
              <a:t> CLEPA)</a:t>
            </a:r>
            <a:endParaRPr lang="de-DE" altLang="ja-JP" dirty="0"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On-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discussions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(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key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issues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marL="1200150" lvl="2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Speed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trace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violations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Driving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trace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index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WLTP-06-16e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Aim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Screening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tool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(SAE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based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methodology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), „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void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test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“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decision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Connected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with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correction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algorithms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proposal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by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EU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COM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1200"/>
              </a:spcBef>
              <a:buFontTx/>
              <a:buChar char="-"/>
            </a:pPr>
            <a:endParaRPr lang="de-D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0150" lvl="2" indent="-285750">
              <a:spcBef>
                <a:spcPts val="1200"/>
              </a:spcBef>
              <a:buFontTx/>
              <a:buChar char="-"/>
            </a:pPr>
            <a:endParaRPr lang="de-DE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65704" y="548680"/>
            <a:ext cx="844526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On-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discussions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cont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.)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1200150" lvl="2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Number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tests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WLTP-09-21-rev1e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; incl.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-22e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Aim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improve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current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GTR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provisions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from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R83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up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3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tests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1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2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tests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with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repetition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criteria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[90] %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limit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value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Key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points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 Different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approach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CO</a:t>
            </a:r>
            <a:r>
              <a:rPr lang="de-DE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? (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limit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values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Declared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value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.)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If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single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CO</a:t>
            </a:r>
            <a:r>
              <a:rPr lang="de-DE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test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epition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criteria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?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endParaRPr lang="de-DE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2">
              <a:spcBef>
                <a:spcPts val="120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1200150" lvl="2" indent="-285750">
              <a:spcBef>
                <a:spcPts val="1200"/>
              </a:spcBef>
              <a:buFontTx/>
              <a:buChar char="-"/>
            </a:pPr>
            <a:endParaRPr lang="de-D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64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24578" name="テキスト ボックス 3"/>
          <p:cNvSpPr txBox="1">
            <a:spLocks noChangeArrowheads="1"/>
          </p:cNvSpPr>
          <p:nvPr/>
        </p:nvSpPr>
        <p:spPr bwMode="auto">
          <a:xfrm>
            <a:off x="504824" y="332656"/>
            <a:ext cx="36439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Annex 7:</a:t>
            </a:r>
            <a:r>
              <a:rPr lang="en-US" altLang="ja-JP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altLang="ja-JP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Calculations</a:t>
            </a:r>
            <a:endParaRPr lang="ja-JP" altLang="en-US" sz="2400" u="sng" dirty="0">
              <a:latin typeface="Tahoma" pitchFamily="34" charset="0"/>
              <a:ea typeface="メイリオ" pitchFamily="50" charset="-128"/>
              <a:cs typeface="Tahom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917912"/>
            <a:ext cx="6814045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items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FC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calculation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FC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interpolation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</a:t>
            </a:r>
            <a:endParaRPr lang="de-DE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1200"/>
              </a:spcBef>
              <a:buFont typeface="Wingdings"/>
              <a:buChar char="à"/>
            </a:pP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Correction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algorithms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(</a:t>
            </a:r>
            <a:r>
              <a:rPr lang="de-DE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WLTP-08-37e/-38e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Speed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trace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violations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  	    Phase 1B: Drive Trace Index, Phase 2: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Corrections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 </a:t>
            </a:r>
            <a:r>
              <a:rPr lang="en-GB" u="sng" dirty="0" smtClean="0"/>
              <a:t>Wheel alignment (RLD)</a:t>
            </a:r>
            <a:br>
              <a:rPr lang="en-GB" u="sng" dirty="0" smtClean="0"/>
            </a:br>
            <a:r>
              <a:rPr lang="en-GB" dirty="0" smtClean="0"/>
              <a:t>                  </a:t>
            </a:r>
            <a:r>
              <a:rPr lang="en-GB" dirty="0" smtClean="0">
                <a:sym typeface="Wingdings" panose="05000000000000000000" pitchFamily="2" charset="2"/>
              </a:rPr>
              <a:t> Solved: </a:t>
            </a:r>
            <a:r>
              <a:rPr lang="en-GB" u="sng" dirty="0" smtClean="0">
                <a:sym typeface="Wingdings" panose="05000000000000000000" pitchFamily="2" charset="2"/>
              </a:rPr>
              <a:t>WLTP-09-10e</a:t>
            </a:r>
            <a:r>
              <a:rPr lang="en-GB" dirty="0" smtClean="0">
                <a:sym typeface="Wingdings" panose="05000000000000000000" pitchFamily="2" charset="2"/>
              </a:rPr>
              <a:t>. 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	- </a:t>
            </a:r>
            <a:r>
              <a:rPr lang="en-GB" u="sng" dirty="0" smtClean="0"/>
              <a:t>Rotational </a:t>
            </a:r>
            <a:r>
              <a:rPr lang="en-GB" u="sng" dirty="0"/>
              <a:t>inertia correction</a:t>
            </a:r>
            <a:endParaRPr lang="en-GB" u="sng" dirty="0" smtClean="0">
              <a:sym typeface="Wingdings" panose="05000000000000000000" pitchFamily="2" charset="2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Objected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negative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cost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/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benefit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Inacc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of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road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load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settings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on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chassis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dyno</a:t>
            </a:r>
            <a:endParaRPr lang="de-DE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  Task Force RLD,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probably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solved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in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phase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1B.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Other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issues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further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investigations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necessary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 </a:t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    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Possibly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WLTP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phase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2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issues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</a:t>
            </a: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/>
          <p:cNvSpPr txBox="1">
            <a:spLocks/>
          </p:cNvSpPr>
          <p:nvPr/>
        </p:nvSpPr>
        <p:spPr bwMode="auto">
          <a:xfrm>
            <a:off x="504825" y="1052736"/>
            <a:ext cx="824547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de-DE" altLang="ja-JP" u="sng" dirty="0" smtClean="0"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1196752"/>
            <a:ext cx="7894020" cy="4139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Closed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items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(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cont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.)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marL="1200150" lvl="2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Additional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pollutants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Calculation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formulas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Ammonia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(NH</a:t>
            </a:r>
            <a:r>
              <a:rPr lang="de-DE" baseline="-25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3</a:t>
            </a:r>
            <a:r>
              <a:rPr lang="de-DE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On-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going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discussions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(</a:t>
            </a:r>
            <a:r>
              <a:rPr lang="de-DE" u="sng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cont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.)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marL="1200150" lvl="2" indent="-285750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de-DE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Additional </a:t>
            </a:r>
            <a:r>
              <a:rPr lang="de-DE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pollutants</a:t>
            </a: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/>
            </a:r>
            <a:b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Calculation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formulas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for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thanol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&amp; </a:t>
            </a:r>
            <a: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Aldehyde</a:t>
            </a:r>
            <a:br>
              <a:rPr lang="de-DE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</a:b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(Validation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delayed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due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to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measurement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equipment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availability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de-DE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285750" indent="-285750">
              <a:buFont typeface="Wingdings"/>
              <a:buChar char="à"/>
            </a:pP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1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332</Words>
  <Application>Microsoft Office PowerPoint</Application>
  <PresentationFormat>On-screen Show (4:3)</PresentationFormat>
  <Paragraphs>163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国土交通省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WLTP-05-03 - Organization Phase 1B</dc:title>
  <dc:creator>行政情報化推進課</dc:creator>
  <cp:lastModifiedBy>onu</cp:lastModifiedBy>
  <cp:revision>312</cp:revision>
  <cp:lastPrinted>2013-12-20T14:13:26Z</cp:lastPrinted>
  <dcterms:created xsi:type="dcterms:W3CDTF">2014-06-05T19:26:02Z</dcterms:created>
  <dcterms:modified xsi:type="dcterms:W3CDTF">2015-01-15T13:00:12Z</dcterms:modified>
</cp:coreProperties>
</file>