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581" autoAdjust="0"/>
  </p:normalViewPr>
  <p:slideViewPr>
    <p:cSldViewPr>
      <p:cViewPr>
        <p:scale>
          <a:sx n="114" d="100"/>
          <a:sy n="114" d="100"/>
        </p:scale>
        <p:origin x="-1188" y="1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143CF-C05C-4899-A90B-0EF0DB90A256}" type="datetimeFigureOut">
              <a:rPr lang="en-US" smtClean="0"/>
              <a:pPr/>
              <a:t>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768F-C471-4493-AADC-36862818B8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50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FE176-7828-4E25-A303-EFB7A6EB15F0}" type="datetimeFigureOut">
              <a:rPr lang="en-GB" smtClean="0"/>
              <a:pPr/>
              <a:t>07/01/2015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FC0D7-00BE-487F-A0DC-9FF156A82E8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3" name="Text Placeholder 22"/>
          <p:cNvSpPr>
            <a:spLocks noGrp="1"/>
          </p:cNvSpPr>
          <p:nvPr>
            <p:ph idx="1" hasCustomPrompt="1"/>
          </p:nvPr>
        </p:nvSpPr>
        <p:spPr>
          <a:xfrm>
            <a:off x="0" y="3573017"/>
            <a:ext cx="99060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05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3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849313" y="2132856"/>
            <a:ext cx="8496300" cy="403299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85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2348880"/>
            <a:ext cx="4375150" cy="3777284"/>
          </a:xfrm>
        </p:spPr>
        <p:txBody>
          <a:bodyPr/>
          <a:lstStyle>
            <a:lvl1pPr>
              <a:defRPr lang="en-US" sz="2000" b="1" kern="1200" baseline="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348846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3152800" y="332656"/>
            <a:ext cx="67532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algn="l" eaLnBrk="1" hangingPunct="1"/>
            <a:r>
              <a:rPr lang="en-GB" sz="4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</a:p>
        </p:txBody>
      </p:sp>
    </p:spTree>
    <p:extLst>
      <p:ext uri="{BB962C8B-B14F-4D97-AF65-F5344CB8AC3E}">
        <p14:creationId xmlns:p14="http://schemas.microsoft.com/office/powerpoint/2010/main" val="203565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04" y="1772816"/>
            <a:ext cx="3259006" cy="1162050"/>
          </a:xfrm>
        </p:spPr>
        <p:txBody>
          <a:bodyPr anchor="b"/>
          <a:lstStyle>
            <a:lvl1pPr algn="l">
              <a:defRPr sz="2000" b="1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132856"/>
            <a:ext cx="5537729" cy="3993308"/>
          </a:xfrm>
        </p:spPr>
        <p:txBody>
          <a:bodyPr/>
          <a:lstStyle>
            <a:lvl1pPr>
              <a:defRPr sz="32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8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2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20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212976"/>
            <a:ext cx="3259006" cy="2913188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>
          <a:xfrm>
            <a:off x="3152800" y="332656"/>
            <a:ext cx="6753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 title here</a:t>
            </a:r>
            <a:endParaRPr lang="en-GB" sz="4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9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577" y="2276872"/>
            <a:ext cx="990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4000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title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idx="1"/>
          </p:nvPr>
        </p:nvSpPr>
        <p:spPr>
          <a:xfrm>
            <a:off x="0" y="3573016"/>
            <a:ext cx="9906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Subtitle</a:t>
            </a: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Author</a:t>
            </a:r>
            <a:endParaRPr lang="es-AR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Her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his</a:t>
            </a:r>
            <a:r>
              <a:rPr lang="fr-CH" sz="18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CH" sz="18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title</a:t>
            </a:r>
            <a:endParaRPr lang="en-US" sz="18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endParaRPr lang="es-AR" sz="2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s-AR" sz="2400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Location</a:t>
            </a:r>
            <a:endParaRPr lang="es-AR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fr-CH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Date</a:t>
            </a:r>
            <a:endParaRPr lang="en-GB" sz="24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84784"/>
            <a:ext cx="9906000" cy="5373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68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4608" y="418577"/>
            <a:ext cx="8280920" cy="1210146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>
                <a:solidFill>
                  <a:schemeClr val="bg1"/>
                </a:solidFill>
              </a:rPr>
              <a:t>Working Party on Pollution and Energy (GRPE)</a:t>
            </a:r>
            <a:br>
              <a:rPr lang="en-GB" sz="2400" dirty="0" smtClean="0">
                <a:solidFill>
                  <a:schemeClr val="bg1"/>
                </a:solidFill>
              </a:rPr>
            </a:br>
            <a:r>
              <a:rPr lang="en-GB" sz="1800" dirty="0" smtClean="0">
                <a:solidFill>
                  <a:schemeClr val="bg1"/>
                </a:solidFill>
              </a:rPr>
              <a:t>Highlights of the last sessions of WP.29 </a:t>
            </a:r>
            <a:r>
              <a:rPr lang="en-GB" sz="1800" dirty="0" smtClean="0">
                <a:solidFill>
                  <a:schemeClr val="bg1"/>
                </a:solidFill>
              </a:rPr>
              <a:t>(June and November </a:t>
            </a:r>
            <a:r>
              <a:rPr lang="en-GB" sz="1800" dirty="0" smtClean="0">
                <a:solidFill>
                  <a:schemeClr val="bg1"/>
                </a:solidFill>
              </a:rPr>
              <a:t>2014)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4" name="Textfeld 12"/>
          <p:cNvSpPr txBox="1">
            <a:spLocks noChangeArrowheads="1"/>
          </p:cNvSpPr>
          <p:nvPr/>
        </p:nvSpPr>
        <p:spPr bwMode="auto">
          <a:xfrm>
            <a:off x="6543675" y="62508"/>
            <a:ext cx="3362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Informal document </a:t>
            </a:r>
            <a:r>
              <a:rPr lang="en-US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GRPE-70-11</a:t>
            </a:r>
            <a:endParaRPr lang="de-DE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2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GRPE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16 January 2015</a:t>
            </a:r>
            <a:endParaRPr lang="en-US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Agenda 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item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feld 39"/>
          <p:cNvSpPr txBox="1">
            <a:spLocks noChangeArrowheads="1"/>
          </p:cNvSpPr>
          <p:nvPr/>
        </p:nvSpPr>
        <p:spPr bwMode="auto">
          <a:xfrm>
            <a:off x="1424608" y="29822"/>
            <a:ext cx="281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 the </a:t>
            </a:r>
            <a:r>
              <a:rPr lang="en-US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secretariat </a:t>
            </a:r>
            <a:endParaRPr lang="de-DE" sz="1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464" y="1556792"/>
            <a:ext cx="9649072" cy="53012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1400" dirty="0" smtClean="0"/>
              <a:t>-Main </a:t>
            </a:r>
            <a:r>
              <a:rPr lang="en-GB" sz="1400"/>
              <a:t>general </a:t>
            </a:r>
            <a:r>
              <a:rPr lang="en-GB" sz="1400" smtClean="0"/>
              <a:t>subjects </a:t>
            </a:r>
            <a:r>
              <a:rPr lang="en-GB" sz="1400" dirty="0"/>
              <a:t>of discussion: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WP.29 discussed the progress made concerning the draft Revision 3 of the 1958 Agreement.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WP.29 discussed best practices concerning the use of private standards in UN Regulations, GTRs and Rules</a:t>
            </a:r>
            <a:endParaRPr lang="en-GB" sz="1400" dirty="0" smtClean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WP.29 discussed the way to address vehicles automations (automated and/or autonomous driving)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-Adoption in June of: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Suppl. 7 to the 05 series of amendments to Regulation No. 49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Suppl. </a:t>
            </a:r>
            <a:r>
              <a:rPr lang="en-GB" sz="1400" dirty="0" smtClean="0"/>
              <a:t>4 </a:t>
            </a:r>
            <a:r>
              <a:rPr lang="en-GB" sz="1400" dirty="0"/>
              <a:t>to the </a:t>
            </a:r>
            <a:r>
              <a:rPr lang="en-GB" sz="1400" dirty="0" smtClean="0"/>
              <a:t>06 </a:t>
            </a:r>
            <a:r>
              <a:rPr lang="en-GB" sz="1400" dirty="0"/>
              <a:t>series of amendments to Regulation No. </a:t>
            </a:r>
            <a:r>
              <a:rPr lang="en-GB" sz="1400" dirty="0" smtClean="0"/>
              <a:t>83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New 07 </a:t>
            </a:r>
            <a:r>
              <a:rPr lang="en-GB" sz="1400" dirty="0"/>
              <a:t>series of amendments to Regulation No. </a:t>
            </a:r>
            <a:r>
              <a:rPr lang="en-GB" sz="1400" dirty="0" smtClean="0"/>
              <a:t>83 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Suppl</a:t>
            </a:r>
            <a:r>
              <a:rPr lang="en-GB" sz="1400" dirty="0"/>
              <a:t>. </a:t>
            </a:r>
            <a:r>
              <a:rPr lang="en-GB" sz="1400" dirty="0" smtClean="0"/>
              <a:t>4 </a:t>
            </a:r>
            <a:r>
              <a:rPr lang="en-GB" sz="1400" dirty="0"/>
              <a:t>to the </a:t>
            </a:r>
            <a:r>
              <a:rPr lang="en-GB" sz="1400" dirty="0" smtClean="0"/>
              <a:t>01 </a:t>
            </a:r>
            <a:r>
              <a:rPr lang="en-GB" sz="1400" dirty="0"/>
              <a:t>series of amendments to Regulation No. </a:t>
            </a:r>
            <a:r>
              <a:rPr lang="en-GB" sz="1400" dirty="0" smtClean="0"/>
              <a:t>101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New 07 series of amendments to Regulation No. </a:t>
            </a:r>
            <a:r>
              <a:rPr lang="en-GB" sz="1400" dirty="0" smtClean="0"/>
              <a:t>132</a:t>
            </a:r>
            <a:endParaRPr lang="en-GB" sz="1400" dirty="0"/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-Adoption in November of: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/>
              <a:t>Suppl. </a:t>
            </a:r>
            <a:r>
              <a:rPr lang="en-GB" sz="1400" dirty="0" smtClean="0"/>
              <a:t>1 </a:t>
            </a:r>
            <a:r>
              <a:rPr lang="en-GB" sz="1400" dirty="0"/>
              <a:t>to the </a:t>
            </a:r>
            <a:r>
              <a:rPr lang="en-GB" sz="1400" dirty="0" smtClean="0"/>
              <a:t>04 </a:t>
            </a:r>
            <a:r>
              <a:rPr lang="en-GB" sz="1400" dirty="0"/>
              <a:t>series of amendments to Regulation No. </a:t>
            </a:r>
            <a:r>
              <a:rPr lang="en-GB" sz="1400" dirty="0" smtClean="0"/>
              <a:t>96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/>
          </a:p>
          <a:p>
            <a:pPr>
              <a:spcBef>
                <a:spcPts val="0"/>
              </a:spcBef>
            </a:pPr>
            <a:r>
              <a:rPr lang="en-GB" sz="1400" dirty="0" smtClean="0"/>
              <a:t>-Proposal referred back to GRPE for further consideration: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Draft Supplement to Regulation No. 49</a:t>
            </a:r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-Consideration of a proposal postponed to the March 2015 session: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1400" dirty="0" smtClean="0"/>
              <a:t>Draft Amendment to GTR No. 4 (HDH)</a:t>
            </a:r>
          </a:p>
          <a:p>
            <a:pPr>
              <a:spcBef>
                <a:spcPts val="0"/>
              </a:spcBef>
            </a:pPr>
            <a:endParaRPr lang="en-GB" sz="1400" dirty="0" smtClean="0"/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>
              <a:spcBef>
                <a:spcPts val="0"/>
              </a:spcBef>
            </a:pPr>
            <a:r>
              <a:rPr lang="en-GB" sz="1400" dirty="0" smtClean="0"/>
              <a:t>For </a:t>
            </a:r>
            <a:r>
              <a:rPr lang="en-GB" sz="1400" dirty="0"/>
              <a:t>more details see</a:t>
            </a:r>
            <a:r>
              <a:rPr lang="en-GB" sz="1400" dirty="0" smtClean="0"/>
              <a:t>: </a:t>
            </a:r>
            <a:r>
              <a:rPr lang="en-GB" sz="1400" dirty="0" smtClean="0"/>
              <a:t>ECE/TRANS/WP.29/1110 and ECE/TRANS/WP.29/1112</a:t>
            </a:r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225651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4C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215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Working Party on Pollution and Energy (GRPE) Highlights of the last sessions of WP.29 (June and November 2014)</vt:lpstr>
    </vt:vector>
  </TitlesOfParts>
  <Company>ECE-ISU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Yves Clopt</dc:creator>
  <cp:lastModifiedBy>Francois E. Guichard</cp:lastModifiedBy>
  <cp:revision>130</cp:revision>
  <cp:lastPrinted>2014-03-30T15:01:41Z</cp:lastPrinted>
  <dcterms:created xsi:type="dcterms:W3CDTF">2014-05-01T14:51:01Z</dcterms:created>
  <dcterms:modified xsi:type="dcterms:W3CDTF">2015-01-07T16:17:39Z</dcterms:modified>
</cp:coreProperties>
</file>