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551" r:id="rId3"/>
    <p:sldId id="552" r:id="rId4"/>
    <p:sldId id="321" r:id="rId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FF"/>
    <a:srgbClr val="FFFF00"/>
    <a:srgbClr val="89FFBE"/>
    <a:srgbClr val="C9FFE1"/>
    <a:srgbClr val="00E266"/>
    <a:srgbClr val="FF0000"/>
    <a:srgbClr val="FF9393"/>
    <a:srgbClr val="FFFFCC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662" autoAdjust="0"/>
  </p:normalViewPr>
  <p:slideViewPr>
    <p:cSldViewPr snapToGrid="0">
      <p:cViewPr varScale="1">
        <p:scale>
          <a:sx n="85" d="100"/>
          <a:sy n="85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EFAC6-C069-43B7-BB50-97BE0C52940F}" type="datetimeFigureOut">
              <a:rPr lang="en-GB" smtClean="0"/>
              <a:t>26/10/2015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46376-3B34-49DC-937B-CF0F10BA89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170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6376-3B34-49DC-937B-CF0F10BA896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43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6376-3B34-49DC-937B-CF0F10BA8968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469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6376-3B34-49DC-937B-CF0F10BA896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156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E4E2-E96B-419A-A516-F32ED2629483}" type="datetime1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317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DF7B-B9A1-4907-A2CA-A4BF4C1A664D}" type="datetime1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92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FBF5-1C9F-4229-A256-985DF98AB706}" type="datetime1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969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DF54-F3CA-4CDE-9B50-D337C3D3D02E}" type="datetime1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044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C2E3-4715-4122-BBF6-1233947158D9}" type="datetime1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745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69EF-8DBE-4F9D-A622-9A66714E067B}" type="datetime1">
              <a:rPr lang="en-GB" smtClean="0"/>
              <a:t>26/10/2015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001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49F6-8682-46CC-921A-2570E8142C7C}" type="datetime1">
              <a:rPr lang="en-GB" smtClean="0"/>
              <a:t>26/10/2015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282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6A39F-33B1-430F-A3E0-35A31AF50176}" type="datetime1">
              <a:rPr lang="en-GB" smtClean="0"/>
              <a:t>26/10/2015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07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E08E-34E9-4682-8CDD-5BFFB2531164}" type="datetime1">
              <a:rPr lang="en-GB" smtClean="0"/>
              <a:t>26/10/2015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281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6B71-2BBF-40C5-AFBB-524D52340E89}" type="datetime1">
              <a:rPr lang="en-GB" smtClean="0"/>
              <a:t>26/10/2015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2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F96D-E3D6-4C0B-B670-BF460C268676}" type="datetime1">
              <a:rPr lang="en-GB" smtClean="0"/>
              <a:t>26/10/2015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124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1606A-0013-4BD8-870F-FD747D7838A1}" type="datetime1">
              <a:rPr lang="en-GB" smtClean="0"/>
              <a:t>26/10/2015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E1AFD-A3DE-4EF2-A65E-A9E70D72D3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10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Simplification of Regulations</a:t>
            </a:r>
            <a:br>
              <a:rPr lang="en-US" dirty="0" smtClean="0"/>
            </a:br>
            <a:r>
              <a:rPr lang="en-US" sz="4000" dirty="0">
                <a:solidFill>
                  <a:srgbClr val="0070C0"/>
                </a:solidFill>
              </a:rPr>
              <a:t>Light </a:t>
            </a:r>
            <a:r>
              <a:rPr lang="en-US" sz="4000" dirty="0" smtClean="0">
                <a:solidFill>
                  <a:srgbClr val="0070C0"/>
                </a:solidFill>
              </a:rPr>
              <a:t>Sources Regulations</a:t>
            </a:r>
            <a:br>
              <a:rPr lang="en-US" sz="4000" dirty="0" smtClean="0">
                <a:solidFill>
                  <a:srgbClr val="0070C0"/>
                </a:solidFill>
              </a:rPr>
            </a:br>
            <a:r>
              <a:rPr lang="en-US" sz="3100" dirty="0" smtClean="0">
                <a:solidFill>
                  <a:srgbClr val="0070C0"/>
                </a:solidFill>
              </a:rPr>
              <a:t>Nos. 37, 99, 128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79208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Clarification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19 October 2015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6545" y="4154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 </a:t>
            </a:r>
            <a:r>
              <a:rPr lang="en-GB" dirty="0"/>
              <a:t>Transmitted by </a:t>
            </a:r>
            <a:r>
              <a:rPr lang="en-GB" dirty="0" smtClean="0"/>
              <a:t>the expert from IEC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063509" y="323079"/>
            <a:ext cx="37354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Informal </a:t>
            </a:r>
            <a:r>
              <a:rPr lang="en-GB" dirty="0"/>
              <a:t>document </a:t>
            </a:r>
            <a:r>
              <a:rPr lang="en-GB" dirty="0" smtClean="0"/>
              <a:t>GRE-74-24 </a:t>
            </a:r>
            <a:endParaRPr lang="en-GB" dirty="0"/>
          </a:p>
          <a:p>
            <a:r>
              <a:rPr lang="en-GB" dirty="0"/>
              <a:t>(</a:t>
            </a:r>
            <a:r>
              <a:rPr lang="en-GB" dirty="0" smtClean="0"/>
              <a:t>74th </a:t>
            </a:r>
            <a:r>
              <a:rPr lang="en-GB" dirty="0"/>
              <a:t>GRE, </a:t>
            </a:r>
            <a:r>
              <a:rPr lang="en-GB" dirty="0" smtClean="0"/>
              <a:t>20-23 October 2015</a:t>
            </a:r>
            <a:r>
              <a:rPr lang="en-GB" dirty="0"/>
              <a:t>, </a:t>
            </a:r>
          </a:p>
          <a:p>
            <a:r>
              <a:rPr lang="en-GB" dirty="0"/>
              <a:t>agenda </a:t>
            </a:r>
            <a:r>
              <a:rPr lang="en-GB" dirty="0" smtClean="0"/>
              <a:t>item 4)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Legal aspects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 smtClean="0"/>
              <a:t>GRE-74-15, </a:t>
            </a:r>
            <a:r>
              <a:rPr lang="en-GB" sz="2000" dirty="0" smtClean="0"/>
              <a:t>Horizontal </a:t>
            </a:r>
            <a:r>
              <a:rPr lang="en-GB" sz="2000" dirty="0"/>
              <a:t>Reference Document (</a:t>
            </a:r>
            <a:r>
              <a:rPr lang="en-GB" sz="2000" dirty="0" smtClean="0"/>
              <a:t>HRD)</a:t>
            </a:r>
          </a:p>
          <a:p>
            <a:r>
              <a:rPr lang="en-GB" sz="2000" dirty="0" smtClean="0"/>
              <a:t>Consultations </a:t>
            </a:r>
            <a:r>
              <a:rPr lang="en-GB" sz="2000" dirty="0"/>
              <a:t>with OLA </a:t>
            </a:r>
            <a:r>
              <a:rPr lang="en-GB" sz="2000" dirty="0" smtClean="0"/>
              <a:t>to </a:t>
            </a:r>
            <a:r>
              <a:rPr lang="en-GB" sz="2000" dirty="0"/>
              <a:t>identify any legal </a:t>
            </a:r>
            <a:r>
              <a:rPr lang="en-GB" sz="2000" dirty="0" smtClean="0"/>
              <a:t>issues</a:t>
            </a:r>
          </a:p>
          <a:p>
            <a:r>
              <a:rPr lang="en-GB" sz="2000" dirty="0" smtClean="0"/>
              <a:t>A </a:t>
            </a:r>
            <a:r>
              <a:rPr lang="en-GB" sz="2000" dirty="0"/>
              <a:t>Resolution cannot be employed to amend a </a:t>
            </a:r>
            <a:r>
              <a:rPr lang="en-GB" sz="2000" dirty="0" smtClean="0"/>
              <a:t>Regulation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GRE/2015/28, </a:t>
            </a:r>
            <a:r>
              <a:rPr lang="en-US" sz="2000" dirty="0" smtClean="0"/>
              <a:t>Light sources Resolution</a:t>
            </a:r>
          </a:p>
          <a:p>
            <a:r>
              <a:rPr lang="en-US" sz="2000" dirty="0" smtClean="0"/>
              <a:t>All requirements stayed in the regulations (except copies in par. 2.2)</a:t>
            </a:r>
          </a:p>
          <a:p>
            <a:r>
              <a:rPr lang="en-US" sz="2000" dirty="0" smtClean="0"/>
              <a:t>There are no references backwards </a:t>
            </a:r>
            <a:br>
              <a:rPr lang="en-US" sz="2000" dirty="0" smtClean="0"/>
            </a:br>
            <a:r>
              <a:rPr lang="en-US" sz="2000" dirty="0" smtClean="0"/>
              <a:t>(except for 3, meaning lamps according to some regulations)</a:t>
            </a:r>
          </a:p>
          <a:p>
            <a:r>
              <a:rPr lang="en-US" sz="2000" dirty="0" smtClean="0"/>
              <a:t>The Resolution is only specifying the light source categories</a:t>
            </a:r>
          </a:p>
          <a:p>
            <a:r>
              <a:rPr lang="en-US" sz="2000" dirty="0" smtClean="0"/>
              <a:t>An amendment of the Resolution is normally inserting new sheets in the annexes that are one-to-one related to Regulations Nos. 37, 99 and 128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u="sng" dirty="0" smtClean="0"/>
              <a:t>Tentative</a:t>
            </a:r>
            <a:r>
              <a:rPr lang="en-US" sz="2000" b="1" dirty="0" smtClean="0"/>
              <a:t> conclusion: no legal issue for light sources resolution</a:t>
            </a:r>
            <a:endParaRPr lang="en-GB" sz="2000" b="1" dirty="0" smtClean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GRE-74-xx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42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feld 36"/>
          <p:cNvSpPr txBox="1"/>
          <p:nvPr/>
        </p:nvSpPr>
        <p:spPr>
          <a:xfrm>
            <a:off x="1066173" y="1189068"/>
            <a:ext cx="223224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</a:rPr>
              <a:t>R37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1066173" y="2900485"/>
            <a:ext cx="223224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R99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1059132" y="4639237"/>
            <a:ext cx="223224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R128</a:t>
            </a:r>
          </a:p>
        </p:txBody>
      </p:sp>
      <p:cxnSp>
        <p:nvCxnSpPr>
          <p:cNvPr id="28" name="Gerade Verbindung mit Pfeil 104"/>
          <p:cNvCxnSpPr>
            <a:stCxn id="24" idx="3"/>
          </p:cNvCxnSpPr>
          <p:nvPr/>
        </p:nvCxnSpPr>
        <p:spPr>
          <a:xfrm>
            <a:off x="3298421" y="2463146"/>
            <a:ext cx="2056785" cy="2015614"/>
          </a:xfrm>
          <a:prstGeom prst="straightConnector1">
            <a:avLst/>
          </a:prstGeom>
          <a:ln w="19050">
            <a:solidFill>
              <a:srgbClr val="3333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106"/>
          <p:cNvCxnSpPr>
            <a:stCxn id="27" idx="3"/>
          </p:cNvCxnSpPr>
          <p:nvPr/>
        </p:nvCxnSpPr>
        <p:spPr>
          <a:xfrm>
            <a:off x="3298421" y="4172688"/>
            <a:ext cx="2056785" cy="937444"/>
          </a:xfrm>
          <a:prstGeom prst="straightConnector1">
            <a:avLst/>
          </a:prstGeom>
          <a:ln w="19050">
            <a:solidFill>
              <a:srgbClr val="3333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108"/>
          <p:cNvCxnSpPr>
            <a:stCxn id="33" idx="3"/>
          </p:cNvCxnSpPr>
          <p:nvPr/>
        </p:nvCxnSpPr>
        <p:spPr>
          <a:xfrm>
            <a:off x="3298421" y="5913315"/>
            <a:ext cx="2056785" cy="0"/>
          </a:xfrm>
          <a:prstGeom prst="straightConnector1">
            <a:avLst/>
          </a:prstGeom>
          <a:ln w="19050">
            <a:solidFill>
              <a:srgbClr val="3333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43"/>
          <p:cNvSpPr txBox="1"/>
          <p:nvPr/>
        </p:nvSpPr>
        <p:spPr>
          <a:xfrm>
            <a:off x="1066173" y="1558400"/>
            <a:ext cx="223224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333FF"/>
                </a:solidFill>
              </a:rPr>
              <a:t>Administrative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23" name="Textfeld 44"/>
          <p:cNvSpPr txBox="1"/>
          <p:nvPr/>
        </p:nvSpPr>
        <p:spPr>
          <a:xfrm>
            <a:off x="1066173" y="1918440"/>
            <a:ext cx="223224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333FF"/>
                </a:solidFill>
              </a:rPr>
              <a:t>Technical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24" name="Textfeld 45"/>
          <p:cNvSpPr txBox="1"/>
          <p:nvPr/>
        </p:nvSpPr>
        <p:spPr>
          <a:xfrm>
            <a:off x="1066173" y="2278480"/>
            <a:ext cx="223224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Category Sheets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feld 43"/>
          <p:cNvSpPr txBox="1"/>
          <p:nvPr/>
        </p:nvSpPr>
        <p:spPr>
          <a:xfrm>
            <a:off x="1066173" y="3267942"/>
            <a:ext cx="223224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333FF"/>
                </a:solidFill>
              </a:rPr>
              <a:t>Administrative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26" name="Textfeld 44"/>
          <p:cNvSpPr txBox="1"/>
          <p:nvPr/>
        </p:nvSpPr>
        <p:spPr>
          <a:xfrm>
            <a:off x="1066173" y="3627982"/>
            <a:ext cx="223224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333FF"/>
                </a:solidFill>
              </a:rPr>
              <a:t>Technical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27" name="Textfeld 45"/>
          <p:cNvSpPr txBox="1"/>
          <p:nvPr/>
        </p:nvSpPr>
        <p:spPr>
          <a:xfrm>
            <a:off x="1066173" y="3988022"/>
            <a:ext cx="223224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Category Sheets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feld 43"/>
          <p:cNvSpPr txBox="1"/>
          <p:nvPr/>
        </p:nvSpPr>
        <p:spPr>
          <a:xfrm>
            <a:off x="1066173" y="5008569"/>
            <a:ext cx="223224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333FF"/>
                </a:solidFill>
              </a:rPr>
              <a:t>Administrative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2" name="Textfeld 44"/>
          <p:cNvSpPr txBox="1"/>
          <p:nvPr/>
        </p:nvSpPr>
        <p:spPr>
          <a:xfrm>
            <a:off x="1066173" y="5368609"/>
            <a:ext cx="223224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333FF"/>
                </a:solidFill>
              </a:rPr>
              <a:t>Technical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3" name="Textfeld 45"/>
          <p:cNvSpPr txBox="1"/>
          <p:nvPr/>
        </p:nvSpPr>
        <p:spPr>
          <a:xfrm>
            <a:off x="1066173" y="5728649"/>
            <a:ext cx="223224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Category Sheets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smtClean="0">
                <a:solidFill>
                  <a:prstClr val="black">
                    <a:tint val="75000"/>
                  </a:prstClr>
                </a:solidFill>
              </a:rPr>
              <a:t>GRE-74-xx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4" name="Rechteck 101"/>
          <p:cNvSpPr/>
          <p:nvPr/>
        </p:nvSpPr>
        <p:spPr>
          <a:xfrm>
            <a:off x="5355206" y="4273433"/>
            <a:ext cx="2825128" cy="709380"/>
          </a:xfrm>
          <a:prstGeom prst="rect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prstClr val="black"/>
                </a:solidFill>
              </a:rPr>
              <a:t>Annex 1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Filament light sources</a:t>
            </a:r>
          </a:p>
        </p:txBody>
      </p:sp>
      <p:sp>
        <p:nvSpPr>
          <p:cNvPr id="45" name="Rechteck 101"/>
          <p:cNvSpPr/>
          <p:nvPr/>
        </p:nvSpPr>
        <p:spPr>
          <a:xfrm>
            <a:off x="5355206" y="4982813"/>
            <a:ext cx="2825128" cy="709380"/>
          </a:xfrm>
          <a:prstGeom prst="rect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prstClr val="black"/>
                </a:solidFill>
              </a:rPr>
              <a:t>Annex 2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Gas-discharge light sources</a:t>
            </a:r>
          </a:p>
        </p:txBody>
      </p:sp>
      <p:sp>
        <p:nvSpPr>
          <p:cNvPr id="46" name="Rechteck 101"/>
          <p:cNvSpPr/>
          <p:nvPr/>
        </p:nvSpPr>
        <p:spPr>
          <a:xfrm>
            <a:off x="5355206" y="5692193"/>
            <a:ext cx="2825128" cy="709380"/>
          </a:xfrm>
          <a:prstGeom prst="rect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prstClr val="black"/>
                </a:solidFill>
              </a:rPr>
              <a:t>Annex 3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LED light sources</a:t>
            </a:r>
          </a:p>
        </p:txBody>
      </p:sp>
      <p:sp>
        <p:nvSpPr>
          <p:cNvPr id="52" name="Rechteck 101"/>
          <p:cNvSpPr/>
          <p:nvPr/>
        </p:nvSpPr>
        <p:spPr>
          <a:xfrm>
            <a:off x="5355206" y="927176"/>
            <a:ext cx="2825128" cy="1011256"/>
          </a:xfrm>
          <a:prstGeom prst="rect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prstClr val="black"/>
                </a:solidFill>
              </a:rPr>
              <a:t>RESOLUTION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Status table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Preamble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Introduction</a:t>
            </a:r>
          </a:p>
          <a:p>
            <a:r>
              <a:rPr lang="en-US" sz="1600" dirty="0">
                <a:solidFill>
                  <a:prstClr val="black"/>
                </a:solidFill>
              </a:rPr>
              <a:t>	</a:t>
            </a: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53" name="Rechteck 101"/>
          <p:cNvSpPr/>
          <p:nvPr/>
        </p:nvSpPr>
        <p:spPr>
          <a:xfrm>
            <a:off x="5355207" y="1918440"/>
            <a:ext cx="2825127" cy="2365459"/>
          </a:xfrm>
          <a:prstGeom prst="rect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prstClr val="black"/>
                </a:solidFill>
              </a:rPr>
              <a:t>1</a:t>
            </a:r>
            <a:r>
              <a:rPr lang="en-US" sz="1600" dirty="0">
                <a:solidFill>
                  <a:prstClr val="black"/>
                </a:solidFill>
              </a:rPr>
              <a:t>. Scope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2. Definitions and general specifications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2.1. Definitions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2.2 General specifications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3. Light sources and their use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3.1. Filament light sources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3.2. Gas-discharge light sources</a:t>
            </a:r>
          </a:p>
          <a:p>
            <a:r>
              <a:rPr lang="en-US" sz="1600" dirty="0" smtClean="0">
                <a:solidFill>
                  <a:prstClr val="black"/>
                </a:solidFill>
              </a:rPr>
              <a:t>3.3. LED light sources</a:t>
            </a:r>
          </a:p>
        </p:txBody>
      </p:sp>
      <p:sp>
        <p:nvSpPr>
          <p:cNvPr id="5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0CE1AFD-A3DE-4EF2-A65E-A9E70D72D309}" type="slidenum">
              <a:rPr lang="en-GB" smtClean="0"/>
              <a:t>3</a:t>
            </a:fld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315686" y="154256"/>
            <a:ext cx="8414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amendment of </a:t>
            </a:r>
            <a:r>
              <a:rPr lang="en-US" dirty="0" smtClean="0"/>
              <a:t>the Resolution does </a:t>
            </a:r>
            <a:r>
              <a:rPr lang="en-US" dirty="0"/>
              <a:t>not cause an amendment of </a:t>
            </a:r>
            <a:r>
              <a:rPr lang="en-US" dirty="0" smtClean="0"/>
              <a:t>a </a:t>
            </a:r>
            <a:r>
              <a:rPr lang="en-US" dirty="0"/>
              <a:t>regulation</a:t>
            </a:r>
            <a:endParaRPr lang="en-GB" dirty="0"/>
          </a:p>
          <a:p>
            <a:r>
              <a:rPr lang="en-US" dirty="0" smtClean="0"/>
              <a:t>The amendment of one regulation does not cause an amendment of another regulation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97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txBody>
          <a:bodyPr/>
          <a:lstStyle/>
          <a:p>
            <a:r>
              <a:rPr lang="en-US" dirty="0" smtClean="0"/>
              <a:t>END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smtClean="0"/>
              <a:t>GRE-74-xx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1AFD-A3DE-4EF2-A65E-A9E70D72D30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05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10343</TotalTime>
  <Words>188</Words>
  <Application>Microsoft Office PowerPoint</Application>
  <PresentationFormat>On-screen Show (4:3)</PresentationFormat>
  <Paragraphs>62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Simplification of Regulations Light Sources Regulations Nos. 37, 99, 128</vt:lpstr>
      <vt:lpstr>Legal aspects</vt:lpstr>
      <vt:lpstr>PowerPoint Presentation</vt:lpstr>
      <vt:lpstr>END</vt:lpstr>
    </vt:vector>
  </TitlesOfParts>
  <Company>Philips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Simplification of Regulations</dc:title>
  <dc:creator>Ad de Visser</dc:creator>
  <cp:lastModifiedBy>Konstantin Glukhenkiy</cp:lastModifiedBy>
  <cp:revision>713</cp:revision>
  <cp:lastPrinted>2015-10-12T19:37:22Z</cp:lastPrinted>
  <dcterms:created xsi:type="dcterms:W3CDTF">2014-08-04T07:56:45Z</dcterms:created>
  <dcterms:modified xsi:type="dcterms:W3CDTF">2015-10-26T11:28:00Z</dcterms:modified>
</cp:coreProperties>
</file>