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87" r:id="rId2"/>
    <p:sldId id="285" r:id="rId3"/>
  </p:sldIdLst>
  <p:sldSz cx="9906000" cy="6858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9" autoAdjust="0"/>
    <p:restoredTop sz="94581" autoAdjust="0"/>
  </p:normalViewPr>
  <p:slideViewPr>
    <p:cSldViewPr>
      <p:cViewPr varScale="1">
        <p:scale>
          <a:sx n="85" d="100"/>
          <a:sy n="85" d="100"/>
        </p:scale>
        <p:origin x="-1805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22/01/2015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fileadmin/DAM/trans/doc/2013/wp29/WP.29-161-01e.pdf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fileadmin/DAM/trans/doc/2013/wp29/ECE-TRANS-WP29-1106e.pdf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418577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Working Party on Noise (GRB)</a:t>
            </a: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 smtClean="0">
                <a:solidFill>
                  <a:schemeClr val="bg1"/>
                </a:solidFill>
              </a:rPr>
              <a:t>General information and WP.29 highlights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56792"/>
            <a:ext cx="9649072" cy="5184576"/>
          </a:xfrm>
        </p:spPr>
        <p:txBody>
          <a:bodyPr>
            <a:noAutofit/>
          </a:bodyPr>
          <a:lstStyle/>
          <a:p>
            <a:pPr marL="266700" indent="-180975">
              <a:buFont typeface="Arial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</a:rPr>
              <a:t>Participants/Address list</a:t>
            </a:r>
          </a:p>
          <a:p>
            <a:pPr marL="266700"/>
            <a:r>
              <a:rPr lang="en-GB" sz="1800" dirty="0"/>
              <a:t>A provisional address list has been prepared: please check your </a:t>
            </a:r>
            <a:r>
              <a:rPr lang="en-GB" sz="1800" dirty="0" smtClean="0"/>
              <a:t>contact data (especially </a:t>
            </a:r>
            <a:r>
              <a:rPr lang="en-GB" sz="1800" dirty="0"/>
              <a:t>the email-address) and correct them, if </a:t>
            </a:r>
            <a:r>
              <a:rPr lang="en-GB" sz="1800" dirty="0" smtClean="0"/>
              <a:t>necessary, then sign to confirm your presence.</a:t>
            </a:r>
            <a:endParaRPr lang="en-GB" sz="1800" dirty="0"/>
          </a:p>
          <a:p>
            <a:pPr marL="266700"/>
            <a:r>
              <a:rPr lang="en-GB" sz="1800" dirty="0"/>
              <a:t>If your name not </a:t>
            </a:r>
            <a:r>
              <a:rPr lang="en-GB" sz="1800" dirty="0" smtClean="0"/>
              <a:t>listed, </a:t>
            </a:r>
            <a:r>
              <a:rPr lang="en-GB" sz="1800" dirty="0"/>
              <a:t>fill out one of the registration forms annexed to the file.</a:t>
            </a:r>
          </a:p>
          <a:p>
            <a:pPr marL="266700"/>
            <a:r>
              <a:rPr lang="en-GB" sz="1800" dirty="0"/>
              <a:t>At the end of the </a:t>
            </a:r>
            <a:r>
              <a:rPr lang="en-GB" sz="1800" dirty="0" smtClean="0"/>
              <a:t>session, </a:t>
            </a:r>
            <a:r>
              <a:rPr lang="en-GB" sz="1800" dirty="0"/>
              <a:t>we will circulate the updated address list by email to all </a:t>
            </a:r>
            <a:r>
              <a:rPr lang="en-GB" sz="1800" dirty="0" smtClean="0"/>
              <a:t>participants.</a:t>
            </a:r>
          </a:p>
          <a:p>
            <a:pPr marL="266700"/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Tax </a:t>
            </a:r>
            <a:r>
              <a:rPr lang="en-GB" sz="1800" dirty="0">
                <a:solidFill>
                  <a:srgbClr val="002060"/>
                </a:solidFill>
              </a:rPr>
              <a:t>free petrol coupons</a:t>
            </a:r>
          </a:p>
          <a:p>
            <a:pPr marL="266700"/>
            <a:r>
              <a:rPr lang="en-GB" sz="1800" dirty="0"/>
              <a:t>For delegates of Contracting Parties: </a:t>
            </a:r>
            <a:r>
              <a:rPr lang="en-GB" sz="1800" dirty="0" smtClean="0"/>
              <a:t>as usual, tax </a:t>
            </a:r>
            <a:r>
              <a:rPr lang="en-GB" sz="1800" dirty="0"/>
              <a:t>free petrol coupons are </a:t>
            </a:r>
            <a:r>
              <a:rPr lang="en-GB" sz="1800" dirty="0" smtClean="0"/>
              <a:t>available</a:t>
            </a:r>
          </a:p>
          <a:p>
            <a:pPr marL="266700"/>
            <a:r>
              <a:rPr lang="en-GB" sz="1800" dirty="0" smtClean="0"/>
              <a:t>Please </a:t>
            </a:r>
            <a:r>
              <a:rPr lang="en-GB" sz="1800" dirty="0"/>
              <a:t>fill in the details requested and return them to the </a:t>
            </a:r>
            <a:r>
              <a:rPr lang="en-GB" sz="1800" dirty="0" smtClean="0"/>
              <a:t>secretariat</a:t>
            </a:r>
          </a:p>
          <a:p>
            <a:pPr marL="266700"/>
            <a:r>
              <a:rPr lang="en-GB" sz="1800" dirty="0" smtClean="0"/>
              <a:t>Copies </a:t>
            </a:r>
            <a:r>
              <a:rPr lang="en-GB" sz="1800" dirty="0"/>
              <a:t>of </a:t>
            </a:r>
            <a:r>
              <a:rPr lang="en-GB" sz="1800" dirty="0" smtClean="0"/>
              <a:t>passport </a:t>
            </a:r>
            <a:r>
              <a:rPr lang="en-GB" sz="1800" dirty="0"/>
              <a:t>and </a:t>
            </a:r>
            <a:r>
              <a:rPr lang="en-GB" sz="1800" dirty="0" smtClean="0"/>
              <a:t>car registration papers </a:t>
            </a:r>
            <a:r>
              <a:rPr lang="en-GB" sz="1800" dirty="0"/>
              <a:t>are needed for this </a:t>
            </a:r>
            <a:r>
              <a:rPr lang="en-GB" sz="1800" dirty="0" smtClean="0"/>
              <a:t>purpose</a:t>
            </a:r>
          </a:p>
          <a:p>
            <a:pPr marL="266700"/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Next session</a:t>
            </a:r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next </a:t>
            </a:r>
            <a:r>
              <a:rPr lang="en-GB" sz="1800" b="1" dirty="0" smtClean="0"/>
              <a:t>session</a:t>
            </a:r>
            <a:r>
              <a:rPr lang="en-GB" sz="1800" dirty="0" smtClean="0"/>
              <a:t> will </a:t>
            </a:r>
            <a:r>
              <a:rPr lang="en-GB" sz="1800" dirty="0"/>
              <a:t>be held </a:t>
            </a:r>
            <a:r>
              <a:rPr lang="en-GB" sz="1800" dirty="0" smtClean="0"/>
              <a:t>on </a:t>
            </a:r>
            <a:r>
              <a:rPr lang="en-GB" sz="1800" b="1" dirty="0" smtClean="0"/>
              <a:t>1-3 September 2015</a:t>
            </a:r>
            <a:endParaRPr lang="en-GB" sz="1800" dirty="0"/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deadline for the submission of official working documents</a:t>
            </a:r>
            <a:r>
              <a:rPr lang="en-GB" sz="1800" dirty="0"/>
              <a:t> is </a:t>
            </a:r>
            <a:r>
              <a:rPr lang="en-GB" sz="1800" b="1" dirty="0" smtClean="0"/>
              <a:t>5 </a:t>
            </a:r>
            <a:r>
              <a:rPr lang="en-GB" sz="1800" b="1" smtClean="0"/>
              <a:t>June </a:t>
            </a:r>
            <a:r>
              <a:rPr lang="en-GB" sz="1800" b="1" smtClean="0"/>
              <a:t>2015</a:t>
            </a:r>
            <a:endParaRPr lang="en-GB" sz="1800" b="1" dirty="0" smtClean="0"/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 smtClean="0"/>
              <a:t>See: </a:t>
            </a:r>
            <a:r>
              <a:rPr lang="en-US" sz="1800" dirty="0" smtClean="0">
                <a:hlinkClick r:id="rId2" tooltip="APPLICATION, WP.29-161-01e, WP.29-161-01e.pdf, 101 KB"/>
              </a:rPr>
              <a:t>WP.29-164-01-Rev.1: Draft calendar of meetings of WP.29, GRs and Committees for 2015</a:t>
            </a:r>
            <a:endParaRPr lang="en-GB" sz="1800" dirty="0"/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7329264" y="62508"/>
            <a:ext cx="25767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GRB-61-04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61st GRB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27-29 January 2015,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items 1 and 15)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126603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 the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350841"/>
            <a:ext cx="7986092" cy="1210146"/>
          </a:xfrm>
        </p:spPr>
        <p:txBody>
          <a:bodyPr>
            <a:normAutofit/>
          </a:bodyPr>
          <a:lstStyle/>
          <a:p>
            <a:pPr algn="l"/>
            <a:r>
              <a:rPr lang="en-GB" sz="3300" dirty="0" smtClean="0">
                <a:solidFill>
                  <a:schemeClr val="bg1"/>
                </a:solidFill>
              </a:rPr>
              <a:t>Highlights of the last session of WP.29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sz="2200" dirty="0" smtClean="0">
                <a:solidFill>
                  <a:schemeClr val="tx1"/>
                </a:solidFill>
              </a:rPr>
              <a:t>November 2014 (164th WP.29)</a:t>
            </a:r>
            <a:endParaRPr lang="en-GB" sz="2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56792"/>
            <a:ext cx="9649072" cy="518457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en-GB" sz="1200" b="1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dirty="0" smtClean="0"/>
              <a:t>Statements </a:t>
            </a:r>
            <a:r>
              <a:rPr lang="en-GB" sz="2000" dirty="0"/>
              <a:t>by </a:t>
            </a:r>
            <a:r>
              <a:rPr lang="en-US" sz="2000" b="1" dirty="0" smtClean="0"/>
              <a:t>Mr</a:t>
            </a:r>
            <a:r>
              <a:rPr lang="en-US" sz="2000" b="1" dirty="0"/>
              <a:t>. K. </a:t>
            </a:r>
            <a:r>
              <a:rPr lang="en-US" sz="2000" b="1" dirty="0" err="1"/>
              <a:t>Wani</a:t>
            </a:r>
            <a:r>
              <a:rPr lang="en-US" sz="2000" dirty="0"/>
              <a:t>, Director General for Engineering Affairs, Road Transport Bureau of the Ministry of Land, Infrastructure, Transport and Tourism of </a:t>
            </a:r>
            <a:r>
              <a:rPr lang="en-US" sz="2000" dirty="0" smtClean="0"/>
              <a:t>Japan; </a:t>
            </a:r>
            <a:r>
              <a:rPr lang="en-US" sz="2000" b="1" dirty="0" smtClean="0"/>
              <a:t>Mr. </a:t>
            </a:r>
            <a:r>
              <a:rPr lang="en-US" sz="2000" b="1" dirty="0"/>
              <a:t>I. Bin Ahmad</a:t>
            </a:r>
            <a:r>
              <a:rPr lang="en-US" sz="2000" dirty="0"/>
              <a:t>, Director General of the Road Transport Department of </a:t>
            </a:r>
            <a:r>
              <a:rPr lang="en-US" sz="2000" dirty="0" smtClean="0"/>
              <a:t>Malaysia and </a:t>
            </a:r>
            <a:r>
              <a:rPr lang="en-US" sz="2000" b="1" dirty="0" smtClean="0"/>
              <a:t>Mr</a:t>
            </a:r>
            <a:r>
              <a:rPr lang="en-US" sz="2000" b="1" dirty="0"/>
              <a:t>. S. Kwon</a:t>
            </a:r>
            <a:r>
              <a:rPr lang="en-US" sz="2000" dirty="0"/>
              <a:t>, Director General for the Motor Vehicle Policy Bureau at the Ministry of Land, Infrastructure and Transport of the Republic of Korea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dirty="0" smtClean="0"/>
              <a:t>WP.29/AC.2 requested to produce lists of acronyms and definitions used in Regulations and GTR’s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dirty="0" smtClean="0"/>
              <a:t>WP.29 endorsed the establishing of IWG for QRTV Regulation 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Rev</a:t>
            </a:r>
            <a:r>
              <a:rPr lang="en-US" sz="2000" dirty="0"/>
              <a:t>. 3 of the 1958 </a:t>
            </a:r>
            <a:r>
              <a:rPr lang="en-US" sz="2000" dirty="0" smtClean="0"/>
              <a:t>Agreement: a couple of editorial modifications. The issue on 3/4 or 4/5 majority for taking decisions by vote is still under consideration    </a:t>
            </a:r>
            <a:endParaRPr lang="en-GB" sz="20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dirty="0" smtClean="0"/>
              <a:t>Mr. B. </a:t>
            </a:r>
            <a:r>
              <a:rPr lang="en-GB" sz="2000" dirty="0" err="1" smtClean="0"/>
              <a:t>Kisulenko</a:t>
            </a:r>
            <a:r>
              <a:rPr lang="en-GB" sz="2000" dirty="0" smtClean="0"/>
              <a:t> (Russia) elected as Chair and Mr. A. </a:t>
            </a:r>
            <a:r>
              <a:rPr lang="en-GB" sz="2000" dirty="0" err="1" smtClean="0"/>
              <a:t>Erario</a:t>
            </a:r>
            <a:r>
              <a:rPr lang="en-GB" sz="2000" dirty="0" smtClean="0"/>
              <a:t> (Italy) as Vice-Chair for 2015  </a:t>
            </a:r>
            <a:endParaRPr lang="en-GB" sz="20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For more details see: </a:t>
            </a:r>
            <a:r>
              <a:rPr lang="en-US" sz="2000" dirty="0" smtClean="0">
                <a:solidFill>
                  <a:srgbClr val="006600"/>
                </a:solidFill>
                <a:hlinkClick r:id="rId2" tooltip="APPLICATION, ECE-TRANS-WP29-1106e, ECE-TRANS-WP29-1106e.pdf, 657 KB"/>
              </a:rPr>
              <a:t>ECE/TRANS/WP.29/1112</a:t>
            </a:r>
            <a:endParaRPr lang="en-GB" sz="2000" u="sng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33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12391</TotalTime>
  <Words>350</Words>
  <Application>Microsoft Office PowerPoint</Application>
  <PresentationFormat>A4 Paper (210x297 mm)</PresentationFormat>
  <Paragraphs>27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Working Party on Noise (GRB) General information and WP.29 highlights</vt:lpstr>
      <vt:lpstr>Highlights of the last session of WP.29 November 2014 (164th WP.29)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Yves Clopt</dc:creator>
  <cp:lastModifiedBy>Konstantin Glukhenkiy</cp:lastModifiedBy>
  <cp:revision>134</cp:revision>
  <cp:lastPrinted>2014-03-30T15:01:41Z</cp:lastPrinted>
  <dcterms:created xsi:type="dcterms:W3CDTF">2014-03-30T12:17:15Z</dcterms:created>
  <dcterms:modified xsi:type="dcterms:W3CDTF">2015-01-22T14:54:26Z</dcterms:modified>
</cp:coreProperties>
</file>