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6" r:id="rId2"/>
    <p:sldId id="302" r:id="rId3"/>
    <p:sldId id="322" r:id="rId4"/>
    <p:sldId id="323" r:id="rId5"/>
    <p:sldId id="300" r:id="rId6"/>
    <p:sldId id="321" r:id="rId7"/>
    <p:sldId id="307" r:id="rId8"/>
    <p:sldId id="328" r:id="rId9"/>
    <p:sldId id="329" r:id="rId10"/>
    <p:sldId id="303" r:id="rId11"/>
    <p:sldId id="309" r:id="rId12"/>
    <p:sldId id="330" r:id="rId13"/>
    <p:sldId id="304" r:id="rId14"/>
    <p:sldId id="305" r:id="rId15"/>
    <p:sldId id="332" r:id="rId16"/>
    <p:sldId id="331" r:id="rId17"/>
    <p:sldId id="311" r:id="rId18"/>
    <p:sldId id="333" r:id="rId19"/>
    <p:sldId id="306" r:id="rId20"/>
    <p:sldId id="335" r:id="rId21"/>
    <p:sldId id="318" r:id="rId22"/>
    <p:sldId id="334" r:id="rId23"/>
    <p:sldId id="312" r:id="rId24"/>
    <p:sldId id="313" r:id="rId25"/>
    <p:sldId id="316" r:id="rId26"/>
    <p:sldId id="336" r:id="rId27"/>
    <p:sldId id="294" r:id="rId28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995" autoAdjust="0"/>
  </p:normalViewPr>
  <p:slideViewPr>
    <p:cSldViewPr>
      <p:cViewPr varScale="1">
        <p:scale>
          <a:sx n="98" d="100"/>
          <a:sy n="98" d="100"/>
        </p:scale>
        <p:origin x="-61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169182" cy="4798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4316" y="0"/>
            <a:ext cx="3169180" cy="4798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E53E07-B6EC-4275-9D0F-D7BB8532DEF4}" type="datetimeFigureOut">
              <a:rPr lang="en-US" smtClean="0"/>
              <a:pPr/>
              <a:t>11/10/2015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119838"/>
            <a:ext cx="3169182" cy="47982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4316" y="9119838"/>
            <a:ext cx="3169180" cy="47982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47112C-D8BF-4A35-BA24-FC8541D1CC9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1793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9" y="0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52E9F1-F0F7-4E9E-B508-B2E8A6F1F6A0}" type="datetimeFigureOut">
              <a:rPr lang="en-US" smtClean="0"/>
              <a:pPr/>
              <a:t>11/10/2015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8888" y="720725"/>
            <a:ext cx="4797425" cy="3598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1" y="4560572"/>
            <a:ext cx="5852160" cy="43205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119474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9" y="9119474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F48C82-6323-473E-B5F8-97006DB59E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985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F48C82-6323-473E-B5F8-97006DB59E63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7001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F48C82-6323-473E-B5F8-97006DB59E63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5786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F48C82-6323-473E-B5F8-97006DB59E63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7543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F48C82-6323-473E-B5F8-97006DB59E63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160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F48C82-6323-473E-B5F8-97006DB59E63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9107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F48C82-6323-473E-B5F8-97006DB59E63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042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F48C82-6323-473E-B5F8-97006DB59E63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0554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F48C82-6323-473E-B5F8-97006DB59E63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7397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F48C82-6323-473E-B5F8-97006DB59E63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9478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F48C82-6323-473E-B5F8-97006DB59E63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1414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F48C82-6323-473E-B5F8-97006DB59E63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8007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F48C82-6323-473E-B5F8-97006DB59E63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2320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F48C82-6323-473E-B5F8-97006DB59E63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5931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F48C82-6323-473E-B5F8-97006DB59E63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877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F48C82-6323-473E-B5F8-97006DB59E63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35297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F48C82-6323-473E-B5F8-97006DB59E63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91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F48C82-6323-473E-B5F8-97006DB59E63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9497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F48C82-6323-473E-B5F8-97006DB59E63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6749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F48C82-6323-473E-B5F8-97006DB59E63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3367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F48C82-6323-473E-B5F8-97006DB59E63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7476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F48C82-6323-473E-B5F8-97006DB59E63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0706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F48C82-6323-473E-B5F8-97006DB59E63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5141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F48C82-6323-473E-B5F8-97006DB59E63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3170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F48C82-6323-473E-B5F8-97006DB59E63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646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6A202-DF4B-405A-818F-5051A8EF5D91}" type="datetimeFigureOut">
              <a:rPr lang="en-US" smtClean="0"/>
              <a:pPr/>
              <a:t>11/10/2015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D7495-C806-4BF6-956F-4E17AF8318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6A202-DF4B-405A-818F-5051A8EF5D91}" type="datetimeFigureOut">
              <a:rPr lang="en-US" smtClean="0"/>
              <a:pPr/>
              <a:t>11/10/2015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D7495-C806-4BF6-956F-4E17AF8318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6A202-DF4B-405A-818F-5051A8EF5D91}" type="datetimeFigureOut">
              <a:rPr lang="en-US" smtClean="0"/>
              <a:pPr/>
              <a:t>11/10/2015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D7495-C806-4BF6-956F-4E17AF8318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6A202-DF4B-405A-818F-5051A8EF5D91}" type="datetimeFigureOut">
              <a:rPr lang="en-US" smtClean="0"/>
              <a:pPr/>
              <a:t>11/10/2015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D7495-C806-4BF6-956F-4E17AF8318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6A202-DF4B-405A-818F-5051A8EF5D91}" type="datetimeFigureOut">
              <a:rPr lang="en-US" smtClean="0"/>
              <a:pPr/>
              <a:t>11/10/2015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D7495-C806-4BF6-956F-4E17AF8318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6A202-DF4B-405A-818F-5051A8EF5D91}" type="datetimeFigureOut">
              <a:rPr lang="en-US" smtClean="0"/>
              <a:pPr/>
              <a:t>11/10/2015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D7495-C806-4BF6-956F-4E17AF8318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6A202-DF4B-405A-818F-5051A8EF5D91}" type="datetimeFigureOut">
              <a:rPr lang="en-US" smtClean="0"/>
              <a:pPr/>
              <a:t>11/10/2015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D7495-C806-4BF6-956F-4E17AF8318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6A202-DF4B-405A-818F-5051A8EF5D91}" type="datetimeFigureOut">
              <a:rPr lang="en-US" smtClean="0"/>
              <a:pPr/>
              <a:t>11/10/2015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D7495-C806-4BF6-956F-4E17AF8318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6A202-DF4B-405A-818F-5051A8EF5D91}" type="datetimeFigureOut">
              <a:rPr lang="en-US" smtClean="0"/>
              <a:pPr/>
              <a:t>11/10/2015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D7495-C806-4BF6-956F-4E17AF8318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6A202-DF4B-405A-818F-5051A8EF5D91}" type="datetimeFigureOut">
              <a:rPr lang="en-US" smtClean="0"/>
              <a:pPr/>
              <a:t>11/10/2015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D7495-C806-4BF6-956F-4E17AF8318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6A202-DF4B-405A-818F-5051A8EF5D91}" type="datetimeFigureOut">
              <a:rPr lang="en-US" smtClean="0"/>
              <a:pPr/>
              <a:t>11/10/2015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D7495-C806-4BF6-956F-4E17AF8318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16A202-DF4B-405A-818F-5051A8EF5D91}" type="datetimeFigureOut">
              <a:rPr lang="en-US" smtClean="0"/>
              <a:pPr/>
              <a:t>11/10/2015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0D7495-C806-4BF6-956F-4E17AF83186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3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3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3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3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3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3.jpe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3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3.jpe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3.jpe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3.jpe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mailto:ceo@natrip.in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3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3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3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839200" cy="12954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US" sz="32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3200" b="1" dirty="0" smtClean="0">
                <a:solidFill>
                  <a:srgbClr val="C00000"/>
                </a:solidFill>
              </a:rPr>
              <a:t>“</a:t>
            </a:r>
            <a:r>
              <a:rPr lang="en-US" sz="3200" b="1" i="1" dirty="0" smtClean="0">
                <a:solidFill>
                  <a:srgbClr val="C00000"/>
                </a:solidFill>
              </a:rPr>
              <a:t>Driving India Into The Future”</a:t>
            </a:r>
            <a:endParaRPr lang="en-US" sz="5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6019800"/>
            <a:ext cx="8839200" cy="6858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>
            <a:normAutofit lnSpcReduction="10000"/>
          </a:bodyPr>
          <a:lstStyle/>
          <a:p>
            <a:r>
              <a:rPr lang="en-US" sz="1800" b="1" dirty="0" smtClean="0">
                <a:solidFill>
                  <a:schemeClr val="accent1">
                    <a:lumMod val="75000"/>
                  </a:schemeClr>
                </a:solidFill>
              </a:rPr>
              <a:t>WP 29 – Nov 10</a:t>
            </a:r>
            <a:r>
              <a:rPr lang="en-US" sz="1800" b="1" baseline="30000" dirty="0" smtClean="0">
                <a:solidFill>
                  <a:schemeClr val="accent1">
                    <a:lumMod val="75000"/>
                  </a:schemeClr>
                </a:solidFill>
              </a:rPr>
              <a:t>th</a:t>
            </a:r>
            <a:r>
              <a:rPr lang="en-US" sz="1800" b="1" dirty="0" smtClean="0">
                <a:solidFill>
                  <a:schemeClr val="accent1">
                    <a:lumMod val="75000"/>
                  </a:schemeClr>
                </a:solidFill>
              </a:rPr>
              <a:t>-13</a:t>
            </a:r>
            <a:r>
              <a:rPr lang="en-US" sz="1800" b="1" baseline="30000" dirty="0" smtClean="0">
                <a:solidFill>
                  <a:schemeClr val="accent1">
                    <a:lumMod val="75000"/>
                  </a:schemeClr>
                </a:solidFill>
              </a:rPr>
              <a:t>th</a:t>
            </a:r>
            <a:r>
              <a:rPr lang="en-US" sz="1800" b="1" dirty="0" smtClean="0">
                <a:solidFill>
                  <a:schemeClr val="accent1">
                    <a:lumMod val="75000"/>
                  </a:schemeClr>
                </a:solidFill>
              </a:rPr>
              <a:t>, 2015</a:t>
            </a:r>
          </a:p>
          <a:p>
            <a:r>
              <a:rPr lang="en-US" sz="1800" b="1" dirty="0" smtClean="0">
                <a:solidFill>
                  <a:schemeClr val="accent1">
                    <a:lumMod val="75000"/>
                  </a:schemeClr>
                </a:solidFill>
              </a:rPr>
              <a:t>Geneva, Switzerland</a:t>
            </a:r>
          </a:p>
        </p:txBody>
      </p:sp>
      <p:pic>
        <p:nvPicPr>
          <p:cNvPr id="4" name="Picture 3" descr="NATRIP logo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0" y="228600"/>
            <a:ext cx="3124200" cy="533400"/>
          </a:xfrm>
          <a:prstGeom prst="rect">
            <a:avLst/>
          </a:prstGeom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6191656" y="222723"/>
            <a:ext cx="280643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  <a:sym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  <a:sym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  <a:sym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  <a:sym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  <a:sym typeface="Calibri" pitchFamily="34" charset="0"/>
              </a:defRPr>
            </a:lvl5pPr>
            <a:lvl6pPr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  <a:sym typeface="Calibri" pitchFamily="34" charset="0"/>
              </a:defRPr>
            </a:lvl6pPr>
            <a:lvl7pPr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  <a:sym typeface="Calibri" pitchFamily="34" charset="0"/>
              </a:defRPr>
            </a:lvl7pPr>
            <a:lvl8pPr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  <a:sym typeface="Calibri" pitchFamily="34" charset="0"/>
              </a:defRPr>
            </a:lvl8pPr>
            <a:lvl9pPr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  <a:sym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ja-JP" sz="1200" b="0" dirty="0">
                <a:solidFill>
                  <a:srgbClr val="000000"/>
                </a:solidFill>
                <a:latin typeface="Arial" charset="0"/>
              </a:rPr>
              <a:t>Informal document </a:t>
            </a:r>
            <a:r>
              <a:rPr lang="en-US" altLang="ja-JP" sz="1200" b="0" dirty="0" smtClean="0">
                <a:solidFill>
                  <a:srgbClr val="000000"/>
                </a:solidFill>
                <a:latin typeface="Arial" charset="0"/>
              </a:rPr>
              <a:t>WP.29-167-25</a:t>
            </a:r>
            <a:r>
              <a:rPr lang="en-US" altLang="ja-JP" sz="1200" b="0" dirty="0" smtClean="0">
                <a:solidFill>
                  <a:srgbClr val="000000"/>
                </a:solidFill>
                <a:latin typeface="Arial" charset="0"/>
              </a:rPr>
              <a:t/>
            </a:r>
            <a:br>
              <a:rPr lang="en-US" altLang="ja-JP" sz="1200" b="0" dirty="0" smtClean="0">
                <a:solidFill>
                  <a:srgbClr val="000000"/>
                </a:solidFill>
                <a:latin typeface="Arial" charset="0"/>
              </a:rPr>
            </a:br>
            <a:r>
              <a:rPr lang="en-US" altLang="ja-JP" sz="1200" b="0" dirty="0" smtClean="0">
                <a:solidFill>
                  <a:srgbClr val="000000"/>
                </a:solidFill>
                <a:latin typeface="Arial" charset="0"/>
              </a:rPr>
              <a:t>(</a:t>
            </a:r>
            <a:r>
              <a:rPr lang="en-US" altLang="ja-JP" sz="1200" b="0" dirty="0">
                <a:solidFill>
                  <a:srgbClr val="000000"/>
                </a:solidFill>
                <a:latin typeface="Arial" charset="0"/>
              </a:rPr>
              <a:t>167th WP.29, 10 - 13 November 2015</a:t>
            </a:r>
            <a:r>
              <a:rPr lang="en-US" altLang="ja-JP" sz="1200" b="0" dirty="0" smtClean="0">
                <a:solidFill>
                  <a:srgbClr val="000000"/>
                </a:solidFill>
                <a:latin typeface="Arial" charset="0"/>
              </a:rPr>
              <a:t>,</a:t>
            </a:r>
            <a:br>
              <a:rPr lang="en-US" altLang="ja-JP" sz="1200" b="0" dirty="0" smtClean="0">
                <a:solidFill>
                  <a:srgbClr val="000000"/>
                </a:solidFill>
                <a:latin typeface="Arial" charset="0"/>
              </a:rPr>
            </a:br>
            <a:r>
              <a:rPr lang="en-US" altLang="ja-JP" sz="1200" b="0" dirty="0" smtClean="0">
                <a:solidFill>
                  <a:srgbClr val="000000"/>
                </a:solidFill>
                <a:latin typeface="Arial" charset="0"/>
              </a:rPr>
              <a:t>agenda </a:t>
            </a:r>
            <a:r>
              <a:rPr lang="en-US" altLang="ja-JP" sz="1200" b="0" dirty="0">
                <a:solidFill>
                  <a:srgbClr val="000000"/>
                </a:solidFill>
                <a:latin typeface="Arial" charset="0"/>
              </a:rPr>
              <a:t>item </a:t>
            </a:r>
            <a:r>
              <a:rPr lang="en-US" altLang="ja-JP" sz="1200" b="0" dirty="0" smtClean="0">
                <a:solidFill>
                  <a:srgbClr val="000000"/>
                </a:solidFill>
                <a:latin typeface="Arial" charset="0"/>
              </a:rPr>
              <a:t>6)</a:t>
            </a:r>
            <a:endParaRPr lang="en-US" altLang="ja-JP" sz="1200" b="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52401" y="221912"/>
            <a:ext cx="2819399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  <a:sym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  <a:sym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  <a:sym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  <a:sym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  <a:sym typeface="Calibri" pitchFamily="34" charset="0"/>
              </a:defRPr>
            </a:lvl5pPr>
            <a:lvl6pPr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  <a:sym typeface="Calibri" pitchFamily="34" charset="0"/>
              </a:defRPr>
            </a:lvl6pPr>
            <a:lvl7pPr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  <a:sym typeface="Calibri" pitchFamily="34" charset="0"/>
              </a:defRPr>
            </a:lvl7pPr>
            <a:lvl8pPr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  <a:sym typeface="Calibri" pitchFamily="34" charset="0"/>
              </a:defRPr>
            </a:lvl8pPr>
            <a:lvl9pPr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  <a:sym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ja-JP" sz="1100" b="0" dirty="0">
                <a:solidFill>
                  <a:srgbClr val="000000"/>
                </a:solidFill>
                <a:latin typeface="Arial" charset="0"/>
                <a:cs typeface="Arial" charset="0"/>
              </a:rPr>
              <a:t>Transmitted by </a:t>
            </a:r>
            <a:r>
              <a:rPr lang="en-US" altLang="ja-JP" sz="1100" b="0" dirty="0">
                <a:latin typeface="Arial" charset="0"/>
                <a:cs typeface="Arial" charset="0"/>
              </a:rPr>
              <a:t>the </a:t>
            </a:r>
            <a:r>
              <a:rPr lang="en-US" altLang="ja-JP" sz="1100" b="0" dirty="0" smtClean="0">
                <a:latin typeface="Arial" charset="0"/>
                <a:cs typeface="Arial" charset="0"/>
              </a:rPr>
              <a:t>Government of India</a:t>
            </a:r>
            <a:endParaRPr lang="en-US" altLang="ja-JP" sz="1100" b="0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0"/>
            <a:ext cx="8686800" cy="4572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533400"/>
            <a:ext cx="8686800" cy="54864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Passive Safety</a:t>
            </a:r>
          </a:p>
          <a:p>
            <a:pPr algn="just"/>
            <a:endParaRPr lang="en-US" sz="2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000" b="1" dirty="0" smtClean="0">
                <a:solidFill>
                  <a:srgbClr val="C00000"/>
                </a:solidFill>
              </a:rPr>
              <a:t>Completed facilities –</a:t>
            </a:r>
          </a:p>
          <a:p>
            <a:pPr algn="just"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 	Pedestrian lab at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ICAT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 &amp;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GARC</a:t>
            </a:r>
          </a:p>
          <a:p>
            <a:pPr algn="just"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 	Airbag lab at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GARC 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(only facility in India)</a:t>
            </a:r>
            <a:endParaRPr lang="en-US" sz="2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endParaRPr lang="en-US" sz="2000" b="1" dirty="0" smtClean="0">
              <a:solidFill>
                <a:srgbClr val="C00000"/>
              </a:solidFill>
            </a:endParaRPr>
          </a:p>
          <a:p>
            <a:pPr algn="just"/>
            <a:r>
              <a:rPr lang="en-US" sz="2000" b="1" dirty="0" smtClean="0">
                <a:solidFill>
                  <a:srgbClr val="C00000"/>
                </a:solidFill>
              </a:rPr>
              <a:t>Upcoming facilities –</a:t>
            </a:r>
            <a:endParaRPr lang="en-US" sz="2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	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Static roll-over test, Dynamic roll-over test, De-</a:t>
            </a:r>
            <a:r>
              <a:rPr lang="en-US" sz="2000" dirty="0" err="1" smtClean="0">
                <a:solidFill>
                  <a:schemeClr val="accent1">
                    <a:lumMod val="75000"/>
                  </a:schemeClr>
                </a:solidFill>
              </a:rPr>
              <a:t>celeration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 SLED test,  	Side impact test at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ICAT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ARAI 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&amp;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GARC</a:t>
            </a:r>
          </a:p>
          <a:p>
            <a:pPr algn="just">
              <a:buFont typeface="Wingdings" pitchFamily="2" charset="2"/>
              <a:buChar char="Ø"/>
            </a:pP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 	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Frontal impact test, Offset frontal impact test, Rear impact test, Pole  	impact test at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ICAT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 ARAI 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&amp;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GARC</a:t>
            </a:r>
          </a:p>
          <a:p>
            <a:pPr algn="just">
              <a:buFont typeface="Wingdings" pitchFamily="2" charset="2"/>
              <a:buChar char="Ø"/>
            </a:pP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 	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Angular car to car crash test at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GARC</a:t>
            </a:r>
            <a:endParaRPr lang="en-US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>
              <a:spcBef>
                <a:spcPts val="0"/>
              </a:spcBef>
            </a:pPr>
            <a:endParaRPr lang="en-US" sz="2000" b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Picture 3" descr="CIMG24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6096000"/>
            <a:ext cx="2819400" cy="762000"/>
          </a:xfrm>
          <a:prstGeom prst="rect">
            <a:avLst/>
          </a:prstGeom>
        </p:spPr>
      </p:pic>
      <p:pic>
        <p:nvPicPr>
          <p:cNvPr id="5" name="Picture 4" descr="Dummies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6000" y="6096000"/>
            <a:ext cx="2819400" cy="762000"/>
          </a:xfrm>
          <a:prstGeom prst="rect">
            <a:avLst/>
          </a:prstGeom>
        </p:spPr>
      </p:pic>
      <p:pic>
        <p:nvPicPr>
          <p:cNvPr id="7" name="Picture 6" descr="CIMG243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24200" y="6096000"/>
            <a:ext cx="2895600" cy="762000"/>
          </a:xfrm>
          <a:prstGeom prst="rect">
            <a:avLst/>
          </a:prstGeom>
        </p:spPr>
      </p:pic>
      <p:pic>
        <p:nvPicPr>
          <p:cNvPr id="9" name="Picture 8" descr="NATRIP logo.bmp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33800" y="0"/>
            <a:ext cx="16764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0"/>
            <a:ext cx="8686800" cy="4572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533400"/>
            <a:ext cx="8686800" cy="54864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Passive Safety Cont’d</a:t>
            </a:r>
          </a:p>
        </p:txBody>
      </p:sp>
      <p:pic>
        <p:nvPicPr>
          <p:cNvPr id="4" name="Picture 3" descr="CIMG24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6096000"/>
            <a:ext cx="2819400" cy="762000"/>
          </a:xfrm>
          <a:prstGeom prst="rect">
            <a:avLst/>
          </a:prstGeom>
        </p:spPr>
      </p:pic>
      <p:pic>
        <p:nvPicPr>
          <p:cNvPr id="5" name="Picture 4" descr="Dummies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6000" y="6096000"/>
            <a:ext cx="2819400" cy="762000"/>
          </a:xfrm>
          <a:prstGeom prst="rect">
            <a:avLst/>
          </a:prstGeom>
        </p:spPr>
      </p:pic>
      <p:pic>
        <p:nvPicPr>
          <p:cNvPr id="7" name="Picture 6" descr="CIMG243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24200" y="6096000"/>
            <a:ext cx="2895600" cy="76200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371600" y="3200400"/>
            <a:ext cx="213360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>
                <a:solidFill>
                  <a:srgbClr val="C00000"/>
                </a:solidFill>
              </a:rPr>
              <a:t>Pedestrain</a:t>
            </a:r>
            <a:r>
              <a:rPr lang="en-US" sz="1600" b="1" dirty="0" smtClean="0">
                <a:solidFill>
                  <a:srgbClr val="C00000"/>
                </a:solidFill>
              </a:rPr>
              <a:t> lab at GARC</a:t>
            </a:r>
            <a:endParaRPr lang="en-US" sz="1600" b="1" dirty="0">
              <a:solidFill>
                <a:srgbClr val="C00000"/>
              </a:solidFill>
            </a:endParaRPr>
          </a:p>
        </p:txBody>
      </p:sp>
      <p:pic>
        <p:nvPicPr>
          <p:cNvPr id="22" name="Picture 3" descr="C:\Users\B.S.RAGHAV\Desktop\update pictures\Praveen\New Folder\CIMG039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1143000"/>
            <a:ext cx="42672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" descr="F:\ICAT\PAS4\Marketing\For PPT\20130826_145653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3868" r="3263" b="11892"/>
          <a:stretch/>
        </p:blipFill>
        <p:spPr bwMode="auto">
          <a:xfrm>
            <a:off x="4572000" y="1143000"/>
            <a:ext cx="43434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5791200" y="5715000"/>
            <a:ext cx="205740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C00000"/>
                </a:solidFill>
              </a:rPr>
              <a:t>Pedestrian lab at ICAT</a:t>
            </a:r>
            <a:endParaRPr lang="en-US" sz="1600" b="1" dirty="0">
              <a:solidFill>
                <a:srgbClr val="C00000"/>
              </a:solidFill>
            </a:endParaRPr>
          </a:p>
        </p:txBody>
      </p:sp>
      <p:pic>
        <p:nvPicPr>
          <p:cNvPr id="18" name="Picture 17" descr="NATRIP logo.bmp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733800" y="0"/>
            <a:ext cx="1676400" cy="457200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447800" y="5638800"/>
            <a:ext cx="182880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C00000"/>
                </a:solidFill>
              </a:rPr>
              <a:t>Dummies at GARC</a:t>
            </a:r>
            <a:endParaRPr lang="en-US" sz="1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0"/>
            <a:ext cx="8686800" cy="4572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533400"/>
            <a:ext cx="8686800" cy="54864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Passive Safety Cont’d</a:t>
            </a:r>
          </a:p>
        </p:txBody>
      </p:sp>
      <p:pic>
        <p:nvPicPr>
          <p:cNvPr id="4" name="Picture 3" descr="CIMG24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6096000"/>
            <a:ext cx="2819400" cy="762000"/>
          </a:xfrm>
          <a:prstGeom prst="rect">
            <a:avLst/>
          </a:prstGeom>
        </p:spPr>
      </p:pic>
      <p:pic>
        <p:nvPicPr>
          <p:cNvPr id="5" name="Picture 4" descr="Dummies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6000" y="6096000"/>
            <a:ext cx="2819400" cy="762000"/>
          </a:xfrm>
          <a:prstGeom prst="rect">
            <a:avLst/>
          </a:prstGeom>
        </p:spPr>
      </p:pic>
      <p:pic>
        <p:nvPicPr>
          <p:cNvPr id="7" name="Picture 6" descr="CIMG243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24200" y="6096000"/>
            <a:ext cx="2895600" cy="762000"/>
          </a:xfrm>
          <a:prstGeom prst="rect">
            <a:avLst/>
          </a:prstGeom>
        </p:spPr>
      </p:pic>
      <p:pic>
        <p:nvPicPr>
          <p:cNvPr id="17" name="Picture 16" descr="C:\Users\B.S.RAGHAV\Desktop\aisc august 2014\PaS4 final\CIMG169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1143000"/>
            <a:ext cx="4343401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1524000" y="5681246"/>
            <a:ext cx="182880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C00000"/>
                </a:solidFill>
              </a:rPr>
              <a:t>Airbag lab at GARC</a:t>
            </a:r>
            <a:endParaRPr lang="en-US" sz="1600" b="1" dirty="0">
              <a:solidFill>
                <a:srgbClr val="C00000"/>
              </a:solidFill>
            </a:endParaRPr>
          </a:p>
        </p:txBody>
      </p:sp>
      <p:pic>
        <p:nvPicPr>
          <p:cNvPr id="20" name="Picture 3" descr="C:\Users\B.S.RAGHAV\Desktop\update pictures\Praveen\New Folder\CIMG007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8200" y="1143000"/>
            <a:ext cx="42672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Box 23"/>
          <p:cNvSpPr txBox="1"/>
          <p:nvPr/>
        </p:nvSpPr>
        <p:spPr>
          <a:xfrm>
            <a:off x="5715000" y="5681246"/>
            <a:ext cx="213360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C00000"/>
                </a:solidFill>
              </a:rPr>
              <a:t>Pedestrian lab at GARC</a:t>
            </a:r>
            <a:endParaRPr lang="en-US" sz="1600" b="1" dirty="0">
              <a:solidFill>
                <a:srgbClr val="C00000"/>
              </a:solidFill>
            </a:endParaRPr>
          </a:p>
        </p:txBody>
      </p:sp>
      <p:pic>
        <p:nvPicPr>
          <p:cNvPr id="18" name="Picture 17" descr="NATRIP logo.bmp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733800" y="0"/>
            <a:ext cx="16764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0"/>
            <a:ext cx="8686800" cy="4572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533400"/>
            <a:ext cx="8686800" cy="54864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Fatigue &amp; Certification</a:t>
            </a:r>
            <a:endParaRPr lang="en-US" sz="2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000" b="1" dirty="0" smtClean="0">
                <a:solidFill>
                  <a:srgbClr val="C00000"/>
                </a:solidFill>
              </a:rPr>
              <a:t>Completed facilities –</a:t>
            </a:r>
          </a:p>
          <a:p>
            <a:pPr algn="just"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 	Electrodynamics vibration shakers integrated with climatic chamber,  	Interior fitting test rig, Head restraint test rig for seats, Bus window  	retention test rig, Bumper test rig at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ICAT 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&amp;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GARC</a:t>
            </a:r>
          </a:p>
          <a:p>
            <a:pPr algn="just">
              <a:buFont typeface="Wingdings" pitchFamily="2" charset="2"/>
              <a:buChar char="Ø"/>
            </a:pP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 	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Kinematic &amp; Compliance (K&amp;C) machine, Steering test rig, Elastomer test 	rig, and Damper test rig at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NATRAX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algn="just"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 	MAST for component at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ARAI</a:t>
            </a:r>
            <a:endParaRPr lang="en-US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>
              <a:buFont typeface="Wingdings" pitchFamily="2" charset="2"/>
              <a:buChar char="Ø"/>
            </a:pPr>
            <a:endParaRPr lang="en-US" sz="2000" b="1" dirty="0" smtClean="0">
              <a:solidFill>
                <a:srgbClr val="C00000"/>
              </a:solidFill>
            </a:endParaRPr>
          </a:p>
          <a:p>
            <a:pPr algn="just"/>
            <a:r>
              <a:rPr lang="en-US" sz="2000" b="1" dirty="0" smtClean="0">
                <a:solidFill>
                  <a:srgbClr val="C00000"/>
                </a:solidFill>
              </a:rPr>
              <a:t>Upcoming facilities –</a:t>
            </a:r>
            <a:endParaRPr lang="en-US" sz="2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	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High frequency Multi Axis Simulation Table (MAST) with climatic chamber  	for component testing at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ICAT</a:t>
            </a:r>
            <a:endParaRPr lang="en-US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 	MAST with climatic chamber for component testing, Universal Test Bench  	for component, X-poster test rig for passenger cars at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ARAI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 ICAT 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&amp;  	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GARC</a:t>
            </a:r>
          </a:p>
          <a:p>
            <a:pPr algn="just">
              <a:buFont typeface="Wingdings" pitchFamily="2" charset="2"/>
              <a:buChar char="Ø"/>
            </a:pP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 	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Heavy duty X-poster test rig at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ICAT</a:t>
            </a:r>
          </a:p>
        </p:txBody>
      </p:sp>
      <p:pic>
        <p:nvPicPr>
          <p:cNvPr id="4" name="Picture 3" descr="CIMG24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6096000"/>
            <a:ext cx="2819400" cy="762000"/>
          </a:xfrm>
          <a:prstGeom prst="rect">
            <a:avLst/>
          </a:prstGeom>
        </p:spPr>
      </p:pic>
      <p:pic>
        <p:nvPicPr>
          <p:cNvPr id="5" name="Picture 4" descr="Dummies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6000" y="6096000"/>
            <a:ext cx="2819400" cy="762000"/>
          </a:xfrm>
          <a:prstGeom prst="rect">
            <a:avLst/>
          </a:prstGeom>
        </p:spPr>
      </p:pic>
      <p:pic>
        <p:nvPicPr>
          <p:cNvPr id="7" name="Picture 6" descr="CIMG243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24200" y="6096000"/>
            <a:ext cx="2895600" cy="762000"/>
          </a:xfrm>
          <a:prstGeom prst="rect">
            <a:avLst/>
          </a:prstGeom>
        </p:spPr>
      </p:pic>
      <p:pic>
        <p:nvPicPr>
          <p:cNvPr id="9" name="Picture 8" descr="NATRIP logo.bmp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33800" y="0"/>
            <a:ext cx="16764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0"/>
            <a:ext cx="8686800" cy="4572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533400"/>
            <a:ext cx="8686800" cy="54864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Fatigue &amp; Certification Cont’d</a:t>
            </a:r>
          </a:p>
          <a:p>
            <a:endParaRPr lang="en-US" sz="2000" b="1" dirty="0" smtClean="0">
              <a:solidFill>
                <a:srgbClr val="C00000"/>
              </a:solidFill>
            </a:endParaRPr>
          </a:p>
          <a:p>
            <a:pPr algn="just"/>
            <a:r>
              <a:rPr lang="en-US" sz="2000" b="1" dirty="0" smtClean="0">
                <a:solidFill>
                  <a:srgbClr val="C00000"/>
                </a:solidFill>
              </a:rPr>
              <a:t>Upcoming facilities –</a:t>
            </a:r>
            <a:endParaRPr lang="en-US" sz="2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	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Drive-in four poster with climatic chamber for vehicles, X-Poster for 2&amp;3  	wheelers at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ARAI</a:t>
            </a:r>
          </a:p>
          <a:p>
            <a:pPr algn="just">
              <a:spcBef>
                <a:spcPts val="0"/>
              </a:spcBef>
              <a:buFont typeface="Wingdings" pitchFamily="2" charset="2"/>
              <a:buChar char="Ø"/>
            </a:pP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 	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Tilt test platform, Universal Pneumatic actuators, Seat &amp; seat belt  	anchorage, Resistance of seats for buses, Coupling devices, Cab  	pendulum, Bumper pendulum, Ballast plates, Upper &amp; Lower head form,  	Traction devices, Shoulder belt traction devices and ISOFIX fixtures at  	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ICAT 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&amp;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GARC</a:t>
            </a:r>
          </a:p>
          <a:p>
            <a:pPr algn="just">
              <a:spcBef>
                <a:spcPts val="0"/>
              </a:spcBef>
              <a:buFont typeface="Wingdings" pitchFamily="2" charset="2"/>
              <a:buChar char="Ø"/>
            </a:pP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 	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Cyclic actuators at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GARC</a:t>
            </a:r>
          </a:p>
          <a:p>
            <a:pPr algn="just">
              <a:spcBef>
                <a:spcPts val="0"/>
              </a:spcBef>
            </a:pPr>
            <a:endParaRPr lang="en-US" sz="2000" b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Picture 3" descr="CIMG24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6096000"/>
            <a:ext cx="2819400" cy="762000"/>
          </a:xfrm>
          <a:prstGeom prst="rect">
            <a:avLst/>
          </a:prstGeom>
        </p:spPr>
      </p:pic>
      <p:pic>
        <p:nvPicPr>
          <p:cNvPr id="5" name="Picture 4" descr="Dummies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6000" y="6096000"/>
            <a:ext cx="2819400" cy="762000"/>
          </a:xfrm>
          <a:prstGeom prst="rect">
            <a:avLst/>
          </a:prstGeom>
        </p:spPr>
      </p:pic>
      <p:pic>
        <p:nvPicPr>
          <p:cNvPr id="7" name="Picture 6" descr="CIMG243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24200" y="6096000"/>
            <a:ext cx="2895600" cy="762000"/>
          </a:xfrm>
          <a:prstGeom prst="rect">
            <a:avLst/>
          </a:prstGeom>
        </p:spPr>
      </p:pic>
      <p:pic>
        <p:nvPicPr>
          <p:cNvPr id="9" name="Picture 8" descr="NATRIP logo.bmp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33800" y="0"/>
            <a:ext cx="16764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0"/>
            <a:ext cx="8686800" cy="4572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533400"/>
            <a:ext cx="8686800" cy="54864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Fatigue &amp; Certification Cont’d</a:t>
            </a:r>
          </a:p>
        </p:txBody>
      </p:sp>
      <p:pic>
        <p:nvPicPr>
          <p:cNvPr id="4" name="Picture 3" descr="CIMG24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6096000"/>
            <a:ext cx="2819400" cy="762000"/>
          </a:xfrm>
          <a:prstGeom prst="rect">
            <a:avLst/>
          </a:prstGeom>
        </p:spPr>
      </p:pic>
      <p:pic>
        <p:nvPicPr>
          <p:cNvPr id="5" name="Picture 4" descr="Dummies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6000" y="6096000"/>
            <a:ext cx="2819400" cy="762000"/>
          </a:xfrm>
          <a:prstGeom prst="rect">
            <a:avLst/>
          </a:prstGeom>
        </p:spPr>
      </p:pic>
      <p:pic>
        <p:nvPicPr>
          <p:cNvPr id="7" name="Picture 6" descr="CIMG243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24200" y="6096000"/>
            <a:ext cx="2895600" cy="762000"/>
          </a:xfrm>
          <a:prstGeom prst="rect">
            <a:avLst/>
          </a:prstGeom>
        </p:spPr>
      </p:pic>
      <p:pic>
        <p:nvPicPr>
          <p:cNvPr id="16" name="Content Placeholder 3" descr="GARC_ 6 Ton ED Shaker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8600" y="1143000"/>
            <a:ext cx="4343401" cy="4876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>
            <a:outerShdw sx="1000" sy="1000" algn="tl" rotWithShape="0">
              <a:srgbClr val="000000"/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sp>
        <p:nvSpPr>
          <p:cNvPr id="18" name="TextBox 17"/>
          <p:cNvSpPr txBox="1"/>
          <p:nvPr/>
        </p:nvSpPr>
        <p:spPr>
          <a:xfrm>
            <a:off x="1371600" y="5486400"/>
            <a:ext cx="20574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C00000"/>
                </a:solidFill>
              </a:rPr>
              <a:t>ED-Shaker with Climatic Chamber at ICAT &amp; GARC</a:t>
            </a:r>
            <a:endParaRPr lang="en-US" sz="1400" b="1" dirty="0">
              <a:solidFill>
                <a:srgbClr val="C00000"/>
              </a:solidFill>
            </a:endParaRPr>
          </a:p>
        </p:txBody>
      </p:sp>
      <p:pic>
        <p:nvPicPr>
          <p:cNvPr id="33" name="Picture 30" descr="C:\Users\B.S.RAGHAV\Desktop\aisc august 2014\safety componnet\20140806_12394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8200" y="1143000"/>
            <a:ext cx="4258733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TextBox 33"/>
          <p:cNvSpPr txBox="1"/>
          <p:nvPr/>
        </p:nvSpPr>
        <p:spPr>
          <a:xfrm>
            <a:off x="5791200" y="5486400"/>
            <a:ext cx="20574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C00000"/>
                </a:solidFill>
              </a:rPr>
              <a:t>Pneumatic Coupling Test Rig at ICAT &amp; GARC</a:t>
            </a:r>
            <a:endParaRPr lang="en-US" sz="1400" b="1" dirty="0">
              <a:solidFill>
                <a:srgbClr val="C00000"/>
              </a:solidFill>
            </a:endParaRPr>
          </a:p>
        </p:txBody>
      </p:sp>
      <p:pic>
        <p:nvPicPr>
          <p:cNvPr id="17" name="Picture 16" descr="NATRIP logo.bmp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733800" y="0"/>
            <a:ext cx="16764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0"/>
            <a:ext cx="8686800" cy="4572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533400"/>
            <a:ext cx="8686800" cy="54864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Fatigue &amp; Certification Cont’d</a:t>
            </a:r>
          </a:p>
        </p:txBody>
      </p:sp>
      <p:pic>
        <p:nvPicPr>
          <p:cNvPr id="4" name="Picture 3" descr="CIMG24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6096000"/>
            <a:ext cx="2819400" cy="762000"/>
          </a:xfrm>
          <a:prstGeom prst="rect">
            <a:avLst/>
          </a:prstGeom>
        </p:spPr>
      </p:pic>
      <p:pic>
        <p:nvPicPr>
          <p:cNvPr id="5" name="Picture 4" descr="Dummies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6000" y="6096000"/>
            <a:ext cx="2819400" cy="762000"/>
          </a:xfrm>
          <a:prstGeom prst="rect">
            <a:avLst/>
          </a:prstGeom>
        </p:spPr>
      </p:pic>
      <p:pic>
        <p:nvPicPr>
          <p:cNvPr id="7" name="Picture 6" descr="CIMG243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24200" y="6096000"/>
            <a:ext cx="2895600" cy="762000"/>
          </a:xfrm>
          <a:prstGeom prst="rect">
            <a:avLst/>
          </a:prstGeom>
        </p:spPr>
      </p:pic>
      <p:pic>
        <p:nvPicPr>
          <p:cNvPr id="29" name="Picture 2" descr="C:\Documents and Settings\somendra\Desktop\POWERTRAIN\Photographs\GARC\IF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1143000"/>
            <a:ext cx="4343400" cy="4876800"/>
          </a:xfrm>
          <a:prstGeom prst="rect">
            <a:avLst/>
          </a:prstGeom>
          <a:noFill/>
        </p:spPr>
      </p:pic>
      <p:sp>
        <p:nvSpPr>
          <p:cNvPr id="30" name="TextBox 29"/>
          <p:cNvSpPr txBox="1"/>
          <p:nvPr/>
        </p:nvSpPr>
        <p:spPr>
          <a:xfrm>
            <a:off x="914400" y="5496580"/>
            <a:ext cx="28194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C00000"/>
                </a:solidFill>
              </a:rPr>
              <a:t>Interior Fitting &amp; Steering Impact Test system at ICAT &amp; GARC</a:t>
            </a:r>
            <a:endParaRPr lang="en-US" sz="1400" b="1" dirty="0">
              <a:solidFill>
                <a:srgbClr val="C00000"/>
              </a:solidFill>
            </a:endParaRPr>
          </a:p>
        </p:txBody>
      </p:sp>
      <p:pic>
        <p:nvPicPr>
          <p:cNvPr id="31" name="Picture 2" descr="C:\Documents and Settings\somendra\Desktop\POWERTRAIN\Photographs\GARC\HR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8200" y="1143000"/>
            <a:ext cx="4292600" cy="4876800"/>
          </a:xfrm>
          <a:prstGeom prst="rect">
            <a:avLst/>
          </a:prstGeom>
          <a:noFill/>
        </p:spPr>
      </p:pic>
      <p:sp>
        <p:nvSpPr>
          <p:cNvPr id="32" name="TextBox 31"/>
          <p:cNvSpPr txBox="1"/>
          <p:nvPr/>
        </p:nvSpPr>
        <p:spPr>
          <a:xfrm>
            <a:off x="5486400" y="5486400"/>
            <a:ext cx="27432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C00000"/>
                </a:solidFill>
              </a:rPr>
              <a:t>Head Restraint Test Rig at ICAT &amp; GARC</a:t>
            </a:r>
            <a:endParaRPr lang="en-US" sz="1400" b="1" dirty="0">
              <a:solidFill>
                <a:srgbClr val="C00000"/>
              </a:solidFill>
            </a:endParaRPr>
          </a:p>
        </p:txBody>
      </p:sp>
      <p:pic>
        <p:nvPicPr>
          <p:cNvPr id="17" name="Picture 16" descr="NATRIP logo.bmp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733800" y="0"/>
            <a:ext cx="16764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0"/>
            <a:ext cx="8686800" cy="4572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533400"/>
            <a:ext cx="8686800" cy="54864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Fatigue &amp; Certification Cont’d</a:t>
            </a:r>
          </a:p>
        </p:txBody>
      </p:sp>
      <p:pic>
        <p:nvPicPr>
          <p:cNvPr id="4" name="Picture 3" descr="CIMG24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6096000"/>
            <a:ext cx="2819400" cy="762000"/>
          </a:xfrm>
          <a:prstGeom prst="rect">
            <a:avLst/>
          </a:prstGeom>
        </p:spPr>
      </p:pic>
      <p:pic>
        <p:nvPicPr>
          <p:cNvPr id="5" name="Picture 4" descr="Dummies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6000" y="6096000"/>
            <a:ext cx="2819400" cy="762000"/>
          </a:xfrm>
          <a:prstGeom prst="rect">
            <a:avLst/>
          </a:prstGeom>
        </p:spPr>
      </p:pic>
      <p:pic>
        <p:nvPicPr>
          <p:cNvPr id="7" name="Picture 6" descr="CIMG243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24200" y="6096000"/>
            <a:ext cx="2895600" cy="762000"/>
          </a:xfrm>
          <a:prstGeom prst="rect">
            <a:avLst/>
          </a:prstGeom>
        </p:spPr>
      </p:pic>
      <p:pic>
        <p:nvPicPr>
          <p:cNvPr id="15" name="Picture 2" descr="C:\Documents and Settings\somendra\Desktop\POWERTRAIN\Photographs\GARC\BUMP P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1143000"/>
            <a:ext cx="4343400" cy="4876800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990600" y="5715000"/>
            <a:ext cx="281940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C00000"/>
                </a:solidFill>
              </a:rPr>
              <a:t>Bumper Pendulum Test Rig at GARC</a:t>
            </a:r>
            <a:endParaRPr lang="en-US" sz="1400" b="1" dirty="0">
              <a:solidFill>
                <a:srgbClr val="C00000"/>
              </a:solidFill>
            </a:endParaRPr>
          </a:p>
        </p:txBody>
      </p:sp>
      <p:pic>
        <p:nvPicPr>
          <p:cNvPr id="23" name="Picture 4" descr="C:\Documents and Settings\somendra\Desktop\untitled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8200" y="1143000"/>
            <a:ext cx="4267200" cy="4876800"/>
          </a:xfrm>
          <a:prstGeom prst="rect">
            <a:avLst/>
          </a:prstGeom>
          <a:noFill/>
        </p:spPr>
      </p:pic>
      <p:sp>
        <p:nvSpPr>
          <p:cNvPr id="24" name="TextBox 23"/>
          <p:cNvSpPr txBox="1"/>
          <p:nvPr/>
        </p:nvSpPr>
        <p:spPr>
          <a:xfrm>
            <a:off x="5867400" y="5715000"/>
            <a:ext cx="198120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C00000"/>
                </a:solidFill>
              </a:rPr>
              <a:t>Rotary Actuator at ICAT</a:t>
            </a:r>
            <a:endParaRPr lang="en-US" sz="1400" b="1" dirty="0">
              <a:solidFill>
                <a:srgbClr val="C00000"/>
              </a:solidFill>
            </a:endParaRPr>
          </a:p>
        </p:txBody>
      </p:sp>
      <p:pic>
        <p:nvPicPr>
          <p:cNvPr id="18" name="Picture 17" descr="NATRIP logo.bmp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733800" y="0"/>
            <a:ext cx="16764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0"/>
            <a:ext cx="8686800" cy="4572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533400"/>
            <a:ext cx="8686800" cy="54864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Fatigue &amp; Certification Cont’d</a:t>
            </a:r>
          </a:p>
        </p:txBody>
      </p:sp>
      <p:pic>
        <p:nvPicPr>
          <p:cNvPr id="4" name="Picture 3" descr="CIMG24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6096000"/>
            <a:ext cx="2819400" cy="762000"/>
          </a:xfrm>
          <a:prstGeom prst="rect">
            <a:avLst/>
          </a:prstGeom>
        </p:spPr>
      </p:pic>
      <p:pic>
        <p:nvPicPr>
          <p:cNvPr id="5" name="Picture 4" descr="Dummies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6000" y="6096000"/>
            <a:ext cx="2819400" cy="762000"/>
          </a:xfrm>
          <a:prstGeom prst="rect">
            <a:avLst/>
          </a:prstGeom>
        </p:spPr>
      </p:pic>
      <p:pic>
        <p:nvPicPr>
          <p:cNvPr id="7" name="Picture 6" descr="CIMG243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24200" y="6096000"/>
            <a:ext cx="2895600" cy="762000"/>
          </a:xfrm>
          <a:prstGeom prst="rect">
            <a:avLst/>
          </a:prstGeom>
        </p:spPr>
      </p:pic>
      <p:pic>
        <p:nvPicPr>
          <p:cNvPr id="19" name="Content Placeholder 7" descr="DSC05210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1143000"/>
            <a:ext cx="4343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1447800" y="5715000"/>
            <a:ext cx="213360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C00000"/>
                </a:solidFill>
              </a:rPr>
              <a:t>K &amp; C Machine at NATRAX</a:t>
            </a:r>
            <a:endParaRPr lang="en-US" sz="1400" b="1" dirty="0">
              <a:solidFill>
                <a:srgbClr val="C00000"/>
              </a:solidFill>
            </a:endParaRPr>
          </a:p>
        </p:txBody>
      </p:sp>
      <p:pic>
        <p:nvPicPr>
          <p:cNvPr id="21" name="Picture 15" descr="DSC02076.JPG"/>
          <p:cNvPicPr>
            <a:picLocks noChangeAspect="1"/>
          </p:cNvPicPr>
          <p:nvPr/>
        </p:nvPicPr>
        <p:blipFill>
          <a:blip r:embed="rId7" cstate="print"/>
          <a:srcRect l="5891" r="8682" b="8888"/>
          <a:stretch>
            <a:fillRect/>
          </a:stretch>
        </p:blipFill>
        <p:spPr bwMode="auto">
          <a:xfrm>
            <a:off x="4648200" y="1143000"/>
            <a:ext cx="4267200" cy="4874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Box 21"/>
          <p:cNvSpPr txBox="1"/>
          <p:nvPr/>
        </p:nvSpPr>
        <p:spPr>
          <a:xfrm>
            <a:off x="5638800" y="5715000"/>
            <a:ext cx="220980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C00000"/>
                </a:solidFill>
              </a:rPr>
              <a:t>Damper Test Rig at NATRAX</a:t>
            </a:r>
            <a:endParaRPr lang="en-US" sz="1400" b="1" dirty="0">
              <a:solidFill>
                <a:srgbClr val="C00000"/>
              </a:solidFill>
            </a:endParaRPr>
          </a:p>
        </p:txBody>
      </p:sp>
      <p:pic>
        <p:nvPicPr>
          <p:cNvPr id="18" name="Picture 17" descr="NATRIP logo.bmp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733800" y="0"/>
            <a:ext cx="16764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0"/>
            <a:ext cx="8686800" cy="4572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533400"/>
            <a:ext cx="8686800" cy="54864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Electromagnetic Compatibility (EMC)</a:t>
            </a:r>
            <a:endParaRPr lang="en-US" sz="2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r>
              <a:rPr lang="en-US" sz="2000" b="1" dirty="0" smtClean="0">
                <a:solidFill>
                  <a:srgbClr val="C00000"/>
                </a:solidFill>
              </a:rPr>
              <a:t>Upcoming facilities –</a:t>
            </a:r>
            <a:endParaRPr lang="en-US" sz="2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	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Vehicle Semi Anechoic Chamber (VSAC) for electromagnetic compatibility  	up-to heavy commercial vehicle, Component Semi Anechoic Chamber  	(CSAC) at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ICAT 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&amp;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GARC</a:t>
            </a:r>
          </a:p>
          <a:p>
            <a:pPr algn="just">
              <a:buFont typeface="Wingdings" pitchFamily="2" charset="2"/>
              <a:buChar char="Ø"/>
            </a:pP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 	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Vehicle Semi Anechoic Chamber for small vehicles and components at  	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GARC</a:t>
            </a:r>
          </a:p>
          <a:p>
            <a:pPr algn="just"/>
            <a:endParaRPr lang="en-US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Noise Vibration Harshness (NVH)</a:t>
            </a:r>
          </a:p>
          <a:p>
            <a:pPr algn="just"/>
            <a:r>
              <a:rPr lang="en-US" sz="2000" b="1" dirty="0" smtClean="0">
                <a:solidFill>
                  <a:srgbClr val="C00000"/>
                </a:solidFill>
              </a:rPr>
              <a:t>Upcoming facilities –</a:t>
            </a:r>
            <a:endParaRPr lang="en-US" sz="2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 	Transmission test bed, Vehicle Semi Anechoic Chamber (VSAC) for  	passenger car with 4X4 chassis </a:t>
            </a:r>
            <a:r>
              <a:rPr lang="en-US" sz="2000" dirty="0" err="1" smtClean="0">
                <a:solidFill>
                  <a:schemeClr val="accent1">
                    <a:lumMod val="75000"/>
                  </a:schemeClr>
                </a:solidFill>
              </a:rPr>
              <a:t>dyno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, Heavy Duty Semi Anechoic  	Chamber for trucks with 4X2 chassis </a:t>
            </a:r>
            <a:r>
              <a:rPr lang="en-US" sz="2000" dirty="0" err="1" smtClean="0">
                <a:solidFill>
                  <a:schemeClr val="accent1">
                    <a:lumMod val="75000"/>
                  </a:schemeClr>
                </a:solidFill>
              </a:rPr>
              <a:t>dyno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  and Pass by Noise 	instrumentation at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ICAT </a:t>
            </a:r>
            <a:r>
              <a:rPr lang="en-US" sz="2000" b="1" dirty="0" smtClean="0">
                <a:solidFill>
                  <a:srgbClr val="C00000"/>
                </a:solidFill>
              </a:rPr>
              <a:t>(only facility in India)</a:t>
            </a:r>
            <a:endParaRPr lang="en-US" sz="2000" b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Picture 3" descr="CIMG24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6096000"/>
            <a:ext cx="2819400" cy="762000"/>
          </a:xfrm>
          <a:prstGeom prst="rect">
            <a:avLst/>
          </a:prstGeom>
        </p:spPr>
      </p:pic>
      <p:pic>
        <p:nvPicPr>
          <p:cNvPr id="5" name="Picture 4" descr="Dummies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6000" y="6096000"/>
            <a:ext cx="2819400" cy="762000"/>
          </a:xfrm>
          <a:prstGeom prst="rect">
            <a:avLst/>
          </a:prstGeom>
        </p:spPr>
      </p:pic>
      <p:pic>
        <p:nvPicPr>
          <p:cNvPr id="7" name="Picture 6" descr="CIMG243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24200" y="6096000"/>
            <a:ext cx="2895600" cy="762000"/>
          </a:xfrm>
          <a:prstGeom prst="rect">
            <a:avLst/>
          </a:prstGeom>
        </p:spPr>
      </p:pic>
      <p:pic>
        <p:nvPicPr>
          <p:cNvPr id="9" name="Picture 8" descr="NATRIP logo.bmp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33800" y="0"/>
            <a:ext cx="16764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0"/>
            <a:ext cx="8686800" cy="4572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533400"/>
            <a:ext cx="8686800" cy="54864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National Automotive Testing and R&amp;D Infrastructure Project (NATRIP)</a:t>
            </a:r>
          </a:p>
          <a:p>
            <a:endParaRPr lang="en-US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The most significant initiative in Automotive Sector by Govt. of India with an initial investment of Rs 1718 Cr. in 2005, revised to Rs. 2288 Cr in 2011.</a:t>
            </a:r>
          </a:p>
          <a:p>
            <a:pPr algn="just">
              <a:buFont typeface="Arial" pitchFamily="34" charset="0"/>
              <a:buChar char="•"/>
            </a:pPr>
            <a:endParaRPr lang="en-US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 A unique joining of hands among the Government of India, a number of State Governments and Indian Automotive Industry to create  state-of-the-art Testing  facilities.</a:t>
            </a:r>
          </a:p>
          <a:p>
            <a:pPr algn="just">
              <a:buFont typeface="Arial" pitchFamily="34" charset="0"/>
              <a:buChar char="•"/>
            </a:pPr>
            <a:endParaRPr lang="en-US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 Creating core competencies in automotive technology  in India and to facilitate seamless integration of the Indian Automotive Industry with the world.</a:t>
            </a:r>
          </a:p>
          <a:p>
            <a:pPr algn="just"/>
            <a:endParaRPr lang="en-US" sz="2400" b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Picture 3" descr="CIMG24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6096000"/>
            <a:ext cx="2819400" cy="762000"/>
          </a:xfrm>
          <a:prstGeom prst="rect">
            <a:avLst/>
          </a:prstGeom>
        </p:spPr>
      </p:pic>
      <p:pic>
        <p:nvPicPr>
          <p:cNvPr id="5" name="Picture 4" descr="Dummies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6000" y="6096000"/>
            <a:ext cx="2819400" cy="762000"/>
          </a:xfrm>
          <a:prstGeom prst="rect">
            <a:avLst/>
          </a:prstGeom>
        </p:spPr>
      </p:pic>
      <p:pic>
        <p:nvPicPr>
          <p:cNvPr id="7" name="Picture 6" descr="CIMG243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24200" y="6096000"/>
            <a:ext cx="2896985" cy="760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NATRIP logo.bmp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33800" y="0"/>
            <a:ext cx="16764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0"/>
            <a:ext cx="8686800" cy="4572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533400"/>
            <a:ext cx="8686800" cy="54864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EMC &amp; NVH</a:t>
            </a:r>
          </a:p>
        </p:txBody>
      </p:sp>
      <p:pic>
        <p:nvPicPr>
          <p:cNvPr id="4" name="Picture 3" descr="CIMG24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6096000"/>
            <a:ext cx="2819400" cy="762000"/>
          </a:xfrm>
          <a:prstGeom prst="rect">
            <a:avLst/>
          </a:prstGeom>
        </p:spPr>
      </p:pic>
      <p:pic>
        <p:nvPicPr>
          <p:cNvPr id="5" name="Picture 4" descr="Dummies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6000" y="6096000"/>
            <a:ext cx="2819400" cy="762000"/>
          </a:xfrm>
          <a:prstGeom prst="rect">
            <a:avLst/>
          </a:prstGeom>
        </p:spPr>
      </p:pic>
      <p:pic>
        <p:nvPicPr>
          <p:cNvPr id="7" name="Picture 6" descr="CIMG243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24200" y="6096000"/>
            <a:ext cx="2895600" cy="762000"/>
          </a:xfrm>
          <a:prstGeom prst="rect">
            <a:avLst/>
          </a:prstGeom>
        </p:spPr>
      </p:pic>
      <p:pic>
        <p:nvPicPr>
          <p:cNvPr id="18" name="Picture 17" descr="NATRIP logo.bmp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33800" y="0"/>
            <a:ext cx="1676400" cy="457200"/>
          </a:xfrm>
          <a:prstGeom prst="rect">
            <a:avLst/>
          </a:prstGeom>
        </p:spPr>
      </p:pic>
      <p:pic>
        <p:nvPicPr>
          <p:cNvPr id="12" name="Picture 11" descr="EMC.bmp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28600" y="1143000"/>
            <a:ext cx="4343400" cy="48768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219200" y="5715000"/>
            <a:ext cx="220980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C00000"/>
                </a:solidFill>
              </a:rPr>
              <a:t>EMC lab at ICAT</a:t>
            </a:r>
            <a:endParaRPr lang="en-US" sz="1400" b="1" dirty="0">
              <a:solidFill>
                <a:srgbClr val="C00000"/>
              </a:solidFill>
            </a:endParaRPr>
          </a:p>
        </p:txBody>
      </p:sp>
      <p:pic>
        <p:nvPicPr>
          <p:cNvPr id="6" name="Picture 2" descr="C:\Documents and Settings\somendra\Desktop\NVH.jpe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48201" y="1143000"/>
            <a:ext cx="4267200" cy="487680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5943600" y="5715000"/>
            <a:ext cx="190500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C00000"/>
                </a:solidFill>
              </a:rPr>
              <a:t>NVH lab at ICAT</a:t>
            </a:r>
            <a:endParaRPr lang="en-US" sz="1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0"/>
            <a:ext cx="8686800" cy="4572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533400"/>
            <a:ext cx="8686800" cy="54864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Test Tracks</a:t>
            </a:r>
            <a:endParaRPr lang="en-US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>
              <a:spcBef>
                <a:spcPts val="0"/>
              </a:spcBef>
            </a:pPr>
            <a:r>
              <a:rPr lang="en-US" sz="2000" b="1" dirty="0" smtClean="0">
                <a:solidFill>
                  <a:srgbClr val="C00000"/>
                </a:solidFill>
              </a:rPr>
              <a:t>Completed Test Tracks –</a:t>
            </a:r>
          </a:p>
          <a:p>
            <a:pPr algn="just">
              <a:spcBef>
                <a:spcPts val="0"/>
              </a:spcBef>
            </a:pPr>
            <a:endParaRPr lang="en-US" sz="2000" b="1" dirty="0" smtClean="0">
              <a:solidFill>
                <a:srgbClr val="C00000"/>
              </a:solidFill>
            </a:endParaRPr>
          </a:p>
          <a:p>
            <a:pPr algn="just">
              <a:spcBef>
                <a:spcPts val="0"/>
              </a:spcBef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 	Steering pad track &amp; External noise track (ENT) at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GARC</a:t>
            </a:r>
            <a:endParaRPr lang="en-US" sz="2000" b="1" dirty="0" smtClean="0">
              <a:solidFill>
                <a:srgbClr val="C00000"/>
              </a:solidFill>
            </a:endParaRPr>
          </a:p>
          <a:p>
            <a:pPr algn="just">
              <a:spcBef>
                <a:spcPts val="0"/>
              </a:spcBef>
            </a:pPr>
            <a:endParaRPr lang="en-US" sz="2000" b="1" dirty="0" smtClean="0">
              <a:solidFill>
                <a:srgbClr val="C00000"/>
              </a:solidFill>
            </a:endParaRPr>
          </a:p>
          <a:p>
            <a:pPr algn="just">
              <a:spcBef>
                <a:spcPts val="0"/>
              </a:spcBef>
            </a:pPr>
            <a:r>
              <a:rPr lang="en-US" sz="2000" b="1" dirty="0" smtClean="0">
                <a:solidFill>
                  <a:srgbClr val="C00000"/>
                </a:solidFill>
              </a:rPr>
              <a:t>Up-coming Test Tracks –</a:t>
            </a:r>
          </a:p>
          <a:p>
            <a:pPr algn="just">
              <a:spcBef>
                <a:spcPts val="0"/>
              </a:spcBef>
            </a:pPr>
            <a:endParaRPr lang="en-US" sz="2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>
              <a:spcBef>
                <a:spcPts val="0"/>
              </a:spcBef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 	Steering pad track, Comfort track, Hill track, Oval track, Water flood track  	and Braking surface track at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ICAT</a:t>
            </a:r>
          </a:p>
          <a:p>
            <a:pPr algn="just"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 	Oval track (High Speed), Test hills track &amp; Braking surfaces track at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GARC</a:t>
            </a:r>
          </a:p>
          <a:p>
            <a:pPr algn="just"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 	Dynamic platform, Straight braking track, Hill test track, Accelerated  	fatigue track, Gravel and Off-road track, Dry handling circuit, Comfort  	track, Handling track for 2&amp;3 wheelers, Sustainability track, Wet skid pad  	and External noise track at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NATRAX</a:t>
            </a:r>
          </a:p>
        </p:txBody>
      </p:sp>
      <p:pic>
        <p:nvPicPr>
          <p:cNvPr id="4" name="Picture 3" descr="CIMG24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6096000"/>
            <a:ext cx="2819400" cy="762000"/>
          </a:xfrm>
          <a:prstGeom prst="rect">
            <a:avLst/>
          </a:prstGeom>
        </p:spPr>
      </p:pic>
      <p:pic>
        <p:nvPicPr>
          <p:cNvPr id="5" name="Picture 4" descr="Dummies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6000" y="6096000"/>
            <a:ext cx="2819400" cy="762000"/>
          </a:xfrm>
          <a:prstGeom prst="rect">
            <a:avLst/>
          </a:prstGeom>
        </p:spPr>
      </p:pic>
      <p:pic>
        <p:nvPicPr>
          <p:cNvPr id="7" name="Picture 6" descr="CIMG243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24200" y="6096000"/>
            <a:ext cx="2895600" cy="762000"/>
          </a:xfrm>
          <a:prstGeom prst="rect">
            <a:avLst/>
          </a:prstGeom>
        </p:spPr>
      </p:pic>
      <p:pic>
        <p:nvPicPr>
          <p:cNvPr id="9" name="Picture 8" descr="NATRIP logo.bmp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33800" y="0"/>
            <a:ext cx="16764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0"/>
            <a:ext cx="8686800" cy="4572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533400"/>
            <a:ext cx="8686800" cy="54864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Test Tracks Cont’d</a:t>
            </a:r>
          </a:p>
        </p:txBody>
      </p:sp>
      <p:pic>
        <p:nvPicPr>
          <p:cNvPr id="4" name="Picture 3" descr="CIMG24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6096000"/>
            <a:ext cx="2819400" cy="762000"/>
          </a:xfrm>
          <a:prstGeom prst="rect">
            <a:avLst/>
          </a:prstGeom>
        </p:spPr>
      </p:pic>
      <p:pic>
        <p:nvPicPr>
          <p:cNvPr id="5" name="Picture 4" descr="Dummies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6000" y="6096000"/>
            <a:ext cx="2819400" cy="762000"/>
          </a:xfrm>
          <a:prstGeom prst="rect">
            <a:avLst/>
          </a:prstGeom>
        </p:spPr>
      </p:pic>
      <p:pic>
        <p:nvPicPr>
          <p:cNvPr id="7" name="Picture 6" descr="CIMG243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24200" y="6096000"/>
            <a:ext cx="2895600" cy="762000"/>
          </a:xfrm>
          <a:prstGeom prst="rect">
            <a:avLst/>
          </a:prstGeom>
        </p:spPr>
      </p:pic>
      <p:pic>
        <p:nvPicPr>
          <p:cNvPr id="18" name="Picture 17" descr="NATRIP logo.bmp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33800" y="0"/>
            <a:ext cx="1676400" cy="4572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105400" y="3124200"/>
            <a:ext cx="220980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C00000"/>
                </a:solidFill>
              </a:rPr>
              <a:t>EMC lab at ICAT</a:t>
            </a:r>
            <a:endParaRPr lang="en-US" sz="1400" b="1" dirty="0">
              <a:solidFill>
                <a:srgbClr val="C00000"/>
              </a:solidFill>
            </a:endParaRPr>
          </a:p>
        </p:txBody>
      </p:sp>
      <p:pic>
        <p:nvPicPr>
          <p:cNvPr id="1027" name="Picture 3" descr="C:\Documents and Settings\somendra\Desktop\Track 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600" y="1143001"/>
            <a:ext cx="8686800" cy="243840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6934200" y="3200400"/>
            <a:ext cx="190500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C00000"/>
                </a:solidFill>
              </a:rPr>
              <a:t>Steering pad at GARC</a:t>
            </a:r>
            <a:endParaRPr lang="en-US" sz="1400" b="1" dirty="0">
              <a:solidFill>
                <a:srgbClr val="C00000"/>
              </a:solidFill>
            </a:endParaRPr>
          </a:p>
        </p:txBody>
      </p:sp>
      <p:pic>
        <p:nvPicPr>
          <p:cNvPr id="1028" name="Picture 4" descr="C:\Documents and Settings\somendra\Desktop\Track 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8600" y="3581400"/>
            <a:ext cx="8686800" cy="2438400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304800" y="3654623"/>
            <a:ext cx="251460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C00000"/>
                </a:solidFill>
              </a:rPr>
              <a:t>External Noise Tract at GARC</a:t>
            </a:r>
            <a:endParaRPr lang="en-US" sz="1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0"/>
            <a:ext cx="8686800" cy="4572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533400"/>
            <a:ext cx="8686800" cy="54864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CAD-CAE lab</a:t>
            </a:r>
            <a:endParaRPr lang="en-US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r>
              <a:rPr lang="en-US" sz="2000" b="1" dirty="0" smtClean="0">
                <a:solidFill>
                  <a:srgbClr val="C00000"/>
                </a:solidFill>
              </a:rPr>
              <a:t>Completed facilities –</a:t>
            </a:r>
            <a:endParaRPr lang="en-US" sz="2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	</a:t>
            </a:r>
            <a:r>
              <a:rPr lang="en-US" sz="2000" dirty="0" err="1" smtClean="0">
                <a:solidFill>
                  <a:schemeClr val="accent1">
                    <a:lumMod val="75000"/>
                  </a:schemeClr>
                </a:solidFill>
              </a:rPr>
              <a:t>Simulia-Abaqus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accent1">
                    <a:lumMod val="75000"/>
                  </a:schemeClr>
                </a:solidFill>
              </a:rPr>
              <a:t>Ansys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, Altair-</a:t>
            </a:r>
            <a:r>
              <a:rPr lang="en-US" sz="2000" dirty="0" err="1" smtClean="0">
                <a:solidFill>
                  <a:schemeClr val="accent1">
                    <a:lumMod val="75000"/>
                  </a:schemeClr>
                </a:solidFill>
              </a:rPr>
              <a:t>Hyperwork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accent1">
                    <a:lumMod val="75000"/>
                  </a:schemeClr>
                </a:solidFill>
              </a:rPr>
              <a:t>Catia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 V6, Siemens NX 13100, 	MSC-</a:t>
            </a:r>
            <a:r>
              <a:rPr lang="en-US" sz="2000" dirty="0" err="1" smtClean="0">
                <a:solidFill>
                  <a:schemeClr val="accent1">
                    <a:lumMod val="75000"/>
                  </a:schemeClr>
                </a:solidFill>
              </a:rPr>
              <a:t>Nastran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, MSC-Fatigue, MSC-Adams at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ICAT 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&amp;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GARC</a:t>
            </a:r>
          </a:p>
          <a:p>
            <a:pPr algn="just">
              <a:buFont typeface="Wingdings" pitchFamily="2" charset="2"/>
              <a:buChar char="Ø"/>
            </a:pP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 	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Siemens and MSC-Adams Car at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NATRAX</a:t>
            </a:r>
          </a:p>
          <a:p>
            <a:pPr algn="just"/>
            <a:endParaRPr lang="en-US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Automotive Infotronics lab</a:t>
            </a:r>
          </a:p>
          <a:p>
            <a:pPr algn="just"/>
            <a:r>
              <a:rPr lang="en-US" sz="2000" b="1" dirty="0" smtClean="0">
                <a:solidFill>
                  <a:srgbClr val="C00000"/>
                </a:solidFill>
              </a:rPr>
              <a:t>Upcoming facilities –</a:t>
            </a:r>
            <a:endParaRPr lang="en-US" sz="2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 	MATLAB, Measurement Calibration &amp; Diagnostic Tools (MCDF), 	Hardware in Loop (HIL) system for Single ECU test bench for       	Powertrain &amp; Chassis, Plant models (for Car &amp; Engine) with Model in 	Loop (MIL), Rapid prototyping system for ECU development at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ICAT 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&amp; 	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GARC</a:t>
            </a:r>
            <a:endParaRPr lang="en-US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>
              <a:buFont typeface="Wingdings" pitchFamily="2" charset="2"/>
              <a:buChar char="Ø"/>
            </a:pPr>
            <a:endParaRPr lang="en-US" sz="2000" b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Picture 3" descr="CIMG24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6096000"/>
            <a:ext cx="2819400" cy="762000"/>
          </a:xfrm>
          <a:prstGeom prst="rect">
            <a:avLst/>
          </a:prstGeom>
        </p:spPr>
      </p:pic>
      <p:pic>
        <p:nvPicPr>
          <p:cNvPr id="5" name="Picture 4" descr="Dummies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6000" y="6096000"/>
            <a:ext cx="2819400" cy="762000"/>
          </a:xfrm>
          <a:prstGeom prst="rect">
            <a:avLst/>
          </a:prstGeom>
        </p:spPr>
      </p:pic>
      <p:pic>
        <p:nvPicPr>
          <p:cNvPr id="7" name="Picture 6" descr="CIMG243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24200" y="6096000"/>
            <a:ext cx="2895600" cy="762000"/>
          </a:xfrm>
          <a:prstGeom prst="rect">
            <a:avLst/>
          </a:prstGeom>
        </p:spPr>
      </p:pic>
      <p:pic>
        <p:nvPicPr>
          <p:cNvPr id="9" name="Picture 8" descr="NATRIP logo.bmp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33800" y="0"/>
            <a:ext cx="16764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0"/>
            <a:ext cx="8686800" cy="4572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533400"/>
            <a:ext cx="8686800" cy="54864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Other Facilities &amp; Labs</a:t>
            </a:r>
            <a:endParaRPr lang="en-US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r>
              <a:rPr lang="en-US" sz="2000" b="1" dirty="0" smtClean="0">
                <a:solidFill>
                  <a:srgbClr val="C00000"/>
                </a:solidFill>
              </a:rPr>
              <a:t>Completed facilities –</a:t>
            </a:r>
          </a:p>
          <a:p>
            <a:pPr algn="just"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 	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Photometry lab</a:t>
            </a:r>
          </a:p>
          <a:p>
            <a:pPr algn="just"/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	</a:t>
            </a:r>
          </a:p>
          <a:p>
            <a:pPr algn="just"/>
            <a:endParaRPr lang="en-US" sz="2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endParaRPr lang="en-US" sz="2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endParaRPr lang="en-US" sz="2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endParaRPr lang="en-US" sz="2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endParaRPr lang="en-US" sz="2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endParaRPr lang="en-US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 	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Inspection &amp; Certification 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centre at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NIAIMT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:</a:t>
            </a:r>
          </a:p>
          <a:p>
            <a:pPr algn="just"/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	- </a:t>
            </a:r>
            <a:r>
              <a:rPr lang="en-US" sz="1800" dirty="0" smtClean="0">
                <a:solidFill>
                  <a:schemeClr val="accent1">
                    <a:lumMod val="75000"/>
                  </a:schemeClr>
                </a:solidFill>
              </a:rPr>
              <a:t>Fixed lane &amp; Mobile lane for Inspection &amp; Maintenance,</a:t>
            </a:r>
            <a:r>
              <a:rPr lang="en-US" sz="18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1800" dirty="0" smtClean="0">
                <a:solidFill>
                  <a:schemeClr val="accent1">
                    <a:lumMod val="75000"/>
                  </a:schemeClr>
                </a:solidFill>
              </a:rPr>
              <a:t>Mechanical training  	along with Driving Simulators.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	</a:t>
            </a:r>
          </a:p>
        </p:txBody>
      </p:sp>
      <p:pic>
        <p:nvPicPr>
          <p:cNvPr id="4" name="Picture 3" descr="CIMG24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6096000"/>
            <a:ext cx="2819400" cy="762000"/>
          </a:xfrm>
          <a:prstGeom prst="rect">
            <a:avLst/>
          </a:prstGeom>
        </p:spPr>
      </p:pic>
      <p:pic>
        <p:nvPicPr>
          <p:cNvPr id="5" name="Picture 4" descr="Dummies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6000" y="6096000"/>
            <a:ext cx="2819400" cy="762000"/>
          </a:xfrm>
          <a:prstGeom prst="rect">
            <a:avLst/>
          </a:prstGeom>
        </p:spPr>
      </p:pic>
      <p:pic>
        <p:nvPicPr>
          <p:cNvPr id="7" name="Picture 6" descr="CIMG243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24200" y="6096000"/>
            <a:ext cx="2895600" cy="762000"/>
          </a:xfrm>
          <a:prstGeom prst="rect">
            <a:avLst/>
          </a:prstGeom>
        </p:spPr>
      </p:pic>
      <p:pic>
        <p:nvPicPr>
          <p:cNvPr id="8" name="Picture 2" descr="C:\Documents and Settings\somendra\Desktop\DSC_173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19200" y="1828800"/>
            <a:ext cx="6781800" cy="24384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295400" y="3883223"/>
            <a:ext cx="205740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C00000"/>
                </a:solidFill>
              </a:rPr>
              <a:t>Photometry lab at GARC</a:t>
            </a:r>
            <a:endParaRPr lang="en-US" sz="1400" b="1" dirty="0">
              <a:solidFill>
                <a:srgbClr val="C00000"/>
              </a:solidFill>
            </a:endParaRPr>
          </a:p>
        </p:txBody>
      </p:sp>
      <p:pic>
        <p:nvPicPr>
          <p:cNvPr id="11" name="Picture 10" descr="NATRIP logo.bmp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733800" y="0"/>
            <a:ext cx="16764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0"/>
            <a:ext cx="8686800" cy="4572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533400"/>
            <a:ext cx="8686800" cy="54864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Inspection &amp; Maintenance</a:t>
            </a:r>
          </a:p>
        </p:txBody>
      </p:sp>
      <p:pic>
        <p:nvPicPr>
          <p:cNvPr id="4" name="Picture 3" descr="CIMG24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6096000"/>
            <a:ext cx="2819400" cy="762000"/>
          </a:xfrm>
          <a:prstGeom prst="rect">
            <a:avLst/>
          </a:prstGeom>
        </p:spPr>
      </p:pic>
      <p:pic>
        <p:nvPicPr>
          <p:cNvPr id="5" name="Picture 4" descr="Dummies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6000" y="6096000"/>
            <a:ext cx="2819400" cy="762000"/>
          </a:xfrm>
          <a:prstGeom prst="rect">
            <a:avLst/>
          </a:prstGeom>
        </p:spPr>
      </p:pic>
      <p:pic>
        <p:nvPicPr>
          <p:cNvPr id="7" name="Picture 6" descr="CIMG243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24200" y="6096000"/>
            <a:ext cx="2895600" cy="762000"/>
          </a:xfrm>
          <a:prstGeom prst="rect">
            <a:avLst/>
          </a:prstGeom>
        </p:spPr>
      </p:pic>
      <p:pic>
        <p:nvPicPr>
          <p:cNvPr id="15" name="Picture 6" descr="C:\Aml\Marketing\PPT photos\DSCN1247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1143000"/>
            <a:ext cx="4343400" cy="4876799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sx="1000" sy="1000" algn="tl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ZKoyel\Office\Pics\DSC0062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8200" y="1143000"/>
            <a:ext cx="4267200" cy="4876800"/>
          </a:xfrm>
          <a:prstGeom prst="rect">
            <a:avLst/>
          </a:prstGeom>
          <a:ln>
            <a:noFill/>
          </a:ln>
          <a:effectLst>
            <a:outerShdw sx="1000" sy="1000" algn="tl" rotWithShape="0">
              <a:srgbClr val="333333"/>
            </a:outerShdw>
          </a:effectLst>
        </p:spPr>
      </p:pic>
      <p:sp>
        <p:nvSpPr>
          <p:cNvPr id="23" name="TextBox 22"/>
          <p:cNvSpPr txBox="1"/>
          <p:nvPr/>
        </p:nvSpPr>
        <p:spPr>
          <a:xfrm>
            <a:off x="1524000" y="5715000"/>
            <a:ext cx="190500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C00000"/>
                </a:solidFill>
              </a:rPr>
              <a:t>Fixed lane at NIAIMT</a:t>
            </a:r>
            <a:endParaRPr lang="en-US" sz="1400" b="1" dirty="0">
              <a:solidFill>
                <a:srgbClr val="C00000"/>
              </a:solidFill>
            </a:endParaRPr>
          </a:p>
        </p:txBody>
      </p:sp>
      <p:pic>
        <p:nvPicPr>
          <p:cNvPr id="17" name="Picture 16" descr="NATRIP logo.bmp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733800" y="0"/>
            <a:ext cx="1676400" cy="4572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867400" y="5715000"/>
            <a:ext cx="190500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C00000"/>
                </a:solidFill>
              </a:rPr>
              <a:t>Mobile lane at NIAIMT</a:t>
            </a:r>
            <a:endParaRPr lang="en-US" sz="1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0"/>
            <a:ext cx="8686800" cy="4572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533400"/>
            <a:ext cx="8686800" cy="54864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Inspection &amp; Maintenance Cont’d</a:t>
            </a:r>
          </a:p>
        </p:txBody>
      </p:sp>
      <p:pic>
        <p:nvPicPr>
          <p:cNvPr id="4" name="Picture 3" descr="CIMG24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6096000"/>
            <a:ext cx="2819400" cy="762000"/>
          </a:xfrm>
          <a:prstGeom prst="rect">
            <a:avLst/>
          </a:prstGeom>
        </p:spPr>
      </p:pic>
      <p:pic>
        <p:nvPicPr>
          <p:cNvPr id="5" name="Picture 4" descr="Dummies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6000" y="6096000"/>
            <a:ext cx="2819400" cy="762000"/>
          </a:xfrm>
          <a:prstGeom prst="rect">
            <a:avLst/>
          </a:prstGeom>
        </p:spPr>
      </p:pic>
      <p:pic>
        <p:nvPicPr>
          <p:cNvPr id="7" name="Picture 6" descr="CIMG243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24200" y="6096000"/>
            <a:ext cx="2895600" cy="762000"/>
          </a:xfrm>
          <a:prstGeom prst="rect">
            <a:avLst/>
          </a:prstGeom>
        </p:spPr>
      </p:pic>
      <p:pic>
        <p:nvPicPr>
          <p:cNvPr id="25" name="Picture 2" descr="C:\Aml\Pictures\Latest Photos\DSC0210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228600" y="1143000"/>
            <a:ext cx="4343400" cy="4876800"/>
          </a:xfrm>
          <a:prstGeom prst="rect">
            <a:avLst/>
          </a:prstGeom>
          <a:effectLst>
            <a:outerShdw sx="1000" sy="1000" algn="tl" rotWithShape="0">
              <a:srgbClr val="000000"/>
            </a:outerShdw>
          </a:effectLst>
          <a:extLst/>
        </p:spPr>
      </p:pic>
      <p:sp>
        <p:nvSpPr>
          <p:cNvPr id="27" name="TextBox 26"/>
          <p:cNvSpPr txBox="1"/>
          <p:nvPr/>
        </p:nvSpPr>
        <p:spPr>
          <a:xfrm>
            <a:off x="838200" y="5715000"/>
            <a:ext cx="312420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C00000"/>
                </a:solidFill>
              </a:rPr>
              <a:t>Mechanical Training Centre at NIAIMT</a:t>
            </a:r>
            <a:endParaRPr lang="en-US" sz="1400" b="1" dirty="0">
              <a:solidFill>
                <a:srgbClr val="C00000"/>
              </a:solidFill>
            </a:endParaRPr>
          </a:p>
        </p:txBody>
      </p:sp>
      <p:pic>
        <p:nvPicPr>
          <p:cNvPr id="28" name="Picture 2" descr="C:\Aml\Marketing\Website\New Web\New folder\Photo web site\DSC0120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4648200" y="1143000"/>
            <a:ext cx="4267199" cy="4876800"/>
          </a:xfrm>
          <a:prstGeom prst="rect">
            <a:avLst/>
          </a:prstGeom>
          <a:effectLst>
            <a:outerShdw sx="1000" sy="1000" algn="tl" rotWithShape="0">
              <a:srgbClr val="000000"/>
            </a:outerShdw>
          </a:effectLst>
        </p:spPr>
      </p:pic>
      <p:sp>
        <p:nvSpPr>
          <p:cNvPr id="29" name="TextBox 28"/>
          <p:cNvSpPr txBox="1"/>
          <p:nvPr/>
        </p:nvSpPr>
        <p:spPr>
          <a:xfrm>
            <a:off x="5334000" y="5715000"/>
            <a:ext cx="281940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C00000"/>
                </a:solidFill>
              </a:rPr>
              <a:t>Driving Simulation lab at NIAIMT</a:t>
            </a:r>
            <a:endParaRPr lang="en-US" sz="1400" b="1" dirty="0">
              <a:solidFill>
                <a:srgbClr val="C00000"/>
              </a:solidFill>
            </a:endParaRPr>
          </a:p>
        </p:txBody>
      </p:sp>
      <p:pic>
        <p:nvPicPr>
          <p:cNvPr id="17" name="Picture 16" descr="NATRIP logo.bmp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733800" y="0"/>
            <a:ext cx="16764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686800" cy="57912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endParaRPr lang="en-US" sz="2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en-US" sz="2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en-US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Driving India Into The Future”</a:t>
            </a:r>
            <a:endParaRPr lang="en-US" sz="2000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sz="4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7200" b="1" dirty="0" smtClean="0">
                <a:solidFill>
                  <a:schemeClr val="accent1">
                    <a:lumMod val="75000"/>
                  </a:schemeClr>
                </a:solidFill>
              </a:rPr>
              <a:t>Thank You</a:t>
            </a:r>
            <a:endParaRPr lang="en-US" sz="7200" b="1" dirty="0">
              <a:solidFill>
                <a:schemeClr val="tx1"/>
              </a:solidFill>
            </a:endParaRPr>
          </a:p>
          <a:p>
            <a:pPr algn="l"/>
            <a:endParaRPr lang="en-US" sz="18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l"/>
            <a:endParaRPr lang="en-US" sz="18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l"/>
            <a:endParaRPr lang="en-US" sz="18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l"/>
            <a:r>
              <a:rPr lang="en-US" sz="1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Sanjay </a:t>
            </a:r>
            <a:r>
              <a:rPr lang="en-US" sz="18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Bandopadhyaya</a:t>
            </a:r>
            <a:r>
              <a:rPr lang="en-US" sz="1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 IAS</a:t>
            </a:r>
          </a:p>
          <a:p>
            <a:pPr algn="l"/>
            <a:r>
              <a:rPr 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Joint Secretary to the Government of India,</a:t>
            </a:r>
          </a:p>
          <a:p>
            <a:pPr algn="l"/>
            <a:r>
              <a:rPr 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CEO &amp; Project Direct, NATRIP</a:t>
            </a:r>
            <a:endParaRPr lang="en-US" sz="1800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l"/>
            <a:r>
              <a:rPr 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Email Address – </a:t>
            </a:r>
            <a:r>
              <a:rPr 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  <a:hlinkClick r:id="rId2"/>
              </a:rPr>
              <a:t>ceo@natrip.in</a:t>
            </a:r>
            <a:endParaRPr lang="en-US" sz="18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" name="Picture 3" descr="CIMG24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6096000"/>
            <a:ext cx="2819400" cy="762000"/>
          </a:xfrm>
          <a:prstGeom prst="rect">
            <a:avLst/>
          </a:prstGeom>
        </p:spPr>
      </p:pic>
      <p:pic>
        <p:nvPicPr>
          <p:cNvPr id="5" name="Picture 4" descr="Dummies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6000" y="6096000"/>
            <a:ext cx="2819400" cy="762000"/>
          </a:xfrm>
          <a:prstGeom prst="rect">
            <a:avLst/>
          </a:prstGeom>
        </p:spPr>
      </p:pic>
      <p:pic>
        <p:nvPicPr>
          <p:cNvPr id="7" name="Picture 6" descr="CIMG243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24200" y="6096000"/>
            <a:ext cx="2895600" cy="762000"/>
          </a:xfrm>
          <a:prstGeom prst="rect">
            <a:avLst/>
          </a:prstGeom>
        </p:spPr>
      </p:pic>
      <p:pic>
        <p:nvPicPr>
          <p:cNvPr id="8" name="Picture 7" descr="NATRIP logo.bmp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352800" y="381000"/>
            <a:ext cx="25146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0"/>
            <a:ext cx="8686800" cy="4572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533400"/>
            <a:ext cx="8686800" cy="54864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en-US" sz="4600" b="1" dirty="0" smtClean="0">
                <a:solidFill>
                  <a:schemeClr val="accent1">
                    <a:lumMod val="75000"/>
                  </a:schemeClr>
                </a:solidFill>
              </a:rPr>
              <a:t>NATRIP – Vision &amp; Mission</a:t>
            </a:r>
          </a:p>
          <a:p>
            <a:endParaRPr lang="en-US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>
              <a:lnSpc>
                <a:spcPct val="110000"/>
              </a:lnSpc>
            </a:pPr>
            <a:r>
              <a:rPr lang="en-US" b="1" dirty="0" smtClean="0">
                <a:solidFill>
                  <a:srgbClr val="C00000"/>
                </a:solidFill>
              </a:rPr>
              <a:t>Vision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 - Create state-of-art research and testing infrastructure to drive India into the future of global automotive excellence.</a:t>
            </a:r>
            <a:b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b="1" dirty="0" smtClean="0">
                <a:solidFill>
                  <a:srgbClr val="C00000"/>
                </a:solidFill>
              </a:rPr>
              <a:t>Mission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- NATRiP aims at setting up of seven state-of-the-art automotive testing and R&amp;D centres across the country and thereby:</a:t>
            </a:r>
          </a:p>
          <a:p>
            <a:pPr algn="just">
              <a:lnSpc>
                <a:spcPct val="110000"/>
              </a:lnSpc>
            </a:pPr>
            <a:endParaRPr lang="en-US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>
              <a:lnSpc>
                <a:spcPct val="110000"/>
              </a:lnSpc>
              <a:buFont typeface="Arial" pitchFamily="34" charset="0"/>
              <a:buChar char="•"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Creating core global competencies.</a:t>
            </a:r>
          </a:p>
          <a:p>
            <a:pPr algn="just">
              <a:lnSpc>
                <a:spcPct val="110000"/>
              </a:lnSpc>
              <a:buFont typeface="Arial" pitchFamily="34" charset="0"/>
              <a:buChar char="•"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Enhancing competitive skills for product development leading to deepening of manufacturing.</a:t>
            </a:r>
          </a:p>
          <a:p>
            <a:pPr algn="just">
              <a:lnSpc>
                <a:spcPct val="110000"/>
              </a:lnSpc>
              <a:buFont typeface="Arial" pitchFamily="34" charset="0"/>
              <a:buChar char="•"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Synergizing India’s unique capabilities in Information Technology with the automotive sector. </a:t>
            </a:r>
          </a:p>
          <a:p>
            <a:pPr algn="just">
              <a:lnSpc>
                <a:spcPct val="110000"/>
              </a:lnSpc>
              <a:buFont typeface="Arial" pitchFamily="34" charset="0"/>
              <a:buChar char="•"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Facilitating seamless integration of Indian automotive industry with the world to put India strongly on the global automotive map.</a:t>
            </a:r>
          </a:p>
          <a:p>
            <a:pPr algn="just"/>
            <a:endParaRPr lang="en-US" sz="2400" b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Picture 3" descr="CIMG24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6096000"/>
            <a:ext cx="2819400" cy="762000"/>
          </a:xfrm>
          <a:prstGeom prst="rect">
            <a:avLst/>
          </a:prstGeom>
        </p:spPr>
      </p:pic>
      <p:pic>
        <p:nvPicPr>
          <p:cNvPr id="5" name="Picture 4" descr="Dummies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6000" y="6096000"/>
            <a:ext cx="2819400" cy="762000"/>
          </a:xfrm>
          <a:prstGeom prst="rect">
            <a:avLst/>
          </a:prstGeom>
        </p:spPr>
      </p:pic>
      <p:pic>
        <p:nvPicPr>
          <p:cNvPr id="7" name="Picture 6" descr="CIMG243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24200" y="6096000"/>
            <a:ext cx="2896985" cy="760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NATRIP logo.bmp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33800" y="0"/>
            <a:ext cx="16764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0"/>
            <a:ext cx="8686800" cy="4572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533400"/>
            <a:ext cx="8686800" cy="54864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NATRIP Centres</a:t>
            </a:r>
          </a:p>
          <a:p>
            <a:endParaRPr lang="en-US" b="1" u="sng" dirty="0" smtClean="0"/>
          </a:p>
        </p:txBody>
      </p:sp>
      <p:pic>
        <p:nvPicPr>
          <p:cNvPr id="4" name="Picture 3" descr="CIMG24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6096000"/>
            <a:ext cx="2819400" cy="762000"/>
          </a:xfrm>
          <a:prstGeom prst="rect">
            <a:avLst/>
          </a:prstGeom>
        </p:spPr>
      </p:pic>
      <p:pic>
        <p:nvPicPr>
          <p:cNvPr id="5" name="Picture 4" descr="Dummies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6000" y="6096000"/>
            <a:ext cx="2819400" cy="762000"/>
          </a:xfrm>
          <a:prstGeom prst="rect">
            <a:avLst/>
          </a:prstGeom>
        </p:spPr>
      </p:pic>
      <p:pic>
        <p:nvPicPr>
          <p:cNvPr id="7" name="Picture 6" descr="CIMG243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24200" y="6096000"/>
            <a:ext cx="2896985" cy="76061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 Placeholder 2"/>
          <p:cNvSpPr txBox="1">
            <a:spLocks/>
          </p:cNvSpPr>
          <p:nvPr/>
        </p:nvSpPr>
        <p:spPr>
          <a:xfrm>
            <a:off x="288757" y="1287379"/>
            <a:ext cx="4207043" cy="46923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 full-fledged testing and homologation centre within the Northern hub at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ICAT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-Manesar, Haryana and Southern hub at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GARC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Oragadam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Chennai, Tamil Nadu.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Up-gradation of existing centres at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ARAI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Pune and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VRDE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-Ahmednagar in western hub, in  Maharashtra.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world-class Proving Ground on 4,123 acres of land at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NATRAX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Pithampur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near Indore,  Madhya Pradesh.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Hill Area Driving Training Centre and In-Use Vehicle Inspection &amp; Maintenance Centres in  North East at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NIAIMT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-Silchar, in Assam.</a:t>
            </a:r>
            <a:endParaRPr kumimoji="0" lang="en-I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Centre for Testing of Tractors and Off-Road Vehicles with national facility for accident data analysis at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NCVRS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-Rae Bareli, Uttar Pradesh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1" y="1600200"/>
            <a:ext cx="4191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NATRIP logo.bmp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733800" y="0"/>
            <a:ext cx="16764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0"/>
            <a:ext cx="8686800" cy="4572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533400"/>
            <a:ext cx="8686800" cy="54864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Facilities at various centres under NATRIP</a:t>
            </a:r>
          </a:p>
          <a:p>
            <a:pPr algn="just"/>
            <a:endParaRPr lang="en-US" sz="16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endParaRPr lang="en-US" sz="16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endParaRPr lang="en-US" sz="16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endParaRPr lang="en-US" sz="16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endParaRPr lang="en-US" sz="16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endParaRPr lang="en-US" sz="16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endParaRPr lang="en-US" sz="16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endParaRPr lang="en-US" sz="16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endParaRPr lang="en-US" sz="16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endParaRPr lang="en-US" sz="16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endParaRPr lang="en-US" sz="16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endParaRPr lang="en-US" sz="16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endParaRPr lang="en-US" sz="16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endParaRPr lang="en-US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endParaRPr lang="en-US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	- </a:t>
            </a: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Centre of Excellence</a:t>
            </a:r>
            <a:endParaRPr lang="en-US" sz="16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Picture 3" descr="CIMG24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6096000"/>
            <a:ext cx="2819400" cy="762000"/>
          </a:xfrm>
          <a:prstGeom prst="rect">
            <a:avLst/>
          </a:prstGeom>
        </p:spPr>
      </p:pic>
      <p:pic>
        <p:nvPicPr>
          <p:cNvPr id="5" name="Picture 4" descr="Dummies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96000" y="6096000"/>
            <a:ext cx="2819400" cy="762000"/>
          </a:xfrm>
          <a:prstGeom prst="rect">
            <a:avLst/>
          </a:prstGeom>
        </p:spPr>
      </p:pic>
      <p:pic>
        <p:nvPicPr>
          <p:cNvPr id="7" name="Picture 6" descr="CIMG243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24200" y="6096000"/>
            <a:ext cx="2895600" cy="762000"/>
          </a:xfrm>
          <a:prstGeom prst="rect">
            <a:avLst/>
          </a:prstGeom>
        </p:spPr>
      </p:pic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304803" y="1219200"/>
          <a:ext cx="8534400" cy="4191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  <a:gridCol w="1219200"/>
                <a:gridCol w="1219200"/>
              </a:tblGrid>
              <a:tr h="664427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ICAT</a:t>
                      </a:r>
                    </a:p>
                    <a:p>
                      <a:pPr algn="ctr"/>
                      <a:r>
                        <a:rPr lang="en-US" sz="1400" dirty="0" smtClean="0"/>
                        <a:t>Manesar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GARC</a:t>
                      </a:r>
                    </a:p>
                    <a:p>
                      <a:pPr algn="ctr"/>
                      <a:r>
                        <a:rPr lang="en-US" sz="1400" dirty="0" smtClean="0"/>
                        <a:t>Chennai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NATRAX</a:t>
                      </a:r>
                    </a:p>
                    <a:p>
                      <a:pPr algn="ctr"/>
                      <a:r>
                        <a:rPr lang="en-US" sz="1400" dirty="0" smtClean="0"/>
                        <a:t>Indore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ARAI</a:t>
                      </a:r>
                    </a:p>
                    <a:p>
                      <a:pPr algn="ctr"/>
                      <a:r>
                        <a:rPr lang="en-US" sz="1400" dirty="0" smtClean="0"/>
                        <a:t>Pune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VRDE</a:t>
                      </a:r>
                    </a:p>
                    <a:p>
                      <a:pPr algn="ctr"/>
                      <a:r>
                        <a:rPr lang="en-US" sz="1400" dirty="0" err="1" smtClean="0"/>
                        <a:t>Ahmednagar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NIAIMT</a:t>
                      </a:r>
                    </a:p>
                    <a:p>
                      <a:pPr algn="ctr"/>
                      <a:r>
                        <a:rPr lang="en-US" sz="1400" dirty="0" err="1" smtClean="0"/>
                        <a:t>Silchar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NCVRS</a:t>
                      </a:r>
                    </a:p>
                    <a:p>
                      <a:pPr algn="ctr"/>
                      <a:r>
                        <a:rPr lang="en-US" sz="1400" dirty="0" err="1" smtClean="0"/>
                        <a:t>Raebareily</a:t>
                      </a:r>
                      <a:endParaRPr lang="en-US" sz="1400" dirty="0"/>
                    </a:p>
                  </a:txBody>
                  <a:tcPr/>
                </a:tc>
              </a:tr>
              <a:tr h="3526573"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Char char="•"/>
                      </a:pPr>
                      <a:r>
                        <a:rPr lang="en-US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Powertrain</a:t>
                      </a:r>
                    </a:p>
                    <a:p>
                      <a:pPr algn="ctr">
                        <a:buFont typeface="Arial" pitchFamily="34" charset="0"/>
                        <a:buChar char="•"/>
                      </a:pPr>
                      <a:endParaRPr lang="en-US" sz="1400" dirty="0" smtClean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  <a:p>
                      <a:pPr algn="ctr">
                        <a:buFont typeface="Arial" pitchFamily="34" charset="0"/>
                        <a:buChar char="•"/>
                      </a:pPr>
                      <a:r>
                        <a:rPr lang="en-US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Fatigue &amp; Certification</a:t>
                      </a:r>
                    </a:p>
                    <a:p>
                      <a:pPr algn="ctr">
                        <a:buFont typeface="Arial" pitchFamily="34" charset="0"/>
                        <a:buChar char="•"/>
                      </a:pPr>
                      <a:endParaRPr lang="en-US" sz="1400" dirty="0" smtClean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  <a:p>
                      <a:pPr algn="ctr">
                        <a:buFont typeface="Arial" pitchFamily="34" charset="0"/>
                        <a:buChar char="•"/>
                      </a:pPr>
                      <a:r>
                        <a:rPr lang="en-US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Passive Safety</a:t>
                      </a:r>
                    </a:p>
                    <a:p>
                      <a:pPr algn="ctr">
                        <a:buFont typeface="Arial" pitchFamily="34" charset="0"/>
                        <a:buNone/>
                      </a:pPr>
                      <a:endParaRPr lang="en-US" sz="1400" dirty="0" smtClean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  <a:p>
                      <a:pPr algn="ctr">
                        <a:buFont typeface="Arial" pitchFamily="34" charset="0"/>
                        <a:buChar char="•"/>
                      </a:pPr>
                      <a:r>
                        <a:rPr lang="en-US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EMC</a:t>
                      </a:r>
                    </a:p>
                    <a:p>
                      <a:pPr algn="ctr">
                        <a:buFont typeface="Arial" pitchFamily="34" charset="0"/>
                        <a:buChar char="•"/>
                      </a:pPr>
                      <a:endParaRPr lang="en-US" sz="1400" dirty="0" smtClean="0"/>
                    </a:p>
                    <a:p>
                      <a:pPr algn="ctr">
                        <a:buFont typeface="Arial" pitchFamily="34" charset="0"/>
                        <a:buChar char="•"/>
                      </a:pPr>
                      <a:r>
                        <a:rPr lang="en-US" sz="1400" u="sng" dirty="0" smtClean="0">
                          <a:solidFill>
                            <a:srgbClr val="C00000"/>
                          </a:solidFill>
                        </a:rPr>
                        <a:t>NVH</a:t>
                      </a:r>
                    </a:p>
                    <a:p>
                      <a:pPr algn="ctr">
                        <a:buFont typeface="Arial" pitchFamily="34" charset="0"/>
                        <a:buChar char="•"/>
                      </a:pPr>
                      <a:endParaRPr lang="en-US" sz="1400" dirty="0" smtClean="0"/>
                    </a:p>
                    <a:p>
                      <a:pPr algn="ctr">
                        <a:buFont typeface="Arial" pitchFamily="34" charset="0"/>
                        <a:buChar char="•"/>
                      </a:pPr>
                      <a:r>
                        <a:rPr lang="en-US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Test</a:t>
                      </a:r>
                      <a:r>
                        <a:rPr lang="en-US" sz="14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Tracks</a:t>
                      </a:r>
                      <a:endParaRPr lang="en-US" sz="1400" dirty="0" smtClean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  <a:p>
                      <a:pPr algn="ctr">
                        <a:buFont typeface="Arial" pitchFamily="34" charset="0"/>
                        <a:buChar char="•"/>
                      </a:pPr>
                      <a:endParaRPr lang="en-US" sz="1400" dirty="0" smtClean="0"/>
                    </a:p>
                    <a:p>
                      <a:pPr algn="ctr">
                        <a:buFont typeface="Arial" pitchFamily="34" charset="0"/>
                        <a:buChar char="•"/>
                      </a:pPr>
                      <a:r>
                        <a:rPr lang="en-US" sz="1400" u="sng" dirty="0" smtClean="0">
                          <a:solidFill>
                            <a:srgbClr val="C00000"/>
                          </a:solidFill>
                        </a:rPr>
                        <a:t>Component</a:t>
                      </a:r>
                      <a:endParaRPr lang="en-US" sz="1400" u="sng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Char char="•"/>
                      </a:pPr>
                      <a:r>
                        <a:rPr lang="en-US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Powertrain</a:t>
                      </a:r>
                    </a:p>
                    <a:p>
                      <a:pPr algn="ctr">
                        <a:buFont typeface="Arial" pitchFamily="34" charset="0"/>
                        <a:buChar char="•"/>
                      </a:pPr>
                      <a:endParaRPr lang="en-US" sz="1400" dirty="0" smtClean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  <a:p>
                      <a:pPr algn="ctr">
                        <a:buFont typeface="Arial" pitchFamily="34" charset="0"/>
                        <a:buChar char="•"/>
                      </a:pPr>
                      <a:r>
                        <a:rPr lang="en-US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Fatigue &amp; Certification</a:t>
                      </a:r>
                    </a:p>
                    <a:p>
                      <a:pPr algn="ctr">
                        <a:buFont typeface="Arial" pitchFamily="34" charset="0"/>
                        <a:buChar char="•"/>
                      </a:pPr>
                      <a:endParaRPr lang="en-US" sz="1400" dirty="0" smtClean="0"/>
                    </a:p>
                    <a:p>
                      <a:pPr algn="ctr">
                        <a:buFont typeface="Arial" pitchFamily="34" charset="0"/>
                        <a:buChar char="•"/>
                      </a:pPr>
                      <a:r>
                        <a:rPr lang="en-US" sz="1400" u="sng" dirty="0" smtClean="0">
                          <a:solidFill>
                            <a:srgbClr val="C00000"/>
                          </a:solidFill>
                        </a:rPr>
                        <a:t>Advance Passive Safety</a:t>
                      </a:r>
                    </a:p>
                    <a:p>
                      <a:pPr algn="ctr">
                        <a:buFont typeface="Arial" pitchFamily="34" charset="0"/>
                        <a:buChar char="•"/>
                      </a:pPr>
                      <a:endParaRPr lang="en-US" sz="1400" dirty="0" smtClean="0"/>
                    </a:p>
                    <a:p>
                      <a:pPr algn="ctr">
                        <a:buFont typeface="Arial" pitchFamily="34" charset="0"/>
                        <a:buChar char="•"/>
                      </a:pPr>
                      <a:r>
                        <a:rPr lang="en-US" sz="1400" u="sng" dirty="0" smtClean="0">
                          <a:solidFill>
                            <a:srgbClr val="C00000"/>
                          </a:solidFill>
                        </a:rPr>
                        <a:t>EMC</a:t>
                      </a:r>
                    </a:p>
                    <a:p>
                      <a:pPr algn="ctr">
                        <a:buFont typeface="Arial" pitchFamily="34" charset="0"/>
                        <a:buChar char="•"/>
                      </a:pPr>
                      <a:endParaRPr lang="en-US" sz="1400" dirty="0" smtClean="0"/>
                    </a:p>
                    <a:p>
                      <a:pPr algn="ctr">
                        <a:buFont typeface="Arial" pitchFamily="34" charset="0"/>
                        <a:buChar char="•"/>
                      </a:pPr>
                      <a:r>
                        <a:rPr lang="en-US" sz="1400" u="sng" dirty="0" err="1" smtClean="0">
                          <a:solidFill>
                            <a:srgbClr val="C00000"/>
                          </a:solidFill>
                        </a:rPr>
                        <a:t>Infotronics</a:t>
                      </a:r>
                      <a:endParaRPr lang="en-US" sz="1400" u="sng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>
                        <a:buFont typeface="Arial" pitchFamily="34" charset="0"/>
                        <a:buChar char="•"/>
                      </a:pPr>
                      <a:endParaRPr lang="en-US" sz="1400" dirty="0" smtClean="0"/>
                    </a:p>
                    <a:p>
                      <a:pPr algn="ctr">
                        <a:buFont typeface="Arial" pitchFamily="34" charset="0"/>
                        <a:buChar char="•"/>
                      </a:pPr>
                      <a:r>
                        <a:rPr lang="en-US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Component</a:t>
                      </a:r>
                    </a:p>
                    <a:p>
                      <a:pPr algn="ctr">
                        <a:buFont typeface="Arial" pitchFamily="34" charset="0"/>
                        <a:buNone/>
                      </a:pPr>
                      <a:endParaRPr lang="en-US" sz="1400" dirty="0" smtClean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  <a:p>
                      <a:pPr algn="ctr">
                        <a:buFont typeface="Arial" pitchFamily="34" charset="0"/>
                        <a:buChar char="•"/>
                      </a:pPr>
                      <a:r>
                        <a:rPr lang="en-US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Test Tracks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Powertrain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endParaRPr lang="en-US" sz="140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400" u="sng" dirty="0" smtClean="0">
                          <a:solidFill>
                            <a:srgbClr val="C00000"/>
                          </a:solidFill>
                        </a:rPr>
                        <a:t>Vehicle Dynamics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endParaRPr lang="en-US" sz="140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400" u="sng" dirty="0" smtClean="0">
                          <a:solidFill>
                            <a:srgbClr val="C00000"/>
                          </a:solidFill>
                        </a:rPr>
                        <a:t>Test Tracks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Char char="•"/>
                      </a:pPr>
                      <a:r>
                        <a:rPr lang="en-US" sz="1400" u="sng" dirty="0" smtClean="0">
                          <a:solidFill>
                            <a:srgbClr val="C00000"/>
                          </a:solidFill>
                        </a:rPr>
                        <a:t>Powertrain</a:t>
                      </a:r>
                    </a:p>
                    <a:p>
                      <a:pPr algn="ctr">
                        <a:buFont typeface="Arial" pitchFamily="34" charset="0"/>
                        <a:buChar char="•"/>
                      </a:pPr>
                      <a:endParaRPr lang="en-US" sz="1400" dirty="0" smtClean="0"/>
                    </a:p>
                    <a:p>
                      <a:pPr algn="ctr">
                        <a:buFont typeface="Arial" pitchFamily="34" charset="0"/>
                        <a:buChar char="•"/>
                      </a:pPr>
                      <a:r>
                        <a:rPr lang="en-US" sz="1400" u="sng" dirty="0" smtClean="0">
                          <a:solidFill>
                            <a:srgbClr val="C00000"/>
                          </a:solidFill>
                        </a:rPr>
                        <a:t>Fatigue</a:t>
                      </a:r>
                    </a:p>
                    <a:p>
                      <a:pPr algn="ctr">
                        <a:buFont typeface="Arial" pitchFamily="34" charset="0"/>
                        <a:buChar char="•"/>
                      </a:pPr>
                      <a:endParaRPr lang="en-US" sz="1400" dirty="0" smtClean="0"/>
                    </a:p>
                    <a:p>
                      <a:pPr algn="ctr">
                        <a:buFont typeface="Arial" pitchFamily="34" charset="0"/>
                        <a:buChar char="•"/>
                      </a:pPr>
                      <a:endParaRPr lang="en-US" sz="1400" dirty="0" smtClean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  <a:p>
                      <a:pPr algn="ctr">
                        <a:buFont typeface="Arial" pitchFamily="34" charset="0"/>
                        <a:buChar char="•"/>
                      </a:pPr>
                      <a:r>
                        <a:rPr lang="en-US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Passive Safety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Char char="•"/>
                      </a:pPr>
                      <a:r>
                        <a:rPr lang="en-US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EMC</a:t>
                      </a:r>
                    </a:p>
                    <a:p>
                      <a:pPr algn="ctr">
                        <a:buFont typeface="Arial" pitchFamily="34" charset="0"/>
                        <a:buChar char="•"/>
                      </a:pPr>
                      <a:endParaRPr lang="en-US" sz="1400" dirty="0" smtClean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  <a:p>
                      <a:pPr algn="ctr">
                        <a:buFont typeface="Arial" pitchFamily="34" charset="0"/>
                        <a:buChar char="•"/>
                      </a:pPr>
                      <a:r>
                        <a:rPr lang="en-US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ABS Track</a:t>
                      </a:r>
                      <a:endParaRPr lang="en-US" sz="14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Char char="•"/>
                      </a:pPr>
                      <a:r>
                        <a:rPr lang="en-US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I&amp;M</a:t>
                      </a:r>
                    </a:p>
                    <a:p>
                      <a:pPr algn="ctr">
                        <a:buFont typeface="Arial" pitchFamily="34" charset="0"/>
                        <a:buChar char="•"/>
                      </a:pPr>
                      <a:endParaRPr lang="en-US" sz="1400" dirty="0" smtClean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  <a:p>
                      <a:pPr algn="ctr">
                        <a:buFont typeface="Arial" pitchFamily="34" charset="0"/>
                        <a:buChar char="•"/>
                      </a:pPr>
                      <a:r>
                        <a:rPr lang="en-US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Driving  </a:t>
                      </a:r>
                      <a:br>
                        <a:rPr lang="en-US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</a:br>
                      <a:r>
                        <a:rPr lang="en-US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 Training</a:t>
                      </a:r>
                    </a:p>
                    <a:p>
                      <a:pPr algn="ctr">
                        <a:buFont typeface="Arial" pitchFamily="34" charset="0"/>
                        <a:buChar char="•"/>
                      </a:pPr>
                      <a:endParaRPr lang="en-US" sz="1400" dirty="0" smtClean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  <a:p>
                      <a:pPr algn="ctr">
                        <a:buFont typeface="Arial" pitchFamily="34" charset="0"/>
                        <a:buChar char="•"/>
                      </a:pPr>
                      <a:r>
                        <a:rPr lang="en-US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Mechanics</a:t>
                      </a:r>
                      <a:r>
                        <a:rPr lang="en-US" sz="14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</a:t>
                      </a:r>
                      <a:br>
                        <a:rPr lang="en-US" sz="14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</a:br>
                      <a:r>
                        <a:rPr lang="en-US" sz="14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 Training</a:t>
                      </a:r>
                      <a:endParaRPr lang="en-US" sz="14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Char char="•"/>
                      </a:pPr>
                      <a:r>
                        <a:rPr lang="en-US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Powertrain</a:t>
                      </a:r>
                    </a:p>
                    <a:p>
                      <a:pPr algn="ctr">
                        <a:buFont typeface="Arial" pitchFamily="34" charset="0"/>
                        <a:buChar char="•"/>
                      </a:pPr>
                      <a:endParaRPr lang="en-US" sz="1400" dirty="0" smtClean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  <a:p>
                      <a:pPr algn="ctr">
                        <a:buFont typeface="Arial" pitchFamily="34" charset="0"/>
                        <a:buChar char="•"/>
                      </a:pPr>
                      <a:r>
                        <a:rPr lang="en-US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Fatigue</a:t>
                      </a:r>
                    </a:p>
                    <a:p>
                      <a:pPr algn="ctr">
                        <a:buFont typeface="Arial" pitchFamily="34" charset="0"/>
                        <a:buChar char="•"/>
                      </a:pPr>
                      <a:endParaRPr lang="en-US" sz="1400" dirty="0" smtClean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  <a:p>
                      <a:pPr algn="ctr">
                        <a:buFont typeface="Arial" pitchFamily="34" charset="0"/>
                        <a:buChar char="•"/>
                      </a:pPr>
                      <a:endParaRPr lang="en-US" sz="1400" dirty="0" smtClean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  <a:p>
                      <a:pPr algn="ctr">
                        <a:buFont typeface="Arial" pitchFamily="34" charset="0"/>
                        <a:buChar char="•"/>
                      </a:pPr>
                      <a:r>
                        <a:rPr lang="en-US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Track &amp; Field</a:t>
                      </a:r>
                    </a:p>
                    <a:p>
                      <a:pPr algn="ctr">
                        <a:buFont typeface="Arial" pitchFamily="34" charset="0"/>
                        <a:buChar char="•"/>
                      </a:pPr>
                      <a:endParaRPr lang="en-US" sz="1400" dirty="0" smtClean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  <a:p>
                      <a:pPr algn="ctr">
                        <a:buFont typeface="Arial" pitchFamily="34" charset="0"/>
                        <a:buChar char="•"/>
                      </a:pPr>
                      <a:r>
                        <a:rPr lang="en-US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Accident</a:t>
                      </a:r>
                      <a:r>
                        <a:rPr lang="en-US" sz="14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Data</a:t>
                      </a:r>
                      <a:endParaRPr lang="en-US" sz="14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914400" y="5562600"/>
            <a:ext cx="228600" cy="152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NATRIP logo.b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33800" y="0"/>
            <a:ext cx="16764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0"/>
            <a:ext cx="8686800" cy="4572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533400"/>
            <a:ext cx="8686800" cy="54864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Powertrain</a:t>
            </a:r>
            <a:endParaRPr lang="en-US" sz="2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000" b="1" dirty="0" smtClean="0">
                <a:solidFill>
                  <a:srgbClr val="C00000"/>
                </a:solidFill>
              </a:rPr>
              <a:t>Completed facilities –</a:t>
            </a:r>
          </a:p>
          <a:p>
            <a:pPr algn="just"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 	Mileage Accumulation Chassis Dynamometer (MACD) for 2W, 3W &amp; 4W  	at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ICAT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 &amp;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GARC</a:t>
            </a:r>
          </a:p>
          <a:p>
            <a:pPr algn="just"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 	Engine Test Cell  (ETC) for Heavy duty and Light duty engines at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ARAI</a:t>
            </a:r>
          </a:p>
          <a:p>
            <a:pPr algn="just"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 	Sealed Housing Evaporation Determination (SHED) facility for 2W, 3W  	and 4W at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ICAT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algn="just"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 	Vehicle Test Cell (VTC) for 4W at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ICAT 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&amp;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NATRAX</a:t>
            </a:r>
            <a:endParaRPr lang="en-US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endParaRPr lang="en-US" sz="2000" b="1" dirty="0" smtClean="0">
              <a:solidFill>
                <a:srgbClr val="C00000"/>
              </a:solidFill>
            </a:endParaRPr>
          </a:p>
          <a:p>
            <a:pPr algn="just"/>
            <a:r>
              <a:rPr lang="en-US" sz="2000" b="1" dirty="0" smtClean="0">
                <a:solidFill>
                  <a:srgbClr val="C00000"/>
                </a:solidFill>
              </a:rPr>
              <a:t>Upcoming facilities –</a:t>
            </a:r>
            <a:endParaRPr lang="en-US" sz="2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	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Vehicle Test Cell (VTC) for 2W, 3W &amp; 4W at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ARAI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 &amp;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GARC</a:t>
            </a:r>
          </a:p>
          <a:p>
            <a:pPr algn="just">
              <a:spcBef>
                <a:spcPts val="0"/>
              </a:spcBef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	Engine Test Cell (ETC) for Heavy duty &amp; Light duty engines at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ICAT 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&amp;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GARC</a:t>
            </a:r>
            <a:endParaRPr lang="en-US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>
              <a:spcBef>
                <a:spcPts val="0"/>
              </a:spcBef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	Climatic Vehicle Test Cell &amp; Low Temperature Soak Room for 4W at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ICAT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,  	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ARAI 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&amp;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GARC</a:t>
            </a:r>
          </a:p>
          <a:p>
            <a:pPr algn="just">
              <a:spcBef>
                <a:spcPts val="0"/>
              </a:spcBef>
              <a:buFont typeface="Wingdings" pitchFamily="2" charset="2"/>
              <a:buChar char="Ø"/>
            </a:pP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 	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SHED facility at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ARAI 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&amp;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GARC</a:t>
            </a:r>
            <a:endParaRPr lang="en-US" sz="2400" b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Picture 3" descr="CIMG24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6096000"/>
            <a:ext cx="2819400" cy="762000"/>
          </a:xfrm>
          <a:prstGeom prst="rect">
            <a:avLst/>
          </a:prstGeom>
        </p:spPr>
      </p:pic>
      <p:pic>
        <p:nvPicPr>
          <p:cNvPr id="5" name="Picture 4" descr="Dummies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6000" y="6096000"/>
            <a:ext cx="2819400" cy="762000"/>
          </a:xfrm>
          <a:prstGeom prst="rect">
            <a:avLst/>
          </a:prstGeom>
        </p:spPr>
      </p:pic>
      <p:pic>
        <p:nvPicPr>
          <p:cNvPr id="7" name="Picture 6" descr="CIMG243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24200" y="6096000"/>
            <a:ext cx="2896985" cy="760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NATRIP logo.bmp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33800" y="0"/>
            <a:ext cx="16764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0"/>
            <a:ext cx="8686800" cy="4572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533400"/>
            <a:ext cx="8686800" cy="54864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Powertrain Cont’d</a:t>
            </a:r>
          </a:p>
        </p:txBody>
      </p:sp>
      <p:pic>
        <p:nvPicPr>
          <p:cNvPr id="4" name="Picture 3" descr="CIMG24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6096000"/>
            <a:ext cx="2819400" cy="762000"/>
          </a:xfrm>
          <a:prstGeom prst="rect">
            <a:avLst/>
          </a:prstGeom>
        </p:spPr>
      </p:pic>
      <p:pic>
        <p:nvPicPr>
          <p:cNvPr id="5" name="Picture 4" descr="Dummies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6000" y="6096000"/>
            <a:ext cx="2819400" cy="762000"/>
          </a:xfrm>
          <a:prstGeom prst="rect">
            <a:avLst/>
          </a:prstGeom>
        </p:spPr>
      </p:pic>
      <p:pic>
        <p:nvPicPr>
          <p:cNvPr id="7" name="Picture 6" descr="CIMG243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24200" y="6096000"/>
            <a:ext cx="2895600" cy="762000"/>
          </a:xfrm>
          <a:prstGeom prst="rect">
            <a:avLst/>
          </a:prstGeom>
        </p:spPr>
      </p:pic>
      <p:pic>
        <p:nvPicPr>
          <p:cNvPr id="11" name="Picture 2" descr="C:\Documents and Settings\somendra\Desktop\POWERTRAIN\Photographs\P1050061_640x48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1143000"/>
            <a:ext cx="4343400" cy="487680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1447800" y="5681246"/>
            <a:ext cx="213360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C00000"/>
                </a:solidFill>
              </a:rPr>
              <a:t>MACD at ICAT &amp; GARC</a:t>
            </a:r>
            <a:endParaRPr lang="en-US" sz="1600" b="1" dirty="0">
              <a:solidFill>
                <a:srgbClr val="C00000"/>
              </a:solidFill>
            </a:endParaRPr>
          </a:p>
        </p:txBody>
      </p:sp>
      <p:pic>
        <p:nvPicPr>
          <p:cNvPr id="1029" name="Picture 5" descr="C:\Documents and Settings\somendra\Desktop\IMG-20150225-0132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8200" y="1143000"/>
            <a:ext cx="4267200" cy="4876800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5791200" y="5715000"/>
            <a:ext cx="220980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C00000"/>
                </a:solidFill>
              </a:rPr>
              <a:t>VTC at ICAT &amp; NATRAX</a:t>
            </a:r>
            <a:endParaRPr lang="en-US" sz="1600" b="1" dirty="0">
              <a:solidFill>
                <a:srgbClr val="C00000"/>
              </a:solidFill>
            </a:endParaRPr>
          </a:p>
        </p:txBody>
      </p:sp>
      <p:pic>
        <p:nvPicPr>
          <p:cNvPr id="18" name="Picture 17" descr="NATRIP logo.bmp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733800" y="0"/>
            <a:ext cx="16764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0"/>
            <a:ext cx="8686800" cy="4572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533400"/>
            <a:ext cx="8686800" cy="54864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Powertrain Cont’d</a:t>
            </a:r>
          </a:p>
        </p:txBody>
      </p:sp>
      <p:pic>
        <p:nvPicPr>
          <p:cNvPr id="4" name="Picture 3" descr="CIMG24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6096000"/>
            <a:ext cx="2819400" cy="762000"/>
          </a:xfrm>
          <a:prstGeom prst="rect">
            <a:avLst/>
          </a:prstGeom>
        </p:spPr>
      </p:pic>
      <p:pic>
        <p:nvPicPr>
          <p:cNvPr id="5" name="Picture 4" descr="Dummies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6000" y="6096000"/>
            <a:ext cx="2819400" cy="762000"/>
          </a:xfrm>
          <a:prstGeom prst="rect">
            <a:avLst/>
          </a:prstGeom>
        </p:spPr>
      </p:pic>
      <p:pic>
        <p:nvPicPr>
          <p:cNvPr id="7" name="Picture 6" descr="CIMG243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24200" y="6096000"/>
            <a:ext cx="2895600" cy="762000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/>
          <a:srcRect l="22839" t="3125" r="15080" b="10417"/>
          <a:stretch>
            <a:fillRect/>
          </a:stretch>
        </p:blipFill>
        <p:spPr bwMode="auto">
          <a:xfrm>
            <a:off x="228600" y="1143000"/>
            <a:ext cx="4343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Documents and Settings\somendra\Desktop\POWERTRAIN\Photographs\PWT2\DSC0101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8200" y="1143000"/>
            <a:ext cx="4267200" cy="4862865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1828800" y="5638800"/>
            <a:ext cx="129540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C00000"/>
                </a:solidFill>
              </a:rPr>
              <a:t>SHED at ICAT</a:t>
            </a:r>
            <a:endParaRPr lang="en-US" sz="1600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48400" y="5638800"/>
            <a:ext cx="121920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C00000"/>
                </a:solidFill>
              </a:rPr>
              <a:t>ETC at ARAI</a:t>
            </a:r>
            <a:endParaRPr lang="en-US" sz="1600" b="1" dirty="0">
              <a:solidFill>
                <a:srgbClr val="C00000"/>
              </a:solidFill>
            </a:endParaRPr>
          </a:p>
        </p:txBody>
      </p:sp>
      <p:pic>
        <p:nvPicPr>
          <p:cNvPr id="18" name="Picture 17" descr="NATRIP logo.bmp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733800" y="0"/>
            <a:ext cx="16764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0"/>
            <a:ext cx="8686800" cy="4572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533400"/>
            <a:ext cx="8686800" cy="54864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Powertrain Cont’d</a:t>
            </a:r>
          </a:p>
        </p:txBody>
      </p:sp>
      <p:pic>
        <p:nvPicPr>
          <p:cNvPr id="4" name="Picture 3" descr="CIMG24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6096000"/>
            <a:ext cx="2819400" cy="762000"/>
          </a:xfrm>
          <a:prstGeom prst="rect">
            <a:avLst/>
          </a:prstGeom>
        </p:spPr>
      </p:pic>
      <p:pic>
        <p:nvPicPr>
          <p:cNvPr id="5" name="Picture 4" descr="Dummies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6000" y="6096000"/>
            <a:ext cx="2819400" cy="762000"/>
          </a:xfrm>
          <a:prstGeom prst="rect">
            <a:avLst/>
          </a:prstGeom>
        </p:spPr>
      </p:pic>
      <p:pic>
        <p:nvPicPr>
          <p:cNvPr id="7" name="Picture 6" descr="CIMG243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24200" y="6096000"/>
            <a:ext cx="2895600" cy="762000"/>
          </a:xfrm>
          <a:prstGeom prst="rect">
            <a:avLst/>
          </a:prstGeom>
        </p:spPr>
      </p:pic>
      <p:pic>
        <p:nvPicPr>
          <p:cNvPr id="18" name="Picture 17" descr="NATRIP logo.bmp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33800" y="0"/>
            <a:ext cx="1676400" cy="457200"/>
          </a:xfrm>
          <a:prstGeom prst="rect">
            <a:avLst/>
          </a:prstGeom>
        </p:spPr>
      </p:pic>
      <p:pic>
        <p:nvPicPr>
          <p:cNvPr id="1026" name="Picture 2" descr="C:\Documents and Settings\somendra\Desktop\PWT\image6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600" y="1143000"/>
            <a:ext cx="8686800" cy="2438400"/>
          </a:xfrm>
          <a:prstGeom prst="rect">
            <a:avLst/>
          </a:prstGeom>
          <a:noFill/>
        </p:spPr>
      </p:pic>
      <p:pic>
        <p:nvPicPr>
          <p:cNvPr id="1027" name="Picture 3" descr="C:\Documents and Settings\somendra\Desktop\PWT\image8.jpe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8600" y="3657600"/>
            <a:ext cx="8686800" cy="2362200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3429000" y="3242846"/>
            <a:ext cx="213360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C00000"/>
                </a:solidFill>
              </a:rPr>
              <a:t>CVTC &amp; LTSR at ICAT</a:t>
            </a:r>
            <a:endParaRPr lang="en-US" sz="1600" b="1" dirty="0">
              <a:solidFill>
                <a:srgbClr val="C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429000" y="5638800"/>
            <a:ext cx="213360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C00000"/>
                </a:solidFill>
              </a:rPr>
              <a:t>Soak Room at ICAT</a:t>
            </a:r>
            <a:endParaRPr lang="en-US" sz="1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1832</TotalTime>
  <Words>575</Words>
  <Application>Microsoft Office PowerPoint</Application>
  <PresentationFormat>On-screen Show (4:3)</PresentationFormat>
  <Paragraphs>264</Paragraphs>
  <Slides>27</Slides>
  <Notes>24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 “Driving India Into The Future”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somendra</dc:creator>
  <cp:lastModifiedBy>UNECE</cp:lastModifiedBy>
  <cp:revision>445</cp:revision>
  <dcterms:created xsi:type="dcterms:W3CDTF">2014-12-02T06:05:03Z</dcterms:created>
  <dcterms:modified xsi:type="dcterms:W3CDTF">2015-11-10T07:43:31Z</dcterms:modified>
</cp:coreProperties>
</file>