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19"/>
  </p:notesMasterIdLst>
  <p:sldIdLst>
    <p:sldId id="274" r:id="rId2"/>
    <p:sldId id="261" r:id="rId3"/>
    <p:sldId id="258" r:id="rId4"/>
    <p:sldId id="260" r:id="rId5"/>
    <p:sldId id="264" r:id="rId6"/>
    <p:sldId id="273" r:id="rId7"/>
    <p:sldId id="265" r:id="rId8"/>
    <p:sldId id="263" r:id="rId9"/>
    <p:sldId id="262" r:id="rId10"/>
    <p:sldId id="267" r:id="rId11"/>
    <p:sldId id="268" r:id="rId12"/>
    <p:sldId id="275" r:id="rId13"/>
    <p:sldId id="276" r:id="rId14"/>
    <p:sldId id="277" r:id="rId15"/>
    <p:sldId id="271" r:id="rId16"/>
    <p:sldId id="272" r:id="rId17"/>
    <p:sldId id="269" r:id="rId18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350EDC"/>
    <a:srgbClr val="A1E0ED"/>
    <a:srgbClr val="A4E2EE"/>
    <a:srgbClr val="8FE2FF"/>
    <a:srgbClr val="3FCDFF"/>
    <a:srgbClr val="E5F4F7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58" y="-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30"/>
    </mc:Choice>
    <mc:Fallback>
      <c:style val="30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849035187287175"/>
          <c:y val="0"/>
          <c:w val="0.81112372304199776"/>
          <c:h val="0.94199841813867646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50</c:v>
                </c:pt>
                <c:pt idx="1">
                  <c:v>25</c:v>
                </c:pt>
                <c:pt idx="2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7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autoTitleDeleted val="1"/>
    <c:plotArea>
      <c:layout>
        <c:manualLayout>
          <c:layoutTarget val="inner"/>
          <c:xMode val="edge"/>
          <c:yMode val="edge"/>
          <c:x val="8.1335407176980332E-2"/>
          <c:y val="1.8245099203536772E-2"/>
          <c:w val="0.88436099692626746"/>
          <c:h val="0.9148562037168284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90</c:v>
                </c:pt>
                <c:pt idx="1">
                  <c:v>270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15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29"/>
    </mc:Choice>
    <mc:Fallback>
      <c:style val="2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527524068131325"/>
          <c:y val="0"/>
          <c:w val="0.78869414959269313"/>
          <c:h val="0.9410898379970544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90</c:v>
                </c:pt>
                <c:pt idx="1">
                  <c:v>270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35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0.3604</cdr:x>
      <cdr:y>0.20928</cdr:y>
    </cdr:from>
    <cdr:to>
      <cdr:x>0.66932</cdr:x>
      <cdr:y>0.38866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08112" y="504056"/>
          <a:ext cx="864096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18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EU/6</a:t>
          </a:r>
          <a:endParaRPr lang="ru-RU" sz="1800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cdr:txBody>
    </cdr:sp>
  </cdr:relSizeAnchor>
  <cdr:relSizeAnchor xmlns:cdr="http://schemas.openxmlformats.org/drawingml/2006/chartDrawing">
    <cdr:from>
      <cdr:x>0.1802</cdr:x>
      <cdr:y>0.56804</cdr:y>
    </cdr:from>
    <cdr:to>
      <cdr:x>0.51486</cdr:x>
      <cdr:y>0.74742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04056" y="1368152"/>
          <a:ext cx="936104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EAEU/3</a:t>
          </a:r>
          <a:endParaRPr lang="ru-RU" sz="18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0.51486</cdr:x>
      <cdr:y>0.56804</cdr:y>
    </cdr:from>
    <cdr:to>
      <cdr:x>0.87328</cdr:x>
      <cdr:y>0.71752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440154" y="1368156"/>
          <a:ext cx="1002550" cy="3600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Other/3</a:t>
          </a:r>
          <a:endParaRPr lang="ru-RU" sz="1800" dirty="0">
            <a:solidFill>
              <a:schemeClr val="bg1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8F80F1-AA21-4152-B444-3C8154E7DBF4}" type="datetimeFigureOut">
              <a:rPr lang="ru-RU" smtClean="0"/>
              <a:t>05.11.2015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1B3C6D-44F1-401E-AFF4-503D7E6E491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0147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B3C6D-44F1-401E-AFF4-503D7E6E491C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07094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B3C6D-44F1-401E-AFF4-503D7E6E491C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44727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B3C6D-44F1-401E-AFF4-503D7E6E491C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44287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B3C6D-44F1-401E-AFF4-503D7E6E491C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7929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358AE-879E-4FE7-A7E0-B6944EEFDB8C}" type="datetime1">
              <a:rPr lang="ru-RU" smtClean="0"/>
              <a:t>05.11.2015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1CF5D-231D-4A57-8ACA-DDF8F1A0115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6187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AB7F1-5784-4B6D-A31C-70C29DC357D2}" type="datetime1">
              <a:rPr lang="ru-RU" smtClean="0"/>
              <a:t>05.11.2015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1CF5D-231D-4A57-8ACA-DDF8F1A0115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8198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4A66F-EBD0-4247-B939-9BF605D99E99}" type="datetime1">
              <a:rPr lang="ru-RU" smtClean="0"/>
              <a:t>05.11.2015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1CF5D-231D-4A57-8ACA-DDF8F1A0115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2243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30D10-DD52-4DF5-B07E-B19B538ED277}" type="datetime1">
              <a:rPr lang="ru-RU" smtClean="0"/>
              <a:t>05.11.2015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1CF5D-231D-4A57-8ACA-DDF8F1A0115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7358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DB75-CC42-407E-B2AE-649D567FF4F3}" type="datetime1">
              <a:rPr lang="ru-RU" smtClean="0"/>
              <a:t>05.11.2015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1CF5D-231D-4A57-8ACA-DDF8F1A0115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6608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79B4E-45EA-49EC-ACFD-82B1B1207D93}" type="datetime1">
              <a:rPr lang="ru-RU" smtClean="0"/>
              <a:t>05.11.2015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1CF5D-231D-4A57-8ACA-DDF8F1A0115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5733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CF19D-288A-4C0A-999A-42458DF6F7E9}" type="datetime1">
              <a:rPr lang="ru-RU" smtClean="0"/>
              <a:t>05.11.2015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1CF5D-231D-4A57-8ACA-DDF8F1A0115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6553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A58DC-96D8-4A97-B1EC-D6BEDA293CC0}" type="datetime1">
              <a:rPr lang="ru-RU" smtClean="0"/>
              <a:t>05.11.2015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1CF5D-231D-4A57-8ACA-DDF8F1A0115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1372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A6AF8-950F-46AF-8567-99959322EDB8}" type="datetime1">
              <a:rPr lang="ru-RU" smtClean="0"/>
              <a:t>05.11.2015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1CF5D-231D-4A57-8ACA-DDF8F1A0115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9693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FABF6-772D-4A71-B2A1-0B9A0715A4F6}" type="datetime1">
              <a:rPr lang="ru-RU" smtClean="0"/>
              <a:t>05.11.2015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1CF5D-231D-4A57-8ACA-DDF8F1A0115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9636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AB595-2395-4423-A39E-468DFB8E2AC3}" type="datetime1">
              <a:rPr lang="ru-RU" smtClean="0"/>
              <a:t>05.11.2015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1CF5D-231D-4A57-8ACA-DDF8F1A0115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1928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BD962-1EDD-4844-84D0-D2B88B044CE2}" type="datetime1">
              <a:rPr lang="ru-RU" smtClean="0"/>
              <a:t>05.11.2015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1CF5D-231D-4A57-8ACA-DDF8F1A0115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2248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1_N1E680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105"/>
            <a:ext cx="9144000" cy="6165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4EBF0">
                    <a:alpha val="7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326EC2">
                    <a:alpha val="79999"/>
                  </a:srgbClr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811" y="6180463"/>
            <a:ext cx="9144000" cy="692696"/>
          </a:xfrm>
          <a:prstGeom prst="rect">
            <a:avLst/>
          </a:prstGeom>
          <a:gradFill flip="none" rotWithShape="1">
            <a:gsLst>
              <a:gs pos="0">
                <a:srgbClr val="A4E2EE"/>
              </a:gs>
              <a:gs pos="8000">
                <a:srgbClr val="8FE2FF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Rectangle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0" y="2420888"/>
            <a:ext cx="6300192" cy="1982251"/>
          </a:xfrm>
          <a:prstGeom prst="rect">
            <a:avLst/>
          </a:prstGeom>
          <a:solidFill>
            <a:srgbClr val="326EC2">
              <a:alpha val="78038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540000" tIns="72000" rIns="72000" bIns="108000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>
              <a:spcBef>
                <a:spcPts val="0"/>
              </a:spcBef>
            </a:pPr>
            <a:endParaRPr lang="en-US" sz="1800" b="1" dirty="0">
              <a:solidFill>
                <a:schemeClr val="bg1"/>
              </a:solidFill>
            </a:endParaRPr>
          </a:p>
          <a:p>
            <a:pPr algn="ctr">
              <a:spcBef>
                <a:spcPts val="0"/>
              </a:spcBef>
            </a:pPr>
            <a:r>
              <a:rPr lang="en-US" sz="1800" b="1" dirty="0" smtClean="0">
                <a:solidFill>
                  <a:schemeClr val="bg1"/>
                </a:solidFill>
              </a:rPr>
              <a:t>Development </a:t>
            </a:r>
            <a:r>
              <a:rPr lang="ru-RU" sz="1800" b="1" dirty="0" smtClean="0">
                <a:solidFill>
                  <a:schemeClr val="bg1"/>
                </a:solidFill>
              </a:rPr>
              <a:t> </a:t>
            </a:r>
            <a:r>
              <a:rPr lang="en-US" sz="1800" b="1" dirty="0" smtClean="0">
                <a:solidFill>
                  <a:schemeClr val="bg1"/>
                </a:solidFill>
              </a:rPr>
              <a:t>of  </a:t>
            </a:r>
            <a:r>
              <a:rPr lang="en-US" sz="1800" b="1" dirty="0">
                <a:solidFill>
                  <a:schemeClr val="bg1"/>
                </a:solidFill>
              </a:rPr>
              <a:t>Agreement Concerning </a:t>
            </a:r>
            <a:r>
              <a:rPr lang="ru-RU" sz="1800" b="1" dirty="0" smtClean="0">
                <a:solidFill>
                  <a:schemeClr val="bg1"/>
                </a:solidFill>
              </a:rPr>
              <a:t> </a:t>
            </a:r>
            <a:r>
              <a:rPr lang="en-US" sz="1800" b="1" dirty="0" smtClean="0">
                <a:solidFill>
                  <a:schemeClr val="bg1"/>
                </a:solidFill>
              </a:rPr>
              <a:t>the </a:t>
            </a:r>
            <a:r>
              <a:rPr lang="en-US" sz="1800" b="1" dirty="0">
                <a:solidFill>
                  <a:schemeClr val="bg1"/>
                </a:solidFill>
              </a:rPr>
              <a:t>Adoption </a:t>
            </a:r>
            <a:r>
              <a:rPr lang="ru-RU" sz="1800" b="1" dirty="0">
                <a:solidFill>
                  <a:schemeClr val="bg1"/>
                </a:solidFill>
              </a:rPr>
              <a:t>        </a:t>
            </a:r>
            <a:r>
              <a:rPr lang="en-US" sz="1800" b="1" dirty="0">
                <a:solidFill>
                  <a:schemeClr val="bg1"/>
                </a:solidFill>
              </a:rPr>
              <a:t>of Uniform Conditions </a:t>
            </a:r>
            <a:r>
              <a:rPr lang="en-US" sz="1800" b="1" dirty="0" smtClean="0">
                <a:solidFill>
                  <a:schemeClr val="bg1"/>
                </a:solidFill>
              </a:rPr>
              <a:t> for </a:t>
            </a:r>
            <a:r>
              <a:rPr lang="en-US" sz="1800" b="1" dirty="0">
                <a:solidFill>
                  <a:schemeClr val="bg1"/>
                </a:solidFill>
              </a:rPr>
              <a:t>Periodical Technical Inspections </a:t>
            </a:r>
            <a:r>
              <a:rPr lang="ru-RU" sz="1800" b="1" dirty="0">
                <a:solidFill>
                  <a:schemeClr val="bg1"/>
                </a:solidFill>
              </a:rPr>
              <a:t>  </a:t>
            </a:r>
            <a:r>
              <a:rPr lang="en-US" sz="1800" b="1" dirty="0">
                <a:solidFill>
                  <a:schemeClr val="bg1"/>
                </a:solidFill>
              </a:rPr>
              <a:t>of Wheeled Vehicles </a:t>
            </a:r>
            <a:r>
              <a:rPr lang="en-US" sz="1800" b="1" dirty="0" smtClean="0">
                <a:solidFill>
                  <a:schemeClr val="bg1"/>
                </a:solidFill>
              </a:rPr>
              <a:t>and </a:t>
            </a:r>
            <a:r>
              <a:rPr lang="en-US" sz="1800" b="1" dirty="0">
                <a:solidFill>
                  <a:schemeClr val="bg1"/>
                </a:solidFill>
              </a:rPr>
              <a:t>t</a:t>
            </a:r>
            <a:r>
              <a:rPr lang="en-US" sz="1800" b="1" dirty="0" smtClean="0">
                <a:solidFill>
                  <a:schemeClr val="bg1"/>
                </a:solidFill>
              </a:rPr>
              <a:t>he </a:t>
            </a:r>
            <a:r>
              <a:rPr lang="en-US" sz="1800" b="1" dirty="0">
                <a:solidFill>
                  <a:schemeClr val="bg1"/>
                </a:solidFill>
              </a:rPr>
              <a:t>Reciprocal Recognition </a:t>
            </a:r>
            <a:r>
              <a:rPr lang="ru-RU" sz="1800" b="1" dirty="0">
                <a:solidFill>
                  <a:schemeClr val="bg1"/>
                </a:solidFill>
              </a:rPr>
              <a:t>           </a:t>
            </a:r>
            <a:endParaRPr lang="en-US" sz="1800" b="1" dirty="0">
              <a:solidFill>
                <a:schemeClr val="bg1"/>
              </a:solidFill>
            </a:endParaRPr>
          </a:p>
          <a:p>
            <a:pPr algn="ctr">
              <a:spcBef>
                <a:spcPts val="0"/>
              </a:spcBef>
            </a:pPr>
            <a:r>
              <a:rPr lang="en-US" sz="1800" b="1" dirty="0">
                <a:solidFill>
                  <a:schemeClr val="bg1"/>
                </a:solidFill>
              </a:rPr>
              <a:t>of Such Inspections Done At Vienna </a:t>
            </a:r>
            <a:r>
              <a:rPr lang="en-US" sz="1800" b="1" dirty="0" smtClean="0">
                <a:solidFill>
                  <a:schemeClr val="bg1"/>
                </a:solidFill>
              </a:rPr>
              <a:t>on </a:t>
            </a:r>
            <a:r>
              <a:rPr lang="en-US" sz="1800" b="1" dirty="0">
                <a:solidFill>
                  <a:schemeClr val="bg1"/>
                </a:solidFill>
              </a:rPr>
              <a:t>13 November </a:t>
            </a:r>
            <a:r>
              <a:rPr lang="en-US" sz="1800" b="1" dirty="0" smtClean="0">
                <a:solidFill>
                  <a:schemeClr val="bg1"/>
                </a:solidFill>
              </a:rPr>
              <a:t>1997</a:t>
            </a:r>
            <a:endParaRPr lang="ru-RU" sz="1800" b="1" dirty="0" smtClean="0">
              <a:solidFill>
                <a:schemeClr val="bg1"/>
              </a:solidFill>
            </a:endParaRP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endParaRPr lang="ru-RU" sz="1800" b="1" dirty="0" smtClean="0">
              <a:solidFill>
                <a:schemeClr val="bg1"/>
              </a:solidFill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Rectangle 5"/>
          <p:cNvSpPr/>
          <p:nvPr/>
        </p:nvSpPr>
        <p:spPr>
          <a:xfrm>
            <a:off x="5331234" y="128817"/>
            <a:ext cx="3761910" cy="7386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u="sng" dirty="0">
                <a:latin typeface="Calibri" panose="020F0502020204030204" pitchFamily="34" charset="0"/>
              </a:rPr>
              <a:t>Informal document </a:t>
            </a:r>
            <a:r>
              <a:rPr lang="en-US" sz="1400" b="1" dirty="0" smtClean="0">
                <a:latin typeface="Calibri" panose="020F0502020204030204" pitchFamily="34" charset="0"/>
              </a:rPr>
              <a:t>WP.29-167-13</a:t>
            </a:r>
            <a:endParaRPr lang="en-US" sz="1400" b="1" dirty="0">
              <a:latin typeface="Calibri" panose="020F0502020204030204" pitchFamily="34" charset="0"/>
            </a:endParaRPr>
          </a:p>
          <a:p>
            <a:r>
              <a:rPr lang="en-US" sz="1400" dirty="0">
                <a:latin typeface="Calibri" panose="020F0502020204030204" pitchFamily="34" charset="0"/>
              </a:rPr>
              <a:t>(</a:t>
            </a:r>
            <a:r>
              <a:rPr lang="en-US" sz="1400" dirty="0" smtClean="0">
                <a:latin typeface="Calibri" panose="020F0502020204030204" pitchFamily="34" charset="0"/>
              </a:rPr>
              <a:t>167th </a:t>
            </a:r>
            <a:r>
              <a:rPr lang="en-US" sz="1400" dirty="0">
                <a:latin typeface="Calibri" panose="020F0502020204030204" pitchFamily="34" charset="0"/>
              </a:rPr>
              <a:t>WP.29, </a:t>
            </a:r>
            <a:r>
              <a:rPr lang="en-US" sz="1400" dirty="0" smtClean="0">
                <a:latin typeface="Calibri" panose="020F0502020204030204" pitchFamily="34" charset="0"/>
              </a:rPr>
              <a:t>10 </a:t>
            </a:r>
            <a:r>
              <a:rPr lang="en-US" sz="1400" dirty="0" smtClean="0">
                <a:latin typeface="Calibri" panose="020F0502020204030204" pitchFamily="34" charset="0"/>
              </a:rPr>
              <a:t>- </a:t>
            </a:r>
            <a:r>
              <a:rPr lang="en-US" sz="1400" dirty="0" smtClean="0">
                <a:latin typeface="Calibri" panose="020F0502020204030204" pitchFamily="34" charset="0"/>
              </a:rPr>
              <a:t>13 November 2015</a:t>
            </a:r>
            <a:r>
              <a:rPr lang="en-US" sz="1400" dirty="0">
                <a:latin typeface="Calibri" panose="020F0502020204030204" pitchFamily="34" charset="0"/>
              </a:rPr>
              <a:t>,</a:t>
            </a:r>
          </a:p>
          <a:p>
            <a:r>
              <a:rPr lang="en-US" sz="1400" dirty="0">
                <a:latin typeface="Calibri" panose="020F0502020204030204" pitchFamily="34" charset="0"/>
              </a:rPr>
              <a:t>agenda item </a:t>
            </a:r>
            <a:r>
              <a:rPr lang="en-US" sz="1400" dirty="0" smtClean="0">
                <a:latin typeface="Calibri" panose="020F0502020204030204" pitchFamily="34" charset="0"/>
              </a:rPr>
              <a:t>7.1)</a:t>
            </a:r>
            <a:endParaRPr lang="en-US" sz="1400" dirty="0">
              <a:latin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0691" y="128817"/>
            <a:ext cx="4131580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sz="1400" dirty="0"/>
              <a:t>Transmitted by Co-Chairs of the Informal Group on PTI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236436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1113485"/>
          </a:xfrm>
          <a:prstGeom prst="rect">
            <a:avLst/>
          </a:prstGeom>
          <a:gradFill flip="none" rotWithShape="1">
            <a:gsLst>
              <a:gs pos="0">
                <a:srgbClr val="A4E2EE"/>
              </a:gs>
              <a:gs pos="8000">
                <a:srgbClr val="8FE2FF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467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MINIMUM REQUIREMENTS FOR </a:t>
            </a:r>
            <a:b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 FACILITIES AND EQUIPMENT</a:t>
            </a:r>
            <a:endParaRPr lang="ru-RU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3210" y="1326052"/>
            <a:ext cx="8280920" cy="4859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ts val="600"/>
              </a:spcBef>
              <a:buClr>
                <a:schemeClr val="accent6">
                  <a:lumMod val="50000"/>
                </a:schemeClr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A test lane of sufficient size for each test, a pit or lift and, for vehicles having a maximum mass exceeding 3,5 tonnes, a device to lift a vehicle on one of the axles, equipped with appropriate lighting and, where necessary, with aeration devices; </a:t>
            </a:r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buClr>
                <a:schemeClr val="accent6">
                  <a:lumMod val="50000"/>
                </a:schemeClr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A roller brake tester or a plate brake tester; </a:t>
            </a:r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buClr>
                <a:schemeClr val="accent6">
                  <a:lumMod val="50000"/>
                </a:schemeClr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A deceleration recording instrument; </a:t>
            </a:r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buClr>
                <a:schemeClr val="accent6">
                  <a:lumMod val="50000"/>
                </a:schemeClr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Facilities for the testing of air brake systems, such as manometers, connectors and hoses; </a:t>
            </a:r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buClr>
                <a:schemeClr val="accent6">
                  <a:lumMod val="50000"/>
                </a:schemeClr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A wheel/axle load measuring device; </a:t>
            </a:r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buClr>
                <a:schemeClr val="accent6">
                  <a:lumMod val="50000"/>
                </a:schemeClr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A device for testing the wheel-axle suspension </a:t>
            </a:r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buClr>
                <a:schemeClr val="accent6">
                  <a:lumMod val="50000"/>
                </a:schemeClr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A Class II sound level meter, if sound level is measured; </a:t>
            </a:r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buClr>
                <a:schemeClr val="accent6">
                  <a:lumMod val="50000"/>
                </a:schemeClr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A 4-gas analyser; </a:t>
            </a:r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buClr>
                <a:schemeClr val="accent6">
                  <a:lumMod val="50000"/>
                </a:schemeClr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A device for measuring the absorption coefficient; </a:t>
            </a:r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buClr>
                <a:schemeClr val="accent6">
                  <a:lumMod val="50000"/>
                </a:schemeClr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One headlamp aiming device; </a:t>
            </a:r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buClr>
                <a:schemeClr val="accent6">
                  <a:lumMod val="50000"/>
                </a:schemeClr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A device for measuring the tread depth of tyres; </a:t>
            </a:r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buClr>
                <a:schemeClr val="accent6">
                  <a:lumMod val="50000"/>
                </a:schemeClr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A device to connect to the electronic vehicle interface, such as an OBD scan tool; </a:t>
            </a:r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buClr>
                <a:schemeClr val="accent6">
                  <a:lumMod val="50000"/>
                </a:schemeClr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A device to detect LPG/CNG/LNG leakage, if such vehicles are 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tested;</a:t>
            </a:r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buClr>
                <a:schemeClr val="accent6">
                  <a:lumMod val="50000"/>
                </a:schemeClr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Any of the above devices may be combined in one composite device, provided that this does not affect the accuracy of each device.</a:t>
            </a:r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185844"/>
            <a:ext cx="9144000" cy="692696"/>
          </a:xfrm>
          <a:prstGeom prst="rect">
            <a:avLst/>
          </a:prstGeom>
          <a:gradFill flip="none" rotWithShape="1">
            <a:gsLst>
              <a:gs pos="0">
                <a:srgbClr val="A4E2EE"/>
              </a:gs>
              <a:gs pos="8000">
                <a:srgbClr val="8FE2FF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1CF5D-231D-4A57-8ACA-DDF8F1A0115B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6422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1113485"/>
          </a:xfrm>
          <a:prstGeom prst="rect">
            <a:avLst/>
          </a:prstGeom>
          <a:gradFill flip="none" rotWithShape="1">
            <a:gsLst>
              <a:gs pos="0">
                <a:srgbClr val="A4E2EE"/>
              </a:gs>
              <a:gs pos="8000">
                <a:srgbClr val="8FE2FF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732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MINIMUM REQUIREMENTS FOR </a:t>
            </a:r>
            <a:b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 FACILITIES AND EQUIPMENT</a:t>
            </a:r>
            <a:endParaRPr lang="ru-RU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556792"/>
            <a:ext cx="8136904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sz="2400" b="1" dirty="0">
                <a:solidFill>
                  <a:srgbClr val="002060"/>
                </a:solidFill>
              </a:rPr>
              <a:t>Calibration of equipment used for measurements </a:t>
            </a:r>
            <a:endParaRPr lang="ru-RU" sz="2400" dirty="0">
              <a:solidFill>
                <a:srgbClr val="002060"/>
              </a:solidFill>
            </a:endParaRPr>
          </a:p>
          <a:p>
            <a:pPr algn="just">
              <a:spcBef>
                <a:spcPts val="1200"/>
              </a:spcBef>
            </a:pPr>
            <a:r>
              <a:rPr lang="en-US" sz="2400" dirty="0">
                <a:solidFill>
                  <a:srgbClr val="002060"/>
                </a:solidFill>
              </a:rPr>
              <a:t>Unless specified otherwise by the relevant the Contracting Party legislation, the interval between two successive calibrations may not exceed: </a:t>
            </a:r>
            <a:endParaRPr lang="ru-RU" sz="2400" dirty="0">
              <a:solidFill>
                <a:srgbClr val="002060"/>
              </a:solidFill>
            </a:endParaRPr>
          </a:p>
          <a:p>
            <a:pPr marL="1238250" indent="-342900">
              <a:spcBef>
                <a:spcPts val="1200"/>
              </a:spcBef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24 </a:t>
            </a:r>
            <a:r>
              <a:rPr lang="en-US" sz="2400" dirty="0">
                <a:solidFill>
                  <a:srgbClr val="002060"/>
                </a:solidFill>
              </a:rPr>
              <a:t>months for the measurement of weight, pressure and sound level; </a:t>
            </a:r>
            <a:endParaRPr lang="ru-RU" sz="2400" dirty="0">
              <a:solidFill>
                <a:srgbClr val="002060"/>
              </a:solidFill>
            </a:endParaRPr>
          </a:p>
          <a:p>
            <a:pPr marL="1238250" indent="-342900">
              <a:spcBef>
                <a:spcPts val="1200"/>
              </a:spcBef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24 </a:t>
            </a:r>
            <a:r>
              <a:rPr lang="en-US" sz="2400" dirty="0">
                <a:solidFill>
                  <a:srgbClr val="002060"/>
                </a:solidFill>
              </a:rPr>
              <a:t>months for the measurement of forces, </a:t>
            </a:r>
            <a:endParaRPr lang="ru-RU" sz="2400" dirty="0">
              <a:solidFill>
                <a:srgbClr val="002060"/>
              </a:solidFill>
            </a:endParaRPr>
          </a:p>
          <a:p>
            <a:pPr marL="1238250" indent="-342900">
              <a:spcBef>
                <a:spcPts val="1200"/>
              </a:spcBef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12 </a:t>
            </a:r>
            <a:r>
              <a:rPr lang="en-US" sz="2400" dirty="0">
                <a:solidFill>
                  <a:srgbClr val="002060"/>
                </a:solidFill>
              </a:rPr>
              <a:t>months for the measurement of gaseous emissions. </a:t>
            </a:r>
            <a:endParaRPr lang="ru-RU" sz="2400" dirty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185844"/>
            <a:ext cx="9144000" cy="692696"/>
          </a:xfrm>
          <a:prstGeom prst="rect">
            <a:avLst/>
          </a:prstGeom>
          <a:gradFill flip="none" rotWithShape="1">
            <a:gsLst>
              <a:gs pos="0">
                <a:srgbClr val="A4E2EE"/>
              </a:gs>
              <a:gs pos="8000">
                <a:srgbClr val="8FE2FF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1CF5D-231D-4A57-8ACA-DDF8F1A0115B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3583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113485"/>
          </a:xfrm>
          <a:prstGeom prst="rect">
            <a:avLst/>
          </a:prstGeom>
          <a:gradFill flip="none" rotWithShape="1">
            <a:gsLst>
              <a:gs pos="0">
                <a:srgbClr val="A4E2EE"/>
              </a:gs>
              <a:gs pos="8000">
                <a:srgbClr val="8FE2FF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TESTING CENTRE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6185844"/>
            <a:ext cx="9144000" cy="692696"/>
          </a:xfrm>
          <a:prstGeom prst="rect">
            <a:avLst/>
          </a:prstGeom>
          <a:gradFill flip="none" rotWithShape="1">
            <a:gsLst>
              <a:gs pos="0">
                <a:srgbClr val="A4E2EE"/>
              </a:gs>
              <a:gs pos="8000">
                <a:srgbClr val="8FE2FF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Testing </a:t>
            </a:r>
            <a:r>
              <a:rPr lang="en-US" dirty="0" err="1">
                <a:solidFill>
                  <a:srgbClr val="0070C0"/>
                </a:solidFill>
              </a:rPr>
              <a:t>centres</a:t>
            </a:r>
            <a:r>
              <a:rPr lang="en-US" dirty="0">
                <a:solidFill>
                  <a:srgbClr val="0070C0"/>
                </a:solidFill>
              </a:rPr>
              <a:t> in which inspectors perform technical inspections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rgbClr val="0070C0"/>
                </a:solidFill>
              </a:rPr>
              <a:t>shall be </a:t>
            </a:r>
            <a:r>
              <a:rPr lang="en-US" dirty="0" err="1">
                <a:solidFill>
                  <a:srgbClr val="0070C0"/>
                </a:solidFill>
              </a:rPr>
              <a:t>authorised</a:t>
            </a:r>
            <a:r>
              <a:rPr lang="en-US" dirty="0">
                <a:solidFill>
                  <a:srgbClr val="0070C0"/>
                </a:solidFill>
              </a:rPr>
              <a:t> by a Contracting Party or by its competent authority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88840"/>
            <a:ext cx="4104456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988840"/>
            <a:ext cx="3744416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1CF5D-231D-4A57-8ACA-DDF8F1A0115B}" type="slidenum">
              <a:rPr lang="ru-RU" smtClean="0"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570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1113485"/>
          </a:xfrm>
          <a:prstGeom prst="rect">
            <a:avLst/>
          </a:prstGeom>
          <a:gradFill flip="none" rotWithShape="1">
            <a:gsLst>
              <a:gs pos="0">
                <a:srgbClr val="A4E2EE"/>
              </a:gs>
              <a:gs pos="8000">
                <a:srgbClr val="8FE2FF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rgbClr val="350E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MINIMUM REQUIREMENTS CONCERNING </a:t>
            </a:r>
            <a:r>
              <a:rPr lang="en-US" sz="2400" b="1" dirty="0" smtClean="0">
                <a:solidFill>
                  <a:srgbClr val="350E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2400" b="1" dirty="0">
                <a:solidFill>
                  <a:srgbClr val="350E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COMPETENCE, TRAINING AND CERTIFICATION OF INSPECTORS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772816"/>
            <a:ext cx="820891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</a:rPr>
              <a:t>1. Competence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endParaRPr lang="ru-RU" sz="2000" dirty="0">
              <a:solidFill>
                <a:srgbClr val="002060"/>
              </a:solidFill>
            </a:endParaRPr>
          </a:p>
          <a:p>
            <a:pPr marL="263525"/>
            <a:r>
              <a:rPr lang="en-US" sz="2000" dirty="0">
                <a:solidFill>
                  <a:srgbClr val="002060"/>
                </a:solidFill>
              </a:rPr>
              <a:t>has a certified knowledge and understanding relevant for road vehicles </a:t>
            </a:r>
            <a:endParaRPr lang="ru-RU" sz="2000" dirty="0">
              <a:solidFill>
                <a:srgbClr val="002060"/>
              </a:solidFill>
            </a:endParaRPr>
          </a:p>
          <a:p>
            <a:pPr marL="263525"/>
            <a:r>
              <a:rPr lang="en-US" sz="2000" dirty="0">
                <a:solidFill>
                  <a:srgbClr val="002060"/>
                </a:solidFill>
              </a:rPr>
              <a:t>has at least three years of documented experience or equivalent, such as documented mentorship or studies, and appropriate training in the road vehicle field. </a:t>
            </a:r>
            <a:endParaRPr lang="ru-RU" sz="2000" dirty="0" smtClean="0">
              <a:solidFill>
                <a:srgbClr val="002060"/>
              </a:solidFill>
            </a:endParaRPr>
          </a:p>
          <a:p>
            <a:r>
              <a:rPr lang="en-US" sz="2000" b="1" dirty="0">
                <a:solidFill>
                  <a:srgbClr val="002060"/>
                </a:solidFill>
              </a:rPr>
              <a:t>2. Initial Training or Appropriate Examination </a:t>
            </a:r>
            <a:endParaRPr lang="ru-RU" sz="2000" dirty="0">
              <a:solidFill>
                <a:srgbClr val="002060"/>
              </a:solidFill>
            </a:endParaRPr>
          </a:p>
          <a:p>
            <a:pPr marL="263525"/>
            <a:r>
              <a:rPr lang="en-US" sz="2000" dirty="0">
                <a:solidFill>
                  <a:srgbClr val="002060"/>
                </a:solidFill>
              </a:rPr>
              <a:t>The initial training provided by the Contracting Party or by an </a:t>
            </a:r>
            <a:r>
              <a:rPr lang="en-US" sz="2000" dirty="0" err="1">
                <a:solidFill>
                  <a:srgbClr val="002060"/>
                </a:solidFill>
              </a:rPr>
              <a:t>authorised</a:t>
            </a:r>
            <a:r>
              <a:rPr lang="en-US" sz="2000" dirty="0">
                <a:solidFill>
                  <a:srgbClr val="002060"/>
                </a:solidFill>
              </a:rPr>
              <a:t> training </a:t>
            </a:r>
            <a:r>
              <a:rPr lang="en-US" sz="2000" dirty="0" err="1">
                <a:solidFill>
                  <a:srgbClr val="002060"/>
                </a:solidFill>
              </a:rPr>
              <a:t>centre</a:t>
            </a:r>
            <a:r>
              <a:rPr lang="en-US" sz="2000" dirty="0">
                <a:solidFill>
                  <a:srgbClr val="002060"/>
                </a:solidFill>
              </a:rPr>
              <a:t> of the Contracting Party shall cover at least the following topics: </a:t>
            </a:r>
          </a:p>
          <a:p>
            <a:pPr marL="917575" indent="-285750">
              <a:lnSpc>
                <a:spcPct val="150000"/>
              </a:lnSpc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2060"/>
                </a:solidFill>
              </a:rPr>
              <a:t>vehicle </a:t>
            </a:r>
            <a:r>
              <a:rPr lang="en-US" sz="2000" dirty="0" smtClean="0">
                <a:solidFill>
                  <a:srgbClr val="002060"/>
                </a:solidFill>
              </a:rPr>
              <a:t>technology </a:t>
            </a:r>
            <a:endParaRPr lang="ru-RU" sz="2000" dirty="0" smtClean="0">
              <a:solidFill>
                <a:srgbClr val="002060"/>
              </a:solidFill>
            </a:endParaRPr>
          </a:p>
          <a:p>
            <a:pPr marL="917575" indent="-285750">
              <a:lnSpc>
                <a:spcPct val="150000"/>
              </a:lnSpc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2060"/>
                </a:solidFill>
              </a:rPr>
              <a:t> testing methods </a:t>
            </a:r>
            <a:endParaRPr lang="ru-RU" sz="2000" dirty="0" smtClean="0">
              <a:solidFill>
                <a:srgbClr val="002060"/>
              </a:solidFill>
            </a:endParaRPr>
          </a:p>
          <a:p>
            <a:pPr marL="917575" indent="-285750">
              <a:lnSpc>
                <a:spcPct val="150000"/>
              </a:lnSpc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2060"/>
                </a:solidFill>
              </a:rPr>
              <a:t> assessment of deficiencies </a:t>
            </a:r>
            <a:r>
              <a:rPr lang="en-US" sz="2000" dirty="0" smtClean="0">
                <a:solidFill>
                  <a:srgbClr val="002060"/>
                </a:solidFill>
              </a:rPr>
              <a:t> </a:t>
            </a:r>
            <a:endParaRPr lang="ru-RU" sz="2000" dirty="0" smtClean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911" y="6185844"/>
            <a:ext cx="9144000" cy="692696"/>
          </a:xfrm>
          <a:prstGeom prst="rect">
            <a:avLst/>
          </a:prstGeom>
          <a:gradFill flip="none" rotWithShape="1">
            <a:gsLst>
              <a:gs pos="0">
                <a:srgbClr val="A4E2EE"/>
              </a:gs>
              <a:gs pos="8000">
                <a:srgbClr val="8FE2FF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1CF5D-231D-4A57-8ACA-DDF8F1A0115B}" type="slidenum">
              <a:rPr lang="ru-RU" smtClean="0"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3848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1113485"/>
          </a:xfrm>
          <a:prstGeom prst="rect">
            <a:avLst/>
          </a:prstGeom>
          <a:gradFill flip="none" rotWithShape="1">
            <a:gsLst>
              <a:gs pos="0">
                <a:srgbClr val="A4E2EE"/>
              </a:gs>
              <a:gs pos="8000">
                <a:srgbClr val="8FE2FF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350ED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MINIMUM REQUIREMENTS CONCERNING THE COMPETENCE, TRAINING AND CERTIFICATION OF INSPECTORS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772816"/>
            <a:ext cx="820891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           </a:t>
            </a:r>
            <a:r>
              <a:rPr lang="en-US" sz="2000" b="1" dirty="0" smtClean="0">
                <a:solidFill>
                  <a:srgbClr val="002060"/>
                </a:solidFill>
              </a:rPr>
              <a:t>2</a:t>
            </a:r>
            <a:r>
              <a:rPr lang="en-US" sz="2000" b="1" dirty="0">
                <a:solidFill>
                  <a:srgbClr val="002060"/>
                </a:solidFill>
              </a:rPr>
              <a:t>. Initial Training or Appropriate Examination </a:t>
            </a:r>
            <a:endParaRPr lang="ru-RU" sz="2000" dirty="0">
              <a:solidFill>
                <a:srgbClr val="002060"/>
              </a:solidFill>
            </a:endParaRPr>
          </a:p>
          <a:p>
            <a:pPr marL="917575" indent="-28575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002060"/>
                </a:solidFill>
              </a:rPr>
              <a:t>legal </a:t>
            </a:r>
            <a:r>
              <a:rPr lang="en-US" sz="2000" dirty="0">
                <a:solidFill>
                  <a:srgbClr val="002060"/>
                </a:solidFill>
              </a:rPr>
              <a:t>requirements applicable on the vehicle condition for </a:t>
            </a:r>
            <a:r>
              <a:rPr lang="en-US" sz="2000" dirty="0" smtClean="0">
                <a:solidFill>
                  <a:srgbClr val="002060"/>
                </a:solidFill>
              </a:rPr>
              <a:t>approval</a:t>
            </a:r>
            <a:endParaRPr lang="ru-RU" sz="2000" dirty="0" smtClean="0">
              <a:solidFill>
                <a:srgbClr val="002060"/>
              </a:solidFill>
            </a:endParaRPr>
          </a:p>
          <a:p>
            <a:pPr marL="917575" indent="-28575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002060"/>
                </a:solidFill>
              </a:rPr>
              <a:t> </a:t>
            </a:r>
            <a:r>
              <a:rPr lang="en-US" sz="2000" dirty="0">
                <a:solidFill>
                  <a:srgbClr val="002060"/>
                </a:solidFill>
              </a:rPr>
              <a:t>legal requirements relating to roadworthiness testing</a:t>
            </a:r>
            <a:endParaRPr lang="ru-RU" sz="2000" dirty="0" smtClean="0">
              <a:solidFill>
                <a:srgbClr val="002060"/>
              </a:solidFill>
            </a:endParaRPr>
          </a:p>
          <a:p>
            <a:pPr marL="917575" indent="-28575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2060"/>
                </a:solidFill>
              </a:rPr>
              <a:t> administrative provisions relating to vehicle approval, registration and roadworthiness testing </a:t>
            </a:r>
            <a:r>
              <a:rPr lang="en-US" sz="2000" dirty="0" smtClean="0">
                <a:solidFill>
                  <a:srgbClr val="002060"/>
                </a:solidFill>
              </a:rPr>
              <a:t>  </a:t>
            </a:r>
            <a:endParaRPr lang="ru-RU" sz="2000" dirty="0" smtClean="0">
              <a:solidFill>
                <a:srgbClr val="002060"/>
              </a:solidFill>
            </a:endParaRPr>
          </a:p>
          <a:p>
            <a:pPr marL="917575" indent="-285750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2060"/>
                </a:solidFill>
              </a:rPr>
              <a:t>IT applications relating to testing and </a:t>
            </a:r>
            <a:r>
              <a:rPr lang="en-US" sz="2000" dirty="0" smtClean="0">
                <a:solidFill>
                  <a:srgbClr val="002060"/>
                </a:solidFill>
              </a:rPr>
              <a:t>administration</a:t>
            </a:r>
            <a:endParaRPr lang="ru-RU" sz="2000" dirty="0">
              <a:solidFill>
                <a:srgbClr val="002060"/>
              </a:solidFill>
            </a:endParaRPr>
          </a:p>
          <a:p>
            <a:pPr marL="631825">
              <a:lnSpc>
                <a:spcPct val="150000"/>
              </a:lnSpc>
              <a:buClr>
                <a:schemeClr val="accent6">
                  <a:lumMod val="50000"/>
                </a:schemeClr>
              </a:buClr>
            </a:pPr>
            <a:r>
              <a:rPr lang="en-US" sz="2000" b="1" dirty="0" smtClean="0">
                <a:solidFill>
                  <a:srgbClr val="002060"/>
                </a:solidFill>
              </a:rPr>
              <a:t>3</a:t>
            </a:r>
            <a:r>
              <a:rPr lang="en-US" sz="2000" b="1" dirty="0">
                <a:solidFill>
                  <a:srgbClr val="002060"/>
                </a:solidFill>
              </a:rPr>
              <a:t>. Refresher Training or Appropriate Examination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pPr marL="631825">
              <a:buClr>
                <a:schemeClr val="accent6">
                  <a:lumMod val="50000"/>
                </a:schemeClr>
              </a:buClr>
            </a:pPr>
            <a:r>
              <a:rPr lang="en-US" sz="2000" dirty="0">
                <a:solidFill>
                  <a:srgbClr val="002060"/>
                </a:solidFill>
              </a:rPr>
              <a:t>Contracting Parties shall ensure that inspectors regularly receive refresher training or undergo an appropriate examination provided or set by the Contracting Party or by an </a:t>
            </a:r>
            <a:r>
              <a:rPr lang="en-US" sz="2000" dirty="0" err="1">
                <a:solidFill>
                  <a:srgbClr val="002060"/>
                </a:solidFill>
              </a:rPr>
              <a:t>authorised</a:t>
            </a:r>
            <a:r>
              <a:rPr lang="en-US" sz="2000" dirty="0">
                <a:solidFill>
                  <a:srgbClr val="002060"/>
                </a:solidFill>
              </a:rPr>
              <a:t> training </a:t>
            </a:r>
            <a:r>
              <a:rPr lang="en-US" sz="2000" dirty="0" err="1">
                <a:solidFill>
                  <a:srgbClr val="002060"/>
                </a:solidFill>
              </a:rPr>
              <a:t>centre</a:t>
            </a:r>
            <a:r>
              <a:rPr lang="en-US" sz="2000" dirty="0">
                <a:solidFill>
                  <a:srgbClr val="002060"/>
                </a:solidFill>
              </a:rPr>
              <a:t> of the Contracting Party. </a:t>
            </a:r>
            <a:endParaRPr lang="ru-RU" sz="2000" dirty="0" smtClean="0">
              <a:solidFill>
                <a:srgbClr val="002060"/>
              </a:solidFill>
            </a:endParaRPr>
          </a:p>
          <a:p>
            <a:pPr marL="631825">
              <a:buClr>
                <a:schemeClr val="accent6">
                  <a:lumMod val="50000"/>
                </a:schemeClr>
              </a:buClr>
            </a:pPr>
            <a:r>
              <a:rPr lang="en-US" sz="2000" b="1" dirty="0">
                <a:solidFill>
                  <a:srgbClr val="002060"/>
                </a:solidFill>
              </a:rPr>
              <a:t>4. Certificate of competence </a:t>
            </a:r>
            <a:endParaRPr lang="ru-RU" sz="2000" dirty="0">
              <a:solidFill>
                <a:srgbClr val="002060"/>
              </a:solidFill>
            </a:endParaRPr>
          </a:p>
          <a:p>
            <a:pPr marL="631825">
              <a:buClr>
                <a:schemeClr val="accent6">
                  <a:lumMod val="50000"/>
                </a:schemeClr>
              </a:buClr>
            </a:pPr>
            <a:endParaRPr lang="en-US" sz="2000" dirty="0">
              <a:solidFill>
                <a:srgbClr val="002060"/>
              </a:solidFill>
            </a:endParaRPr>
          </a:p>
          <a:p>
            <a:pPr marL="631825">
              <a:lnSpc>
                <a:spcPct val="150000"/>
              </a:lnSpc>
              <a:buClr>
                <a:schemeClr val="accent6">
                  <a:lumMod val="50000"/>
                </a:schemeClr>
              </a:buClr>
            </a:pPr>
            <a:endParaRPr lang="ru-RU" sz="2000" dirty="0">
              <a:solidFill>
                <a:srgbClr val="002060"/>
              </a:solidFill>
            </a:endParaRPr>
          </a:p>
          <a:p>
            <a:pPr marL="631825">
              <a:lnSpc>
                <a:spcPct val="150000"/>
              </a:lnSpc>
              <a:buClr>
                <a:schemeClr val="accent6">
                  <a:lumMod val="50000"/>
                </a:schemeClr>
              </a:buClr>
            </a:pPr>
            <a:endParaRPr lang="ru-RU" sz="2000" dirty="0" smtClean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911" y="6185844"/>
            <a:ext cx="9144000" cy="692696"/>
          </a:xfrm>
          <a:prstGeom prst="rect">
            <a:avLst/>
          </a:prstGeom>
          <a:gradFill flip="none" rotWithShape="1">
            <a:gsLst>
              <a:gs pos="0">
                <a:srgbClr val="A4E2EE"/>
              </a:gs>
              <a:gs pos="8000">
                <a:srgbClr val="8FE2FF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1CF5D-231D-4A57-8ACA-DDF8F1A0115B}" type="slidenum">
              <a:rPr lang="ru-RU" smtClean="0"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9472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1113485"/>
          </a:xfrm>
          <a:prstGeom prst="rect">
            <a:avLst/>
          </a:prstGeom>
          <a:gradFill flip="none" rotWithShape="1">
            <a:gsLst>
              <a:gs pos="0">
                <a:srgbClr val="A4E2EE"/>
              </a:gs>
              <a:gs pos="8000">
                <a:srgbClr val="8FE2FF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SUPERVISING BODIES</a:t>
            </a:r>
            <a:endParaRPr lang="ru-RU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772816"/>
            <a:ext cx="82089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rgbClr val="002060"/>
                </a:solidFill>
              </a:rPr>
              <a:t>1. Tasks and </a:t>
            </a:r>
            <a:r>
              <a:rPr lang="en-US" sz="2000" b="1" dirty="0" smtClean="0">
                <a:solidFill>
                  <a:srgbClr val="002060"/>
                </a:solidFill>
              </a:rPr>
              <a:t>Activities </a:t>
            </a:r>
            <a:r>
              <a:rPr lang="en-US" sz="2000" b="1" dirty="0">
                <a:solidFill>
                  <a:srgbClr val="002060"/>
                </a:solidFill>
              </a:rPr>
              <a:t>of the </a:t>
            </a:r>
            <a:r>
              <a:rPr lang="en-US" sz="2000" b="1" dirty="0" smtClean="0">
                <a:solidFill>
                  <a:srgbClr val="002060"/>
                </a:solidFill>
              </a:rPr>
              <a:t>Supervising </a:t>
            </a:r>
            <a:r>
              <a:rPr lang="en-US" sz="2000" b="1" dirty="0">
                <a:solidFill>
                  <a:srgbClr val="002060"/>
                </a:solidFill>
              </a:rPr>
              <a:t>B</a:t>
            </a:r>
            <a:r>
              <a:rPr lang="en-US" sz="2000" b="1" dirty="0" smtClean="0">
                <a:solidFill>
                  <a:srgbClr val="002060"/>
                </a:solidFill>
              </a:rPr>
              <a:t>odies </a:t>
            </a:r>
            <a:endParaRPr lang="ru-RU" sz="2000" dirty="0">
              <a:solidFill>
                <a:srgbClr val="002060"/>
              </a:solidFill>
            </a:endParaRPr>
          </a:p>
          <a:p>
            <a:pPr marL="917575" indent="-285750">
              <a:lnSpc>
                <a:spcPct val="150000"/>
              </a:lnSpc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002060"/>
                </a:solidFill>
              </a:rPr>
              <a:t>Supervision </a:t>
            </a:r>
            <a:r>
              <a:rPr lang="en-US" sz="2000" dirty="0">
                <a:solidFill>
                  <a:srgbClr val="002060"/>
                </a:solidFill>
              </a:rPr>
              <a:t>of </a:t>
            </a:r>
            <a:r>
              <a:rPr lang="en-US" sz="2000" dirty="0" smtClean="0">
                <a:solidFill>
                  <a:srgbClr val="002060"/>
                </a:solidFill>
              </a:rPr>
              <a:t>Testing </a:t>
            </a:r>
            <a:r>
              <a:rPr lang="en-US" sz="2000" dirty="0">
                <a:solidFill>
                  <a:srgbClr val="002060"/>
                </a:solidFill>
              </a:rPr>
              <a:t>C</a:t>
            </a:r>
            <a:r>
              <a:rPr lang="en-US" sz="2000" dirty="0" smtClean="0">
                <a:solidFill>
                  <a:srgbClr val="002060"/>
                </a:solidFill>
              </a:rPr>
              <a:t>entres </a:t>
            </a:r>
            <a:endParaRPr lang="ru-RU" sz="2000" dirty="0">
              <a:solidFill>
                <a:srgbClr val="002060"/>
              </a:solidFill>
            </a:endParaRPr>
          </a:p>
          <a:p>
            <a:pPr marL="917575" indent="-285750">
              <a:lnSpc>
                <a:spcPct val="150000"/>
              </a:lnSpc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2060"/>
                </a:solidFill>
              </a:rPr>
              <a:t> Verifying </a:t>
            </a:r>
            <a:r>
              <a:rPr lang="en-US" sz="2000" dirty="0" smtClean="0">
                <a:solidFill>
                  <a:srgbClr val="002060"/>
                </a:solidFill>
              </a:rPr>
              <a:t>Training </a:t>
            </a:r>
            <a:r>
              <a:rPr lang="en-US" sz="2000" dirty="0">
                <a:solidFill>
                  <a:srgbClr val="002060"/>
                </a:solidFill>
              </a:rPr>
              <a:t>and </a:t>
            </a:r>
            <a:r>
              <a:rPr lang="en-US" sz="2000" dirty="0" smtClean="0">
                <a:solidFill>
                  <a:srgbClr val="002060"/>
                </a:solidFill>
              </a:rPr>
              <a:t>Examination </a:t>
            </a:r>
            <a:r>
              <a:rPr lang="en-US" sz="2000" dirty="0">
                <a:solidFill>
                  <a:srgbClr val="002060"/>
                </a:solidFill>
              </a:rPr>
              <a:t>of I</a:t>
            </a:r>
            <a:r>
              <a:rPr lang="en-US" sz="2000" dirty="0" smtClean="0">
                <a:solidFill>
                  <a:srgbClr val="002060"/>
                </a:solidFill>
              </a:rPr>
              <a:t>nspectors </a:t>
            </a:r>
            <a:endParaRPr lang="ru-RU" sz="2000" dirty="0">
              <a:solidFill>
                <a:srgbClr val="002060"/>
              </a:solidFill>
            </a:endParaRPr>
          </a:p>
          <a:p>
            <a:pPr marL="917575" indent="-285750">
              <a:lnSpc>
                <a:spcPct val="150000"/>
              </a:lnSpc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smtClean="0">
                <a:solidFill>
                  <a:srgbClr val="002060"/>
                </a:solidFill>
              </a:rPr>
              <a:t>Auditing </a:t>
            </a:r>
            <a:endParaRPr lang="ru-RU" sz="2000" dirty="0">
              <a:solidFill>
                <a:srgbClr val="002060"/>
              </a:solidFill>
            </a:endParaRPr>
          </a:p>
          <a:p>
            <a:pPr marL="917575" indent="-285750">
              <a:lnSpc>
                <a:spcPct val="150000"/>
              </a:lnSpc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2060"/>
                </a:solidFill>
              </a:rPr>
              <a:t> Monitoring</a:t>
            </a:r>
            <a:endParaRPr lang="ru-RU" sz="2000" dirty="0">
              <a:solidFill>
                <a:srgbClr val="002060"/>
              </a:solidFill>
            </a:endParaRPr>
          </a:p>
          <a:p>
            <a:pPr marL="917575" indent="-285750">
              <a:lnSpc>
                <a:spcPct val="150000"/>
              </a:lnSpc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2060"/>
                </a:solidFill>
              </a:rPr>
              <a:t>Validation of </a:t>
            </a:r>
            <a:r>
              <a:rPr lang="en-US" sz="2000" dirty="0" smtClean="0">
                <a:solidFill>
                  <a:srgbClr val="002060"/>
                </a:solidFill>
              </a:rPr>
              <a:t>Measurement </a:t>
            </a:r>
            <a:r>
              <a:rPr lang="en-US" sz="2000" dirty="0">
                <a:solidFill>
                  <a:srgbClr val="002060"/>
                </a:solidFill>
              </a:rPr>
              <a:t>R</a:t>
            </a:r>
            <a:r>
              <a:rPr lang="en-US" sz="2000" dirty="0" smtClean="0">
                <a:solidFill>
                  <a:srgbClr val="002060"/>
                </a:solidFill>
              </a:rPr>
              <a:t>esults </a:t>
            </a:r>
            <a:r>
              <a:rPr lang="en-US" sz="2000" dirty="0">
                <a:solidFill>
                  <a:srgbClr val="002060"/>
                </a:solidFill>
              </a:rPr>
              <a:t>of </a:t>
            </a:r>
            <a:r>
              <a:rPr lang="en-US" sz="2000" dirty="0" smtClean="0">
                <a:solidFill>
                  <a:srgbClr val="002060"/>
                </a:solidFill>
              </a:rPr>
              <a:t>Technical </a:t>
            </a:r>
            <a:r>
              <a:rPr lang="en-US" sz="2000" dirty="0">
                <a:solidFill>
                  <a:srgbClr val="002060"/>
                </a:solidFill>
              </a:rPr>
              <a:t>I</a:t>
            </a:r>
            <a:r>
              <a:rPr lang="en-US" sz="2000" dirty="0" smtClean="0">
                <a:solidFill>
                  <a:srgbClr val="002060"/>
                </a:solidFill>
              </a:rPr>
              <a:t>nspections </a:t>
            </a:r>
            <a:endParaRPr lang="ru-RU" sz="2000" dirty="0">
              <a:solidFill>
                <a:srgbClr val="002060"/>
              </a:solidFill>
            </a:endParaRPr>
          </a:p>
          <a:p>
            <a:pPr marL="917575" indent="-285750">
              <a:lnSpc>
                <a:spcPct val="150000"/>
              </a:lnSpc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2060"/>
                </a:solidFill>
              </a:rPr>
              <a:t>Proposing the </a:t>
            </a:r>
            <a:r>
              <a:rPr lang="en-US" sz="2000" dirty="0" smtClean="0">
                <a:solidFill>
                  <a:srgbClr val="002060"/>
                </a:solidFill>
              </a:rPr>
              <a:t>Withdrawal </a:t>
            </a:r>
            <a:r>
              <a:rPr lang="en-US" sz="2000" dirty="0">
                <a:solidFill>
                  <a:srgbClr val="002060"/>
                </a:solidFill>
              </a:rPr>
              <a:t>or </a:t>
            </a:r>
            <a:r>
              <a:rPr lang="en-US" sz="2000" dirty="0" smtClean="0">
                <a:solidFill>
                  <a:srgbClr val="002060"/>
                </a:solidFill>
              </a:rPr>
              <a:t>Suspension </a:t>
            </a:r>
            <a:r>
              <a:rPr lang="en-US" sz="2000" dirty="0">
                <a:solidFill>
                  <a:srgbClr val="002060"/>
                </a:solidFill>
              </a:rPr>
              <a:t>of A</a:t>
            </a:r>
            <a:r>
              <a:rPr lang="en-US" sz="2000" dirty="0" smtClean="0">
                <a:solidFill>
                  <a:srgbClr val="002060"/>
                </a:solidFill>
              </a:rPr>
              <a:t>uthorisation </a:t>
            </a:r>
            <a:r>
              <a:rPr lang="en-US" sz="2000" dirty="0">
                <a:solidFill>
                  <a:srgbClr val="002060"/>
                </a:solidFill>
              </a:rPr>
              <a:t>of </a:t>
            </a:r>
            <a:r>
              <a:rPr lang="en-US" sz="2000" dirty="0" smtClean="0">
                <a:solidFill>
                  <a:srgbClr val="002060"/>
                </a:solidFill>
              </a:rPr>
              <a:t>Testing </a:t>
            </a:r>
            <a:r>
              <a:rPr lang="en-US" sz="2000" dirty="0">
                <a:solidFill>
                  <a:srgbClr val="002060"/>
                </a:solidFill>
              </a:rPr>
              <a:t>C</a:t>
            </a:r>
            <a:r>
              <a:rPr lang="en-US" sz="2000" dirty="0" smtClean="0">
                <a:solidFill>
                  <a:srgbClr val="002060"/>
                </a:solidFill>
              </a:rPr>
              <a:t>entres </a:t>
            </a:r>
            <a:r>
              <a:rPr lang="en-US" sz="2000" dirty="0">
                <a:solidFill>
                  <a:srgbClr val="002060"/>
                </a:solidFill>
              </a:rPr>
              <a:t>and/or of I</a:t>
            </a:r>
            <a:r>
              <a:rPr lang="en-US" sz="2000" dirty="0" smtClean="0">
                <a:solidFill>
                  <a:srgbClr val="002060"/>
                </a:solidFill>
              </a:rPr>
              <a:t>nspectors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911" y="6185844"/>
            <a:ext cx="9144000" cy="692696"/>
          </a:xfrm>
          <a:prstGeom prst="rect">
            <a:avLst/>
          </a:prstGeom>
          <a:gradFill flip="none" rotWithShape="1">
            <a:gsLst>
              <a:gs pos="0">
                <a:srgbClr val="A4E2EE"/>
              </a:gs>
              <a:gs pos="8000">
                <a:srgbClr val="8FE2FF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1CF5D-231D-4A57-8ACA-DDF8F1A0115B}" type="slidenum">
              <a:rPr lang="ru-RU" smtClean="0"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4246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1113485"/>
          </a:xfrm>
          <a:prstGeom prst="rect">
            <a:avLst/>
          </a:prstGeom>
          <a:gradFill flip="none" rotWithShape="1">
            <a:gsLst>
              <a:gs pos="0">
                <a:srgbClr val="A4E2EE"/>
              </a:gs>
              <a:gs pos="8000">
                <a:srgbClr val="8FE2FF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SUPERVISING </a:t>
            </a:r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BODIES</a:t>
            </a:r>
            <a:endParaRPr lang="ru-RU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196752"/>
            <a:ext cx="7848872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</a:rPr>
              <a:t>2. Requirements </a:t>
            </a:r>
            <a:r>
              <a:rPr lang="en-US" sz="2000" b="1" dirty="0" smtClean="0">
                <a:solidFill>
                  <a:srgbClr val="002060"/>
                </a:solidFill>
              </a:rPr>
              <a:t>Concerning </a:t>
            </a:r>
            <a:r>
              <a:rPr lang="en-US" sz="2000" b="1" dirty="0">
                <a:solidFill>
                  <a:srgbClr val="002060"/>
                </a:solidFill>
              </a:rPr>
              <a:t>the </a:t>
            </a:r>
            <a:r>
              <a:rPr lang="en-US" sz="2000" b="1" dirty="0" smtClean="0">
                <a:solidFill>
                  <a:srgbClr val="002060"/>
                </a:solidFill>
              </a:rPr>
              <a:t>Supervising </a:t>
            </a:r>
            <a:r>
              <a:rPr lang="en-US" sz="2000" b="1" dirty="0">
                <a:solidFill>
                  <a:srgbClr val="002060"/>
                </a:solidFill>
              </a:rPr>
              <a:t>B</a:t>
            </a:r>
            <a:r>
              <a:rPr lang="en-US" sz="2000" b="1" dirty="0" smtClean="0">
                <a:solidFill>
                  <a:srgbClr val="002060"/>
                </a:solidFill>
              </a:rPr>
              <a:t>ody </a:t>
            </a:r>
            <a:endParaRPr lang="ru-RU" sz="2000" dirty="0">
              <a:solidFill>
                <a:srgbClr val="002060"/>
              </a:solidFill>
            </a:endParaRPr>
          </a:p>
          <a:p>
            <a:pPr marL="263525"/>
            <a:r>
              <a:rPr lang="en-US" sz="2000" dirty="0">
                <a:solidFill>
                  <a:srgbClr val="002060"/>
                </a:solidFill>
              </a:rPr>
              <a:t>Requirements applicable to the personnel employed by a supervising body shall cover the following areas: </a:t>
            </a:r>
            <a:endParaRPr lang="ru-RU" sz="2000" dirty="0">
              <a:solidFill>
                <a:srgbClr val="002060"/>
              </a:solidFill>
            </a:endParaRPr>
          </a:p>
          <a:p>
            <a:pPr marL="811213" indent="-179388"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T</a:t>
            </a:r>
            <a:r>
              <a:rPr lang="en-US" sz="2000" dirty="0" smtClean="0">
                <a:solidFill>
                  <a:srgbClr val="002060"/>
                </a:solidFill>
              </a:rPr>
              <a:t>echnical </a:t>
            </a:r>
            <a:r>
              <a:rPr lang="en-US" sz="2000" dirty="0">
                <a:solidFill>
                  <a:srgbClr val="002060"/>
                </a:solidFill>
              </a:rPr>
              <a:t>C</a:t>
            </a:r>
            <a:r>
              <a:rPr lang="en-US" sz="2000" dirty="0" smtClean="0">
                <a:solidFill>
                  <a:srgbClr val="002060"/>
                </a:solidFill>
              </a:rPr>
              <a:t>ompetence</a:t>
            </a:r>
            <a:r>
              <a:rPr lang="en-US" sz="2000" dirty="0">
                <a:solidFill>
                  <a:srgbClr val="002060"/>
                </a:solidFill>
              </a:rPr>
              <a:t>; </a:t>
            </a:r>
            <a:endParaRPr lang="ru-RU" sz="2000" dirty="0">
              <a:solidFill>
                <a:srgbClr val="002060"/>
              </a:solidFill>
            </a:endParaRPr>
          </a:p>
          <a:p>
            <a:pPr marL="811213" indent="-179388"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I</a:t>
            </a:r>
            <a:r>
              <a:rPr lang="en-US" sz="2000" dirty="0" smtClean="0">
                <a:solidFill>
                  <a:srgbClr val="002060"/>
                </a:solidFill>
              </a:rPr>
              <a:t>mpartiality</a:t>
            </a:r>
            <a:r>
              <a:rPr lang="en-US" sz="2000" dirty="0">
                <a:solidFill>
                  <a:srgbClr val="002060"/>
                </a:solidFill>
              </a:rPr>
              <a:t>; </a:t>
            </a:r>
            <a:endParaRPr lang="ru-RU" sz="2000" dirty="0">
              <a:solidFill>
                <a:srgbClr val="002060"/>
              </a:solidFill>
            </a:endParaRPr>
          </a:p>
          <a:p>
            <a:pPr marL="811213" indent="-179388"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S</a:t>
            </a:r>
            <a:r>
              <a:rPr lang="en-US" sz="2000" dirty="0" smtClean="0">
                <a:solidFill>
                  <a:srgbClr val="002060"/>
                </a:solidFill>
              </a:rPr>
              <a:t>tandards </a:t>
            </a:r>
            <a:r>
              <a:rPr lang="en-US" sz="2000" dirty="0">
                <a:solidFill>
                  <a:srgbClr val="002060"/>
                </a:solidFill>
              </a:rPr>
              <a:t>of </a:t>
            </a:r>
            <a:r>
              <a:rPr lang="en-US" sz="2000" dirty="0" smtClean="0">
                <a:solidFill>
                  <a:srgbClr val="002060"/>
                </a:solidFill>
              </a:rPr>
              <a:t>Qualification </a:t>
            </a:r>
            <a:r>
              <a:rPr lang="en-US" sz="2000" dirty="0">
                <a:solidFill>
                  <a:srgbClr val="002060"/>
                </a:solidFill>
              </a:rPr>
              <a:t>and </a:t>
            </a:r>
            <a:r>
              <a:rPr lang="en-US" sz="2000" dirty="0" smtClean="0">
                <a:solidFill>
                  <a:srgbClr val="002060"/>
                </a:solidFill>
              </a:rPr>
              <a:t>Training</a:t>
            </a:r>
            <a:r>
              <a:rPr lang="en-US" sz="2000" dirty="0">
                <a:solidFill>
                  <a:srgbClr val="002060"/>
                </a:solidFill>
              </a:rPr>
              <a:t>. </a:t>
            </a:r>
            <a:endParaRPr lang="en-US" sz="2000" dirty="0" smtClean="0">
              <a:solidFill>
                <a:srgbClr val="002060"/>
              </a:solidFill>
            </a:endParaRPr>
          </a:p>
          <a:p>
            <a:endParaRPr lang="ru-RU" sz="2000" dirty="0">
              <a:solidFill>
                <a:srgbClr val="002060"/>
              </a:solidFill>
            </a:endParaRPr>
          </a:p>
          <a:p>
            <a:r>
              <a:rPr lang="en-US" sz="2000" b="1" dirty="0">
                <a:solidFill>
                  <a:srgbClr val="002060"/>
                </a:solidFill>
              </a:rPr>
              <a:t>3. Contents of the </a:t>
            </a:r>
            <a:r>
              <a:rPr lang="en-US" sz="2000" b="1" dirty="0" smtClean="0">
                <a:solidFill>
                  <a:srgbClr val="002060"/>
                </a:solidFill>
              </a:rPr>
              <a:t>Provisions </a:t>
            </a:r>
            <a:r>
              <a:rPr lang="en-US" sz="2000" b="1" dirty="0">
                <a:solidFill>
                  <a:srgbClr val="002060"/>
                </a:solidFill>
              </a:rPr>
              <a:t>and </a:t>
            </a:r>
            <a:r>
              <a:rPr lang="en-US" sz="2000" b="1" dirty="0" smtClean="0">
                <a:solidFill>
                  <a:srgbClr val="002060"/>
                </a:solidFill>
              </a:rPr>
              <a:t>Procedures </a:t>
            </a:r>
            <a:endParaRPr lang="ru-RU" sz="2000" dirty="0">
              <a:solidFill>
                <a:srgbClr val="002060"/>
              </a:solidFill>
            </a:endParaRPr>
          </a:p>
          <a:p>
            <a:pPr indent="263525"/>
            <a:r>
              <a:rPr lang="en-US" sz="2000" dirty="0">
                <a:solidFill>
                  <a:srgbClr val="002060"/>
                </a:solidFill>
              </a:rPr>
              <a:t> Requirements concerning the authorisation and supervision of testing centres; </a:t>
            </a:r>
            <a:endParaRPr lang="ru-RU" sz="2000" dirty="0">
              <a:solidFill>
                <a:srgbClr val="002060"/>
              </a:solidFill>
            </a:endParaRPr>
          </a:p>
          <a:p>
            <a:pPr indent="263525"/>
            <a:r>
              <a:rPr lang="en-US" sz="2000" dirty="0">
                <a:solidFill>
                  <a:srgbClr val="002060"/>
                </a:solidFill>
              </a:rPr>
              <a:t> Inspectors of </a:t>
            </a:r>
            <a:r>
              <a:rPr lang="en-US" sz="2000" dirty="0" smtClean="0">
                <a:solidFill>
                  <a:srgbClr val="002060"/>
                </a:solidFill>
              </a:rPr>
              <a:t>Testing </a:t>
            </a:r>
            <a:r>
              <a:rPr lang="en-US" sz="2000" dirty="0">
                <a:solidFill>
                  <a:srgbClr val="002060"/>
                </a:solidFill>
              </a:rPr>
              <a:t>C</a:t>
            </a:r>
            <a:r>
              <a:rPr lang="en-US" sz="2000" dirty="0" smtClean="0">
                <a:solidFill>
                  <a:srgbClr val="002060"/>
                </a:solidFill>
              </a:rPr>
              <a:t>entres</a:t>
            </a:r>
            <a:r>
              <a:rPr lang="en-US" sz="2000" dirty="0">
                <a:solidFill>
                  <a:srgbClr val="002060"/>
                </a:solidFill>
              </a:rPr>
              <a:t>; </a:t>
            </a:r>
            <a:endParaRPr lang="ru-RU" sz="2000" dirty="0">
              <a:solidFill>
                <a:srgbClr val="002060"/>
              </a:solidFill>
            </a:endParaRPr>
          </a:p>
          <a:p>
            <a:pPr indent="263525"/>
            <a:r>
              <a:rPr lang="en-US" sz="2000" dirty="0">
                <a:solidFill>
                  <a:srgbClr val="002060"/>
                </a:solidFill>
              </a:rPr>
              <a:t> Equipment and premises; </a:t>
            </a:r>
            <a:endParaRPr lang="ru-RU" sz="2000" dirty="0">
              <a:solidFill>
                <a:srgbClr val="002060"/>
              </a:solidFill>
            </a:endParaRPr>
          </a:p>
          <a:p>
            <a:pPr indent="263525"/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smtClean="0">
                <a:solidFill>
                  <a:srgbClr val="002060"/>
                </a:solidFill>
              </a:rPr>
              <a:t>Supervising </a:t>
            </a:r>
            <a:r>
              <a:rPr lang="en-US" sz="2000" dirty="0">
                <a:solidFill>
                  <a:srgbClr val="002060"/>
                </a:solidFill>
              </a:rPr>
              <a:t>bodies: </a:t>
            </a:r>
            <a:endParaRPr lang="ru-RU" sz="2000" dirty="0">
              <a:solidFill>
                <a:srgbClr val="002060"/>
              </a:solidFill>
            </a:endParaRPr>
          </a:p>
          <a:p>
            <a:pPr marL="811213" indent="-179388"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powers </a:t>
            </a:r>
            <a:r>
              <a:rPr lang="en-US" sz="2000" dirty="0">
                <a:solidFill>
                  <a:srgbClr val="002060"/>
                </a:solidFill>
              </a:rPr>
              <a:t>of the supervising bodies; </a:t>
            </a:r>
            <a:endParaRPr lang="ru-RU" sz="2000" dirty="0">
              <a:solidFill>
                <a:srgbClr val="002060"/>
              </a:solidFill>
            </a:endParaRPr>
          </a:p>
          <a:p>
            <a:pPr marL="811213" indent="-179388"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requirements </a:t>
            </a:r>
            <a:r>
              <a:rPr lang="en-US" sz="2000" dirty="0">
                <a:solidFill>
                  <a:srgbClr val="002060"/>
                </a:solidFill>
              </a:rPr>
              <a:t>applicable to staff of supervising bodies.</a:t>
            </a:r>
            <a:endParaRPr lang="ru-RU" sz="2000" dirty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185844"/>
            <a:ext cx="9144000" cy="692696"/>
          </a:xfrm>
          <a:prstGeom prst="rect">
            <a:avLst/>
          </a:prstGeom>
          <a:gradFill flip="none" rotWithShape="1">
            <a:gsLst>
              <a:gs pos="0">
                <a:srgbClr val="A4E2EE"/>
              </a:gs>
              <a:gs pos="8000">
                <a:srgbClr val="8FE2FF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1CF5D-231D-4A57-8ACA-DDF8F1A0115B}" type="slidenum">
              <a:rPr lang="ru-RU" smtClean="0"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9223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schlussbild_final_P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589" y="-3774"/>
            <a:ext cx="9144000" cy="6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b="1" dirty="0" smtClean="0"/>
              <a:t/>
            </a:r>
            <a:br>
              <a:rPr lang="en-US" sz="3100" b="1" dirty="0" smtClean="0"/>
            </a:br>
            <a:r>
              <a:rPr lang="en-US" sz="3100" b="1" dirty="0"/>
              <a:t/>
            </a:r>
            <a:br>
              <a:rPr lang="en-US" sz="3100" b="1" dirty="0"/>
            </a:b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1403648" y="2204864"/>
            <a:ext cx="662473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Thank You For Your Kind Attention</a:t>
            </a:r>
            <a:endParaRPr lang="ru-RU" sz="3200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1CF5D-231D-4A57-8ACA-DDF8F1A0115B}" type="slidenum">
              <a:rPr lang="ru-RU" smtClean="0"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200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gradFill flip="none" rotWithShape="1">
            <a:gsLst>
              <a:gs pos="0">
                <a:srgbClr val="A1E0ED"/>
              </a:gs>
              <a:gs pos="8000">
                <a:srgbClr val="8FE2FF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50106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CONTRACTING PARTIES </a:t>
            </a:r>
            <a:r>
              <a:rPr lang="en-US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(CP)</a:t>
            </a:r>
            <a:endParaRPr lang="ru-RU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540182267"/>
              </p:ext>
            </p:extLst>
          </p:nvPr>
        </p:nvGraphicFramePr>
        <p:xfrm>
          <a:off x="2915816" y="1195776"/>
          <a:ext cx="2797175" cy="24085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192136910"/>
              </p:ext>
            </p:extLst>
          </p:nvPr>
        </p:nvGraphicFramePr>
        <p:xfrm>
          <a:off x="403180" y="3582308"/>
          <a:ext cx="2224604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904092539"/>
              </p:ext>
            </p:extLst>
          </p:nvPr>
        </p:nvGraphicFramePr>
        <p:xfrm>
          <a:off x="5292080" y="3584407"/>
          <a:ext cx="2572385" cy="2155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483768" y="3861048"/>
            <a:ext cx="12961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002060"/>
                </a:solidFill>
              </a:rPr>
              <a:t>Bulgaria</a:t>
            </a:r>
            <a:br>
              <a:rPr lang="ru-RU" sz="1600" b="1" dirty="0">
                <a:solidFill>
                  <a:srgbClr val="002060"/>
                </a:solidFill>
              </a:rPr>
            </a:br>
            <a:r>
              <a:rPr lang="ru-RU" sz="1600" b="1" dirty="0">
                <a:solidFill>
                  <a:srgbClr val="002060"/>
                </a:solidFill>
              </a:rPr>
              <a:t>Estonia</a:t>
            </a:r>
            <a:br>
              <a:rPr lang="ru-RU" sz="1600" b="1" dirty="0">
                <a:solidFill>
                  <a:srgbClr val="002060"/>
                </a:solidFill>
              </a:rPr>
            </a:br>
            <a:r>
              <a:rPr lang="ru-RU" sz="1600" b="1" dirty="0">
                <a:solidFill>
                  <a:srgbClr val="002060"/>
                </a:solidFill>
              </a:rPr>
              <a:t>Finland</a:t>
            </a:r>
            <a:br>
              <a:rPr lang="ru-RU" sz="1600" b="1" dirty="0">
                <a:solidFill>
                  <a:srgbClr val="002060"/>
                </a:solidFill>
              </a:rPr>
            </a:br>
            <a:r>
              <a:rPr lang="ru-RU" sz="1600" b="1" dirty="0">
                <a:solidFill>
                  <a:srgbClr val="002060"/>
                </a:solidFill>
              </a:rPr>
              <a:t>Hungary</a:t>
            </a:r>
            <a:br>
              <a:rPr lang="ru-RU" sz="1600" b="1" dirty="0">
                <a:solidFill>
                  <a:srgbClr val="002060"/>
                </a:solidFill>
              </a:rPr>
            </a:br>
            <a:r>
              <a:rPr lang="ru-RU" sz="1600" b="1" dirty="0">
                <a:solidFill>
                  <a:srgbClr val="002060"/>
                </a:solidFill>
              </a:rPr>
              <a:t>Netherlands</a:t>
            </a:r>
            <a:br>
              <a:rPr lang="ru-RU" sz="1600" b="1" dirty="0">
                <a:solidFill>
                  <a:srgbClr val="002060"/>
                </a:solidFill>
              </a:rPr>
            </a:br>
            <a:r>
              <a:rPr lang="ru-RU" sz="1600" b="1" dirty="0">
                <a:solidFill>
                  <a:srgbClr val="002060"/>
                </a:solidFill>
              </a:rPr>
              <a:t>Romania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596336" y="4086086"/>
            <a:ext cx="122413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Belarus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Kazakhstan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Russia</a:t>
            </a:r>
          </a:p>
          <a:p>
            <a:endParaRPr lang="ru-RU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1331640" y="3234999"/>
            <a:ext cx="534632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>
                  <a:solidFill>
                    <a:schemeClr val="tx2">
                      <a:lumMod val="75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EU</a:t>
            </a:r>
            <a:endParaRPr lang="ru-RU" b="1" spc="50" dirty="0">
              <a:ln w="11430">
                <a:solidFill>
                  <a:schemeClr val="tx2">
                    <a:lumMod val="75000"/>
                  </a:schemeClr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00192" y="3230265"/>
            <a:ext cx="80194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>
                  <a:solidFill>
                    <a:srgbClr val="00206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EAEU</a:t>
            </a:r>
            <a:endParaRPr lang="ru-RU" b="1" spc="50" dirty="0">
              <a:ln w="11430">
                <a:solidFill>
                  <a:srgbClr val="00206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77498" y="4069084"/>
            <a:ext cx="447336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CP</a:t>
            </a:r>
            <a:endParaRPr lang="ru-RU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3907510"/>
            <a:ext cx="447336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CP</a:t>
            </a:r>
            <a:endParaRPr lang="ru-RU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307" y="6165304"/>
            <a:ext cx="9144000" cy="692696"/>
          </a:xfrm>
          <a:prstGeom prst="rect">
            <a:avLst/>
          </a:prstGeom>
          <a:gradFill flip="none" rotWithShape="1">
            <a:gsLst>
              <a:gs pos="0">
                <a:srgbClr val="A4E2EE"/>
              </a:gs>
              <a:gs pos="8000">
                <a:srgbClr val="8FE2FF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3984351" y="4853627"/>
            <a:ext cx="936104" cy="1154162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/>
              <a:t>Other</a:t>
            </a:r>
          </a:p>
          <a:p>
            <a:pPr algn="ctr">
              <a:spcBef>
                <a:spcPts val="600"/>
              </a:spcBef>
            </a:pPr>
            <a:r>
              <a:rPr lang="ru-RU" sz="1600" b="1" dirty="0"/>
              <a:t>Albania</a:t>
            </a:r>
            <a:br>
              <a:rPr lang="ru-RU" sz="1600" b="1" dirty="0"/>
            </a:br>
            <a:r>
              <a:rPr lang="ru-RU" sz="1600" b="1" dirty="0"/>
              <a:t>Mold</a:t>
            </a:r>
            <a:r>
              <a:rPr lang="en-US" sz="1600" b="1" dirty="0"/>
              <a:t>o</a:t>
            </a:r>
            <a:r>
              <a:rPr lang="ru-RU" sz="1600" b="1" dirty="0"/>
              <a:t>va</a:t>
            </a:r>
            <a:br>
              <a:rPr lang="ru-RU" sz="1600" b="1" dirty="0"/>
            </a:br>
            <a:r>
              <a:rPr lang="ru-RU" sz="1600" b="1" dirty="0" smtClean="0"/>
              <a:t>Ukraine</a:t>
            </a:r>
            <a:endParaRPr lang="ru-RU" sz="16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1CF5D-231D-4A57-8ACA-DDF8F1A0115B}" type="slidenum">
              <a:rPr lang="ru-RU" sz="1400" b="1" smtClean="0">
                <a:solidFill>
                  <a:schemeClr val="bg1">
                    <a:lumMod val="50000"/>
                  </a:schemeClr>
                </a:solidFill>
              </a:rPr>
              <a:t>2</a:t>
            </a:fld>
            <a:endParaRPr lang="ru-RU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770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307" y="3047"/>
            <a:ext cx="9144000" cy="1113485"/>
          </a:xfrm>
          <a:prstGeom prst="rect">
            <a:avLst/>
          </a:prstGeom>
          <a:gradFill flip="none" rotWithShape="1">
            <a:gsLst>
              <a:gs pos="0">
                <a:srgbClr val="A4E2EE"/>
              </a:gs>
              <a:gs pos="8000">
                <a:srgbClr val="8FE2FF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64095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PTI  LEGISLATION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844824"/>
            <a:ext cx="8003232" cy="39170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Vienna Convention on Road  Traffic (1968) Annex 5</a:t>
            </a:r>
          </a:p>
          <a:p>
            <a:pPr marL="0" indent="0">
              <a:buNone/>
            </a:pPr>
            <a:endParaRPr lang="en-US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0" indent="0">
              <a:buNone/>
            </a:pP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European Union Directive 2014/45/EU  (2014)</a:t>
            </a:r>
          </a:p>
          <a:p>
            <a:pPr marL="0" indent="0">
              <a:buNone/>
            </a:pPr>
            <a:endParaRPr lang="en-US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0" indent="0">
              <a:buNone/>
            </a:pP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Customs Union Regulation  “Wheeled Vehicles Safety”  (2015) Annex 8</a:t>
            </a:r>
          </a:p>
          <a:p>
            <a:pPr marL="0" indent="0">
              <a:buNone/>
            </a:pPr>
            <a:endParaRPr lang="en-US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0" indent="0">
              <a:buNone/>
            </a:pP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National  Laws</a:t>
            </a:r>
            <a:endParaRPr lang="en-US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07" y="6165304"/>
            <a:ext cx="9144000" cy="692696"/>
          </a:xfrm>
          <a:prstGeom prst="rect">
            <a:avLst/>
          </a:prstGeom>
          <a:gradFill flip="none" rotWithShape="1">
            <a:gsLst>
              <a:gs pos="0">
                <a:srgbClr val="A4E2EE"/>
              </a:gs>
              <a:gs pos="8000">
                <a:srgbClr val="8FE2FF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1CF5D-231D-4A57-8ACA-DDF8F1A0115B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1647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1113485"/>
          </a:xfrm>
          <a:prstGeom prst="rect">
            <a:avLst/>
          </a:prstGeom>
          <a:gradFill flip="none" rotWithShape="1">
            <a:gsLst>
              <a:gs pos="0">
                <a:srgbClr val="A4E2EE"/>
              </a:gs>
              <a:gs pos="8000">
                <a:srgbClr val="8FE2FF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67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COMPARISON OF THE AGREEMENT </a:t>
            </a:r>
            <a:b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NATIONAL (REGIONAL) LEGISLATION</a:t>
            </a:r>
            <a:endParaRPr lang="ru-RU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8692503"/>
              </p:ext>
            </p:extLst>
          </p:nvPr>
        </p:nvGraphicFramePr>
        <p:xfrm>
          <a:off x="899592" y="1844824"/>
          <a:ext cx="7560840" cy="4114800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tableStyleId>{775DCB02-9BB8-47FD-8907-85C794F793BA}</a:tableStyleId>
              </a:tblPr>
              <a:tblGrid>
                <a:gridCol w="3854546"/>
                <a:gridCol w="3706294"/>
              </a:tblGrid>
              <a:tr h="2235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The current Agreement </a:t>
                      </a:r>
                      <a:r>
                        <a:rPr lang="en-US" sz="2000" b="1" dirty="0" smtClean="0">
                          <a:effectLst/>
                        </a:rPr>
                        <a:t>Content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National </a:t>
                      </a:r>
                      <a:r>
                        <a:rPr lang="en-US" sz="2000" b="1" dirty="0" smtClean="0">
                          <a:effectLst/>
                        </a:rPr>
                        <a:t>(Regional) Legislations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0070C0"/>
                    </a:solidFill>
                  </a:tcPr>
                </a:tc>
              </a:tr>
              <a:tr h="2453640">
                <a:tc>
                  <a:txBody>
                    <a:bodyPr/>
                    <a:lstStyle/>
                    <a:p>
                      <a:pPr marL="179388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2060"/>
                          </a:solidFill>
                          <a:effectLst/>
                        </a:rPr>
                        <a:t>Definitions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marL="179388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2060"/>
                          </a:solidFill>
                          <a:effectLst/>
                        </a:rPr>
                        <a:t>Establishment of the </a:t>
                      </a:r>
                      <a:r>
                        <a:rPr lang="en-US" sz="1600" b="1" dirty="0" smtClean="0">
                          <a:solidFill>
                            <a:srgbClr val="002060"/>
                          </a:solidFill>
                          <a:effectLst/>
                        </a:rPr>
                        <a:t>Rules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marL="179388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2060"/>
                          </a:solidFill>
                          <a:effectLst/>
                        </a:rPr>
                        <a:t>Accession the Rules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marL="179388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2060"/>
                          </a:solidFill>
                          <a:effectLst/>
                        </a:rPr>
                        <a:t>Amendment of the Rules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marL="179388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2060"/>
                          </a:solidFill>
                          <a:effectLst/>
                        </a:rPr>
                        <a:t>Amendment of the </a:t>
                      </a:r>
                      <a:r>
                        <a:rPr lang="en-US" sz="1600" b="1" dirty="0" smtClean="0">
                          <a:solidFill>
                            <a:srgbClr val="002060"/>
                          </a:solidFill>
                          <a:effectLst/>
                        </a:rPr>
                        <a:t>Agreement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marL="179388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600" b="0" dirty="0" smtClean="0">
                        <a:effectLst/>
                      </a:endParaRPr>
                    </a:p>
                    <a:p>
                      <a:pPr marL="179388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i="1" dirty="0" smtClean="0">
                          <a:solidFill>
                            <a:srgbClr val="FF0000"/>
                          </a:solidFill>
                          <a:effectLst/>
                        </a:rPr>
                        <a:t>*Administrative </a:t>
                      </a:r>
                      <a:r>
                        <a:rPr lang="en-US" sz="1600" b="0" i="1" dirty="0">
                          <a:solidFill>
                            <a:srgbClr val="FF0000"/>
                          </a:solidFill>
                          <a:effectLst/>
                        </a:rPr>
                        <a:t>provisions are just mentioned</a:t>
                      </a:r>
                      <a:endParaRPr lang="ru-RU" sz="1600" b="0" i="1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63525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2060"/>
                          </a:solidFill>
                          <a:effectLst/>
                        </a:rPr>
                        <a:t>Definitions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marL="263525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2060"/>
                          </a:solidFill>
                          <a:effectLst/>
                        </a:rPr>
                        <a:t>Responsibilities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marL="263525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2060"/>
                          </a:solidFill>
                          <a:effectLst/>
                        </a:rPr>
                        <a:t>Content and </a:t>
                      </a:r>
                      <a:r>
                        <a:rPr lang="en-US" sz="1600" b="1" dirty="0" smtClean="0">
                          <a:solidFill>
                            <a:srgbClr val="002060"/>
                          </a:solidFill>
                          <a:effectLst/>
                        </a:rPr>
                        <a:t>Methods 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effectLst/>
                        </a:rPr>
                        <a:t>of </a:t>
                      </a:r>
                      <a:r>
                        <a:rPr lang="en-US" sz="1600" b="1" dirty="0" smtClean="0">
                          <a:solidFill>
                            <a:srgbClr val="002060"/>
                          </a:solidFill>
                          <a:effectLst/>
                        </a:rPr>
                        <a:t>Inspections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marL="263525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2060"/>
                          </a:solidFill>
                          <a:effectLst/>
                        </a:rPr>
                        <a:t>Administrative  </a:t>
                      </a:r>
                      <a:r>
                        <a:rPr lang="en-US" sz="1600" b="1" dirty="0" smtClean="0">
                          <a:solidFill>
                            <a:srgbClr val="002060"/>
                          </a:solidFill>
                          <a:effectLst/>
                        </a:rPr>
                        <a:t>Provisions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marL="263525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2060"/>
                          </a:solidFill>
                          <a:effectLst/>
                        </a:rPr>
                        <a:t>Testing </a:t>
                      </a:r>
                      <a:r>
                        <a:rPr lang="en-US" sz="1600" b="1" dirty="0" smtClean="0">
                          <a:solidFill>
                            <a:srgbClr val="002060"/>
                          </a:solidFill>
                          <a:effectLst/>
                        </a:rPr>
                        <a:t>Facilities 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effectLst/>
                        </a:rPr>
                        <a:t>and </a:t>
                      </a:r>
                      <a:r>
                        <a:rPr lang="en-US" sz="1600" b="1" dirty="0" smtClean="0">
                          <a:solidFill>
                            <a:srgbClr val="002060"/>
                          </a:solidFill>
                          <a:effectLst/>
                        </a:rPr>
                        <a:t>Equipment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marL="263525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2060"/>
                          </a:solidFill>
                          <a:effectLst/>
                        </a:rPr>
                        <a:t>Testing </a:t>
                      </a:r>
                      <a:r>
                        <a:rPr lang="en-US" sz="1600" b="1" dirty="0" smtClean="0">
                          <a:solidFill>
                            <a:srgbClr val="002060"/>
                          </a:solidFill>
                          <a:effectLst/>
                        </a:rPr>
                        <a:t>Centers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marL="263525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2060"/>
                          </a:solidFill>
                          <a:effectLst/>
                        </a:rPr>
                        <a:t>Inspectors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marL="263525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2060"/>
                          </a:solidFill>
                          <a:effectLst/>
                        </a:rPr>
                        <a:t>Supervision of </a:t>
                      </a:r>
                      <a:r>
                        <a:rPr lang="en-US" sz="1600" b="1" dirty="0" smtClean="0">
                          <a:solidFill>
                            <a:srgbClr val="002060"/>
                          </a:solidFill>
                          <a:effectLst/>
                        </a:rPr>
                        <a:t>Testing </a:t>
                      </a:r>
                      <a:r>
                        <a:rPr lang="en-US" sz="1600" b="1" dirty="0">
                          <a:solidFill>
                            <a:srgbClr val="002060"/>
                          </a:solidFill>
                          <a:effectLst/>
                        </a:rPr>
                        <a:t>C</a:t>
                      </a:r>
                      <a:r>
                        <a:rPr lang="en-US" sz="1600" b="1" dirty="0" smtClean="0">
                          <a:solidFill>
                            <a:srgbClr val="002060"/>
                          </a:solidFill>
                          <a:effectLst/>
                        </a:rPr>
                        <a:t>entres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marL="263525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2060"/>
                          </a:solidFill>
                          <a:effectLst/>
                        </a:rPr>
                        <a:t>Exchange   of </a:t>
                      </a:r>
                      <a:r>
                        <a:rPr lang="en-US" sz="1600" b="1" dirty="0" smtClean="0">
                          <a:solidFill>
                            <a:srgbClr val="002060"/>
                          </a:solidFill>
                          <a:effectLst/>
                        </a:rPr>
                        <a:t>Information</a:t>
                      </a:r>
                      <a:endParaRPr lang="ru-RU" sz="1600" b="1" dirty="0" smtClean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0633" y="6171624"/>
            <a:ext cx="9144000" cy="692696"/>
          </a:xfrm>
          <a:prstGeom prst="rect">
            <a:avLst/>
          </a:prstGeom>
          <a:gradFill flip="none" rotWithShape="1">
            <a:gsLst>
              <a:gs pos="0">
                <a:srgbClr val="A4E2EE"/>
              </a:gs>
              <a:gs pos="8000">
                <a:srgbClr val="8FE2FF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1CF5D-231D-4A57-8ACA-DDF8F1A0115B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6728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1113485"/>
          </a:xfrm>
          <a:prstGeom prst="rect">
            <a:avLst/>
          </a:prstGeom>
          <a:gradFill flip="none" rotWithShape="1">
            <a:gsLst>
              <a:gs pos="0">
                <a:srgbClr val="A4E2EE"/>
              </a:gs>
              <a:gs pos="8000">
                <a:srgbClr val="8FE2FF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CONFORMITY OF PTI SYSTEM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8177" y="1385698"/>
            <a:ext cx="8208911" cy="4785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Objective:</a:t>
            </a:r>
          </a:p>
          <a:p>
            <a:pPr marL="1254125" indent="-263525">
              <a:spcBef>
                <a:spcPts val="600"/>
              </a:spcBef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2060"/>
                </a:solidFill>
              </a:rPr>
              <a:t>Ensure O</a:t>
            </a:r>
            <a:r>
              <a:rPr lang="en-US" sz="2000" b="1" dirty="0" smtClean="0">
                <a:solidFill>
                  <a:srgbClr val="002060"/>
                </a:solidFill>
              </a:rPr>
              <a:t>bjectivity and High </a:t>
            </a:r>
            <a:r>
              <a:rPr lang="en-US" sz="2000" b="1" dirty="0">
                <a:solidFill>
                  <a:srgbClr val="002060"/>
                </a:solidFill>
              </a:rPr>
              <a:t>Q</a:t>
            </a:r>
            <a:r>
              <a:rPr lang="en-US" sz="2000" b="1" dirty="0" smtClean="0">
                <a:solidFill>
                  <a:srgbClr val="002060"/>
                </a:solidFill>
              </a:rPr>
              <a:t>uality of the Technical Inspections</a:t>
            </a:r>
          </a:p>
          <a:p>
            <a:pPr marL="1254125" indent="-263525">
              <a:spcBef>
                <a:spcPts val="600"/>
              </a:spcBef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2060"/>
                </a:solidFill>
              </a:rPr>
              <a:t>Diminish immediate </a:t>
            </a:r>
            <a:r>
              <a:rPr lang="en-US" sz="2000" b="1" dirty="0">
                <a:solidFill>
                  <a:srgbClr val="002060"/>
                </a:solidFill>
              </a:rPr>
              <a:t>risk to road </a:t>
            </a:r>
            <a:r>
              <a:rPr lang="en-US" sz="2000" b="1" dirty="0" smtClean="0">
                <a:solidFill>
                  <a:srgbClr val="002060"/>
                </a:solidFill>
              </a:rPr>
              <a:t>safety</a:t>
            </a:r>
          </a:p>
          <a:p>
            <a:pPr marL="990600">
              <a:spcBef>
                <a:spcPts val="600"/>
              </a:spcBef>
              <a:buClr>
                <a:schemeClr val="accent1">
                  <a:lumMod val="75000"/>
                </a:schemeClr>
              </a:buClr>
            </a:pPr>
            <a:endParaRPr lang="en-US" sz="2000" dirty="0" smtClean="0">
              <a:solidFill>
                <a:srgbClr val="002060"/>
              </a:solidFill>
            </a:endParaRPr>
          </a:p>
          <a:p>
            <a:r>
              <a:rPr lang="en-US" sz="2000" dirty="0"/>
              <a:t>	</a:t>
            </a:r>
            <a:r>
              <a:rPr lang="en-US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Technical</a:t>
            </a: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Arrangements:</a:t>
            </a:r>
          </a:p>
          <a:p>
            <a:pPr marL="990600" indent="263525">
              <a:spcBef>
                <a:spcPts val="600"/>
              </a:spcBef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2060"/>
                </a:solidFill>
              </a:rPr>
              <a:t>Technical inspection Facilities and Test </a:t>
            </a:r>
            <a:r>
              <a:rPr lang="en-US" sz="2000" b="1" dirty="0">
                <a:solidFill>
                  <a:srgbClr val="002060"/>
                </a:solidFill>
              </a:rPr>
              <a:t>E</a:t>
            </a:r>
            <a:r>
              <a:rPr lang="en-US" sz="2000" b="1" dirty="0" smtClean="0">
                <a:solidFill>
                  <a:srgbClr val="002060"/>
                </a:solidFill>
              </a:rPr>
              <a:t>quipment </a:t>
            </a:r>
          </a:p>
          <a:p>
            <a:pPr marL="990600" indent="263525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2060"/>
                </a:solidFill>
              </a:rPr>
              <a:t>Testing Centres</a:t>
            </a:r>
          </a:p>
          <a:p>
            <a:pPr marL="990600" indent="263525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2060"/>
                </a:solidFill>
              </a:rPr>
              <a:t>Inspectors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endParaRPr lang="en-US" sz="2000" dirty="0">
              <a:solidFill>
                <a:srgbClr val="002060"/>
              </a:solidFill>
            </a:endParaRPr>
          </a:p>
          <a:p>
            <a:r>
              <a:rPr lang="en-US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Administrative</a:t>
            </a:r>
            <a:r>
              <a:rPr lang="en-US" sz="2000" dirty="0" smtClean="0"/>
              <a:t> </a:t>
            </a:r>
            <a:r>
              <a:rPr lang="en-US"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Arrangements:</a:t>
            </a:r>
          </a:p>
          <a:p>
            <a:pPr marL="990600" indent="263525">
              <a:spcBef>
                <a:spcPts val="600"/>
              </a:spcBef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2060"/>
                </a:solidFill>
              </a:rPr>
              <a:t>Authorisation</a:t>
            </a:r>
          </a:p>
          <a:p>
            <a:pPr marL="990600" indent="263525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2060"/>
                </a:solidFill>
              </a:rPr>
              <a:t>Suspension or Cancellation the </a:t>
            </a:r>
            <a:r>
              <a:rPr lang="en-US" sz="2000" b="1" dirty="0">
                <a:solidFill>
                  <a:srgbClr val="002060"/>
                </a:solidFill>
              </a:rPr>
              <a:t>A</a:t>
            </a:r>
            <a:r>
              <a:rPr lang="en-US" sz="2000" b="1" dirty="0" smtClean="0">
                <a:solidFill>
                  <a:srgbClr val="002060"/>
                </a:solidFill>
              </a:rPr>
              <a:t>uthorisation</a:t>
            </a:r>
          </a:p>
          <a:p>
            <a:pPr marL="990600" indent="263525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2060"/>
                </a:solidFill>
              </a:rPr>
              <a:t>Supervision</a:t>
            </a:r>
          </a:p>
          <a:p>
            <a:r>
              <a:rPr lang="en-US" sz="2000" dirty="0" smtClean="0">
                <a:solidFill>
                  <a:srgbClr val="002060"/>
                </a:solidFill>
              </a:rPr>
              <a:t> 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171624"/>
            <a:ext cx="9144000" cy="692696"/>
          </a:xfrm>
          <a:prstGeom prst="rect">
            <a:avLst/>
          </a:prstGeom>
          <a:gradFill flip="none" rotWithShape="1">
            <a:gsLst>
              <a:gs pos="0">
                <a:srgbClr val="A4E2EE"/>
              </a:gs>
              <a:gs pos="8000">
                <a:srgbClr val="8FE2FF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1CF5D-231D-4A57-8ACA-DDF8F1A0115B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6746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1113485"/>
          </a:xfrm>
          <a:prstGeom prst="rect">
            <a:avLst/>
          </a:prstGeom>
          <a:gradFill flip="none" rotWithShape="1">
            <a:gsLst>
              <a:gs pos="0">
                <a:srgbClr val="A4E2EE"/>
              </a:gs>
              <a:gs pos="8000">
                <a:srgbClr val="8FE2FF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CONTENT OF THE RULES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0384" y="1412776"/>
            <a:ext cx="8003232" cy="4608512"/>
          </a:xfrm>
        </p:spPr>
        <p:txBody>
          <a:bodyPr>
            <a:noAutofit/>
          </a:bodyPr>
          <a:lstStyle/>
          <a:p>
            <a:pPr marL="0" indent="446088">
              <a:buNone/>
            </a:pPr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Article 2, paragraph 1 of The Agreement</a:t>
            </a:r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446088">
              <a:buNone/>
            </a:pPr>
            <a:r>
              <a:rPr lang="en-GB" sz="1600" b="1" dirty="0">
                <a:solidFill>
                  <a:schemeClr val="accent1">
                    <a:lumMod val="50000"/>
                  </a:schemeClr>
                </a:solidFill>
              </a:rPr>
              <a:t>	 </a:t>
            </a:r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446088">
              <a:buNone/>
            </a:pPr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“The </a:t>
            </a:r>
            <a:r>
              <a:rPr lang="en-GB" sz="1600" b="1" dirty="0">
                <a:solidFill>
                  <a:schemeClr val="accent1">
                    <a:lumMod val="50000"/>
                  </a:schemeClr>
                </a:solidFill>
              </a:rPr>
              <a:t>Rule shall cover the following:</a:t>
            </a:r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446088">
              <a:buNone/>
            </a:pPr>
            <a:r>
              <a:rPr lang="en-GB" sz="1600" b="1" dirty="0">
                <a:solidFill>
                  <a:schemeClr val="accent1">
                    <a:lumMod val="50000"/>
                  </a:schemeClr>
                </a:solidFill>
              </a:rPr>
              <a:t> </a:t>
            </a:r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446088">
              <a:buNone/>
            </a:pPr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(a)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</a:rPr>
              <a:t>T</a:t>
            </a:r>
            <a:r>
              <a:rPr lang="en-GB" sz="1600" b="1" dirty="0">
                <a:solidFill>
                  <a:schemeClr val="accent1">
                    <a:lumMod val="50000"/>
                  </a:schemeClr>
                </a:solidFill>
              </a:rPr>
              <a:t>he categories of wheeled vehicles concerned and the frequency of its inspection;</a:t>
            </a:r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446088">
              <a:buNone/>
            </a:pPr>
            <a:r>
              <a:rPr lang="en-GB" sz="1600" b="1" dirty="0">
                <a:solidFill>
                  <a:schemeClr val="accent1">
                    <a:lumMod val="50000"/>
                  </a:schemeClr>
                </a:solidFill>
              </a:rPr>
              <a:t> </a:t>
            </a:r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446088">
              <a:buNone/>
            </a:pPr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en-GB" sz="1600" b="1" dirty="0">
                <a:solidFill>
                  <a:schemeClr val="accent1">
                    <a:lumMod val="50000"/>
                  </a:schemeClr>
                </a:solidFill>
              </a:rPr>
              <a:t>b</a:t>
            </a:r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The </a:t>
            </a:r>
            <a:r>
              <a:rPr lang="en-GB" sz="1600" b="1" dirty="0">
                <a:solidFill>
                  <a:schemeClr val="accent1">
                    <a:lumMod val="50000"/>
                  </a:schemeClr>
                </a:solidFill>
              </a:rPr>
              <a:t>equipment and/or parts to be inspected;</a:t>
            </a:r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446088">
              <a:buNone/>
            </a:pPr>
            <a:r>
              <a:rPr lang="en-GB" sz="1600" b="1" dirty="0">
                <a:solidFill>
                  <a:schemeClr val="accent1">
                    <a:lumMod val="50000"/>
                  </a:schemeClr>
                </a:solidFill>
              </a:rPr>
              <a:t> </a:t>
            </a:r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446088">
              <a:buNone/>
            </a:pPr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en-GB" sz="1600" b="1" dirty="0">
                <a:solidFill>
                  <a:schemeClr val="accent1">
                    <a:lumMod val="50000"/>
                  </a:schemeClr>
                </a:solidFill>
              </a:rPr>
              <a:t>c</a:t>
            </a:r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Test </a:t>
            </a:r>
            <a:r>
              <a:rPr lang="en-GB" sz="1600" b="1" dirty="0">
                <a:solidFill>
                  <a:schemeClr val="accent1">
                    <a:lumMod val="50000"/>
                  </a:schemeClr>
                </a:solidFill>
              </a:rPr>
              <a:t>methods by which any performance requirements are to be demonstrated;</a:t>
            </a:r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446088">
              <a:buNone/>
            </a:pPr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 </a:t>
            </a:r>
            <a:endParaRPr lang="ru-RU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446088">
              <a:buNone/>
            </a:pPr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en-GB" sz="1600" b="1" dirty="0">
                <a:solidFill>
                  <a:schemeClr val="accent1">
                    <a:lumMod val="50000"/>
                  </a:schemeClr>
                </a:solidFill>
              </a:rPr>
              <a:t>d</a:t>
            </a:r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Conditions </a:t>
            </a:r>
            <a:r>
              <a:rPr lang="en-GB" sz="1600" b="1" dirty="0">
                <a:solidFill>
                  <a:schemeClr val="accent1">
                    <a:lumMod val="50000"/>
                  </a:schemeClr>
                </a:solidFill>
              </a:rPr>
              <a:t>for granting inspection certificate; </a:t>
            </a:r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446088">
              <a:buNone/>
            </a:pPr>
            <a:r>
              <a:rPr lang="en-GB" sz="1600" b="1" dirty="0">
                <a:solidFill>
                  <a:schemeClr val="accent1">
                    <a:lumMod val="50000"/>
                  </a:schemeClr>
                </a:solidFill>
              </a:rPr>
              <a:t> </a:t>
            </a:r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446088">
              <a:buNone/>
            </a:pPr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en-GB" sz="1600" b="1" dirty="0">
                <a:solidFill>
                  <a:schemeClr val="accent1">
                    <a:lumMod val="50000"/>
                  </a:schemeClr>
                </a:solidFill>
              </a:rPr>
              <a:t>e</a:t>
            </a:r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The </a:t>
            </a:r>
            <a:r>
              <a:rPr lang="en-GB" sz="1600" b="1" dirty="0">
                <a:solidFill>
                  <a:schemeClr val="accent1">
                    <a:lumMod val="50000"/>
                  </a:schemeClr>
                </a:solidFill>
              </a:rPr>
              <a:t>date(s) on</a:t>
            </a:r>
            <a:r>
              <a:rPr lang="en-GB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1600" b="1" dirty="0">
                <a:solidFill>
                  <a:schemeClr val="accent1">
                    <a:lumMod val="50000"/>
                  </a:schemeClr>
                </a:solidFill>
              </a:rPr>
              <a:t>which the Rule enters into force</a:t>
            </a:r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.”</a:t>
            </a:r>
            <a:endParaRPr lang="ru-RU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	</a:t>
            </a:r>
          </a:p>
          <a:p>
            <a:pPr marL="0" indent="0" algn="ctr">
              <a:buNone/>
            </a:pPr>
            <a:r>
              <a:rPr lang="en-US" sz="1600" b="1" smtClean="0">
                <a:solidFill>
                  <a:srgbClr val="FF0000"/>
                </a:solidFill>
              </a:rPr>
              <a:t>Arrangements </a:t>
            </a:r>
            <a:r>
              <a:rPr lang="en-US" sz="1600" b="1" dirty="0" smtClean="0">
                <a:solidFill>
                  <a:srgbClr val="FF0000"/>
                </a:solidFill>
              </a:rPr>
              <a:t>of PTI System are not the subject of the Rule.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gradFill flip="none" rotWithShape="1">
            <a:gsLst>
              <a:gs pos="0">
                <a:srgbClr val="A4E2EE"/>
              </a:gs>
              <a:gs pos="8000">
                <a:srgbClr val="8FE2FF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1CF5D-231D-4A57-8ACA-DDF8F1A0115B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6573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1113485"/>
          </a:xfrm>
          <a:prstGeom prst="rect">
            <a:avLst/>
          </a:prstGeom>
          <a:gradFill flip="none" rotWithShape="1">
            <a:gsLst>
              <a:gs pos="0">
                <a:srgbClr val="A4E2EE"/>
              </a:gs>
              <a:gs pos="8000">
                <a:srgbClr val="8FE2FF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6185844"/>
            <a:ext cx="9144000" cy="692696"/>
          </a:xfrm>
          <a:prstGeom prst="rect">
            <a:avLst/>
          </a:prstGeom>
          <a:gradFill flip="none" rotWithShape="1">
            <a:gsLst>
              <a:gs pos="0">
                <a:srgbClr val="A4E2EE"/>
              </a:gs>
              <a:gs pos="8000">
                <a:srgbClr val="8FE2FF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72008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PROPOSED STRUCTURE </a:t>
            </a:r>
            <a:b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THE AGREEMENT</a:t>
            </a:r>
            <a:endParaRPr lang="ru-RU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8616025"/>
              </p:ext>
            </p:extLst>
          </p:nvPr>
        </p:nvGraphicFramePr>
        <p:xfrm>
          <a:off x="683568" y="1340768"/>
          <a:ext cx="7920879" cy="5116601"/>
        </p:xfrm>
        <a:graphic>
          <a:graphicData uri="http://schemas.openxmlformats.org/drawingml/2006/table">
            <a:tbl>
              <a:tblPr firstRow="1" firstCol="1" bandRow="1">
                <a:effectLst>
                  <a:innerShdw blurRad="114300">
                    <a:prstClr val="black"/>
                  </a:innerShdw>
                </a:effectLst>
              </a:tblPr>
              <a:tblGrid>
                <a:gridCol w="3749112"/>
                <a:gridCol w="296970"/>
                <a:gridCol w="3874797"/>
              </a:tblGrid>
              <a:tr h="253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Legal Provisions</a:t>
                      </a:r>
                      <a:endParaRPr lang="ru-RU" sz="9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Administrative  Provisions</a:t>
                      </a:r>
                      <a:endParaRPr lang="ru-RU" sz="9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0070C0"/>
                    </a:solidFill>
                  </a:tcPr>
                </a:tc>
              </a:tr>
              <a:tr h="2248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4463">
                <a:tc>
                  <a:txBody>
                    <a:bodyPr/>
                    <a:lstStyle/>
                    <a:p>
                      <a:pPr marL="0" indent="84138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Definitions</a:t>
                      </a:r>
                      <a:endParaRPr lang="ru-RU" sz="9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84138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Establishment of the Rule</a:t>
                      </a:r>
                      <a:endParaRPr lang="ru-RU" sz="9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84138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Accession the Rules</a:t>
                      </a:r>
                      <a:endParaRPr lang="ru-RU" sz="9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84138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Amendment of the  Rules</a:t>
                      </a:r>
                      <a:endParaRPr lang="ru-RU" sz="9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84138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Amendment of the  </a:t>
                      </a:r>
                      <a:r>
                        <a:rPr lang="en-US" sz="1300" b="1" dirty="0" smtClean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Agreement</a:t>
                      </a:r>
                    </a:p>
                    <a:p>
                      <a:pPr marL="0" indent="84138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Appendix 3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84138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Conformity of Periodical Technical  Inspection </a:t>
                      </a:r>
                      <a:r>
                        <a:rPr lang="en-US" sz="1300" b="1" dirty="0" smtClean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System</a:t>
                      </a:r>
                      <a:endParaRPr lang="ru-RU" sz="9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2248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44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Appendix 1</a:t>
                      </a:r>
                      <a:endParaRPr lang="ru-RU" sz="9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84138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Composition and Rules of </a:t>
                      </a:r>
                      <a:r>
                        <a:rPr lang="en-US" sz="1300" b="1" dirty="0" smtClean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Procedure </a:t>
                      </a:r>
                      <a:r>
                        <a:rPr lang="en-US" sz="13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of the Administrative Committee</a:t>
                      </a:r>
                      <a:endParaRPr lang="ru-RU" sz="9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Appendix 4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84138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Minimum </a:t>
                      </a:r>
                      <a:r>
                        <a:rPr lang="en-US" sz="1300" b="1" dirty="0" smtClean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Requirements </a:t>
                      </a:r>
                      <a:r>
                        <a:rPr lang="en-US" sz="13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</a:t>
                      </a:r>
                      <a:r>
                        <a:rPr lang="en-US" sz="1300" b="1" dirty="0" smtClean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oncerning </a:t>
                      </a:r>
                      <a:r>
                        <a:rPr lang="en-US" sz="13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Technical  </a:t>
                      </a:r>
                      <a:r>
                        <a:rPr lang="en-US" sz="1300" b="1" dirty="0" smtClean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Inspection</a:t>
                      </a:r>
                      <a:r>
                        <a:rPr lang="en-US" sz="900" b="1" baseline="0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300" b="1" dirty="0" smtClean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Facilities  and</a:t>
                      </a:r>
                      <a:r>
                        <a:rPr lang="en-US" sz="900" b="1" baseline="0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300" b="1" dirty="0" smtClean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Test </a:t>
                      </a:r>
                      <a:r>
                        <a:rPr lang="en-US" sz="13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equipment</a:t>
                      </a:r>
                      <a:endParaRPr lang="ru-RU" sz="9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2248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46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Appendix  2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84138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International  Technical  Inspection </a:t>
                      </a:r>
                      <a:r>
                        <a:rPr lang="en-US" sz="1300" b="1" dirty="0" smtClean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Certificate</a:t>
                      </a:r>
                      <a:endParaRPr lang="ru-RU" sz="9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Appendix 5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84138" indent="0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3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Minimum </a:t>
                      </a:r>
                      <a:r>
                        <a:rPr lang="en-US" sz="1300" b="1" dirty="0" smtClean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Requirements </a:t>
                      </a:r>
                      <a:r>
                        <a:rPr lang="en-US" sz="13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</a:t>
                      </a:r>
                      <a:r>
                        <a:rPr lang="en-US" sz="1300" b="1" dirty="0" smtClean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oncerning </a:t>
                      </a:r>
                      <a:r>
                        <a:rPr lang="en-US" sz="13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the </a:t>
                      </a:r>
                      <a:r>
                        <a:rPr lang="en-US" sz="1300" b="1" dirty="0" smtClean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Competence</a:t>
                      </a:r>
                      <a:r>
                        <a:rPr lang="en-US" sz="13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1300" b="1" dirty="0" smtClean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Training </a:t>
                      </a:r>
                      <a:r>
                        <a:rPr lang="en-US" sz="13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and </a:t>
                      </a:r>
                      <a:r>
                        <a:rPr lang="en-US" sz="1300" b="1" dirty="0" smtClean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Certification </a:t>
                      </a:r>
                      <a:r>
                        <a:rPr lang="en-US" sz="13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of </a:t>
                      </a:r>
                      <a:r>
                        <a:rPr lang="en-US" sz="1300" b="1" dirty="0" smtClean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Inspectors</a:t>
                      </a:r>
                    </a:p>
                    <a:p>
                      <a:pPr marL="84138" indent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2248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7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Appendix 6</a:t>
                      </a: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84138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b="1" dirty="0" smtClean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Supervising Bodies</a:t>
                      </a:r>
                    </a:p>
                    <a:p>
                      <a:pPr marL="0" indent="84138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1CF5D-231D-4A57-8ACA-DDF8F1A0115B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2482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0" y="0"/>
            <a:ext cx="9144000" cy="1113485"/>
          </a:xfrm>
          <a:prstGeom prst="rect">
            <a:avLst/>
          </a:prstGeom>
          <a:gradFill flip="none" rotWithShape="1">
            <a:gsLst>
              <a:gs pos="0">
                <a:srgbClr val="A4E2EE"/>
              </a:gs>
              <a:gs pos="8000">
                <a:srgbClr val="8FE2FF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RESPONSIBILITY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47864" y="1268760"/>
            <a:ext cx="2520280" cy="461665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Contracting Party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68548" y="2276872"/>
            <a:ext cx="2019275" cy="707886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Competent</a:t>
            </a:r>
          </a:p>
          <a:p>
            <a:pPr algn="ctr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Authority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68144" y="2259709"/>
            <a:ext cx="2365169" cy="707886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Supervising</a:t>
            </a:r>
          </a:p>
          <a:p>
            <a:pPr algn="ctr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Body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6707" y="2959929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Management</a:t>
            </a:r>
          </a:p>
          <a:p>
            <a:pPr algn="ctr"/>
            <a:r>
              <a:rPr lang="en-US" dirty="0" smtClean="0">
                <a:solidFill>
                  <a:srgbClr val="002060"/>
                </a:solidFill>
              </a:rPr>
              <a:t>of PTI System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01064" y="2929152"/>
            <a:ext cx="22046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Supervision</a:t>
            </a:r>
          </a:p>
          <a:p>
            <a:pPr algn="ctr"/>
            <a:r>
              <a:rPr lang="en-US" dirty="0" smtClean="0">
                <a:solidFill>
                  <a:srgbClr val="002060"/>
                </a:solidFill>
              </a:rPr>
              <a:t>of Testing </a:t>
            </a:r>
            <a:r>
              <a:rPr lang="en-US" dirty="0">
                <a:solidFill>
                  <a:srgbClr val="002060"/>
                </a:solidFill>
              </a:rPr>
              <a:t>C</a:t>
            </a:r>
            <a:r>
              <a:rPr lang="en-US" dirty="0" smtClean="0">
                <a:solidFill>
                  <a:srgbClr val="002060"/>
                </a:solidFill>
              </a:rPr>
              <a:t>entres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13347" y="3252317"/>
            <a:ext cx="2216801" cy="707886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Testing</a:t>
            </a:r>
          </a:p>
          <a:p>
            <a:pPr algn="ctr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Centres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99892" y="3960203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Carrying</a:t>
            </a:r>
          </a:p>
          <a:p>
            <a:pPr algn="ctr"/>
            <a:r>
              <a:rPr lang="en-US" dirty="0" smtClean="0">
                <a:solidFill>
                  <a:srgbClr val="002060"/>
                </a:solidFill>
              </a:rPr>
              <a:t>out PTI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99892" y="4982683"/>
            <a:ext cx="2016224" cy="40011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Inspectors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99892" y="5413296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Carrying out PTI in Testing Centre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3321" y="6165304"/>
            <a:ext cx="9144000" cy="692696"/>
          </a:xfrm>
          <a:prstGeom prst="rect">
            <a:avLst/>
          </a:prstGeom>
          <a:gradFill flip="none" rotWithShape="1">
            <a:gsLst>
              <a:gs pos="0">
                <a:srgbClr val="A4E2EE"/>
              </a:gs>
              <a:gs pos="8000">
                <a:srgbClr val="8FE2FF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Gleichschenkliges Dreieck 17"/>
          <p:cNvSpPr/>
          <p:nvPr/>
        </p:nvSpPr>
        <p:spPr bwMode="auto">
          <a:xfrm rot="10800000">
            <a:off x="2627782" y="2043684"/>
            <a:ext cx="3960439" cy="432049"/>
          </a:xfrm>
          <a:prstGeom prst="triangle">
            <a:avLst/>
          </a:prstGeom>
          <a:solidFill>
            <a:srgbClr val="0066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>
              <a:defRPr/>
            </a:pPr>
            <a:endParaRPr lang="de-DE" dirty="0">
              <a:latin typeface="Arial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1CF5D-231D-4A57-8ACA-DDF8F1A0115B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0358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1113485"/>
          </a:xfrm>
          <a:prstGeom prst="rect">
            <a:avLst/>
          </a:prstGeom>
          <a:gradFill flip="none" rotWithShape="1">
            <a:gsLst>
              <a:gs pos="0">
                <a:srgbClr val="A4E2EE"/>
              </a:gs>
              <a:gs pos="8000">
                <a:srgbClr val="8FE2FF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DEFINITIONS TO BE ADDED</a:t>
            </a:r>
            <a:endParaRPr lang="ru-RU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34863"/>
            <a:ext cx="8229600" cy="5073427"/>
          </a:xfrm>
        </p:spPr>
        <p:txBody>
          <a:bodyPr>
            <a:normAutofit lnSpcReduction="10000"/>
          </a:bodyPr>
          <a:lstStyle/>
          <a:p>
            <a:pPr>
              <a:spcBef>
                <a:spcPts val="1200"/>
              </a:spcBef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1800" b="1" dirty="0">
                <a:solidFill>
                  <a:srgbClr val="002060"/>
                </a:solidFill>
              </a:rPr>
              <a:t>‘Approval’ means a procedure whereby can be  certified that a vehicle satisfies the relevant administrative provisions and technical requirements referred to in the Regulations annexed to the 1958 Geneva Agreement; </a:t>
            </a:r>
            <a:endParaRPr lang="ru-RU" sz="1800" dirty="0">
              <a:solidFill>
                <a:srgbClr val="002060"/>
              </a:solidFill>
            </a:endParaRPr>
          </a:p>
          <a:p>
            <a:pPr>
              <a:spcBef>
                <a:spcPts val="1200"/>
              </a:spcBef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1800" b="1" dirty="0" smtClean="0">
                <a:solidFill>
                  <a:srgbClr val="002060"/>
                </a:solidFill>
              </a:rPr>
              <a:t>‘</a:t>
            </a:r>
            <a:r>
              <a:rPr lang="en-US" sz="1800" b="1" dirty="0">
                <a:solidFill>
                  <a:srgbClr val="002060"/>
                </a:solidFill>
              </a:rPr>
              <a:t>Deficiencies’ means technical defects and other instances of non-compliance found during a technical inspection; </a:t>
            </a:r>
            <a:endParaRPr lang="ru-RU" sz="1800" dirty="0">
              <a:solidFill>
                <a:srgbClr val="002060"/>
              </a:solidFill>
            </a:endParaRPr>
          </a:p>
          <a:p>
            <a:pPr>
              <a:spcBef>
                <a:spcPts val="1200"/>
              </a:spcBef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1800" b="1" dirty="0" smtClean="0">
                <a:solidFill>
                  <a:srgbClr val="002060"/>
                </a:solidFill>
              </a:rPr>
              <a:t>‘</a:t>
            </a:r>
            <a:r>
              <a:rPr lang="en-US" sz="1800" b="1" dirty="0">
                <a:solidFill>
                  <a:srgbClr val="002060"/>
                </a:solidFill>
              </a:rPr>
              <a:t>Inspector’ means a person authorised by a Contracting Party or by its competent authority to carry out technical inspection in a testing centre or, where appropriate, on behalf of a competent authority; </a:t>
            </a:r>
            <a:endParaRPr lang="ru-RU" sz="1800" dirty="0">
              <a:solidFill>
                <a:srgbClr val="002060"/>
              </a:solidFill>
            </a:endParaRPr>
          </a:p>
          <a:p>
            <a:pPr>
              <a:spcBef>
                <a:spcPts val="1200"/>
              </a:spcBef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1800" b="1" dirty="0" smtClean="0">
                <a:solidFill>
                  <a:srgbClr val="002060"/>
                </a:solidFill>
              </a:rPr>
              <a:t>‘</a:t>
            </a:r>
            <a:r>
              <a:rPr lang="en-US" sz="1800" b="1" dirty="0">
                <a:solidFill>
                  <a:srgbClr val="002060"/>
                </a:solidFill>
              </a:rPr>
              <a:t>Competent Authority’ means an authority or public body entrusted by a Contracting Party with responsibility for managing the system of technical inspection, including, where appropriate, the carrying-out of technical inspections; </a:t>
            </a:r>
            <a:endParaRPr lang="ru-RU" sz="1800" dirty="0">
              <a:solidFill>
                <a:srgbClr val="002060"/>
              </a:solidFill>
            </a:endParaRPr>
          </a:p>
          <a:p>
            <a:pPr>
              <a:spcBef>
                <a:spcPts val="1200"/>
              </a:spcBef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1800" b="1" dirty="0" smtClean="0">
                <a:solidFill>
                  <a:srgbClr val="002060"/>
                </a:solidFill>
              </a:rPr>
              <a:t>‘</a:t>
            </a:r>
            <a:r>
              <a:rPr lang="en-US" sz="1800" b="1" dirty="0">
                <a:solidFill>
                  <a:srgbClr val="002060"/>
                </a:solidFill>
              </a:rPr>
              <a:t>Testing Centre’ means a public or private body or establishment authorised by a Contracting Party to carry technical inspections; </a:t>
            </a:r>
            <a:endParaRPr lang="ru-RU" sz="1800" dirty="0">
              <a:solidFill>
                <a:srgbClr val="002060"/>
              </a:solidFill>
            </a:endParaRPr>
          </a:p>
          <a:p>
            <a:pPr>
              <a:spcBef>
                <a:spcPts val="1200"/>
              </a:spcBef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1800" b="1" dirty="0" smtClean="0">
                <a:solidFill>
                  <a:srgbClr val="002060"/>
                </a:solidFill>
              </a:rPr>
              <a:t>‘</a:t>
            </a:r>
            <a:r>
              <a:rPr lang="en-US" sz="1800" b="1" dirty="0">
                <a:solidFill>
                  <a:srgbClr val="002060"/>
                </a:solidFill>
              </a:rPr>
              <a:t>Supervising Body’ means a body or bodies set up by a Contracting Party, responsible for the supervision of testing centres. A supervising body can be part of the competent authority or competent authorities.</a:t>
            </a:r>
            <a:endParaRPr lang="ru-RU" sz="1800" dirty="0">
              <a:solidFill>
                <a:srgbClr val="002060"/>
              </a:solidFill>
            </a:endParaRPr>
          </a:p>
          <a:p>
            <a:pPr marL="0" indent="0">
              <a:buClr>
                <a:schemeClr val="accent6">
                  <a:lumMod val="75000"/>
                </a:schemeClr>
              </a:buClr>
              <a:buNone/>
            </a:pPr>
            <a:endParaRPr lang="ru-RU" sz="18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185844"/>
            <a:ext cx="9144000" cy="692696"/>
          </a:xfrm>
          <a:prstGeom prst="rect">
            <a:avLst/>
          </a:prstGeom>
          <a:gradFill flip="none" rotWithShape="1">
            <a:gsLst>
              <a:gs pos="0">
                <a:srgbClr val="A4E2EE"/>
              </a:gs>
              <a:gs pos="8000">
                <a:srgbClr val="8FE2FF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1CF5D-231D-4A57-8ACA-DDF8F1A0115B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0670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pi0umBxhEKcPT.jyFyAcg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Konzept_PTI_PS_Mintrans</Template>
  <TotalTime>1259</TotalTime>
  <Words>1096</Words>
  <Application>Microsoft Office PowerPoint</Application>
  <PresentationFormat>On-screen Show (4:3)</PresentationFormat>
  <Paragraphs>226</Paragraphs>
  <Slides>17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Тема Office</vt:lpstr>
      <vt:lpstr>PowerPoint Presentation</vt:lpstr>
      <vt:lpstr>CONTRACTING PARTIES (CP)</vt:lpstr>
      <vt:lpstr>PTI  LEGISLATION</vt:lpstr>
      <vt:lpstr>COMPARISON OF THE AGREEMENT  AND NATIONAL (REGIONAL) LEGISLATION</vt:lpstr>
      <vt:lpstr>CONFORMITY OF PTI SYSTEM</vt:lpstr>
      <vt:lpstr>CONTENT OF THE RULES</vt:lpstr>
      <vt:lpstr>THE PROPOSED STRUCTURE  OF THE AGREEMENT</vt:lpstr>
      <vt:lpstr>RESPONSIBILITY</vt:lpstr>
      <vt:lpstr>THE DEFINITIONS TO BE ADDED</vt:lpstr>
      <vt:lpstr>MINIMUM REQUIREMENTS FOR  TEST FACILITIES AND EQUIPMENT</vt:lpstr>
      <vt:lpstr>MINIMUM REQUIREMENTS FOR  TEST FACILITIES AND EQUIPMENT</vt:lpstr>
      <vt:lpstr>PowerPoint Presentation</vt:lpstr>
      <vt:lpstr>MINIMUM REQUIREMENTS CONCERNING THE COMPETENCE, TRAINING AND CERTIFICATION OF INSPECTORS</vt:lpstr>
      <vt:lpstr>MINIMUM REQUIREMENTS CONCERNING THE COMPETENCE, TRAINING AND CERTIFICATION OF INSPECTORS</vt:lpstr>
      <vt:lpstr>SUPERVISING BODIES</vt:lpstr>
      <vt:lpstr>SUPERVISING BODIES</vt:lpstr>
      <vt:lpstr> 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Нина</dc:creator>
  <cp:lastModifiedBy>UNECE</cp:lastModifiedBy>
  <cp:revision>140</cp:revision>
  <cp:lastPrinted>2015-11-02T09:28:00Z</cp:lastPrinted>
  <dcterms:created xsi:type="dcterms:W3CDTF">2015-10-27T07:40:41Z</dcterms:created>
  <dcterms:modified xsi:type="dcterms:W3CDTF">2015-11-05T18:14:15Z</dcterms:modified>
</cp:coreProperties>
</file>