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56" r:id="rId2"/>
    <p:sldId id="338" r:id="rId3"/>
    <p:sldId id="351" r:id="rId4"/>
    <p:sldId id="343" r:id="rId5"/>
    <p:sldId id="342" r:id="rId6"/>
    <p:sldId id="346" r:id="rId7"/>
    <p:sldId id="347" r:id="rId8"/>
    <p:sldId id="348" r:id="rId9"/>
    <p:sldId id="344" r:id="rId10"/>
    <p:sldId id="349" r:id="rId11"/>
    <p:sldId id="333" r:id="rId12"/>
    <p:sldId id="350" r:id="rId13"/>
    <p:sldId id="330" r:id="rId14"/>
    <p:sldId id="337" r:id="rId15"/>
    <p:sldId id="263" r:id="rId16"/>
  </p:sldIdLst>
  <p:sldSz cx="9144000" cy="6858000" type="screen4x3"/>
  <p:notesSz cx="7099300" cy="10234613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4">
          <p15:clr>
            <a:srgbClr val="A4A3A4"/>
          </p15:clr>
        </p15:guide>
        <p15:guide id="2" pos="223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1594" y="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2" d="100"/>
          <a:sy n="62" d="100"/>
        </p:scale>
        <p:origin x="-1872" y="-90"/>
      </p:cViewPr>
      <p:guideLst>
        <p:guide orient="horz" pos="3224"/>
        <p:guide pos="2237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540" tIns="47270" rIns="94540" bIns="4727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1138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540" tIns="47270" rIns="94540" bIns="4727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58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540" tIns="47270" rIns="94540" bIns="4727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58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1138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540" tIns="47270" rIns="94540" bIns="4727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C481DD89-6604-44FB-B4EC-4ACD395627A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1138" y="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7336AF-1A46-4C42-911C-3D92F02AE3FC}" type="datetimeFigureOut">
              <a:rPr lang="en-US" smtClean="0"/>
              <a:pPr/>
              <a:t>12/3/2015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9613" y="4860925"/>
            <a:ext cx="5680075" cy="4605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1138" y="972185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F9C07B-161B-46FF-992F-1319D780521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ChangeArrowheads="1"/>
          </p:cNvSpPr>
          <p:nvPr userDrawn="1"/>
        </p:nvSpPr>
        <p:spPr bwMode="auto">
          <a:xfrm>
            <a:off x="304800" y="228600"/>
            <a:ext cx="8458200" cy="6477000"/>
          </a:xfrm>
          <a:prstGeom prst="rect">
            <a:avLst/>
          </a:prstGeom>
          <a:noFill/>
          <a:ln w="25400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pic>
        <p:nvPicPr>
          <p:cNvPr id="5" name="Picture 6" descr="SEETO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381000"/>
            <a:ext cx="4724400" cy="52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1" descr="EUfla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72400" y="304800"/>
            <a:ext cx="768350" cy="514350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</p:spPr>
      </p:pic>
      <p:sp>
        <p:nvSpPr>
          <p:cNvPr id="3789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85800"/>
            <a:ext cx="2057400" cy="54403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85800"/>
            <a:ext cx="6019800" cy="54403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7318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r>
              <a:rPr lang="en-US" noProof="0" smtClean="0"/>
              <a:t>Click icon to add table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e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85800"/>
            <a:ext cx="8229600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304800" y="228600"/>
            <a:ext cx="8458200" cy="6477000"/>
          </a:xfrm>
          <a:prstGeom prst="rect">
            <a:avLst/>
          </a:prstGeom>
          <a:noFill/>
          <a:ln w="25400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pic>
        <p:nvPicPr>
          <p:cNvPr id="1029" name="Picture 8" descr="SEETO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57200" y="304800"/>
            <a:ext cx="2667000" cy="29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9" descr="EUfla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8001000" y="304800"/>
            <a:ext cx="571500" cy="382588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72" r:id="rId1"/>
    <p:sldLayoutId id="2147483961" r:id="rId2"/>
    <p:sldLayoutId id="2147483962" r:id="rId3"/>
    <p:sldLayoutId id="2147483963" r:id="rId4"/>
    <p:sldLayoutId id="2147483964" r:id="rId5"/>
    <p:sldLayoutId id="2147483965" r:id="rId6"/>
    <p:sldLayoutId id="2147483966" r:id="rId7"/>
    <p:sldLayoutId id="2147483967" r:id="rId8"/>
    <p:sldLayoutId id="2147483968" r:id="rId9"/>
    <p:sldLayoutId id="2147483969" r:id="rId10"/>
    <p:sldLayoutId id="2147483970" r:id="rId11"/>
    <p:sldLayoutId id="2147483971" r:id="rId12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Arial" pitchFamily="-107" charset="0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Arial" pitchFamily="-107" charset="0"/>
          <a:cs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Arial" pitchFamily="-107" charset="0"/>
          <a:cs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Arial" pitchFamily="-107" charset="0"/>
          <a:cs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Arial" pitchFamily="-107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Arial" pitchFamily="-107" charset="0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Arial" pitchFamily="-107" charset="0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Arial" pitchFamily="-107" charset="0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Arial" pitchFamily="-107" charset="0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Arial" pitchFamily="-107" charset="0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eetoint.org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User\Desktop\Iq-TyT0JsXELVfx3K0Sh6_xAF_xtsztaCElZNYQMsJw,WaA5iCPHo-boX6aV8DLKLuI1MykAjjbQmf_pXTyemO8,RV7uVcY9_EKXj-A5OejYjHXFYF5FQ5vsMEZd4UElleQ,yowcympoX5fkDbNKfnYXakSDcXTh0Dan_EWscoF9aW4,nyETy9KDTzQWuPb5mqzgmN8UtvRSGqZ4h_ldGCDDcBs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609600" y="762000"/>
            <a:ext cx="7772400" cy="5029200"/>
          </a:xfrm>
          <a:prstGeom prst="rect">
            <a:avLst/>
          </a:prstGeom>
          <a:noFill/>
        </p:spPr>
      </p:pic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90600" y="1676400"/>
            <a:ext cx="6705600" cy="1981200"/>
          </a:xfrm>
          <a:solidFill>
            <a:schemeClr val="bg1"/>
          </a:solidFill>
        </p:spPr>
        <p:txBody>
          <a:bodyPr/>
          <a:lstStyle/>
          <a:p>
            <a:pPr>
              <a:defRPr/>
            </a:pPr>
            <a:r>
              <a:rPr lang="en-US" b="1" dirty="0" smtClean="0">
                <a:solidFill>
                  <a:schemeClr val="accent6"/>
                </a:solidFill>
              </a:rPr>
              <a:t>Western Balkan Intermodal study</a:t>
            </a:r>
            <a:endParaRPr lang="en-US" b="1" dirty="0" smtClean="0">
              <a:solidFill>
                <a:schemeClr val="accent6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5562600"/>
            <a:ext cx="7391400" cy="609600"/>
          </a:xfrm>
        </p:spPr>
        <p:txBody>
          <a:bodyPr/>
          <a:lstStyle/>
          <a:p>
            <a:pPr algn="r" eaLnBrk="1" hangingPunct="1">
              <a:lnSpc>
                <a:spcPct val="80000"/>
              </a:lnSpc>
            </a:pPr>
            <a:endParaRPr lang="en-GB" sz="2000" b="1" dirty="0" smtClean="0">
              <a:solidFill>
                <a:schemeClr val="accent2"/>
              </a:solidFill>
            </a:endParaRPr>
          </a:p>
          <a:p>
            <a:pPr algn="r" eaLnBrk="1" hangingPunct="1">
              <a:lnSpc>
                <a:spcPct val="80000"/>
              </a:lnSpc>
            </a:pPr>
            <a:r>
              <a:rPr lang="en-GB" sz="2000" b="1" dirty="0" err="1" smtClean="0">
                <a:solidFill>
                  <a:schemeClr val="accent2"/>
                </a:solidFill>
              </a:rPr>
              <a:t>Nedim</a:t>
            </a:r>
            <a:r>
              <a:rPr lang="en-GB" sz="2000" b="1" dirty="0" smtClean="0">
                <a:solidFill>
                  <a:schemeClr val="accent2"/>
                </a:solidFill>
              </a:rPr>
              <a:t> </a:t>
            </a:r>
            <a:r>
              <a:rPr lang="en-GB" sz="2000" b="1" dirty="0" err="1" smtClean="0">
                <a:solidFill>
                  <a:schemeClr val="accent2"/>
                </a:solidFill>
              </a:rPr>
              <a:t>Begovic</a:t>
            </a:r>
            <a:r>
              <a:rPr lang="en-GB" sz="2000" b="1" dirty="0" smtClean="0">
                <a:solidFill>
                  <a:schemeClr val="accent2"/>
                </a:solidFill>
              </a:rPr>
              <a:t>, Regional Railway Expert</a:t>
            </a:r>
            <a:endParaRPr lang="sr-Latn-CS" sz="2000" dirty="0" smtClean="0">
              <a:solidFill>
                <a:schemeClr val="accent2"/>
              </a:solidFill>
            </a:endParaRP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990600" y="3810000"/>
            <a:ext cx="73914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2400">
              <a:solidFill>
                <a:schemeClr val="accent2"/>
              </a:solidFill>
            </a:endParaRPr>
          </a:p>
        </p:txBody>
      </p:sp>
      <p:sp>
        <p:nvSpPr>
          <p:cNvPr id="3077" name="Rectangle 4"/>
          <p:cNvSpPr>
            <a:spLocks noChangeArrowheads="1"/>
          </p:cNvSpPr>
          <p:nvPr/>
        </p:nvSpPr>
        <p:spPr bwMode="auto">
          <a:xfrm>
            <a:off x="838200" y="4343400"/>
            <a:ext cx="7391400" cy="609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en-US" sz="2000" b="1" dirty="0" smtClean="0">
                <a:solidFill>
                  <a:schemeClr val="accent6"/>
                </a:solidFill>
              </a:rPr>
              <a:t>Working Party on Intermodal Transport and Logistics 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bs-Latn-BA" sz="1600" dirty="0" smtClean="0">
                <a:solidFill>
                  <a:schemeClr val="accent2"/>
                </a:solidFill>
              </a:rPr>
              <a:t>30th November-1st </a:t>
            </a:r>
            <a:r>
              <a:rPr lang="en-GB" sz="1600" dirty="0" smtClean="0">
                <a:solidFill>
                  <a:schemeClr val="accent2"/>
                </a:solidFill>
              </a:rPr>
              <a:t>December</a:t>
            </a:r>
            <a:r>
              <a:rPr lang="en-US" sz="1600" dirty="0" smtClean="0">
                <a:solidFill>
                  <a:schemeClr val="accent2"/>
                </a:solidFill>
              </a:rPr>
              <a:t>, 2015 </a:t>
            </a:r>
          </a:p>
        </p:txBody>
      </p:sp>
      <p:sp>
        <p:nvSpPr>
          <p:cNvPr id="6" name="Rectangle 5"/>
          <p:cNvSpPr/>
          <p:nvPr/>
        </p:nvSpPr>
        <p:spPr>
          <a:xfrm>
            <a:off x="2286000" y="29673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 smtClean="0"/>
          </a:p>
          <a:p>
            <a:r>
              <a:rPr lang="en-US" dirty="0" smtClean="0"/>
              <a:t>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7620000" cy="4754563"/>
          </a:xfrm>
        </p:spPr>
        <p:txBody>
          <a:bodyPr>
            <a:normAutofit lnSpcReduction="10000"/>
          </a:bodyPr>
          <a:lstStyle/>
          <a:p>
            <a:pPr>
              <a:spcBef>
                <a:spcPts val="600"/>
              </a:spcBef>
              <a:buClr>
                <a:schemeClr val="accent6"/>
              </a:buClr>
              <a:buFont typeface="Wingdings" pitchFamily="2" charset="2"/>
              <a:buChar char="Ø"/>
            </a:pPr>
            <a:r>
              <a:rPr lang="en-US" sz="1800" dirty="0">
                <a:solidFill>
                  <a:schemeClr val="accent6"/>
                </a:solidFill>
              </a:rPr>
              <a:t>From 2008 to 2013, container traffic generally was constantly declining or </a:t>
            </a:r>
            <a:r>
              <a:rPr lang="en-US" sz="1800" dirty="0" smtClean="0">
                <a:solidFill>
                  <a:schemeClr val="accent6"/>
                </a:solidFill>
              </a:rPr>
              <a:t>stagnating</a:t>
            </a:r>
            <a:endParaRPr lang="bs-Latn-BA" sz="1800" dirty="0">
              <a:solidFill>
                <a:schemeClr val="accent6"/>
              </a:solidFill>
            </a:endParaRPr>
          </a:p>
          <a:p>
            <a:pPr lvl="0">
              <a:spcBef>
                <a:spcPts val="600"/>
              </a:spcBef>
              <a:buClr>
                <a:schemeClr val="accent6"/>
              </a:buClr>
              <a:buFont typeface="Wingdings" pitchFamily="2" charset="2"/>
              <a:buChar char="Ø"/>
            </a:pPr>
            <a:r>
              <a:rPr lang="en-US" sz="1800" dirty="0" smtClean="0">
                <a:solidFill>
                  <a:schemeClr val="accent6"/>
                </a:solidFill>
              </a:rPr>
              <a:t>The largest container traffic in the period 2004-2013 was achieved in the Port of Durres</a:t>
            </a:r>
            <a:r>
              <a:rPr lang="bs-Latn-BA" sz="1800" dirty="0">
                <a:solidFill>
                  <a:schemeClr val="accent6"/>
                </a:solidFill>
              </a:rPr>
              <a:t> </a:t>
            </a:r>
            <a:r>
              <a:rPr lang="en-US" sz="1800" dirty="0" smtClean="0">
                <a:solidFill>
                  <a:schemeClr val="accent6"/>
                </a:solidFill>
              </a:rPr>
              <a:t>(2013 - 109,055 TEU). </a:t>
            </a:r>
          </a:p>
          <a:p>
            <a:pPr lvl="0">
              <a:spcBef>
                <a:spcPts val="600"/>
              </a:spcBef>
              <a:buClr>
                <a:schemeClr val="accent6"/>
              </a:buClr>
              <a:buFont typeface="Wingdings" pitchFamily="2" charset="2"/>
              <a:buChar char="Ø"/>
            </a:pPr>
            <a:r>
              <a:rPr lang="en-GB" sz="1800" dirty="0">
                <a:solidFill>
                  <a:schemeClr val="accent6"/>
                </a:solidFill>
              </a:rPr>
              <a:t>80-90% of the container traffic, Port of </a:t>
            </a:r>
            <a:r>
              <a:rPr lang="en-GB" sz="1800" dirty="0" err="1">
                <a:solidFill>
                  <a:schemeClr val="accent6"/>
                </a:solidFill>
              </a:rPr>
              <a:t>Ploče</a:t>
            </a:r>
            <a:r>
              <a:rPr lang="en-GB" sz="1800" dirty="0">
                <a:solidFill>
                  <a:schemeClr val="accent6"/>
                </a:solidFill>
              </a:rPr>
              <a:t> realizes with the Bosnia and Herzegovina, while about 40% of container traffic Port of Bar realizes with Serbia</a:t>
            </a:r>
            <a:endParaRPr lang="en-US" sz="1800" dirty="0" smtClean="0">
              <a:solidFill>
                <a:schemeClr val="accent6"/>
              </a:solidFill>
            </a:endParaRPr>
          </a:p>
          <a:p>
            <a:pPr lvl="0">
              <a:spcBef>
                <a:spcPts val="600"/>
              </a:spcBef>
              <a:buClr>
                <a:schemeClr val="accent6"/>
              </a:buClr>
              <a:buFont typeface="Wingdings" pitchFamily="2" charset="2"/>
              <a:buChar char="Ø"/>
            </a:pPr>
            <a:r>
              <a:rPr lang="en-US" sz="1800" dirty="0" smtClean="0">
                <a:solidFill>
                  <a:schemeClr val="accent6"/>
                </a:solidFill>
              </a:rPr>
              <a:t>Port of Bar and Port of </a:t>
            </a:r>
            <a:r>
              <a:rPr lang="en-US" sz="1800" dirty="0" err="1" smtClean="0">
                <a:solidFill>
                  <a:schemeClr val="accent6"/>
                </a:solidFill>
              </a:rPr>
              <a:t>Ploče</a:t>
            </a:r>
            <a:r>
              <a:rPr lang="en-US" sz="1800" dirty="0" smtClean="0">
                <a:solidFill>
                  <a:schemeClr val="accent6"/>
                </a:solidFill>
              </a:rPr>
              <a:t> achieve</a:t>
            </a:r>
            <a:r>
              <a:rPr lang="bs-Latn-BA" sz="1800" dirty="0" smtClean="0">
                <a:solidFill>
                  <a:schemeClr val="accent6"/>
                </a:solidFill>
              </a:rPr>
              <a:t>d</a:t>
            </a:r>
            <a:r>
              <a:rPr lang="en-US" sz="1800" dirty="0" smtClean="0">
                <a:solidFill>
                  <a:schemeClr val="accent6"/>
                </a:solidFill>
              </a:rPr>
              <a:t> the largest container traffic in 2008 (43,708 TEU, 35,124 TEU, respectively). </a:t>
            </a:r>
          </a:p>
          <a:p>
            <a:pPr lvl="0">
              <a:spcBef>
                <a:spcPts val="600"/>
              </a:spcBef>
              <a:buClr>
                <a:schemeClr val="accent6"/>
              </a:buClr>
              <a:buFont typeface="Wingdings" pitchFamily="2" charset="2"/>
              <a:buChar char="Ø"/>
            </a:pPr>
            <a:r>
              <a:rPr lang="en-US" sz="1800" dirty="0" smtClean="0">
                <a:solidFill>
                  <a:schemeClr val="accent6"/>
                </a:solidFill>
              </a:rPr>
              <a:t>Currently, all three terminals have equipment and capacities that allow </a:t>
            </a:r>
            <a:r>
              <a:rPr lang="en-US" sz="1800" dirty="0" err="1" smtClean="0">
                <a:solidFill>
                  <a:schemeClr val="accent6"/>
                </a:solidFill>
              </a:rPr>
              <a:t>transhipment</a:t>
            </a:r>
            <a:r>
              <a:rPr lang="en-US" sz="1800" dirty="0" smtClean="0">
                <a:solidFill>
                  <a:schemeClr val="accent6"/>
                </a:solidFill>
              </a:rPr>
              <a:t> of containers with the values of utilization factors of about 50-60%.</a:t>
            </a:r>
          </a:p>
          <a:p>
            <a:pPr lvl="0">
              <a:spcBef>
                <a:spcPts val="600"/>
              </a:spcBef>
              <a:buClr>
                <a:schemeClr val="accent6"/>
              </a:buClr>
              <a:buFont typeface="Wingdings" pitchFamily="2" charset="2"/>
              <a:buChar char="Ø"/>
            </a:pPr>
            <a:r>
              <a:rPr lang="en-US" sz="1800" dirty="0" smtClean="0">
                <a:solidFill>
                  <a:schemeClr val="accent6"/>
                </a:solidFill>
              </a:rPr>
              <a:t>Port of Belgrade and Port of Novi Sad have the equipment and capacities that are poorly developed, but they are sufficient for the current intermodal container traffic. </a:t>
            </a:r>
          </a:p>
          <a:p>
            <a:pPr lvl="0">
              <a:spcBef>
                <a:spcPts val="600"/>
              </a:spcBef>
              <a:buClr>
                <a:schemeClr val="accent6"/>
              </a:buClr>
              <a:buFont typeface="Wingdings" pitchFamily="2" charset="2"/>
              <a:buChar char="Ø"/>
            </a:pPr>
            <a:r>
              <a:rPr lang="en-US" sz="1800" dirty="0" smtClean="0">
                <a:solidFill>
                  <a:schemeClr val="accent6"/>
                </a:solidFill>
              </a:rPr>
              <a:t>An analogous situation is present in the three “rail-road” terminals but with higher values of utilization factors (similar to sea ports).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33400" y="685800"/>
            <a:ext cx="7696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s-Latn-BA" sz="3200" dirty="0" err="1" smtClean="0">
                <a:solidFill>
                  <a:schemeClr val="accent6"/>
                </a:solidFill>
              </a:rPr>
              <a:t>Key</a:t>
            </a:r>
            <a:r>
              <a:rPr lang="en-US" sz="3200" dirty="0" smtClean="0">
                <a:solidFill>
                  <a:schemeClr val="accent6"/>
                </a:solidFill>
              </a:rPr>
              <a:t> findings</a:t>
            </a:r>
            <a:endParaRPr lang="en-US" sz="3200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09106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036638"/>
          </a:xfrm>
        </p:spPr>
        <p:txBody>
          <a:bodyPr/>
          <a:lstStyle/>
          <a:p>
            <a:r>
              <a:rPr lang="en-US" dirty="0" smtClean="0">
                <a:solidFill>
                  <a:schemeClr val="accent6"/>
                </a:solidFill>
              </a:rPr>
              <a:t>Current status</a:t>
            </a:r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983163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GB" sz="1600" dirty="0" smtClean="0">
                <a:solidFill>
                  <a:schemeClr val="accent6"/>
                </a:solidFill>
              </a:rPr>
              <a:t>Low purchasing power of the population in catchment area and unfavourable operating conditions of the rail corridor </a:t>
            </a:r>
            <a:r>
              <a:rPr lang="en-GB" sz="1600" dirty="0" err="1" smtClean="0">
                <a:solidFill>
                  <a:schemeClr val="accent6"/>
                </a:solidFill>
              </a:rPr>
              <a:t>Vc</a:t>
            </a:r>
            <a:r>
              <a:rPr lang="en-GB" sz="1600" dirty="0" smtClean="0">
                <a:solidFill>
                  <a:schemeClr val="accent6"/>
                </a:solidFill>
              </a:rPr>
              <a:t>, rail corridor VIII and rail route R4 threaten the competitiveness of ports in the segment of container traffic and represent a significant limiting factor.</a:t>
            </a:r>
          </a:p>
          <a:p>
            <a:pPr>
              <a:spcBef>
                <a:spcPts val="1200"/>
              </a:spcBef>
            </a:pPr>
            <a:r>
              <a:rPr lang="en-GB" sz="1600" dirty="0" smtClean="0">
                <a:solidFill>
                  <a:schemeClr val="accent6"/>
                </a:solidFill>
              </a:rPr>
              <a:t>Apart from the influence of insufficiently economically developed areas, the Port of </a:t>
            </a:r>
            <a:r>
              <a:rPr lang="en-GB" sz="1600" dirty="0" err="1" smtClean="0">
                <a:solidFill>
                  <a:schemeClr val="accent6"/>
                </a:solidFill>
              </a:rPr>
              <a:t>Ploče</a:t>
            </a:r>
            <a:r>
              <a:rPr lang="en-GB" sz="1600" dirty="0" smtClean="0">
                <a:solidFill>
                  <a:schemeClr val="accent6"/>
                </a:solidFill>
              </a:rPr>
              <a:t> and the port of Bar are mainly focused on working with a limited number of clients in the industrial and market catchment area that is subjected to unpredictable fluctuations and crises</a:t>
            </a:r>
          </a:p>
          <a:p>
            <a:pPr>
              <a:spcBef>
                <a:spcPts val="1200"/>
              </a:spcBef>
            </a:pPr>
            <a:r>
              <a:rPr lang="en-GB" sz="1600" dirty="0" smtClean="0">
                <a:solidFill>
                  <a:schemeClr val="accent6"/>
                </a:solidFill>
              </a:rPr>
              <a:t>From the standpoint of the performance of intermodal transport service (inland aspect), missing infrastructure facilities</a:t>
            </a:r>
            <a:r>
              <a:rPr lang="bs-Latn-BA" sz="1600" dirty="0" smtClean="0">
                <a:solidFill>
                  <a:schemeClr val="accent6"/>
                </a:solidFill>
              </a:rPr>
              <a:t> </a:t>
            </a:r>
            <a:r>
              <a:rPr lang="bs-Latn-BA" sz="1600" dirty="0" err="1" smtClean="0">
                <a:solidFill>
                  <a:schemeClr val="accent6"/>
                </a:solidFill>
              </a:rPr>
              <a:t>and</a:t>
            </a:r>
            <a:r>
              <a:rPr lang="bs-Latn-BA" sz="1600" dirty="0" smtClean="0">
                <a:solidFill>
                  <a:schemeClr val="accent6"/>
                </a:solidFill>
              </a:rPr>
              <a:t> </a:t>
            </a:r>
            <a:r>
              <a:rPr lang="en-GB" sz="1600" dirty="0" smtClean="0">
                <a:solidFill>
                  <a:schemeClr val="accent6"/>
                </a:solidFill>
              </a:rPr>
              <a:t>appropriate</a:t>
            </a:r>
            <a:r>
              <a:rPr lang="bs-Latn-BA" sz="1600" dirty="0" smtClean="0">
                <a:solidFill>
                  <a:schemeClr val="accent6"/>
                </a:solidFill>
              </a:rPr>
              <a:t> </a:t>
            </a:r>
            <a:r>
              <a:rPr lang="bs-Latn-BA" sz="1600" dirty="0" err="1" smtClean="0">
                <a:solidFill>
                  <a:schemeClr val="accent6"/>
                </a:solidFill>
              </a:rPr>
              <a:t>terminals</a:t>
            </a:r>
            <a:r>
              <a:rPr lang="bs-Latn-BA" sz="1600" dirty="0" smtClean="0">
                <a:solidFill>
                  <a:schemeClr val="accent6"/>
                </a:solidFill>
              </a:rPr>
              <a:t> hinder</a:t>
            </a:r>
            <a:r>
              <a:rPr lang="en-GB" sz="1600" dirty="0" smtClean="0">
                <a:solidFill>
                  <a:schemeClr val="accent6"/>
                </a:solidFill>
              </a:rPr>
              <a:t> successful development of intermodal transport</a:t>
            </a:r>
          </a:p>
          <a:p>
            <a:pPr>
              <a:spcBef>
                <a:spcPts val="1200"/>
              </a:spcBef>
            </a:pPr>
            <a:r>
              <a:rPr lang="bs-Latn-BA" sz="1600" dirty="0">
                <a:solidFill>
                  <a:schemeClr val="accent6"/>
                </a:solidFill>
              </a:rPr>
              <a:t>P</a:t>
            </a:r>
            <a:r>
              <a:rPr lang="en-GB" sz="1600" dirty="0" smtClean="0">
                <a:solidFill>
                  <a:schemeClr val="accent6"/>
                </a:solidFill>
              </a:rPr>
              <a:t>resence of other intermodal transport technologies, Huck-pack and Ro-Ro, in total intermodal flows is negligible. In Albania, Bosnia and Herzegovina, the</a:t>
            </a:r>
            <a:r>
              <a:rPr lang="bs-Latn-BA" sz="1600" dirty="0" smtClean="0">
                <a:solidFill>
                  <a:schemeClr val="accent6"/>
                </a:solidFill>
              </a:rPr>
              <a:t> </a:t>
            </a:r>
            <a:r>
              <a:rPr lang="en-GB" sz="1600" dirty="0" smtClean="0">
                <a:solidFill>
                  <a:schemeClr val="accent6"/>
                </a:solidFill>
              </a:rPr>
              <a:t>former Yugoslav Republic of Macedonia, Kosovo, Montenegro, and Serbia, there are no Ro-La terminals</a:t>
            </a:r>
            <a:endParaRPr lang="en-US" sz="1600" dirty="0" smtClean="0">
              <a:solidFill>
                <a:schemeClr val="accent6"/>
              </a:solidFill>
            </a:endParaRPr>
          </a:p>
          <a:p>
            <a:pPr>
              <a:spcBef>
                <a:spcPts val="1200"/>
              </a:spcBef>
            </a:pPr>
            <a:r>
              <a:rPr lang="en-GB" sz="1600" dirty="0" smtClean="0">
                <a:solidFill>
                  <a:schemeClr val="accent6"/>
                </a:solidFill>
              </a:rPr>
              <a:t>In the whole course of the Danube River through Serbia and Save River through Bosnia and Herzegovina there are no ramps (terminals) for Ro-Ro transport</a:t>
            </a:r>
            <a:endParaRPr lang="en-US" sz="1600" dirty="0">
              <a:solidFill>
                <a:schemeClr val="accent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solidFill>
                  <a:schemeClr val="accent6"/>
                </a:solidFill>
              </a:rPr>
              <a:t>European container port system</a:t>
            </a:r>
            <a:endParaRPr lang="en-US" dirty="0">
              <a:solidFill>
                <a:schemeClr val="accent6"/>
              </a:solidFill>
            </a:endParaRPr>
          </a:p>
        </p:txBody>
      </p:sp>
      <p:pic>
        <p:nvPicPr>
          <p:cNvPr id="4" name="Content Placeholder 3" descr="C:\Users\ivan\Desktop\slika 2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22787" y="1600200"/>
            <a:ext cx="6898426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141090" y="6172200"/>
            <a:ext cx="6858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>
                <a:solidFill>
                  <a:schemeClr val="accent6"/>
                </a:solidFill>
              </a:rPr>
              <a:t>Source</a:t>
            </a:r>
            <a:r>
              <a:rPr lang="bs-Latn-BA" sz="1200" dirty="0" smtClean="0">
                <a:solidFill>
                  <a:schemeClr val="accent6"/>
                </a:solidFill>
              </a:rPr>
              <a:t>:</a:t>
            </a:r>
            <a:r>
              <a:rPr lang="en-GB" sz="1200" dirty="0" smtClean="0">
                <a:solidFill>
                  <a:schemeClr val="accent6"/>
                </a:solidFill>
              </a:rPr>
              <a:t> </a:t>
            </a:r>
            <a:r>
              <a:rPr lang="en-GB" sz="1200" dirty="0" err="1">
                <a:solidFill>
                  <a:schemeClr val="accent6"/>
                </a:solidFill>
              </a:rPr>
              <a:t>Notteboom</a:t>
            </a:r>
            <a:r>
              <a:rPr lang="en-GB" sz="1200" dirty="0">
                <a:solidFill>
                  <a:schemeClr val="accent6"/>
                </a:solidFill>
              </a:rPr>
              <a:t>, T.E. 2010. </a:t>
            </a:r>
            <a:r>
              <a:rPr lang="en-US" sz="1200" dirty="0" smtClean="0">
                <a:solidFill>
                  <a:schemeClr val="accent6"/>
                </a:solidFill>
              </a:rPr>
              <a:t>Concentration </a:t>
            </a:r>
            <a:r>
              <a:rPr lang="en-US" sz="1200" dirty="0">
                <a:solidFill>
                  <a:schemeClr val="accent6"/>
                </a:solidFill>
              </a:rPr>
              <a:t>and the formation of multi-port gateway regions in the European container port system: an update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7620000" cy="4602163"/>
          </a:xfrm>
        </p:spPr>
        <p:txBody>
          <a:bodyPr>
            <a:noAutofit/>
          </a:bodyPr>
          <a:lstStyle/>
          <a:p>
            <a:pPr marL="457200" lvl="0" indent="-457200">
              <a:buClr>
                <a:schemeClr val="accent6"/>
              </a:buClr>
              <a:buFont typeface="Courier New" pitchFamily="49" charset="0"/>
              <a:buChar char="o"/>
            </a:pPr>
            <a:r>
              <a:rPr lang="en-US" sz="2000" dirty="0" smtClean="0">
                <a:solidFill>
                  <a:schemeClr val="accent6"/>
                </a:solidFill>
              </a:rPr>
              <a:t>Legislative, regulatory and administrative measures</a:t>
            </a:r>
          </a:p>
          <a:p>
            <a:pPr marL="857250" lvl="1" indent="-457200">
              <a:buClr>
                <a:schemeClr val="accent6"/>
              </a:buClr>
              <a:buFont typeface="Courier New" pitchFamily="49" charset="0"/>
              <a:buChar char="o"/>
            </a:pPr>
            <a:r>
              <a:rPr lang="en-US" sz="1600" dirty="0" smtClean="0">
                <a:solidFill>
                  <a:schemeClr val="accent6"/>
                </a:solidFill>
              </a:rPr>
              <a:t>Strategy and national </a:t>
            </a:r>
            <a:r>
              <a:rPr lang="en-US" sz="1600" dirty="0" err="1" smtClean="0">
                <a:solidFill>
                  <a:schemeClr val="accent6"/>
                </a:solidFill>
              </a:rPr>
              <a:t>programes</a:t>
            </a:r>
            <a:r>
              <a:rPr lang="en-US" sz="1600" dirty="0" smtClean="0">
                <a:solidFill>
                  <a:schemeClr val="accent6"/>
                </a:solidFill>
              </a:rPr>
              <a:t> for development of intermodal transport</a:t>
            </a:r>
          </a:p>
          <a:p>
            <a:pPr marL="857250" lvl="1" indent="-457200">
              <a:buClr>
                <a:schemeClr val="accent6"/>
              </a:buClr>
              <a:buFont typeface="Courier New" pitchFamily="49" charset="0"/>
              <a:buChar char="o"/>
            </a:pPr>
            <a:r>
              <a:rPr lang="en-US" sz="1600" dirty="0" smtClean="0">
                <a:solidFill>
                  <a:schemeClr val="accent6"/>
                </a:solidFill>
              </a:rPr>
              <a:t>Specific regulations and incentives for development of intermodal transport</a:t>
            </a:r>
            <a:endParaRPr lang="bs-Latn-BA" sz="1600" dirty="0" smtClean="0">
              <a:solidFill>
                <a:schemeClr val="accent6"/>
              </a:solidFill>
            </a:endParaRPr>
          </a:p>
          <a:p>
            <a:pPr marL="457200" lvl="0" indent="-457200">
              <a:buClr>
                <a:schemeClr val="accent6"/>
              </a:buClr>
              <a:buFont typeface="Courier New" pitchFamily="49" charset="0"/>
              <a:buChar char="o"/>
            </a:pPr>
            <a:r>
              <a:rPr lang="en-US" sz="2000" dirty="0">
                <a:solidFill>
                  <a:schemeClr val="accent6"/>
                </a:solidFill>
              </a:rPr>
              <a:t>The measures and activities for improvement of infrastructure for intermodal transport</a:t>
            </a:r>
          </a:p>
          <a:p>
            <a:pPr marL="1257300" lvl="2" indent="-457200">
              <a:buClr>
                <a:schemeClr val="accent6"/>
              </a:buClr>
              <a:buFont typeface="Courier New" pitchFamily="49" charset="0"/>
              <a:buChar char="o"/>
            </a:pPr>
            <a:r>
              <a:rPr lang="en-US" sz="1600" dirty="0">
                <a:solidFill>
                  <a:schemeClr val="accent6"/>
                </a:solidFill>
              </a:rPr>
              <a:t>Terminals, logistics centers and industrial sidings</a:t>
            </a:r>
          </a:p>
          <a:p>
            <a:pPr marL="1257300" lvl="2" indent="-457200">
              <a:buClr>
                <a:schemeClr val="accent6"/>
              </a:buClr>
              <a:buFont typeface="Courier New" pitchFamily="49" charset="0"/>
              <a:buChar char="o"/>
            </a:pPr>
            <a:r>
              <a:rPr lang="en-US" sz="1600" dirty="0">
                <a:solidFill>
                  <a:schemeClr val="accent6"/>
                </a:solidFill>
              </a:rPr>
              <a:t>Transport infrastructure investment projects</a:t>
            </a:r>
          </a:p>
          <a:p>
            <a:pPr marL="400050" lvl="1" indent="0">
              <a:buClr>
                <a:schemeClr val="accent6"/>
              </a:buClr>
              <a:buNone/>
            </a:pPr>
            <a:endParaRPr lang="en-US" sz="1600" dirty="0" smtClean="0">
              <a:solidFill>
                <a:schemeClr val="accent6"/>
              </a:solidFill>
            </a:endParaRPr>
          </a:p>
          <a:p>
            <a:pPr marL="457200" indent="-457200">
              <a:buClr>
                <a:schemeClr val="accent6"/>
              </a:buClr>
              <a:buFont typeface="Courier New" pitchFamily="49" charset="0"/>
              <a:buChar char="o"/>
            </a:pPr>
            <a:r>
              <a:rPr lang="en-US" sz="2000" dirty="0" smtClean="0">
                <a:solidFill>
                  <a:schemeClr val="accent6"/>
                </a:solidFill>
              </a:rPr>
              <a:t>Organizational measures and activities for improving of intermodal transport</a:t>
            </a:r>
          </a:p>
          <a:p>
            <a:pPr marL="857250" lvl="1" indent="-457200">
              <a:buClr>
                <a:schemeClr val="accent6"/>
              </a:buClr>
              <a:buFont typeface="Courier New" pitchFamily="49" charset="0"/>
              <a:buChar char="o"/>
            </a:pPr>
            <a:r>
              <a:rPr lang="en-US" sz="1600" dirty="0" smtClean="0">
                <a:solidFill>
                  <a:schemeClr val="accent6"/>
                </a:solidFill>
              </a:rPr>
              <a:t>Improvement of planning and performance of intermodal transport</a:t>
            </a:r>
            <a:endParaRPr lang="bs-Latn-BA" sz="1600" dirty="0" smtClean="0">
              <a:solidFill>
                <a:schemeClr val="accent6"/>
              </a:solidFill>
            </a:endParaRPr>
          </a:p>
          <a:p>
            <a:pPr marL="857250" lvl="1" indent="-457200">
              <a:buClr>
                <a:schemeClr val="accent6"/>
              </a:buClr>
              <a:buFont typeface="Courier New" pitchFamily="49" charset="0"/>
              <a:buChar char="o"/>
            </a:pPr>
            <a:r>
              <a:rPr lang="bs-Latn-BA" sz="1600" dirty="0" smtClean="0">
                <a:solidFill>
                  <a:schemeClr val="accent6"/>
                </a:solidFill>
              </a:rPr>
              <a:t>IT </a:t>
            </a:r>
            <a:r>
              <a:rPr lang="bs-Latn-BA" sz="1600" dirty="0" err="1" smtClean="0">
                <a:solidFill>
                  <a:schemeClr val="accent6"/>
                </a:solidFill>
              </a:rPr>
              <a:t>systems</a:t>
            </a:r>
            <a:r>
              <a:rPr lang="bs-Latn-BA" sz="1600" dirty="0" smtClean="0">
                <a:solidFill>
                  <a:schemeClr val="accent6"/>
                </a:solidFill>
              </a:rPr>
              <a:t> (NCTS, SEED </a:t>
            </a:r>
            <a:r>
              <a:rPr lang="bs-Latn-BA" sz="1600" dirty="0" err="1" smtClean="0">
                <a:solidFill>
                  <a:schemeClr val="accent6"/>
                </a:solidFill>
              </a:rPr>
              <a:t>etc</a:t>
            </a:r>
            <a:r>
              <a:rPr lang="bs-Latn-BA" sz="1600" dirty="0" smtClean="0">
                <a:solidFill>
                  <a:schemeClr val="accent6"/>
                </a:solidFill>
              </a:rPr>
              <a:t>, ITS)</a:t>
            </a:r>
          </a:p>
          <a:p>
            <a:pPr marL="857250" lvl="1" indent="-457200">
              <a:buClr>
                <a:schemeClr val="accent6"/>
              </a:buClr>
              <a:buFont typeface="Courier New" pitchFamily="49" charset="0"/>
              <a:buChar char="o"/>
            </a:pPr>
            <a:r>
              <a:rPr lang="bs-Latn-BA" sz="1600" dirty="0" err="1" smtClean="0">
                <a:solidFill>
                  <a:schemeClr val="accent6"/>
                </a:solidFill>
              </a:rPr>
              <a:t>Border</a:t>
            </a:r>
            <a:r>
              <a:rPr lang="bs-Latn-BA" sz="1600" dirty="0" smtClean="0">
                <a:solidFill>
                  <a:schemeClr val="accent6"/>
                </a:solidFill>
              </a:rPr>
              <a:t> </a:t>
            </a:r>
            <a:r>
              <a:rPr lang="bs-Latn-BA" sz="1600" dirty="0" err="1" smtClean="0">
                <a:solidFill>
                  <a:schemeClr val="accent6"/>
                </a:solidFill>
              </a:rPr>
              <a:t>crossings</a:t>
            </a:r>
            <a:endParaRPr lang="bs-Latn-BA" sz="1600" dirty="0" smtClean="0">
              <a:solidFill>
                <a:schemeClr val="accent6"/>
              </a:solidFill>
            </a:endParaRPr>
          </a:p>
          <a:p>
            <a:pPr marL="857250" lvl="1" indent="-457200">
              <a:buClr>
                <a:schemeClr val="accent6"/>
              </a:buClr>
              <a:buFont typeface="Courier New" pitchFamily="49" charset="0"/>
              <a:buChar char="o"/>
            </a:pPr>
            <a:endParaRPr lang="bs-Latn-BA" sz="1600" dirty="0">
              <a:solidFill>
                <a:schemeClr val="accent6"/>
              </a:solidFill>
            </a:endParaRPr>
          </a:p>
          <a:p>
            <a:pPr marL="857250" lvl="1" indent="-457200">
              <a:buClr>
                <a:schemeClr val="accent6"/>
              </a:buClr>
              <a:buFont typeface="Courier New" pitchFamily="49" charset="0"/>
              <a:buChar char="o"/>
            </a:pPr>
            <a:endParaRPr lang="en-US" sz="1600" dirty="0" smtClean="0">
              <a:solidFill>
                <a:schemeClr val="accent6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81000" y="609600"/>
            <a:ext cx="8077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accent6"/>
                </a:solidFill>
              </a:rPr>
              <a:t>Potential measures</a:t>
            </a:r>
            <a:endParaRPr lang="en-US" sz="3600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09106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762000"/>
          </a:xfrm>
        </p:spPr>
        <p:txBody>
          <a:bodyPr/>
          <a:lstStyle/>
          <a:p>
            <a:r>
              <a:rPr lang="en-US" sz="3600" kern="1200" dirty="0" smtClean="0">
                <a:solidFill>
                  <a:schemeClr val="accent6"/>
                </a:solidFill>
                <a:latin typeface="Arial" charset="0"/>
                <a:ea typeface="+mn-ea"/>
                <a:cs typeface="Arial" charset="0"/>
              </a:rPr>
              <a:t>Potential measures</a:t>
            </a:r>
            <a:endParaRPr lang="en-US" sz="3600" kern="1200" dirty="0">
              <a:solidFill>
                <a:schemeClr val="accent6"/>
              </a:solidFill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lvl="0" indent="-457200">
              <a:buClr>
                <a:schemeClr val="accent6"/>
              </a:buClr>
              <a:buFont typeface="Courier New" pitchFamily="49" charset="0"/>
              <a:buChar char="o"/>
            </a:pPr>
            <a:r>
              <a:rPr lang="en-US" sz="2000" dirty="0">
                <a:solidFill>
                  <a:schemeClr val="accent6"/>
                </a:solidFill>
              </a:rPr>
              <a:t>The measures and activities of technical and technological improvement of intermodal transport</a:t>
            </a:r>
          </a:p>
          <a:p>
            <a:pPr marL="857250" lvl="1" indent="-457200">
              <a:buClr>
                <a:schemeClr val="accent6"/>
              </a:buClr>
              <a:buFont typeface="Courier New" pitchFamily="49" charset="0"/>
              <a:buChar char="o"/>
            </a:pPr>
            <a:r>
              <a:rPr lang="bs-Latn-BA" sz="1600" dirty="0" err="1">
                <a:solidFill>
                  <a:schemeClr val="accent6"/>
                </a:solidFill>
              </a:rPr>
              <a:t>Intermodal</a:t>
            </a:r>
            <a:r>
              <a:rPr lang="bs-Latn-BA" sz="1600" dirty="0">
                <a:solidFill>
                  <a:schemeClr val="accent6"/>
                </a:solidFill>
              </a:rPr>
              <a:t> t</a:t>
            </a:r>
            <a:r>
              <a:rPr lang="en-US" sz="1600" dirty="0" err="1">
                <a:solidFill>
                  <a:schemeClr val="accent6"/>
                </a:solidFill>
              </a:rPr>
              <a:t>ransport</a:t>
            </a:r>
            <a:r>
              <a:rPr lang="bs-Latn-BA" sz="1600" dirty="0">
                <a:solidFill>
                  <a:schemeClr val="accent6"/>
                </a:solidFill>
              </a:rPr>
              <a:t> </a:t>
            </a:r>
            <a:r>
              <a:rPr lang="bs-Latn-BA" sz="1600" dirty="0" err="1">
                <a:solidFill>
                  <a:schemeClr val="accent6"/>
                </a:solidFill>
              </a:rPr>
              <a:t>techonologies</a:t>
            </a:r>
            <a:endParaRPr lang="en-US" sz="1600" dirty="0">
              <a:solidFill>
                <a:schemeClr val="accent6"/>
              </a:solidFill>
            </a:endParaRPr>
          </a:p>
          <a:p>
            <a:pPr marL="857250" lvl="1" indent="-457200">
              <a:buClr>
                <a:schemeClr val="accent6"/>
              </a:buClr>
              <a:buFont typeface="Courier New" pitchFamily="49" charset="0"/>
              <a:buChar char="o"/>
            </a:pPr>
            <a:r>
              <a:rPr lang="en-US" sz="1600" dirty="0">
                <a:solidFill>
                  <a:schemeClr val="accent6"/>
                </a:solidFill>
              </a:rPr>
              <a:t>Reloading </a:t>
            </a:r>
            <a:r>
              <a:rPr lang="en-US" sz="1600" dirty="0" smtClean="0">
                <a:solidFill>
                  <a:schemeClr val="accent6"/>
                </a:solidFill>
              </a:rPr>
              <a:t>equipment</a:t>
            </a:r>
            <a:endParaRPr lang="bs-Latn-BA" sz="2000" dirty="0">
              <a:solidFill>
                <a:schemeClr val="accent6"/>
              </a:solidFill>
            </a:endParaRPr>
          </a:p>
          <a:p>
            <a:pPr marL="457200" lvl="0" indent="-457200">
              <a:lnSpc>
                <a:spcPct val="150000"/>
              </a:lnSpc>
              <a:buClr>
                <a:schemeClr val="accent6"/>
              </a:buClr>
              <a:buFont typeface="Courier New" pitchFamily="49" charset="0"/>
              <a:buChar char="o"/>
            </a:pPr>
            <a:r>
              <a:rPr lang="en-US" sz="2000" dirty="0" smtClean="0">
                <a:solidFill>
                  <a:schemeClr val="accent6"/>
                </a:solidFill>
              </a:rPr>
              <a:t>Monitoring system, IT equipment and support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7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457200" y="1981200"/>
            <a:ext cx="8229600" cy="914400"/>
          </a:xfrm>
        </p:spPr>
        <p:txBody>
          <a:bodyPr/>
          <a:lstStyle/>
          <a:p>
            <a:pPr algn="ctr" eaLnBrk="1" hangingPunct="1">
              <a:buFontTx/>
              <a:buNone/>
              <a:defRPr/>
            </a:pPr>
            <a:r>
              <a:rPr lang="en-US" sz="4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Thank you for your attention !</a:t>
            </a:r>
          </a:p>
          <a:p>
            <a:pPr algn="ctr" eaLnBrk="1" hangingPunct="1">
              <a:buFontTx/>
              <a:buNone/>
              <a:defRPr/>
            </a:pPr>
            <a:endParaRPr lang="en-US" sz="4400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" name="Rectangle 5"/>
          <p:cNvSpPr txBox="1">
            <a:spLocks noChangeArrowheads="1"/>
          </p:cNvSpPr>
          <p:nvPr/>
        </p:nvSpPr>
        <p:spPr bwMode="auto">
          <a:xfrm>
            <a:off x="533400" y="3352800"/>
            <a:ext cx="82296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defRPr/>
            </a:pPr>
            <a:endParaRPr lang="en-US" sz="4400" kern="0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  <a:ea typeface="Arial" pitchFamily="-107" charset="0"/>
              <a:cs typeface="+mn-cs"/>
              <a:hlinkClick r:id="rId2"/>
            </a:endParaRPr>
          </a:p>
          <a:p>
            <a:pPr marL="342900" indent="-342900">
              <a:spcBef>
                <a:spcPct val="20000"/>
              </a:spcBef>
              <a:defRPr/>
            </a:pPr>
            <a:r>
              <a:rPr lang="en-US" sz="4400" kern="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Arial" pitchFamily="-107" charset="0"/>
                <a:cs typeface="+mn-cs"/>
                <a:hlinkClick r:id="rId2"/>
              </a:rPr>
              <a:t>nbegovic@seetoint.org</a:t>
            </a:r>
          </a:p>
          <a:p>
            <a:pPr marL="342900" indent="-342900">
              <a:spcBef>
                <a:spcPct val="20000"/>
              </a:spcBef>
              <a:defRPr/>
            </a:pPr>
            <a:r>
              <a:rPr lang="en-US" sz="4400" kern="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Arial" pitchFamily="-107" charset="0"/>
                <a:cs typeface="+mn-cs"/>
                <a:hlinkClick r:id="rId2"/>
              </a:rPr>
              <a:t>www.seetoint.org</a:t>
            </a:r>
            <a:endParaRPr lang="en-US" sz="4400" kern="0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  <a:ea typeface="Arial" pitchFamily="-107" charset="0"/>
              <a:cs typeface="+mn-cs"/>
            </a:endParaRPr>
          </a:p>
          <a:p>
            <a:pPr marL="342900" indent="-342900">
              <a:spcBef>
                <a:spcPct val="20000"/>
              </a:spcBef>
              <a:defRPr/>
            </a:pPr>
            <a:endParaRPr lang="en-US" sz="4400" kern="0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  <a:ea typeface="Arial" pitchFamily="-107" charset="0"/>
              <a:cs typeface="+mn-cs"/>
            </a:endParaRPr>
          </a:p>
          <a:p>
            <a:pPr marL="342900" indent="-342900">
              <a:spcBef>
                <a:spcPct val="20000"/>
              </a:spcBef>
              <a:defRPr/>
            </a:pPr>
            <a:endParaRPr lang="en-US" sz="4400" kern="0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  <a:ea typeface="Arial" pitchFamily="-107" charset="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42938"/>
            <a:ext cx="8229600" cy="428625"/>
          </a:xfrm>
        </p:spPr>
        <p:txBody>
          <a:bodyPr/>
          <a:lstStyle/>
          <a:p>
            <a:pPr>
              <a:defRPr/>
            </a:pPr>
            <a:r>
              <a:rPr lang="en-US" sz="4000" b="1" dirty="0" smtClean="0">
                <a:solidFill>
                  <a:schemeClr val="accent6"/>
                </a:solidFill>
              </a:rPr>
              <a:t>SEETO Regional Cooperation</a:t>
            </a:r>
            <a:endParaRPr lang="en-US" sz="4000" b="1" dirty="0">
              <a:solidFill>
                <a:schemeClr val="accent6"/>
              </a:solidFill>
            </a:endParaRPr>
          </a:p>
        </p:txBody>
      </p:sp>
      <p:pic>
        <p:nvPicPr>
          <p:cNvPr id="4" name="Content Placeholder 3" descr="international-cooperation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lum bright="20000"/>
          </a:blip>
          <a:stretch>
            <a:fillRect/>
          </a:stretch>
        </p:blipFill>
        <p:spPr>
          <a:xfrm>
            <a:off x="428596" y="1142984"/>
            <a:ext cx="7920880" cy="48245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TextBox 4"/>
          <p:cNvSpPr txBox="1"/>
          <p:nvPr/>
        </p:nvSpPr>
        <p:spPr>
          <a:xfrm>
            <a:off x="1357313" y="4786313"/>
            <a:ext cx="1687512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</a:rPr>
              <a:t>ALBANIA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28750" y="3857625"/>
            <a:ext cx="2760663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</a:rPr>
              <a:t>   BOSNIA AND HERZEGOVINA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71550" y="3284538"/>
            <a:ext cx="381635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</a:rPr>
              <a:t>    </a:t>
            </a:r>
            <a:r>
              <a:rPr lang="sr-Latn-CS" sz="2000" b="1" dirty="0" err="1">
                <a:solidFill>
                  <a:schemeClr val="accent6">
                    <a:lumMod val="50000"/>
                  </a:schemeClr>
                </a:solidFill>
              </a:rPr>
              <a:t>F</a:t>
            </a:r>
            <a:r>
              <a:rPr lang="en-US" sz="2000" b="1" dirty="0" smtClean="0">
                <a:solidFill>
                  <a:schemeClr val="accent6">
                    <a:lumMod val="50000"/>
                  </a:schemeClr>
                </a:solidFill>
              </a:rPr>
              <a:t>YR </a:t>
            </a: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</a:rPr>
              <a:t>MACEDONIA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500688" y="4857750"/>
            <a:ext cx="2530475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</a:rPr>
              <a:t>EUROPEAN COMMISSION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500688" y="4357688"/>
            <a:ext cx="1687512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</a:rPr>
              <a:t>KOSOVO*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143500" y="3786188"/>
            <a:ext cx="1687513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</a:rPr>
              <a:t>SERBIA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929188" y="3143250"/>
            <a:ext cx="2138362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</a:rPr>
              <a:t>MONTENEGRO</a:t>
            </a:r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323850" y="6237288"/>
            <a:ext cx="7319963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100">
                <a:solidFill>
                  <a:srgbClr val="2D2D8A"/>
                </a:solidFill>
              </a:rPr>
              <a:t>*This designation is without prejudice to positions on status, and is in line with  UNSCR 1244 and  ICJ Advisory opinion on the Kosovo declaration of independence.</a:t>
            </a:r>
          </a:p>
        </p:txBody>
      </p:sp>
      <p:sp>
        <p:nvSpPr>
          <p:cNvPr id="4108" name="AutoShape 3" descr="http://www.seetac.eu/media/5110/logo.jpg"/>
          <p:cNvSpPr>
            <a:spLocks noChangeAspect="1" noChangeArrowheads="1"/>
          </p:cNvSpPr>
          <p:nvPr/>
        </p:nvSpPr>
        <p:spPr bwMode="auto">
          <a:xfrm>
            <a:off x="155575" y="-700088"/>
            <a:ext cx="3933825" cy="14668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" name="Rounded Rectangle 18"/>
          <p:cNvSpPr/>
          <p:nvPr/>
        </p:nvSpPr>
        <p:spPr bwMode="auto">
          <a:xfrm>
            <a:off x="1285875" y="1428750"/>
            <a:ext cx="5929313" cy="500063"/>
          </a:xfrm>
          <a:prstGeom prst="roundRect">
            <a:avLst/>
          </a:prstGeom>
          <a:solidFill>
            <a:srgbClr val="FFFF00">
              <a:alpha val="43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hr-BA" sz="2000" b="1" dirty="0">
                <a:solidFill>
                  <a:schemeClr val="accent6"/>
                </a:solidFill>
              </a:rPr>
              <a:t>South East Europe Transport Observatory</a:t>
            </a:r>
          </a:p>
          <a:p>
            <a:pPr algn="ctr">
              <a:defRPr/>
            </a:pPr>
            <a:r>
              <a:rPr lang="hr-BA" sz="2000" b="1" dirty="0">
                <a:solidFill>
                  <a:schemeClr val="accent6"/>
                </a:solidFill>
              </a:rPr>
              <a:t> SEETO</a:t>
            </a:r>
            <a:endParaRPr lang="en-US" sz="2000" b="1" dirty="0">
              <a:solidFill>
                <a:schemeClr val="accent6"/>
              </a:solidFill>
            </a:endParaRPr>
          </a:p>
        </p:txBody>
      </p:sp>
      <p:sp>
        <p:nvSpPr>
          <p:cNvPr id="20" name="Rounded Rectangle 19"/>
          <p:cNvSpPr/>
          <p:nvPr/>
        </p:nvSpPr>
        <p:spPr bwMode="auto">
          <a:xfrm>
            <a:off x="1143000" y="2071688"/>
            <a:ext cx="6000750" cy="785812"/>
          </a:xfrm>
          <a:prstGeom prst="roundRect">
            <a:avLst/>
          </a:prstGeom>
          <a:solidFill>
            <a:srgbClr val="FFFF00">
              <a:alpha val="43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marL="342900" indent="-342900" algn="ctr">
              <a:tabLst>
                <a:tab pos="685800" algn="l"/>
              </a:tabLst>
              <a:defRPr/>
            </a:pPr>
            <a:r>
              <a:rPr lang="en-GB" b="1" dirty="0">
                <a:solidFill>
                  <a:schemeClr val="accent6"/>
                </a:solidFill>
              </a:rPr>
              <a:t>2004 - Memorandum of Understanding </a:t>
            </a:r>
          </a:p>
          <a:p>
            <a:pPr marL="342900" indent="-342900" algn="ctr">
              <a:tabLst>
                <a:tab pos="685800" algn="l"/>
              </a:tabLst>
              <a:defRPr/>
            </a:pPr>
            <a:r>
              <a:rPr lang="en-GB" b="1" dirty="0">
                <a:solidFill>
                  <a:schemeClr val="accent6"/>
                </a:solidFill>
              </a:rPr>
              <a:t>on the development of the South East    </a:t>
            </a:r>
          </a:p>
          <a:p>
            <a:pPr marL="511175" indent="-511175" algn="ctr">
              <a:defRPr/>
            </a:pPr>
            <a:r>
              <a:rPr lang="en-GB" b="1">
                <a:solidFill>
                  <a:schemeClr val="accent6"/>
                </a:solidFill>
              </a:rPr>
              <a:t>Europe </a:t>
            </a:r>
            <a:r>
              <a:rPr lang="en-GB" b="1" smtClean="0">
                <a:solidFill>
                  <a:schemeClr val="accent6"/>
                </a:solidFill>
              </a:rPr>
              <a:t>Regional </a:t>
            </a:r>
            <a:r>
              <a:rPr lang="en-GB" b="1" dirty="0">
                <a:solidFill>
                  <a:schemeClr val="accent6"/>
                </a:solidFill>
              </a:rPr>
              <a:t>Transport Network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000"/>
                            </p:stCondLst>
                            <p:childTnLst>
                              <p:par>
                                <p:cTn id="4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10" grpId="0"/>
      <p:bldP spid="11" grpId="0"/>
      <p:bldP spid="12" grpId="0"/>
      <p:bldP spid="16" grpId="0"/>
      <p:bldP spid="19" grpId="0" animBg="1"/>
      <p:bldP spid="20" grpId="0" animBg="1"/>
      <p:bldP spid="20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6"/>
                </a:solidFill>
              </a:rPr>
              <a:t>SEETO ‘s role </a:t>
            </a:r>
            <a:endParaRPr lang="bs-Latn-B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>
                <a:solidFill>
                  <a:schemeClr val="accent6"/>
                </a:solidFill>
              </a:rPr>
              <a:t>Develop the  </a:t>
            </a:r>
            <a:r>
              <a:rPr lang="bs-Latn-BA" sz="2400" dirty="0" smtClean="0">
                <a:solidFill>
                  <a:schemeClr val="accent6"/>
                </a:solidFill>
              </a:rPr>
              <a:t>i</a:t>
            </a:r>
            <a:r>
              <a:rPr lang="en-US" sz="2400" dirty="0" err="1" smtClean="0">
                <a:solidFill>
                  <a:schemeClr val="accent6"/>
                </a:solidFill>
              </a:rPr>
              <a:t>ndicative</a:t>
            </a:r>
            <a:r>
              <a:rPr lang="en-US" sz="2400" dirty="0" smtClean="0">
                <a:solidFill>
                  <a:schemeClr val="accent6"/>
                </a:solidFill>
              </a:rPr>
              <a:t> TEN-T </a:t>
            </a:r>
            <a:r>
              <a:rPr lang="en-US" sz="2400" dirty="0">
                <a:solidFill>
                  <a:schemeClr val="accent6"/>
                </a:solidFill>
              </a:rPr>
              <a:t>Comprehensive </a:t>
            </a:r>
            <a:r>
              <a:rPr lang="bs-Latn-BA" sz="2400" dirty="0" err="1" smtClean="0">
                <a:solidFill>
                  <a:schemeClr val="accent6"/>
                </a:solidFill>
              </a:rPr>
              <a:t>and</a:t>
            </a:r>
            <a:r>
              <a:rPr lang="bs-Latn-BA" sz="2400" dirty="0" smtClean="0">
                <a:solidFill>
                  <a:schemeClr val="accent6"/>
                </a:solidFill>
              </a:rPr>
              <a:t> Core </a:t>
            </a:r>
            <a:r>
              <a:rPr lang="en-US" sz="2400" dirty="0" smtClean="0">
                <a:solidFill>
                  <a:schemeClr val="accent6"/>
                </a:solidFill>
              </a:rPr>
              <a:t>Network </a:t>
            </a:r>
            <a:r>
              <a:rPr lang="en-US" sz="2400" dirty="0">
                <a:solidFill>
                  <a:schemeClr val="accent6"/>
                </a:solidFill>
              </a:rPr>
              <a:t>to the Western Balkans</a:t>
            </a:r>
            <a:r>
              <a:rPr lang="en-US" sz="2400" dirty="0" smtClean="0">
                <a:solidFill>
                  <a:schemeClr val="accent6"/>
                </a:solidFill>
              </a:rPr>
              <a:t>;</a:t>
            </a:r>
            <a:endParaRPr lang="bs-Latn-BA" sz="2400" dirty="0" smtClean="0">
              <a:solidFill>
                <a:schemeClr val="accent6"/>
              </a:solidFill>
            </a:endParaRPr>
          </a:p>
          <a:p>
            <a:endParaRPr lang="en-US" sz="2400" dirty="0">
              <a:solidFill>
                <a:schemeClr val="accent6"/>
              </a:solidFill>
            </a:endParaRPr>
          </a:p>
          <a:p>
            <a:r>
              <a:rPr lang="en-US" sz="2400" dirty="0">
                <a:solidFill>
                  <a:schemeClr val="accent6"/>
                </a:solidFill>
              </a:rPr>
              <a:t>Improve and </a:t>
            </a:r>
            <a:r>
              <a:rPr lang="en-US" sz="2400" dirty="0" err="1">
                <a:solidFill>
                  <a:schemeClr val="accent6"/>
                </a:solidFill>
              </a:rPr>
              <a:t>harmonise</a:t>
            </a:r>
            <a:r>
              <a:rPr lang="en-US" sz="2400" dirty="0">
                <a:solidFill>
                  <a:schemeClr val="accent6"/>
                </a:solidFill>
              </a:rPr>
              <a:t> regional transport policies and technical </a:t>
            </a:r>
            <a:r>
              <a:rPr lang="en-US" sz="2400" dirty="0" smtClean="0">
                <a:solidFill>
                  <a:schemeClr val="accent6"/>
                </a:solidFill>
              </a:rPr>
              <a:t>standards;</a:t>
            </a:r>
            <a:endParaRPr lang="bs-Latn-BA" sz="2400" dirty="0" smtClean="0">
              <a:solidFill>
                <a:schemeClr val="accent6"/>
              </a:solidFill>
            </a:endParaRPr>
          </a:p>
          <a:p>
            <a:pPr marL="0" indent="0">
              <a:buNone/>
            </a:pPr>
            <a:endParaRPr lang="en-US" sz="2400" dirty="0">
              <a:solidFill>
                <a:schemeClr val="accent6"/>
              </a:solidFill>
            </a:endParaRPr>
          </a:p>
          <a:p>
            <a:r>
              <a:rPr lang="en-US" sz="2400" dirty="0" smtClean="0">
                <a:solidFill>
                  <a:schemeClr val="accent6"/>
                </a:solidFill>
              </a:rPr>
              <a:t>Integrate </a:t>
            </a:r>
            <a:r>
              <a:rPr lang="en-US" sz="2400" dirty="0">
                <a:solidFill>
                  <a:schemeClr val="accent6"/>
                </a:solidFill>
              </a:rPr>
              <a:t>the </a:t>
            </a:r>
            <a:r>
              <a:rPr lang="bs-Latn-BA" sz="2400" dirty="0" smtClean="0">
                <a:solidFill>
                  <a:schemeClr val="accent6"/>
                </a:solidFill>
              </a:rPr>
              <a:t>i</a:t>
            </a:r>
            <a:r>
              <a:rPr lang="en-US" sz="2400" dirty="0" err="1" smtClean="0">
                <a:solidFill>
                  <a:schemeClr val="accent6"/>
                </a:solidFill>
              </a:rPr>
              <a:t>ndicative</a:t>
            </a:r>
            <a:r>
              <a:rPr lang="en-US" sz="2400" dirty="0" smtClean="0">
                <a:solidFill>
                  <a:schemeClr val="accent6"/>
                </a:solidFill>
              </a:rPr>
              <a:t> TEN-T Comprehensive</a:t>
            </a:r>
            <a:r>
              <a:rPr lang="bs-Latn-BA" sz="2400" dirty="0" smtClean="0">
                <a:solidFill>
                  <a:schemeClr val="accent6"/>
                </a:solidFill>
              </a:rPr>
              <a:t> </a:t>
            </a:r>
            <a:r>
              <a:rPr lang="bs-Latn-BA" sz="2400" dirty="0" err="1" smtClean="0">
                <a:solidFill>
                  <a:schemeClr val="accent6"/>
                </a:solidFill>
              </a:rPr>
              <a:t>and</a:t>
            </a:r>
            <a:r>
              <a:rPr lang="bs-Latn-BA" sz="2400" dirty="0" smtClean="0">
                <a:solidFill>
                  <a:schemeClr val="accent6"/>
                </a:solidFill>
              </a:rPr>
              <a:t> Core</a:t>
            </a:r>
            <a:r>
              <a:rPr lang="en-US" sz="2400" dirty="0" smtClean="0">
                <a:solidFill>
                  <a:schemeClr val="accent6"/>
                </a:solidFill>
              </a:rPr>
              <a:t> </a:t>
            </a:r>
            <a:r>
              <a:rPr lang="en-US" sz="2400" dirty="0">
                <a:solidFill>
                  <a:schemeClr val="accent6"/>
                </a:solidFill>
              </a:rPr>
              <a:t>Network to the Western Balkans in the framework of the wider Trans European Network.</a:t>
            </a:r>
          </a:p>
          <a:p>
            <a:endParaRPr lang="bs-Latn-BA" dirty="0"/>
          </a:p>
        </p:txBody>
      </p:sp>
    </p:spTree>
    <p:extLst>
      <p:ext uri="{BB962C8B-B14F-4D97-AF65-F5344CB8AC3E}">
        <p14:creationId xmlns:p14="http://schemas.microsoft.com/office/powerpoint/2010/main" val="1881951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 dirty="0" smtClean="0">
                <a:solidFill>
                  <a:schemeClr val="accent6"/>
                </a:solidFill>
              </a:rPr>
              <a:t>Main transport novelties in 2015</a:t>
            </a:r>
            <a:endParaRPr lang="en-US" sz="3600" b="1" dirty="0">
              <a:solidFill>
                <a:schemeClr val="accent6"/>
              </a:solidFill>
            </a:endParaRPr>
          </a:p>
        </p:txBody>
      </p:sp>
      <p:pic>
        <p:nvPicPr>
          <p:cNvPr id="1026" name="Picture 2" descr="Y:\SEETO Office\Meetings\Steering Committee\47 Tirana\maps\Core maps Rai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412776"/>
            <a:ext cx="6133387" cy="4739436"/>
          </a:xfrm>
          <a:prstGeom prst="rect">
            <a:avLst/>
          </a:prstGeom>
          <a:noFill/>
        </p:spPr>
      </p:pic>
      <p:pic>
        <p:nvPicPr>
          <p:cNvPr id="1027" name="Picture 3" descr="Y:\SEETO Office\Meetings\Steering Committee\47 Tirana\maps\Road Core map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2132856"/>
            <a:ext cx="6270097" cy="4536504"/>
          </a:xfrm>
          <a:prstGeom prst="rect">
            <a:avLst/>
          </a:prstGeom>
          <a:noFill/>
        </p:spPr>
      </p:pic>
      <p:pic>
        <p:nvPicPr>
          <p:cNvPr id="1028" name="Picture 4" descr="Y:\SEETO Office\Meetings\Steering Committee\47 Tirana\maps\IWW Core maps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1412776"/>
            <a:ext cx="7632848" cy="5184576"/>
          </a:xfrm>
          <a:prstGeom prst="rect">
            <a:avLst/>
          </a:prstGeom>
          <a:noFill/>
        </p:spPr>
      </p:pic>
      <p:sp>
        <p:nvSpPr>
          <p:cNvPr id="7" name="Content Placeholder 24"/>
          <p:cNvSpPr txBox="1">
            <a:spLocks/>
          </p:cNvSpPr>
          <p:nvPr/>
        </p:nvSpPr>
        <p:spPr bwMode="auto">
          <a:xfrm>
            <a:off x="395536" y="1412776"/>
            <a:ext cx="8352928" cy="5184576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endParaRPr kumimoji="0" lang="en-GB" sz="2000" b="1" i="1" u="none" strike="noStrike" kern="0" cap="none" spc="0" normalizeH="0" baseline="0" noProof="0" dirty="0" smtClean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+mn-lt"/>
              <a:ea typeface="Arial" pitchFamily="-107" charset="0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en-GB" sz="2000" b="1" i="1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+mn-lt"/>
                <a:ea typeface="Arial" pitchFamily="-107" charset="0"/>
                <a:cs typeface="+mn-cs"/>
              </a:rPr>
              <a:t>Regional Core Transport Network  </a:t>
            </a:r>
            <a:r>
              <a:rPr kumimoji="0" lang="en-GB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+mn-lt"/>
                <a:ea typeface="Arial" pitchFamily="-107" charset="0"/>
                <a:cs typeface="+mn-cs"/>
              </a:rPr>
              <a:t>established in WB (Brussels, April)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en-GB" sz="2000" b="1" i="1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+mn-lt"/>
                <a:ea typeface="Arial" pitchFamily="-107" charset="0"/>
                <a:cs typeface="+mn-cs"/>
              </a:rPr>
              <a:t>Core network corridors </a:t>
            </a:r>
            <a:r>
              <a:rPr kumimoji="0" lang="en-GB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+mn-lt"/>
                <a:ea typeface="Arial" pitchFamily="-107" charset="0"/>
                <a:cs typeface="+mn-cs"/>
              </a:rPr>
              <a:t>(the Mediterranean, Orient/East-Med and Rhine/Danube corridors) extended to WB  </a:t>
            </a:r>
            <a:endParaRPr kumimoji="0" lang="en-US" sz="2000" b="1" i="0" u="none" strike="noStrike" kern="0" cap="none" spc="0" normalizeH="0" baseline="0" noProof="0" dirty="0" smtClean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+mn-lt"/>
              <a:ea typeface="Arial" pitchFamily="-107" charset="0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en-GB" sz="2000" b="1" i="1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+mn-lt"/>
                <a:ea typeface="Arial" pitchFamily="-107" charset="0"/>
                <a:cs typeface="+mn-cs"/>
              </a:rPr>
              <a:t>Priority list </a:t>
            </a:r>
            <a:r>
              <a:rPr kumimoji="0" lang="en-GB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+mn-lt"/>
                <a:ea typeface="Arial" pitchFamily="-107" charset="0"/>
                <a:cs typeface="+mn-cs"/>
              </a:rPr>
              <a:t>of Core Network infrastructure projects to be implemented by 2020 agreed (Vienna, August)</a:t>
            </a:r>
            <a:endParaRPr kumimoji="0" lang="en-US" sz="2000" b="0" i="0" u="none" strike="noStrike" kern="0" cap="none" spc="0" normalizeH="0" baseline="0" noProof="0" dirty="0" smtClean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+mn-lt"/>
              <a:ea typeface="Arial" pitchFamily="-107" charset="0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en-GB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+mn-lt"/>
                <a:ea typeface="Arial" pitchFamily="-107" charset="0"/>
                <a:cs typeface="+mn-cs"/>
              </a:rPr>
              <a:t>List of </a:t>
            </a:r>
            <a:r>
              <a:rPr kumimoji="0" lang="en-GB" sz="2000" b="1" i="1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+mn-lt"/>
                <a:ea typeface="Arial" pitchFamily="-107" charset="0"/>
                <a:cs typeface="+mn-cs"/>
              </a:rPr>
              <a:t>Soft measures </a:t>
            </a: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+mn-lt"/>
                <a:ea typeface="Arial" pitchFamily="-107" charset="0"/>
                <a:cs typeface="+mn-cs"/>
              </a:rPr>
              <a:t> 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+mn-lt"/>
                <a:ea typeface="Arial" pitchFamily="-107" charset="0"/>
                <a:cs typeface="+mn-cs"/>
              </a:rPr>
              <a:t>to complement the infrastructure development (</a:t>
            </a:r>
            <a:r>
              <a:rPr kumimoji="0" lang="en-GB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+mn-lt"/>
                <a:ea typeface="Arial" pitchFamily="-107" charset="0"/>
                <a:cs typeface="+mn-cs"/>
              </a:rPr>
              <a:t>Vienna, August)</a:t>
            </a:r>
          </a:p>
          <a:p>
            <a:pPr marL="742950" marR="0" lvl="2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+mn-lt"/>
                <a:ea typeface="Arial" pitchFamily="-107" charset="0"/>
                <a:cs typeface="+mn-cs"/>
              </a:rPr>
              <a:t>Opening of the transport market</a:t>
            </a:r>
          </a:p>
          <a:p>
            <a:pPr marL="742950" marR="0" lvl="2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+mn-lt"/>
                <a:ea typeface="Arial" pitchFamily="-107" charset="0"/>
                <a:cs typeface="+mn-cs"/>
              </a:rPr>
              <a:t>Establishment of competitive, reliable and safe transport system</a:t>
            </a:r>
          </a:p>
          <a:p>
            <a:pPr marL="742950" marR="0" lvl="2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+mn-lt"/>
                <a:ea typeface="Arial" pitchFamily="-107" charset="0"/>
                <a:cs typeface="+mn-cs"/>
              </a:rPr>
              <a:t>Increasing the effectiveness of Border Crossing Procedures</a:t>
            </a:r>
            <a:endParaRPr kumimoji="0" lang="en-US" sz="2000" b="0" i="0" u="none" strike="noStrike" kern="0" cap="none" spc="0" normalizeH="0" baseline="0" noProof="0" dirty="0" smtClean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+mn-lt"/>
              <a:ea typeface="Arial" pitchFamily="-107" charset="0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en-US" sz="2000" b="1" i="1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+mn-lt"/>
                <a:ea typeface="Arial" pitchFamily="-107" charset="0"/>
                <a:cs typeface="+mn-cs"/>
              </a:rPr>
              <a:t>Modification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+mn-lt"/>
                <a:ea typeface="Arial" pitchFamily="-107" charset="0"/>
                <a:cs typeface="+mn-cs"/>
              </a:rPr>
              <a:t> process of the </a:t>
            </a:r>
            <a:r>
              <a:rPr kumimoji="0" lang="en-US" sz="2000" b="1" i="1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+mn-lt"/>
                <a:ea typeface="Arial" pitchFamily="-107" charset="0"/>
                <a:cs typeface="+mn-cs"/>
              </a:rPr>
              <a:t>Comprehensive Network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+mn-lt"/>
                <a:ea typeface="Arial" pitchFamily="-107" charset="0"/>
                <a:cs typeface="+mn-cs"/>
              </a:rPr>
              <a:t> opened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+mn-lt"/>
              <a:ea typeface="Arial" pitchFamily="-107" charset="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 dirty="0" smtClean="0">
                <a:solidFill>
                  <a:schemeClr val="accent6"/>
                </a:solidFill>
              </a:rPr>
              <a:t>Core Corridors</a:t>
            </a:r>
            <a:endParaRPr lang="en-US" sz="3600" b="1" dirty="0">
              <a:solidFill>
                <a:schemeClr val="accent6"/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454927"/>
            <a:ext cx="4680520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5508104" y="1772816"/>
            <a:ext cx="288032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buFont typeface="Arial" pitchFamily="34" charset="0"/>
              <a:buChar char="•"/>
              <a:defRPr/>
            </a:pPr>
            <a:r>
              <a:rPr lang="en-GB" sz="2000" i="1" dirty="0" smtClean="0">
                <a:solidFill>
                  <a:schemeClr val="accent6"/>
                </a:solidFill>
              </a:rPr>
              <a:t>Western Balkans countries included in t</a:t>
            </a:r>
            <a:r>
              <a:rPr lang="bs-Latn-BA" sz="2000" i="1" dirty="0" err="1" smtClean="0">
                <a:solidFill>
                  <a:schemeClr val="accent6"/>
                </a:solidFill>
              </a:rPr>
              <a:t>hree</a:t>
            </a:r>
            <a:r>
              <a:rPr lang="en-GB" sz="2000" i="1" dirty="0" smtClean="0">
                <a:solidFill>
                  <a:schemeClr val="accent6"/>
                </a:solidFill>
              </a:rPr>
              <a:t> TEN-T Core Corridors: </a:t>
            </a:r>
            <a:r>
              <a:rPr lang="en-GB" sz="2000" b="1" i="1" dirty="0" smtClean="0">
                <a:solidFill>
                  <a:schemeClr val="accent6"/>
                </a:solidFill>
              </a:rPr>
              <a:t>Orient/East-Med </a:t>
            </a:r>
            <a:r>
              <a:rPr lang="bs-Latn-BA" sz="2000" b="1" i="1" dirty="0">
                <a:solidFill>
                  <a:schemeClr val="accent6"/>
                </a:solidFill>
              </a:rPr>
              <a:t>,</a:t>
            </a:r>
            <a:r>
              <a:rPr lang="en-GB" sz="2000" b="1" i="1" dirty="0" smtClean="0">
                <a:solidFill>
                  <a:schemeClr val="accent6"/>
                </a:solidFill>
              </a:rPr>
              <a:t>Mediterranean</a:t>
            </a:r>
            <a:r>
              <a:rPr lang="bs-Latn-BA" sz="2000" b="1" i="1" dirty="0" smtClean="0">
                <a:solidFill>
                  <a:schemeClr val="accent6"/>
                </a:solidFill>
              </a:rPr>
              <a:t> </a:t>
            </a:r>
            <a:r>
              <a:rPr lang="bs-Latn-BA" sz="2000" b="1" i="1" dirty="0" err="1" smtClean="0">
                <a:solidFill>
                  <a:schemeClr val="accent6"/>
                </a:solidFill>
              </a:rPr>
              <a:t>and</a:t>
            </a:r>
            <a:r>
              <a:rPr lang="bs-Latn-BA" sz="2000" b="1" i="1" dirty="0" smtClean="0">
                <a:solidFill>
                  <a:schemeClr val="accent6"/>
                </a:solidFill>
              </a:rPr>
              <a:t> </a:t>
            </a:r>
            <a:r>
              <a:rPr lang="bs-Latn-BA" sz="2000" b="1" i="1" dirty="0" err="1" smtClean="0">
                <a:solidFill>
                  <a:schemeClr val="accent6"/>
                </a:solidFill>
              </a:rPr>
              <a:t>Rhine</a:t>
            </a:r>
            <a:r>
              <a:rPr lang="bs-Latn-BA" sz="2000" b="1" i="1" dirty="0" smtClean="0">
                <a:solidFill>
                  <a:schemeClr val="accent6"/>
                </a:solidFill>
              </a:rPr>
              <a:t>-Danube</a:t>
            </a:r>
            <a:r>
              <a:rPr lang="en-GB" sz="2000" b="1" i="1" dirty="0" smtClean="0">
                <a:solidFill>
                  <a:schemeClr val="accent6"/>
                </a:solidFill>
              </a:rPr>
              <a:t> corridor</a:t>
            </a:r>
          </a:p>
          <a:p>
            <a:pPr lvl="1">
              <a:defRPr/>
            </a:pPr>
            <a:endParaRPr lang="en-GB" sz="2000" b="1" i="1" dirty="0" smtClean="0">
              <a:solidFill>
                <a:schemeClr val="accent6"/>
              </a:solidFill>
            </a:endParaRPr>
          </a:p>
          <a:p>
            <a:pPr lvl="1">
              <a:buFont typeface="Arial" pitchFamily="34" charset="0"/>
              <a:buChar char="•"/>
              <a:defRPr/>
            </a:pPr>
            <a:r>
              <a:rPr lang="en-GB" sz="2000" dirty="0" smtClean="0">
                <a:solidFill>
                  <a:schemeClr val="accent6"/>
                </a:solidFill>
              </a:rPr>
              <a:t>for the first time TEN-T network united: no more grey area on the maps</a:t>
            </a:r>
          </a:p>
        </p:txBody>
      </p:sp>
      <p:sp>
        <p:nvSpPr>
          <p:cNvPr id="3" name="Rectangle 2"/>
          <p:cNvSpPr/>
          <p:nvPr/>
        </p:nvSpPr>
        <p:spPr bwMode="auto">
          <a:xfrm>
            <a:off x="3124200" y="4724400"/>
            <a:ext cx="914400" cy="990600"/>
          </a:xfrm>
          <a:prstGeom prst="rect">
            <a:avLst/>
          </a:prstGeom>
          <a:noFill/>
          <a:ln w="57150" cap="flat" cmpd="sng" algn="ctr">
            <a:solidFill>
              <a:schemeClr val="accent6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cxnSp>
        <p:nvCxnSpPr>
          <p:cNvPr id="6" name="Straight Arrow Connector 5"/>
          <p:cNvCxnSpPr/>
          <p:nvPr/>
        </p:nvCxnSpPr>
        <p:spPr bwMode="auto">
          <a:xfrm flipH="1">
            <a:off x="4038600" y="1981200"/>
            <a:ext cx="2057400" cy="27432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accent6">
                <a:lumMod val="5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4" name="TextBox 3"/>
          <p:cNvSpPr txBox="1"/>
          <p:nvPr/>
        </p:nvSpPr>
        <p:spPr>
          <a:xfrm>
            <a:off x="762000" y="6351471"/>
            <a:ext cx="45281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 smtClean="0">
                <a:solidFill>
                  <a:schemeClr val="accent6"/>
                </a:solidFill>
              </a:rPr>
              <a:t>Source: European Commission</a:t>
            </a:r>
            <a:endParaRPr lang="en-GB" sz="1100" dirty="0">
              <a:solidFill>
                <a:schemeClr val="accent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077200" cy="838200"/>
          </a:xfrm>
        </p:spPr>
        <p:txBody>
          <a:bodyPr>
            <a:normAutofit/>
          </a:bodyPr>
          <a:lstStyle/>
          <a:p>
            <a:r>
              <a:rPr lang="bs-Latn-BA" sz="3600" b="1" dirty="0" smtClean="0">
                <a:solidFill>
                  <a:schemeClr val="accent6"/>
                </a:solidFill>
              </a:rPr>
              <a:t>WB </a:t>
            </a:r>
            <a:r>
              <a:rPr lang="en-US" sz="3600" b="1" dirty="0" smtClean="0">
                <a:solidFill>
                  <a:schemeClr val="accent6"/>
                </a:solidFill>
              </a:rPr>
              <a:t>Intermodal study</a:t>
            </a:r>
            <a:endParaRPr lang="en-US" sz="3600" b="1" dirty="0">
              <a:solidFill>
                <a:schemeClr val="accent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7620000" cy="4373563"/>
          </a:xfrm>
        </p:spPr>
        <p:txBody>
          <a:bodyPr/>
          <a:lstStyle/>
          <a:p>
            <a:pPr marL="0" indent="0">
              <a:spcBef>
                <a:spcPts val="600"/>
              </a:spcBef>
              <a:buClr>
                <a:schemeClr val="accent6"/>
              </a:buClr>
              <a:buNone/>
            </a:pPr>
            <a:r>
              <a:rPr lang="en-US" sz="2000" b="1" i="1" dirty="0" smtClean="0">
                <a:solidFill>
                  <a:schemeClr val="accent6"/>
                </a:solidFill>
              </a:rPr>
              <a:t>Objective</a:t>
            </a:r>
            <a:endParaRPr lang="bs-Latn-BA" sz="2000" dirty="0" smtClean="0">
              <a:solidFill>
                <a:schemeClr val="accent6"/>
              </a:solidFill>
            </a:endParaRPr>
          </a:p>
          <a:p>
            <a:pPr>
              <a:spcBef>
                <a:spcPts val="1200"/>
              </a:spcBef>
              <a:buClr>
                <a:schemeClr val="accent6"/>
              </a:buClr>
            </a:pPr>
            <a:r>
              <a:rPr lang="en-US" sz="2000" dirty="0" smtClean="0">
                <a:solidFill>
                  <a:schemeClr val="accent6"/>
                </a:solidFill>
              </a:rPr>
              <a:t>Development of a transport demand and supply assessment model</a:t>
            </a:r>
          </a:p>
          <a:p>
            <a:pPr>
              <a:spcBef>
                <a:spcPts val="1200"/>
              </a:spcBef>
              <a:buClr>
                <a:schemeClr val="accent6"/>
              </a:buClr>
            </a:pPr>
            <a:r>
              <a:rPr lang="en-US" sz="2000" dirty="0" smtClean="0">
                <a:solidFill>
                  <a:schemeClr val="accent6"/>
                </a:solidFill>
              </a:rPr>
              <a:t>Assessment of the main logistic corridors/routes on the SEETO Comprehensive Network</a:t>
            </a:r>
          </a:p>
          <a:p>
            <a:pPr>
              <a:spcBef>
                <a:spcPts val="1200"/>
              </a:spcBef>
              <a:buClr>
                <a:schemeClr val="accent6"/>
              </a:buClr>
            </a:pPr>
            <a:r>
              <a:rPr lang="en-US" sz="2000" dirty="0" smtClean="0">
                <a:solidFill>
                  <a:schemeClr val="accent6"/>
                </a:solidFill>
              </a:rPr>
              <a:t>Gap assessment analysis of the main logistic corridors of the SEETO Comprehensive Network</a:t>
            </a:r>
          </a:p>
          <a:p>
            <a:pPr>
              <a:spcBef>
                <a:spcPts val="1200"/>
              </a:spcBef>
              <a:buClr>
                <a:schemeClr val="accent6"/>
              </a:buClr>
            </a:pPr>
            <a:r>
              <a:rPr lang="en-US" sz="2000" dirty="0" smtClean="0">
                <a:solidFill>
                  <a:schemeClr val="accent6"/>
                </a:solidFill>
              </a:rPr>
              <a:t>Identification of potential efficiency-enhancing measures as well as certain infrastructure measures (</a:t>
            </a:r>
            <a:r>
              <a:rPr lang="en-US" sz="2000" dirty="0" err="1" smtClean="0">
                <a:solidFill>
                  <a:schemeClr val="accent6"/>
                </a:solidFill>
              </a:rPr>
              <a:t>e.g</a:t>
            </a:r>
            <a:r>
              <a:rPr lang="en-US" sz="2000" dirty="0" smtClean="0">
                <a:solidFill>
                  <a:schemeClr val="accent6"/>
                </a:solidFill>
              </a:rPr>
              <a:t> terminals)</a:t>
            </a:r>
            <a:endParaRPr lang="bs-Latn-BA" sz="2000" dirty="0" smtClean="0">
              <a:solidFill>
                <a:schemeClr val="accent6"/>
              </a:solidFill>
            </a:endParaRPr>
          </a:p>
          <a:p>
            <a:pPr>
              <a:spcBef>
                <a:spcPts val="1200"/>
              </a:spcBef>
              <a:buClr>
                <a:schemeClr val="accent6"/>
              </a:buClr>
            </a:pPr>
            <a:endParaRPr lang="bs-Latn-BA" sz="2000" dirty="0" smtClean="0">
              <a:solidFill>
                <a:schemeClr val="accent6"/>
              </a:solidFill>
            </a:endParaRPr>
          </a:p>
          <a:p>
            <a:pPr algn="just">
              <a:spcBef>
                <a:spcPts val="1200"/>
              </a:spcBef>
              <a:buClr>
                <a:schemeClr val="accent6"/>
              </a:buClr>
            </a:pPr>
            <a:r>
              <a:rPr lang="en-GB" sz="2000" i="1" u="sng" dirty="0">
                <a:solidFill>
                  <a:schemeClr val="accent6"/>
                </a:solidFill>
              </a:rPr>
              <a:t>The ultimate aim </a:t>
            </a:r>
            <a:r>
              <a:rPr lang="en-GB" sz="2000" i="1" dirty="0">
                <a:solidFill>
                  <a:schemeClr val="accent6"/>
                </a:solidFill>
              </a:rPr>
              <a:t>is to achieve more integration and complementarity among the modes of transportation and thus more </a:t>
            </a:r>
            <a:r>
              <a:rPr lang="en-GB" sz="2000" i="1" dirty="0" smtClean="0">
                <a:solidFill>
                  <a:schemeClr val="accent6"/>
                </a:solidFill>
              </a:rPr>
              <a:t>efficient</a:t>
            </a:r>
            <a:r>
              <a:rPr lang="bs-Latn-BA" sz="2000" i="1" dirty="0">
                <a:solidFill>
                  <a:schemeClr val="accent6"/>
                </a:solidFill>
              </a:rPr>
              <a:t> </a:t>
            </a:r>
            <a:r>
              <a:rPr lang="bs-Latn-BA" sz="2000" i="1" dirty="0" err="1" smtClean="0">
                <a:solidFill>
                  <a:schemeClr val="accent6"/>
                </a:solidFill>
              </a:rPr>
              <a:t>supply</a:t>
            </a:r>
            <a:r>
              <a:rPr lang="en-GB" sz="2000" i="1" dirty="0" smtClean="0">
                <a:solidFill>
                  <a:schemeClr val="accent6"/>
                </a:solidFill>
              </a:rPr>
              <a:t> </a:t>
            </a:r>
            <a:r>
              <a:rPr lang="en-GB" sz="2000" i="1" dirty="0">
                <a:solidFill>
                  <a:schemeClr val="accent6"/>
                </a:solidFill>
              </a:rPr>
              <a:t>chains. </a:t>
            </a:r>
          </a:p>
          <a:p>
            <a:pPr algn="just">
              <a:spcBef>
                <a:spcPts val="600"/>
              </a:spcBef>
              <a:buClr>
                <a:schemeClr val="accent6"/>
              </a:buClr>
            </a:pPr>
            <a:endParaRPr lang="en-US" sz="2000" i="1" dirty="0" smtClean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09106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7848600" cy="609600"/>
          </a:xfrm>
        </p:spPr>
        <p:txBody>
          <a:bodyPr>
            <a:noAutofit/>
          </a:bodyPr>
          <a:lstStyle/>
          <a:p>
            <a:r>
              <a:rPr lang="en-GB" dirty="0" smtClean="0">
                <a:solidFill>
                  <a:schemeClr val="accent6"/>
                </a:solidFill>
              </a:rPr>
              <a:t>Obstacles and opportunities</a:t>
            </a:r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724400"/>
          </a:xfrm>
        </p:spPr>
        <p:txBody>
          <a:bodyPr>
            <a:noAutofit/>
          </a:bodyPr>
          <a:lstStyle/>
          <a:p>
            <a:pPr marL="0" indent="0">
              <a:spcAft>
                <a:spcPts val="0"/>
              </a:spcAft>
              <a:buNone/>
            </a:pPr>
            <a:r>
              <a:rPr lang="en-US" sz="1800" dirty="0" smtClean="0">
                <a:solidFill>
                  <a:schemeClr val="accent6"/>
                </a:solidFill>
              </a:rPr>
              <a:t>The </a:t>
            </a:r>
            <a:r>
              <a:rPr lang="en-US" sz="1800" i="1" u="sng" dirty="0" smtClean="0">
                <a:solidFill>
                  <a:schemeClr val="accent6"/>
                </a:solidFill>
              </a:rPr>
              <a:t>main problems </a:t>
            </a:r>
            <a:r>
              <a:rPr lang="en-US" sz="1800" dirty="0" smtClean="0">
                <a:solidFill>
                  <a:schemeClr val="accent6"/>
                </a:solidFill>
              </a:rPr>
              <a:t>that the development of the intermodal transport in SEE region:</a:t>
            </a:r>
          </a:p>
          <a:p>
            <a:pPr marL="742950" lvl="2" indent="-342900">
              <a:spcAft>
                <a:spcPts val="0"/>
              </a:spcAft>
              <a:buClr>
                <a:schemeClr val="accent6"/>
              </a:buClr>
            </a:pPr>
            <a:r>
              <a:rPr lang="en-US" sz="1800" dirty="0" smtClean="0">
                <a:solidFill>
                  <a:schemeClr val="accent6"/>
                </a:solidFill>
              </a:rPr>
              <a:t>Institutional issues</a:t>
            </a:r>
          </a:p>
          <a:p>
            <a:pPr marL="742950" lvl="2" indent="-342900">
              <a:spcAft>
                <a:spcPts val="0"/>
              </a:spcAft>
              <a:buClr>
                <a:schemeClr val="accent6"/>
              </a:buClr>
            </a:pPr>
            <a:r>
              <a:rPr lang="en-US" sz="1800" dirty="0" smtClean="0">
                <a:solidFill>
                  <a:schemeClr val="accent6"/>
                </a:solidFill>
              </a:rPr>
              <a:t>Planning process</a:t>
            </a:r>
          </a:p>
          <a:p>
            <a:pPr marL="742950" lvl="2" indent="-342900">
              <a:spcAft>
                <a:spcPts val="0"/>
              </a:spcAft>
              <a:buClr>
                <a:schemeClr val="accent6"/>
              </a:buClr>
            </a:pPr>
            <a:r>
              <a:rPr lang="en-US" sz="1800" dirty="0" smtClean="0">
                <a:solidFill>
                  <a:schemeClr val="accent6"/>
                </a:solidFill>
              </a:rPr>
              <a:t>Operational issues</a:t>
            </a:r>
          </a:p>
          <a:p>
            <a:pPr marL="742950" lvl="2" indent="-342900">
              <a:spcAft>
                <a:spcPts val="0"/>
              </a:spcAft>
              <a:buClr>
                <a:schemeClr val="accent6"/>
              </a:buClr>
            </a:pPr>
            <a:r>
              <a:rPr lang="en-US" sz="1800" dirty="0" smtClean="0">
                <a:solidFill>
                  <a:schemeClr val="accent6"/>
                </a:solidFill>
              </a:rPr>
              <a:t>Lack of infrastructure facilities</a:t>
            </a:r>
          </a:p>
          <a:p>
            <a:pPr marL="742950" lvl="2" indent="-342900">
              <a:spcAft>
                <a:spcPts val="0"/>
              </a:spcAft>
              <a:buClr>
                <a:schemeClr val="accent6"/>
              </a:buClr>
            </a:pPr>
            <a:r>
              <a:rPr lang="en-US" sz="1800" dirty="0" smtClean="0">
                <a:solidFill>
                  <a:schemeClr val="accent6"/>
                </a:solidFill>
              </a:rPr>
              <a:t>Economic constrains</a:t>
            </a:r>
          </a:p>
          <a:p>
            <a:pPr marL="742950" lvl="2" indent="-342900">
              <a:spcAft>
                <a:spcPts val="0"/>
              </a:spcAft>
              <a:buClr>
                <a:schemeClr val="accent6"/>
              </a:buClr>
            </a:pPr>
            <a:r>
              <a:rPr lang="en-US" sz="1800" dirty="0" smtClean="0">
                <a:solidFill>
                  <a:schemeClr val="accent6"/>
                </a:solidFill>
              </a:rPr>
              <a:t>Tariff policy issues</a:t>
            </a:r>
          </a:p>
          <a:p>
            <a:pPr marL="742950" lvl="2" indent="-342900">
              <a:spcAft>
                <a:spcPts val="0"/>
              </a:spcAft>
              <a:buClr>
                <a:schemeClr val="accent6"/>
              </a:buClr>
            </a:pPr>
            <a:r>
              <a:rPr lang="en-US" sz="1800" dirty="0" smtClean="0">
                <a:solidFill>
                  <a:schemeClr val="accent6"/>
                </a:solidFill>
              </a:rPr>
              <a:t>Awareness issues</a:t>
            </a:r>
          </a:p>
          <a:p>
            <a:pPr marL="742950" lvl="2" indent="-342900">
              <a:spcAft>
                <a:spcPts val="0"/>
              </a:spcAft>
              <a:buClr>
                <a:schemeClr val="accent6"/>
              </a:buClr>
            </a:pPr>
            <a:r>
              <a:rPr lang="en-US" sz="1800" dirty="0" smtClean="0">
                <a:solidFill>
                  <a:schemeClr val="accent6"/>
                </a:solidFill>
              </a:rPr>
              <a:t>Policy questionnaires and check-lists</a:t>
            </a:r>
          </a:p>
          <a:p>
            <a:pPr marL="0" indent="0">
              <a:buNone/>
            </a:pPr>
            <a:r>
              <a:rPr lang="en-GB" sz="1800" i="1" u="sng" dirty="0" smtClean="0">
                <a:solidFill>
                  <a:schemeClr val="accent6"/>
                </a:solidFill>
              </a:rPr>
              <a:t>Opportunities</a:t>
            </a:r>
            <a:endParaRPr lang="en-GB" sz="1800" i="1" u="sng" dirty="0">
              <a:solidFill>
                <a:schemeClr val="accent6"/>
              </a:solidFill>
            </a:endParaRPr>
          </a:p>
          <a:p>
            <a:pPr marL="742950" lvl="2" indent="-342900">
              <a:spcAft>
                <a:spcPts val="0"/>
              </a:spcAft>
              <a:buClr>
                <a:schemeClr val="accent6"/>
              </a:buClr>
            </a:pPr>
            <a:r>
              <a:rPr lang="en-GB" sz="1800" dirty="0" smtClean="0">
                <a:solidFill>
                  <a:schemeClr val="accent6"/>
                </a:solidFill>
              </a:rPr>
              <a:t>The </a:t>
            </a:r>
            <a:r>
              <a:rPr lang="en-GB" sz="1800" dirty="0">
                <a:solidFill>
                  <a:schemeClr val="accent6"/>
                </a:solidFill>
              </a:rPr>
              <a:t>favourable transit position of the region offer great potential for the development of intermodal </a:t>
            </a:r>
            <a:r>
              <a:rPr lang="en-GB" sz="1800" dirty="0" smtClean="0">
                <a:solidFill>
                  <a:schemeClr val="accent6"/>
                </a:solidFill>
              </a:rPr>
              <a:t>transport</a:t>
            </a:r>
            <a:endParaRPr lang="bs-Latn-BA" sz="1800" dirty="0" smtClean="0">
              <a:solidFill>
                <a:schemeClr val="accent6"/>
              </a:solidFill>
            </a:endParaRPr>
          </a:p>
          <a:p>
            <a:pPr marL="742950" lvl="2" indent="-342900">
              <a:spcAft>
                <a:spcPts val="0"/>
              </a:spcAft>
              <a:buClr>
                <a:schemeClr val="accent6"/>
              </a:buClr>
            </a:pPr>
            <a:r>
              <a:rPr lang="en-GB" sz="1800" dirty="0">
                <a:solidFill>
                  <a:schemeClr val="accent6"/>
                </a:solidFill>
              </a:rPr>
              <a:t>Intermodal operations can encourage economic development and job </a:t>
            </a:r>
            <a:r>
              <a:rPr lang="en-GB" sz="1800" dirty="0" smtClean="0">
                <a:solidFill>
                  <a:schemeClr val="accent6"/>
                </a:solidFill>
              </a:rPr>
              <a:t>creation</a:t>
            </a:r>
            <a:endParaRPr lang="en-GB" sz="1800" dirty="0">
              <a:solidFill>
                <a:schemeClr val="accent6"/>
              </a:solidFill>
            </a:endParaRPr>
          </a:p>
          <a:p>
            <a:pPr marL="742950" lvl="2" indent="-342900">
              <a:spcAft>
                <a:spcPts val="0"/>
              </a:spcAft>
              <a:buClr>
                <a:schemeClr val="accent6"/>
              </a:buClr>
            </a:pPr>
            <a:r>
              <a:rPr lang="en-GB" sz="1800" dirty="0">
                <a:solidFill>
                  <a:schemeClr val="accent6"/>
                </a:solidFill>
              </a:rPr>
              <a:t>Current EU policy favouring co modal solutions</a:t>
            </a:r>
            <a:endParaRPr lang="bs-Latn-BA" sz="1800" dirty="0">
              <a:solidFill>
                <a:schemeClr val="accent6"/>
              </a:solidFill>
            </a:endParaRPr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10684013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7680960" cy="762000"/>
          </a:xfrm>
        </p:spPr>
        <p:txBody>
          <a:bodyPr>
            <a:normAutofit/>
          </a:bodyPr>
          <a:lstStyle/>
          <a:p>
            <a:r>
              <a:rPr lang="en-US" sz="3600" dirty="0" smtClean="0">
                <a:solidFill>
                  <a:schemeClr val="accent6"/>
                </a:solidFill>
              </a:rPr>
              <a:t>Current state - infrastructure</a:t>
            </a:r>
            <a:endParaRPr lang="en-US" sz="3600" dirty="0">
              <a:solidFill>
                <a:schemeClr val="accent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7620000" cy="4876800"/>
          </a:xfrm>
        </p:spPr>
        <p:txBody>
          <a:bodyPr>
            <a:noAutofit/>
          </a:bodyPr>
          <a:lstStyle/>
          <a:p>
            <a:pPr lvl="0">
              <a:spcBef>
                <a:spcPts val="600"/>
              </a:spcBef>
              <a:spcAft>
                <a:spcPts val="600"/>
              </a:spcAft>
              <a:buClr>
                <a:schemeClr val="accent6"/>
              </a:buClr>
            </a:pPr>
            <a:r>
              <a:rPr lang="en-US" sz="1800" dirty="0" smtClean="0">
                <a:solidFill>
                  <a:schemeClr val="accent6"/>
                </a:solidFill>
              </a:rPr>
              <a:t>SEETO region </a:t>
            </a:r>
          </a:p>
          <a:p>
            <a:pPr lvl="1">
              <a:spcBef>
                <a:spcPts val="600"/>
              </a:spcBef>
              <a:spcAft>
                <a:spcPts val="600"/>
              </a:spcAft>
              <a:buClr>
                <a:schemeClr val="accent6"/>
              </a:buClr>
            </a:pPr>
            <a:r>
              <a:rPr lang="en-US" sz="1800" dirty="0" smtClean="0">
                <a:solidFill>
                  <a:schemeClr val="accent6"/>
                </a:solidFill>
              </a:rPr>
              <a:t> total of 42 locations </a:t>
            </a:r>
            <a:r>
              <a:rPr lang="bs-Latn-BA" sz="1800" dirty="0" err="1" smtClean="0">
                <a:solidFill>
                  <a:schemeClr val="accent6"/>
                </a:solidFill>
              </a:rPr>
              <a:t>with</a:t>
            </a:r>
            <a:r>
              <a:rPr lang="bs-Latn-BA" sz="1800" dirty="0" smtClean="0">
                <a:solidFill>
                  <a:schemeClr val="accent6"/>
                </a:solidFill>
              </a:rPr>
              <a:t> </a:t>
            </a:r>
            <a:r>
              <a:rPr lang="en-US" sz="1800" dirty="0" smtClean="0">
                <a:solidFill>
                  <a:schemeClr val="accent6"/>
                </a:solidFill>
              </a:rPr>
              <a:t>46 multimodal facilities identified</a:t>
            </a:r>
          </a:p>
          <a:p>
            <a:pPr lvl="1">
              <a:spcBef>
                <a:spcPts val="600"/>
              </a:spcBef>
              <a:spcAft>
                <a:spcPts val="600"/>
              </a:spcAft>
              <a:buClr>
                <a:schemeClr val="accent6"/>
              </a:buClr>
            </a:pPr>
            <a:r>
              <a:rPr lang="en-US" sz="1800" dirty="0" smtClean="0">
                <a:solidFill>
                  <a:schemeClr val="accent6"/>
                </a:solidFill>
              </a:rPr>
              <a:t>Fifteen facilities have attributes of intermodal terminals. </a:t>
            </a:r>
          </a:p>
          <a:p>
            <a:pPr lvl="0">
              <a:spcBef>
                <a:spcPts val="600"/>
              </a:spcBef>
              <a:spcAft>
                <a:spcPts val="600"/>
              </a:spcAft>
              <a:buClr>
                <a:schemeClr val="accent6"/>
              </a:buClr>
            </a:pPr>
            <a:r>
              <a:rPr lang="en-US" sz="1800" dirty="0" smtClean="0">
                <a:solidFill>
                  <a:schemeClr val="accent6"/>
                </a:solidFill>
              </a:rPr>
              <a:t>Using the discrete model, eleven intermodal terminals have been identified as the main holders of intermodal transport services:</a:t>
            </a:r>
          </a:p>
          <a:p>
            <a:pPr lvl="0">
              <a:spcBef>
                <a:spcPts val="600"/>
              </a:spcBef>
              <a:spcAft>
                <a:spcPts val="600"/>
              </a:spcAft>
              <a:buClr>
                <a:schemeClr val="accent6"/>
              </a:buClr>
              <a:buFont typeface="Wingdings" pitchFamily="2" charset="2"/>
              <a:buChar char="Ø"/>
            </a:pPr>
            <a:r>
              <a:rPr lang="en-US" sz="1800" dirty="0" smtClean="0">
                <a:solidFill>
                  <a:schemeClr val="accent6"/>
                </a:solidFill>
              </a:rPr>
              <a:t>Three terminals - type “SEA-RAIL-ROAD TERMINALS” (Port of Durres, Port of Bar, Port of </a:t>
            </a:r>
            <a:r>
              <a:rPr lang="en-US" sz="1800" dirty="0" err="1" smtClean="0">
                <a:solidFill>
                  <a:schemeClr val="accent6"/>
                </a:solidFill>
              </a:rPr>
              <a:t>Ploče</a:t>
            </a:r>
            <a:endParaRPr lang="en-US" sz="1800" dirty="0" smtClean="0">
              <a:solidFill>
                <a:schemeClr val="accent6"/>
              </a:solidFill>
            </a:endParaRPr>
          </a:p>
          <a:p>
            <a:pPr lvl="0">
              <a:spcBef>
                <a:spcPts val="600"/>
              </a:spcBef>
              <a:spcAft>
                <a:spcPts val="600"/>
              </a:spcAft>
              <a:buClr>
                <a:schemeClr val="accent6"/>
              </a:buClr>
              <a:buFont typeface="Wingdings" pitchFamily="2" charset="2"/>
              <a:buChar char="Ø"/>
            </a:pPr>
            <a:r>
              <a:rPr lang="en-US" sz="1800" dirty="0" smtClean="0">
                <a:solidFill>
                  <a:schemeClr val="accent6"/>
                </a:solidFill>
              </a:rPr>
              <a:t>Two-terminals - type “RIVER-ROAD-RAIL TERMINALS” (Port of </a:t>
            </a:r>
            <a:r>
              <a:rPr lang="en-US" sz="1800" dirty="0" err="1" smtClean="0">
                <a:solidFill>
                  <a:schemeClr val="accent6"/>
                </a:solidFill>
              </a:rPr>
              <a:t>Belgrad</a:t>
            </a:r>
            <a:r>
              <a:rPr lang="bs-Latn-BA" sz="1800" dirty="0" smtClean="0">
                <a:solidFill>
                  <a:schemeClr val="accent6"/>
                </a:solidFill>
              </a:rPr>
              <a:t>e</a:t>
            </a:r>
            <a:r>
              <a:rPr lang="en-US" sz="1800" dirty="0" smtClean="0">
                <a:solidFill>
                  <a:schemeClr val="accent6"/>
                </a:solidFill>
              </a:rPr>
              <a:t>, Port of Novi Sad);</a:t>
            </a:r>
          </a:p>
          <a:p>
            <a:pPr lvl="0">
              <a:spcBef>
                <a:spcPts val="600"/>
              </a:spcBef>
              <a:spcAft>
                <a:spcPts val="600"/>
              </a:spcAft>
              <a:buClr>
                <a:schemeClr val="accent6"/>
              </a:buClr>
              <a:buFont typeface="Wingdings" pitchFamily="2" charset="2"/>
              <a:buChar char="Ø"/>
            </a:pPr>
            <a:r>
              <a:rPr lang="en-US" sz="1800" dirty="0" smtClean="0">
                <a:solidFill>
                  <a:schemeClr val="accent6"/>
                </a:solidFill>
              </a:rPr>
              <a:t>Six terminals - type “RAIL-ROAD TERMINALS” (“</a:t>
            </a:r>
            <a:r>
              <a:rPr lang="en-US" sz="1800" dirty="0" err="1" smtClean="0">
                <a:solidFill>
                  <a:schemeClr val="accent6"/>
                </a:solidFill>
              </a:rPr>
              <a:t>Intereuropa</a:t>
            </a:r>
            <a:r>
              <a:rPr lang="en-US" sz="1800" dirty="0" smtClean="0">
                <a:solidFill>
                  <a:schemeClr val="accent6"/>
                </a:solidFill>
              </a:rPr>
              <a:t> RTC” - </a:t>
            </a:r>
            <a:r>
              <a:rPr lang="en-US" sz="1800" dirty="0" err="1" smtClean="0">
                <a:solidFill>
                  <a:schemeClr val="accent6"/>
                </a:solidFill>
              </a:rPr>
              <a:t>Alipašin</a:t>
            </a:r>
            <a:r>
              <a:rPr lang="en-US" sz="1800" dirty="0" smtClean="0">
                <a:solidFill>
                  <a:schemeClr val="accent6"/>
                </a:solidFill>
              </a:rPr>
              <a:t>, Logistic Centre Tuzla, Logistic Centre Banja Luka, Container terminal </a:t>
            </a:r>
            <a:r>
              <a:rPr lang="en-US" sz="1800" dirty="0" err="1" smtClean="0">
                <a:solidFill>
                  <a:schemeClr val="accent6"/>
                </a:solidFill>
              </a:rPr>
              <a:t>Tovarna</a:t>
            </a:r>
            <a:r>
              <a:rPr lang="en-US" sz="1800" dirty="0" smtClean="0">
                <a:solidFill>
                  <a:schemeClr val="accent6"/>
                </a:solidFill>
              </a:rPr>
              <a:t>-Skopje, Container terminal </a:t>
            </a:r>
            <a:r>
              <a:rPr lang="en-US" sz="1800" dirty="0" err="1" smtClean="0">
                <a:solidFill>
                  <a:schemeClr val="accent6"/>
                </a:solidFill>
              </a:rPr>
              <a:t>Donje</a:t>
            </a:r>
            <a:r>
              <a:rPr lang="en-US" sz="1800" dirty="0" smtClean="0">
                <a:solidFill>
                  <a:schemeClr val="accent6"/>
                </a:solidFill>
              </a:rPr>
              <a:t> </a:t>
            </a:r>
            <a:r>
              <a:rPr lang="en-US" sz="1800" dirty="0" err="1" smtClean="0">
                <a:solidFill>
                  <a:schemeClr val="accent6"/>
                </a:solidFill>
              </a:rPr>
              <a:t>Dobrevo</a:t>
            </a:r>
            <a:r>
              <a:rPr lang="en-US" sz="1800" dirty="0" smtClean="0">
                <a:solidFill>
                  <a:schemeClr val="accent6"/>
                </a:solidFill>
              </a:rPr>
              <a:t> (</a:t>
            </a:r>
            <a:r>
              <a:rPr lang="en-US" sz="1800" dirty="0" err="1" smtClean="0">
                <a:solidFill>
                  <a:schemeClr val="accent6"/>
                </a:solidFill>
              </a:rPr>
              <a:t>Miradi</a:t>
            </a:r>
            <a:r>
              <a:rPr lang="en-US" sz="1800" dirty="0" smtClean="0">
                <a:solidFill>
                  <a:schemeClr val="accent6"/>
                </a:solidFill>
              </a:rPr>
              <a:t>)</a:t>
            </a:r>
            <a:r>
              <a:rPr lang="bs-Latn-BA" sz="1800" dirty="0" smtClean="0">
                <a:solidFill>
                  <a:schemeClr val="accent6"/>
                </a:solidFill>
              </a:rPr>
              <a:t>,</a:t>
            </a:r>
            <a:r>
              <a:rPr lang="en-US" sz="1800" dirty="0" smtClean="0">
                <a:solidFill>
                  <a:schemeClr val="accent6"/>
                </a:solidFill>
              </a:rPr>
              <a:t>Logistics Centre Belgrade ŽIT</a:t>
            </a:r>
            <a:r>
              <a:rPr lang="bs-Latn-BA" sz="1800" dirty="0" smtClean="0">
                <a:solidFill>
                  <a:schemeClr val="accent6"/>
                </a:solidFill>
              </a:rPr>
              <a:t>)</a:t>
            </a:r>
            <a:r>
              <a:rPr lang="en-US" sz="1800" dirty="0" smtClean="0">
                <a:solidFill>
                  <a:schemeClr val="accent6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609106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14400" y="5867400"/>
            <a:ext cx="73914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Source: For 2008~2011, "</a:t>
            </a:r>
            <a:r>
              <a:rPr lang="en-US" sz="1100" dirty="0" err="1"/>
              <a:t>Containerisation</a:t>
            </a:r>
            <a:r>
              <a:rPr lang="en-US" sz="1100" dirty="0"/>
              <a:t> International Yearbook" (2004~2012) data was used. </a:t>
            </a:r>
            <a:r>
              <a:rPr lang="en-US" sz="1100" dirty="0" smtClean="0"/>
              <a:t>For</a:t>
            </a:r>
            <a:r>
              <a:rPr lang="bs-Latn-BA" sz="1100" dirty="0" smtClean="0"/>
              <a:t> </a:t>
            </a:r>
            <a:r>
              <a:rPr lang="en-US" sz="1100" dirty="0" smtClean="0"/>
              <a:t>2012&amp;2013</a:t>
            </a:r>
            <a:r>
              <a:rPr lang="en-US" sz="1100" dirty="0"/>
              <a:t>,"Top 100 ports </a:t>
            </a:r>
            <a:r>
              <a:rPr lang="en-US" sz="1100" dirty="0" smtClean="0"/>
              <a:t>2014 of</a:t>
            </a:r>
            <a:r>
              <a:rPr lang="bs-Latn-BA" sz="1100" dirty="0" smtClean="0"/>
              <a:t> </a:t>
            </a:r>
            <a:r>
              <a:rPr lang="en-US" sz="1100" dirty="0" err="1" smtClean="0"/>
              <a:t>Containerisation</a:t>
            </a:r>
            <a:r>
              <a:rPr lang="en-US" sz="1100" dirty="0" smtClean="0"/>
              <a:t> </a:t>
            </a:r>
            <a:r>
              <a:rPr lang="en-US" sz="1100" dirty="0" err="1"/>
              <a:t>International"data</a:t>
            </a:r>
            <a:r>
              <a:rPr lang="en-US" sz="1100" dirty="0"/>
              <a:t> </a:t>
            </a:r>
            <a:r>
              <a:rPr lang="en-US" sz="1100" dirty="0" smtClean="0"/>
              <a:t>w</a:t>
            </a:r>
            <a:r>
              <a:rPr lang="bs-Latn-BA" sz="1100" dirty="0" smtClean="0"/>
              <a:t>ere</a:t>
            </a:r>
            <a:r>
              <a:rPr lang="en-US" sz="1100" dirty="0" smtClean="0"/>
              <a:t> </a:t>
            </a:r>
            <a:r>
              <a:rPr lang="en-US" sz="1100" dirty="0"/>
              <a:t>used.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6"/>
                </a:solidFill>
              </a:rPr>
              <a:t>Current status</a:t>
            </a:r>
            <a:endParaRPr lang="en-US" dirty="0">
              <a:solidFill>
                <a:schemeClr val="accent6"/>
              </a:solidFill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2209800" y="1447800"/>
          <a:ext cx="5311750" cy="4269481"/>
        </p:xfrm>
        <a:graphic>
          <a:graphicData uri="http://schemas.openxmlformats.org/drawingml/2006/table">
            <a:tbl>
              <a:tblPr/>
              <a:tblGrid>
                <a:gridCol w="2508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71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57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573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357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3573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3573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4065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7379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70611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245233">
                <a:tc>
                  <a:txBody>
                    <a:bodyPr/>
                    <a:lstStyle/>
                    <a:p>
                      <a:endParaRPr lang="en-US" sz="800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b="1" dirty="0">
                          <a:solidFill>
                            <a:schemeClr val="bg1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Port</a:t>
                      </a:r>
                      <a:endParaRPr lang="en-US" sz="8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b="1" dirty="0">
                          <a:solidFill>
                            <a:schemeClr val="bg1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2009</a:t>
                      </a:r>
                      <a:endParaRPr lang="en-US" sz="8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b="1" dirty="0">
                          <a:solidFill>
                            <a:schemeClr val="bg1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2010</a:t>
                      </a:r>
                      <a:endParaRPr lang="en-US" sz="8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b="1">
                          <a:solidFill>
                            <a:schemeClr val="bg1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2011</a:t>
                      </a:r>
                      <a:endParaRPr lang="en-US" sz="80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b="1" dirty="0">
                          <a:solidFill>
                            <a:schemeClr val="bg1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2012</a:t>
                      </a:r>
                      <a:endParaRPr lang="en-US" sz="8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b="1" dirty="0">
                          <a:solidFill>
                            <a:schemeClr val="bg1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2013</a:t>
                      </a:r>
                      <a:endParaRPr lang="en-US" sz="8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b="1" dirty="0">
                          <a:solidFill>
                            <a:schemeClr val="bg1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%2013/2009</a:t>
                      </a:r>
                      <a:endParaRPr lang="en-US" sz="8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b="1" dirty="0">
                          <a:solidFill>
                            <a:schemeClr val="bg1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Country</a:t>
                      </a:r>
                      <a:endParaRPr lang="en-US" sz="8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b="1" dirty="0">
                          <a:solidFill>
                            <a:schemeClr val="bg1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Region</a:t>
                      </a:r>
                      <a:endParaRPr lang="en-US" sz="8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523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b="1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1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dirty="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Rotterdam</a:t>
                      </a:r>
                      <a:endParaRPr lang="en-US" sz="800" dirty="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9,743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11,146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11,876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11,865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11,621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119%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Netherlands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N.Europe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140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b="1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2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Hamburg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7,008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7,900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9,014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8,891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9,302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133%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Germany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N.Europe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140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b="1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3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Antwerp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7,310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8,468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8,664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8,635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8,578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117%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Belgium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N.Europe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140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b="1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4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Bremerhaven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4,536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4,871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5,915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6,115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5,831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129%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Germany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N.Europe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71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b="1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5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Algeciras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3,043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2,810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3,602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4,114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4,501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148%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Spain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Med.Europe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71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b="1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6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Valencia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3,654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4,207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4,327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4,469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4,328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118%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Spain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Med.Europe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4140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b="1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7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Felixstowe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3,100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3,400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3,400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3,700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dirty="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3,740</a:t>
                      </a:r>
                      <a:endParaRPr lang="en-US" sz="800" dirty="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121%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UK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N.Europe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71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b="1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8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Piraeus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665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513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1,680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2,734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3,164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476%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Greece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dirty="0" err="1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Med.Europe</a:t>
                      </a:r>
                      <a:endParaRPr lang="en-US" sz="800" dirty="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71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b="1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9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Gioia Tauro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2,857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dirty="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2,851</a:t>
                      </a:r>
                      <a:endParaRPr lang="en-US" sz="800" dirty="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2,305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2,721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3,087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108%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Italy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Med.Europe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71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b="1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10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Duisburg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935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1,181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2,500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2,600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3,000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321%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Germany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N.Europe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471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b="1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11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Marsaxlokk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2,260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2,371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2,360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2,540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2,750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122%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Malta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Med.Europe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471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b="1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12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St Petersburg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1,342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1,931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2,365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2,524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2,515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187%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Russia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N.Europe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471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b="1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13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Le Havre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2,241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2,358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2,215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2,306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2,486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111%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France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N.Europe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471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b="1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14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Zeebrugge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2,258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2,390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2,206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1,953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2,026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90%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Belgium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N.Europe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471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b="1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15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Genoa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1,534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1,759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1,847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2,064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1,988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130%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Italy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Med.Europe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471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b="1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16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Barcelona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1,800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1,946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2,034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1,756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1,720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96%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Spain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Med.Europe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471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b="1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17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Southampton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1,400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1,540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1,563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1,475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1,491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107%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UK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N.Europe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471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b="1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18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La Spezia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1,046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1,285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1,307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1,247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1,298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124%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Italy</a:t>
                      </a:r>
                      <a:endParaRPr lang="en-US" sz="80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700" dirty="0" err="1">
                          <a:solidFill>
                            <a:srgbClr val="000000"/>
                          </a:solidFill>
                          <a:latin typeface="Tahoma"/>
                          <a:ea typeface="Times New Roman"/>
                          <a:cs typeface="Times New Roman"/>
                        </a:rPr>
                        <a:t>Med.Europe</a:t>
                      </a:r>
                      <a:endParaRPr lang="en-US" sz="800" dirty="0">
                        <a:solidFill>
                          <a:srgbClr val="365F9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934" marR="5093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</a:tbl>
          </a:graphicData>
        </a:graphic>
      </p:graphicFrame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295401"/>
            <a:ext cx="7342194" cy="5002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EETO Template Office 2007">
  <a:themeElements>
    <a:clrScheme name="SEET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EET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SEET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EET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EET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EET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EET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EET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EET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EET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EET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EET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EET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EET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SEETO Template Office 2007</Template>
  <TotalTime>838</TotalTime>
  <Words>1228</Words>
  <Application>Microsoft Office PowerPoint</Application>
  <PresentationFormat>On-screen Show (4:3)</PresentationFormat>
  <Paragraphs>300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2" baseType="lpstr">
      <vt:lpstr>Arial</vt:lpstr>
      <vt:lpstr>Calibri</vt:lpstr>
      <vt:lpstr>Courier New</vt:lpstr>
      <vt:lpstr>Tahoma</vt:lpstr>
      <vt:lpstr>Times New Roman</vt:lpstr>
      <vt:lpstr>Wingdings</vt:lpstr>
      <vt:lpstr>SEETO Template Office 2007</vt:lpstr>
      <vt:lpstr>Western Balkan Intermodal study</vt:lpstr>
      <vt:lpstr>SEETO Regional Cooperation</vt:lpstr>
      <vt:lpstr>SEETO ‘s role </vt:lpstr>
      <vt:lpstr>Main transport novelties in 2015</vt:lpstr>
      <vt:lpstr>Core Corridors</vt:lpstr>
      <vt:lpstr>WB Intermodal study</vt:lpstr>
      <vt:lpstr>Obstacles and opportunities</vt:lpstr>
      <vt:lpstr>Current state - infrastructure</vt:lpstr>
      <vt:lpstr>Current status</vt:lpstr>
      <vt:lpstr>PowerPoint Presentation</vt:lpstr>
      <vt:lpstr>Current status</vt:lpstr>
      <vt:lpstr>European container port system</vt:lpstr>
      <vt:lpstr>PowerPoint Presentation</vt:lpstr>
      <vt:lpstr>Potential measures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Flagship initative</dc:title>
  <dc:creator>nbegovic</dc:creator>
  <cp:lastModifiedBy>nbegovic</cp:lastModifiedBy>
  <cp:revision>227</cp:revision>
  <dcterms:created xsi:type="dcterms:W3CDTF">2013-11-29T10:41:22Z</dcterms:created>
  <dcterms:modified xsi:type="dcterms:W3CDTF">2015-12-03T07:13:13Z</dcterms:modified>
</cp:coreProperties>
</file>