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3"/>
  </p:notesMasterIdLst>
  <p:handoutMasterIdLst>
    <p:handoutMasterId r:id="rId24"/>
  </p:handoutMasterIdLst>
  <p:sldIdLst>
    <p:sldId id="263" r:id="rId2"/>
    <p:sldId id="909" r:id="rId3"/>
    <p:sldId id="913" r:id="rId4"/>
    <p:sldId id="914" r:id="rId5"/>
    <p:sldId id="915" r:id="rId6"/>
    <p:sldId id="916" r:id="rId7"/>
    <p:sldId id="917" r:id="rId8"/>
    <p:sldId id="918" r:id="rId9"/>
    <p:sldId id="919" r:id="rId10"/>
    <p:sldId id="920" r:id="rId11"/>
    <p:sldId id="921" r:id="rId12"/>
    <p:sldId id="933" r:id="rId13"/>
    <p:sldId id="926" r:id="rId14"/>
    <p:sldId id="927" r:id="rId15"/>
    <p:sldId id="928" r:id="rId16"/>
    <p:sldId id="937" r:id="rId17"/>
    <p:sldId id="938" r:id="rId18"/>
    <p:sldId id="939" r:id="rId19"/>
    <p:sldId id="940" r:id="rId20"/>
    <p:sldId id="931" r:id="rId21"/>
    <p:sldId id="805" r:id="rId22"/>
  </p:sldIdLst>
  <p:sldSz cx="9144000" cy="6858000" type="screen4x3"/>
  <p:notesSz cx="6662738" cy="9926638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  <p:clrMru>
    <a:srgbClr val="FFFF99"/>
    <a:srgbClr val="E05206"/>
    <a:srgbClr val="FF6600"/>
    <a:srgbClr val="506361"/>
    <a:srgbClr val="FFFFFF"/>
    <a:srgbClr val="008000"/>
    <a:srgbClr val="009900"/>
    <a:srgbClr val="FF9900"/>
    <a:srgbClr val="FF5050"/>
    <a:srgbClr val="FF8181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294" autoAdjust="0"/>
    <p:restoredTop sz="94425" autoAdjust="0"/>
  </p:normalViewPr>
  <p:slideViewPr>
    <p:cSldViewPr>
      <p:cViewPr>
        <p:scale>
          <a:sx n="100" d="100"/>
          <a:sy n="100" d="100"/>
        </p:scale>
        <p:origin x="-174" y="62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21096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887186" cy="496332"/>
          </a:xfrm>
          <a:prstGeom prst="rect">
            <a:avLst/>
          </a:prstGeom>
        </p:spPr>
        <p:txBody>
          <a:bodyPr vert="horz" lIns="91429" tIns="45714" rIns="91429" bIns="45714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774010" y="1"/>
            <a:ext cx="2887186" cy="496332"/>
          </a:xfrm>
          <a:prstGeom prst="rect">
            <a:avLst/>
          </a:prstGeom>
        </p:spPr>
        <p:txBody>
          <a:bodyPr vert="horz" lIns="91429" tIns="45714" rIns="91429" bIns="45714" rtlCol="0"/>
          <a:lstStyle>
            <a:lvl1pPr algn="r">
              <a:defRPr sz="1200"/>
            </a:lvl1pPr>
          </a:lstStyle>
          <a:p>
            <a:fld id="{9A8A0F96-A50C-4214-B2B0-D4D10FF5A364}" type="datetimeFigureOut">
              <a:rPr lang="fr-FR" smtClean="0"/>
              <a:pPr/>
              <a:t>21/11/2015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9428584"/>
            <a:ext cx="2887186" cy="496332"/>
          </a:xfrm>
          <a:prstGeom prst="rect">
            <a:avLst/>
          </a:prstGeom>
        </p:spPr>
        <p:txBody>
          <a:bodyPr vert="horz" lIns="91429" tIns="45714" rIns="91429" bIns="45714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774010" y="9428584"/>
            <a:ext cx="2887186" cy="496332"/>
          </a:xfrm>
          <a:prstGeom prst="rect">
            <a:avLst/>
          </a:prstGeom>
        </p:spPr>
        <p:txBody>
          <a:bodyPr vert="horz" lIns="91429" tIns="45714" rIns="91429" bIns="45714" rtlCol="0" anchor="b"/>
          <a:lstStyle>
            <a:lvl1pPr algn="r">
              <a:defRPr sz="1200"/>
            </a:lvl1pPr>
          </a:lstStyle>
          <a:p>
            <a:fld id="{84119E2C-1762-443D-B9B1-17A65292DCE3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Grp="1"/>
          </p:cNvSpPr>
          <p:nvPr>
            <p:ph type="hdr" sz="quarter"/>
          </p:nvPr>
        </p:nvSpPr>
        <p:spPr>
          <a:xfrm>
            <a:off x="1" y="1"/>
            <a:ext cx="2887186" cy="496332"/>
          </a:xfrm>
          <a:prstGeom prst="rect">
            <a:avLst/>
          </a:prstGeom>
          <a:noFill/>
          <a:ln>
            <a:noFill/>
          </a:ln>
        </p:spPr>
        <p:txBody>
          <a:bodyPr vert="horz" wrap="square" lIns="91429" tIns="45714" rIns="91429" bIns="45714" anchor="t" anchorCtr="0" compatLnSpc="1"/>
          <a:lstStyle>
            <a:lvl1pPr marL="0" marR="0" lvl="0" indent="0" algn="l" defTabSz="914284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fr-FR" sz="1200" b="0" i="0" u="none" strike="noStrike" kern="1200" cap="none" spc="0" baseline="0">
                <a:solidFill>
                  <a:srgbClr val="000000"/>
                </a:solidFill>
                <a:uFillTx/>
                <a:latin typeface="Arial"/>
              </a:defRPr>
            </a:lvl1pPr>
          </a:lstStyle>
          <a:p>
            <a:pPr lvl="0"/>
            <a:endParaRPr lang="fr-FR"/>
          </a:p>
        </p:txBody>
      </p:sp>
      <p:sp>
        <p:nvSpPr>
          <p:cNvPr id="3" name="Rectangle 3"/>
          <p:cNvSpPr txBox="1">
            <a:spLocks noGrp="1"/>
          </p:cNvSpPr>
          <p:nvPr>
            <p:ph type="dt" idx="1"/>
          </p:nvPr>
        </p:nvSpPr>
        <p:spPr>
          <a:xfrm>
            <a:off x="3774006" y="1"/>
            <a:ext cx="2887186" cy="496332"/>
          </a:xfrm>
          <a:prstGeom prst="rect">
            <a:avLst/>
          </a:prstGeom>
          <a:noFill/>
          <a:ln>
            <a:noFill/>
          </a:ln>
        </p:spPr>
        <p:txBody>
          <a:bodyPr vert="horz" wrap="square" lIns="91429" tIns="45714" rIns="91429" bIns="45714" anchor="t" anchorCtr="0" compatLnSpc="1"/>
          <a:lstStyle>
            <a:lvl1pPr marL="0" marR="0" lvl="0" indent="0" algn="r" defTabSz="914284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fr-FR" sz="1200" b="0" i="0" u="none" strike="noStrike" kern="1200" cap="none" spc="0" baseline="0">
                <a:solidFill>
                  <a:srgbClr val="000000"/>
                </a:solidFill>
                <a:uFillTx/>
                <a:latin typeface="Arial"/>
              </a:defRPr>
            </a:lvl1pPr>
          </a:lstStyle>
          <a:p>
            <a:pPr lvl="0"/>
            <a:endParaRPr lang="fr-FR"/>
          </a:p>
        </p:txBody>
      </p:sp>
      <p:sp>
        <p:nvSpPr>
          <p:cNvPr id="4" name="Rectangle 4"/>
          <p:cNvSpPr>
            <a:spLocks noGrp="1" noRot="1" noChangeAspect="1"/>
          </p:cNvSpPr>
          <p:nvPr>
            <p:ph type="sldImg" idx="2"/>
          </p:nvPr>
        </p:nvSpPr>
        <p:spPr>
          <a:xfrm>
            <a:off x="850900" y="744538"/>
            <a:ext cx="4962525" cy="3722687"/>
          </a:xfrm>
          <a:prstGeom prst="rect">
            <a:avLst/>
          </a:prstGeom>
          <a:noFill/>
          <a:ln w="9528">
            <a:solidFill>
              <a:srgbClr val="000000"/>
            </a:solidFill>
            <a:prstDash val="solid"/>
            <a:miter/>
          </a:ln>
        </p:spPr>
      </p:sp>
      <p:sp>
        <p:nvSpPr>
          <p:cNvPr id="5" name="Rectangle 5"/>
          <p:cNvSpPr txBox="1">
            <a:spLocks noGrp="1"/>
          </p:cNvSpPr>
          <p:nvPr>
            <p:ph type="body" sz="quarter" idx="3"/>
          </p:nvPr>
        </p:nvSpPr>
        <p:spPr>
          <a:xfrm>
            <a:off x="666274" y="4715154"/>
            <a:ext cx="5330190" cy="4466987"/>
          </a:xfrm>
          <a:prstGeom prst="rect">
            <a:avLst/>
          </a:prstGeom>
          <a:noFill/>
          <a:ln>
            <a:noFill/>
          </a:ln>
        </p:spPr>
        <p:txBody>
          <a:bodyPr vert="horz" wrap="square" lIns="91429" tIns="45714" rIns="91429" bIns="45714" anchor="t" anchorCtr="0" compatLnSpc="1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Rectangle 6"/>
          <p:cNvSpPr txBox="1">
            <a:spLocks noGrp="1"/>
          </p:cNvSpPr>
          <p:nvPr>
            <p:ph type="ftr" sz="quarter" idx="4"/>
          </p:nvPr>
        </p:nvSpPr>
        <p:spPr>
          <a:xfrm>
            <a:off x="1" y="9428579"/>
            <a:ext cx="2887186" cy="496332"/>
          </a:xfrm>
          <a:prstGeom prst="rect">
            <a:avLst/>
          </a:prstGeom>
          <a:noFill/>
          <a:ln>
            <a:noFill/>
          </a:ln>
        </p:spPr>
        <p:txBody>
          <a:bodyPr vert="horz" wrap="square" lIns="91429" tIns="45714" rIns="91429" bIns="45714" anchor="b" anchorCtr="0" compatLnSpc="1"/>
          <a:lstStyle>
            <a:lvl1pPr marL="0" marR="0" lvl="0" indent="0" algn="l" defTabSz="914284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fr-FR" sz="1200" b="0" i="0" u="none" strike="noStrike" kern="1200" cap="none" spc="0" baseline="0">
                <a:solidFill>
                  <a:srgbClr val="000000"/>
                </a:solidFill>
                <a:uFillTx/>
                <a:latin typeface="Arial"/>
              </a:defRPr>
            </a:lvl1pPr>
          </a:lstStyle>
          <a:p>
            <a:pPr lvl="0"/>
            <a:endParaRPr lang="fr-FR"/>
          </a:p>
        </p:txBody>
      </p:sp>
      <p:sp>
        <p:nvSpPr>
          <p:cNvPr id="7" name="Rectangle 7"/>
          <p:cNvSpPr txBox="1">
            <a:spLocks noGrp="1"/>
          </p:cNvSpPr>
          <p:nvPr>
            <p:ph type="sldNum" sz="quarter" idx="5"/>
          </p:nvPr>
        </p:nvSpPr>
        <p:spPr>
          <a:xfrm>
            <a:off x="3774006" y="9428579"/>
            <a:ext cx="2887186" cy="496332"/>
          </a:xfrm>
          <a:prstGeom prst="rect">
            <a:avLst/>
          </a:prstGeom>
          <a:noFill/>
          <a:ln>
            <a:noFill/>
          </a:ln>
        </p:spPr>
        <p:txBody>
          <a:bodyPr vert="horz" wrap="square" lIns="91429" tIns="45714" rIns="91429" bIns="45714" anchor="b" anchorCtr="0" compatLnSpc="1"/>
          <a:lstStyle>
            <a:lvl1pPr marL="0" marR="0" lvl="0" indent="0" algn="r" defTabSz="914284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fr-FR" sz="1200" b="0" i="0" u="none" strike="noStrike" kern="1200" cap="none" spc="0" baseline="0">
                <a:solidFill>
                  <a:srgbClr val="000000"/>
                </a:solidFill>
                <a:uFillTx/>
                <a:latin typeface="Arial"/>
              </a:defRPr>
            </a:lvl1pPr>
          </a:lstStyle>
          <a:p>
            <a:pPr lvl="0"/>
            <a:fld id="{F23CC67B-942C-48EC-852F-5534BA2665A9}" type="slidenum">
              <a:rPr/>
              <a:pPr lvl="0"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marR="0" lvl="0" indent="0" algn="l" defTabSz="914400" rtl="0" fontAlgn="auto" hangingPunct="0">
      <a:lnSpc>
        <a:spcPct val="100000"/>
      </a:lnSpc>
      <a:spcBef>
        <a:spcPts val="400"/>
      </a:spcBef>
      <a:spcAft>
        <a:spcPts val="0"/>
      </a:spcAft>
      <a:buNone/>
      <a:tabLst/>
      <a:defRPr lang="fr-FR" sz="1200" b="0" i="0" u="none" strike="noStrike" kern="1200" cap="none" spc="0" baseline="0">
        <a:solidFill>
          <a:srgbClr val="000000"/>
        </a:solidFill>
        <a:uFillTx/>
        <a:latin typeface="Arial"/>
      </a:defRPr>
    </a:lvl1pPr>
    <a:lvl2pPr marL="457200" marR="0" lvl="1" indent="0" algn="l" defTabSz="914400" rtl="0" fontAlgn="auto" hangingPunct="0">
      <a:lnSpc>
        <a:spcPct val="100000"/>
      </a:lnSpc>
      <a:spcBef>
        <a:spcPts val="400"/>
      </a:spcBef>
      <a:spcAft>
        <a:spcPts val="0"/>
      </a:spcAft>
      <a:buNone/>
      <a:tabLst/>
      <a:defRPr lang="fr-FR" sz="1200" b="0" i="0" u="none" strike="noStrike" kern="1200" cap="none" spc="0" baseline="0">
        <a:solidFill>
          <a:srgbClr val="000000"/>
        </a:solidFill>
        <a:uFillTx/>
        <a:latin typeface="Arial"/>
      </a:defRPr>
    </a:lvl2pPr>
    <a:lvl3pPr marL="914400" marR="0" lvl="2" indent="0" algn="l" defTabSz="914400" rtl="0" fontAlgn="auto" hangingPunct="0">
      <a:lnSpc>
        <a:spcPct val="100000"/>
      </a:lnSpc>
      <a:spcBef>
        <a:spcPts val="400"/>
      </a:spcBef>
      <a:spcAft>
        <a:spcPts val="0"/>
      </a:spcAft>
      <a:buNone/>
      <a:tabLst/>
      <a:defRPr lang="fr-FR" sz="1200" b="0" i="0" u="none" strike="noStrike" kern="1200" cap="none" spc="0" baseline="0">
        <a:solidFill>
          <a:srgbClr val="000000"/>
        </a:solidFill>
        <a:uFillTx/>
        <a:latin typeface="Arial"/>
      </a:defRPr>
    </a:lvl3pPr>
    <a:lvl4pPr marL="1371600" marR="0" lvl="3" indent="0" algn="l" defTabSz="914400" rtl="0" fontAlgn="auto" hangingPunct="0">
      <a:lnSpc>
        <a:spcPct val="100000"/>
      </a:lnSpc>
      <a:spcBef>
        <a:spcPts val="400"/>
      </a:spcBef>
      <a:spcAft>
        <a:spcPts val="0"/>
      </a:spcAft>
      <a:buNone/>
      <a:tabLst/>
      <a:defRPr lang="fr-FR" sz="1200" b="0" i="0" u="none" strike="noStrike" kern="1200" cap="none" spc="0" baseline="0">
        <a:solidFill>
          <a:srgbClr val="000000"/>
        </a:solidFill>
        <a:uFillTx/>
        <a:latin typeface="Arial"/>
      </a:defRPr>
    </a:lvl4pPr>
    <a:lvl5pPr marL="1828800" marR="0" lvl="4" indent="0" algn="l" defTabSz="914400" rtl="0" fontAlgn="auto" hangingPunct="0">
      <a:lnSpc>
        <a:spcPct val="100000"/>
      </a:lnSpc>
      <a:spcBef>
        <a:spcPts val="400"/>
      </a:spcBef>
      <a:spcAft>
        <a:spcPts val="0"/>
      </a:spcAft>
      <a:buNone/>
      <a:tabLst/>
      <a:defRPr lang="fr-FR" sz="1200" b="0" i="0" u="none" strike="noStrike" kern="1200" cap="none" spc="0" baseline="0">
        <a:solidFill>
          <a:srgbClr val="000000"/>
        </a:solidFill>
        <a:uFillTx/>
        <a:latin typeface="Arial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Segnaposto immagine diapositiva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8675" name="Segnaposto note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it-IT" smtClean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FD2C5F4-83A8-4B6C-9FD9-062CD246CE32}" type="slidenum">
              <a:rPr lang="fr-FR" smtClean="0"/>
              <a:pPr>
                <a:defRPr/>
              </a:pPr>
              <a:t>1</a:t>
            </a:fld>
            <a:endParaRPr lang="fr-FR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9939" name="Espace réservé des commentaires 2"/>
          <p:cNvSpPr>
            <a:spLocks noGrp="1"/>
          </p:cNvSpPr>
          <p:nvPr>
            <p:ph type="body" idx="1"/>
          </p:nvPr>
        </p:nvSpPr>
        <p:spPr bwMode="auto">
          <a:xfrm>
            <a:off x="666115" y="4715113"/>
            <a:ext cx="5330508" cy="4467706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0434" tIns="45217" rIns="90434" bIns="45217"/>
          <a:lstStyle/>
          <a:p>
            <a:endParaRPr lang="en-US" altLang="fr-FR" sz="800" smtClean="0">
              <a:cs typeface="Arial" charset="0"/>
            </a:endParaRPr>
          </a:p>
        </p:txBody>
      </p:sp>
      <p:sp>
        <p:nvSpPr>
          <p:cNvPr id="39940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E8267AE8-0358-4B72-8586-E8F59400181E}" type="slidenum">
              <a:rPr lang="fr-FR" altLang="fr-FR" smtClean="0"/>
              <a:pPr/>
              <a:t>16</a:t>
            </a:fld>
            <a:endParaRPr lang="fr-FR" altLang="fr-FR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9939" name="Espace réservé des commentaires 2"/>
          <p:cNvSpPr>
            <a:spLocks noGrp="1"/>
          </p:cNvSpPr>
          <p:nvPr>
            <p:ph type="body" idx="1"/>
          </p:nvPr>
        </p:nvSpPr>
        <p:spPr bwMode="auto">
          <a:xfrm>
            <a:off x="666115" y="4715113"/>
            <a:ext cx="5330508" cy="4467706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0434" tIns="45217" rIns="90434" bIns="45217"/>
          <a:lstStyle/>
          <a:p>
            <a:endParaRPr lang="en-US" altLang="fr-FR" sz="800" smtClean="0">
              <a:cs typeface="Arial" charset="0"/>
            </a:endParaRPr>
          </a:p>
        </p:txBody>
      </p:sp>
      <p:sp>
        <p:nvSpPr>
          <p:cNvPr id="39940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E8267AE8-0358-4B72-8586-E8F59400181E}" type="slidenum">
              <a:rPr lang="fr-FR" altLang="fr-FR" smtClean="0"/>
              <a:pPr/>
              <a:t>17</a:t>
            </a:fld>
            <a:endParaRPr lang="fr-FR" altLang="fr-FR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9939" name="Espace réservé des commentaires 2"/>
          <p:cNvSpPr>
            <a:spLocks noGrp="1"/>
          </p:cNvSpPr>
          <p:nvPr>
            <p:ph type="body" idx="1"/>
          </p:nvPr>
        </p:nvSpPr>
        <p:spPr bwMode="auto">
          <a:xfrm>
            <a:off x="666115" y="4715113"/>
            <a:ext cx="5330508" cy="4467706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0434" tIns="45217" rIns="90434" bIns="45217"/>
          <a:lstStyle/>
          <a:p>
            <a:endParaRPr lang="en-US" altLang="fr-FR" sz="800" smtClean="0">
              <a:cs typeface="Arial" charset="0"/>
            </a:endParaRPr>
          </a:p>
        </p:txBody>
      </p:sp>
      <p:sp>
        <p:nvSpPr>
          <p:cNvPr id="39940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E8267AE8-0358-4B72-8586-E8F59400181E}" type="slidenum">
              <a:rPr lang="fr-FR" altLang="fr-FR" smtClean="0"/>
              <a:pPr/>
              <a:t>18</a:t>
            </a:fld>
            <a:endParaRPr lang="fr-FR" altLang="fr-FR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9939" name="Espace réservé des commentaires 2"/>
          <p:cNvSpPr>
            <a:spLocks noGrp="1"/>
          </p:cNvSpPr>
          <p:nvPr>
            <p:ph type="body" idx="1"/>
          </p:nvPr>
        </p:nvSpPr>
        <p:spPr bwMode="auto">
          <a:xfrm>
            <a:off x="666115" y="4715113"/>
            <a:ext cx="5330508" cy="4467706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0434" tIns="45217" rIns="90434" bIns="45217"/>
          <a:lstStyle/>
          <a:p>
            <a:endParaRPr lang="en-US" altLang="fr-FR" sz="800" smtClean="0">
              <a:cs typeface="Arial" charset="0"/>
            </a:endParaRPr>
          </a:p>
        </p:txBody>
      </p:sp>
      <p:sp>
        <p:nvSpPr>
          <p:cNvPr id="39940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E8267AE8-0358-4B72-8586-E8F59400181E}" type="slidenum">
              <a:rPr lang="fr-FR" altLang="fr-FR" smtClean="0"/>
              <a:pPr/>
              <a:t>19</a:t>
            </a:fld>
            <a:endParaRPr lang="fr-FR" altLang="fr-FR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63" name="Espace réservé des commentaires 2"/>
          <p:cNvSpPr>
            <a:spLocks noGrp="1"/>
          </p:cNvSpPr>
          <p:nvPr>
            <p:ph type="body" idx="1"/>
          </p:nvPr>
        </p:nvSpPr>
        <p:spPr bwMode="auto">
          <a:xfrm>
            <a:off x="666115" y="4715113"/>
            <a:ext cx="5330508" cy="4467706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0434" tIns="45217" rIns="90434" bIns="45217"/>
          <a:lstStyle/>
          <a:p>
            <a:pPr eaLnBrk="1" hangingPunct="1">
              <a:spcBef>
                <a:spcPct val="0"/>
              </a:spcBef>
            </a:pPr>
            <a:r>
              <a:rPr lang="fr-FR" altLang="fr-FR" sz="2400" b="1" smtClean="0">
                <a:solidFill>
                  <a:schemeClr val="hlink"/>
                </a:solidFill>
              </a:rPr>
              <a:t>Demonstration of Safety/Security targets for the all life cycle</a:t>
            </a:r>
            <a:r>
              <a:rPr lang="fr-FR" altLang="fr-FR" sz="2400" smtClean="0">
                <a:solidFill>
                  <a:schemeClr val="hlink"/>
                </a:solidFill>
              </a:rPr>
              <a:t> </a:t>
            </a:r>
          </a:p>
          <a:p>
            <a:pPr lvl="1" eaLnBrk="1" hangingPunct="1">
              <a:spcBef>
                <a:spcPct val="0"/>
              </a:spcBef>
            </a:pPr>
            <a:r>
              <a:rPr lang="fr-FR" altLang="fr-FR" sz="2000" smtClean="0">
                <a:solidFill>
                  <a:schemeClr val="hlink"/>
                </a:solidFill>
              </a:rPr>
              <a:t>30 years versus 6 month</a:t>
            </a:r>
          </a:p>
          <a:p>
            <a:pPr lvl="1" eaLnBrk="1" hangingPunct="1">
              <a:spcBef>
                <a:spcPct val="0"/>
              </a:spcBef>
            </a:pPr>
            <a:endParaRPr lang="fr-FR" altLang="fr-FR" sz="800" smtClean="0">
              <a:solidFill>
                <a:schemeClr val="hlink"/>
              </a:solidFill>
            </a:endParaRPr>
          </a:p>
          <a:p>
            <a:pPr lvl="1" eaLnBrk="1" hangingPunct="1">
              <a:spcBef>
                <a:spcPct val="0"/>
              </a:spcBef>
            </a:pPr>
            <a:r>
              <a:rPr lang="fr-FR" altLang="fr-FR" sz="2000" smtClean="0">
                <a:solidFill>
                  <a:schemeClr val="hlink"/>
                </a:solidFill>
              </a:rPr>
              <a:t>Standards for industrial activities / public activites</a:t>
            </a:r>
          </a:p>
          <a:p>
            <a:pPr lvl="1" eaLnBrk="1" hangingPunct="1">
              <a:spcBef>
                <a:spcPct val="0"/>
              </a:spcBef>
            </a:pPr>
            <a:endParaRPr lang="fr-FR" altLang="fr-FR" sz="800" smtClean="0">
              <a:solidFill>
                <a:schemeClr val="hlink"/>
              </a:solidFill>
            </a:endParaRPr>
          </a:p>
          <a:p>
            <a:pPr lvl="1" eaLnBrk="1" hangingPunct="1">
              <a:spcBef>
                <a:spcPct val="0"/>
              </a:spcBef>
            </a:pPr>
            <a:r>
              <a:rPr lang="fr-FR" altLang="fr-FR" sz="2000" smtClean="0">
                <a:solidFill>
                  <a:schemeClr val="hlink"/>
                </a:solidFill>
              </a:rPr>
              <a:t>Malicious risk management (durability of technical </a:t>
            </a:r>
            <a:r>
              <a:rPr lang="fr-FR" altLang="fr-FR" sz="2000" smtClean="0">
                <a:solidFill>
                  <a:srgbClr val="0000FF"/>
                </a:solidFill>
              </a:rPr>
              <a:t>solution like encryption versus time)</a:t>
            </a:r>
          </a:p>
          <a:p>
            <a:pPr lvl="1" eaLnBrk="1" hangingPunct="1">
              <a:spcBef>
                <a:spcPct val="0"/>
              </a:spcBef>
            </a:pPr>
            <a:endParaRPr lang="fr-FR" altLang="fr-FR" sz="800" smtClean="0">
              <a:solidFill>
                <a:srgbClr val="0000FF"/>
              </a:solidFill>
            </a:endParaRPr>
          </a:p>
          <a:p>
            <a:pPr lvl="1" eaLnBrk="1" hangingPunct="1">
              <a:spcBef>
                <a:spcPct val="0"/>
              </a:spcBef>
            </a:pPr>
            <a:r>
              <a:rPr lang="fr-FR" altLang="fr-FR" sz="2000" smtClean="0">
                <a:solidFill>
                  <a:schemeClr val="hlink"/>
                </a:solidFill>
              </a:rPr>
              <a:t>Performances / cost</a:t>
            </a:r>
          </a:p>
          <a:p>
            <a:pPr lvl="1" eaLnBrk="1" hangingPunct="1">
              <a:spcBef>
                <a:spcPct val="0"/>
              </a:spcBef>
            </a:pPr>
            <a:endParaRPr lang="fr-FR" altLang="fr-FR" sz="800" smtClean="0">
              <a:solidFill>
                <a:schemeClr val="hlink"/>
              </a:solidFill>
            </a:endParaRPr>
          </a:p>
          <a:p>
            <a:pPr lvl="1" eaLnBrk="1" hangingPunct="1">
              <a:spcBef>
                <a:spcPct val="0"/>
              </a:spcBef>
            </a:pPr>
            <a:r>
              <a:rPr lang="fr-FR" altLang="fr-FR" sz="2000" smtClean="0">
                <a:solidFill>
                  <a:schemeClr val="hlink"/>
                </a:solidFill>
              </a:rPr>
              <a:t>Maximum System time versus average system time via the network</a:t>
            </a:r>
          </a:p>
          <a:p>
            <a:pPr lvl="1" eaLnBrk="1" hangingPunct="1">
              <a:spcBef>
                <a:spcPct val="0"/>
              </a:spcBef>
            </a:pPr>
            <a:endParaRPr lang="fr-FR" altLang="fr-FR" sz="800" smtClean="0">
              <a:solidFill>
                <a:schemeClr val="hlink"/>
              </a:solidFill>
            </a:endParaRPr>
          </a:p>
          <a:p>
            <a:pPr lvl="1" eaLnBrk="1" hangingPunct="1">
              <a:spcBef>
                <a:spcPct val="0"/>
              </a:spcBef>
            </a:pPr>
            <a:r>
              <a:rPr lang="fr-FR" altLang="fr-FR" sz="2000" smtClean="0">
                <a:solidFill>
                  <a:schemeClr val="hlink"/>
                </a:solidFill>
              </a:rPr>
              <a:t>Common modes</a:t>
            </a:r>
          </a:p>
          <a:p>
            <a:pPr lvl="1" eaLnBrk="1" hangingPunct="1">
              <a:spcBef>
                <a:spcPct val="0"/>
              </a:spcBef>
            </a:pPr>
            <a:endParaRPr lang="fr-FR" altLang="fr-FR" sz="800" smtClean="0">
              <a:solidFill>
                <a:schemeClr val="hlink"/>
              </a:solidFill>
            </a:endParaRPr>
          </a:p>
          <a:p>
            <a:pPr lvl="1" eaLnBrk="1" hangingPunct="1">
              <a:spcBef>
                <a:spcPct val="0"/>
              </a:spcBef>
            </a:pPr>
            <a:r>
              <a:rPr lang="fr-FR" altLang="fr-FR" sz="2000" smtClean="0">
                <a:solidFill>
                  <a:schemeClr val="hlink"/>
                </a:solidFill>
              </a:rPr>
              <a:t>Transparence</a:t>
            </a:r>
          </a:p>
          <a:p>
            <a:pPr lvl="1" eaLnBrk="1" hangingPunct="1">
              <a:spcBef>
                <a:spcPct val="0"/>
              </a:spcBef>
            </a:pPr>
            <a:endParaRPr lang="fr-FR" altLang="fr-FR" sz="800" smtClean="0">
              <a:solidFill>
                <a:schemeClr val="hlink"/>
              </a:solidFill>
            </a:endParaRPr>
          </a:p>
          <a:p>
            <a:pPr lvl="1" eaLnBrk="1" hangingPunct="1">
              <a:spcBef>
                <a:spcPct val="0"/>
              </a:spcBef>
            </a:pPr>
            <a:r>
              <a:rPr lang="fr-FR" altLang="fr-FR" sz="2000" smtClean="0">
                <a:solidFill>
                  <a:schemeClr val="hlink"/>
                </a:solidFill>
              </a:rPr>
              <a:t>No ambiguity</a:t>
            </a:r>
          </a:p>
          <a:p>
            <a:endParaRPr lang="fr-FR" altLang="fr-FR" smtClean="0"/>
          </a:p>
        </p:txBody>
      </p:sp>
      <p:sp>
        <p:nvSpPr>
          <p:cNvPr id="40964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19C7E480-1887-4C58-B2A9-565951119A91}" type="slidenum">
              <a:rPr lang="fr-FR" altLang="fr-FR" smtClean="0"/>
              <a:pPr/>
              <a:t>20</a:t>
            </a:fld>
            <a:endParaRPr lang="fr-FR" altLang="fr-FR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873125" y="749300"/>
            <a:ext cx="4992688" cy="374491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7F6792-1D0F-44BB-BACB-181D528CD2C3}" type="slidenum">
              <a:rPr lang="en-GB" smtClean="0"/>
              <a:pPr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393368028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850900" y="744538"/>
            <a:ext cx="4962525" cy="3722687"/>
          </a:xfrm>
          <a:solidFill>
            <a:srgbClr val="FFFFFF"/>
          </a:solidFill>
          <a:ln/>
        </p:spPr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88470" y="4715710"/>
            <a:ext cx="4885800" cy="4466511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lvl="1"/>
            <a:r>
              <a:rPr lang="en-GB" altLang="en-US" smtClean="0">
                <a:latin typeface="Arial" pitchFamily="34" charset="0"/>
              </a:rPr>
              <a:t>US RAIL</a:t>
            </a:r>
          </a:p>
          <a:p>
            <a:pPr lvl="1"/>
            <a:r>
              <a:rPr lang="en-GB" altLang="en-US" smtClean="0">
                <a:latin typeface="Arial" pitchFamily="34" charset="0"/>
              </a:rPr>
              <a:t>Denial of Service (DDoS) attack against train track control point switch gear </a:t>
            </a:r>
          </a:p>
          <a:p>
            <a:pPr lvl="1"/>
            <a:r>
              <a:rPr lang="en-GB" altLang="en-US" smtClean="0">
                <a:latin typeface="Arial" pitchFamily="34" charset="0"/>
              </a:rPr>
              <a:t>Primary routers/servers controlling track signals could not be deemed 100% reliable and commuter train service held to 15 mph. </a:t>
            </a: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8371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>
              <a:latin typeface="Arial" pitchFamily="34" charset="0"/>
            </a:endParaRPr>
          </a:p>
        </p:txBody>
      </p:sp>
      <p:sp>
        <p:nvSpPr>
          <p:cNvPr id="58372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 defTabSz="882650" eaLnBrk="0" hangingPunct="0">
              <a:spcBef>
                <a:spcPct val="50000"/>
              </a:spcBef>
              <a:defRPr sz="1100">
                <a:solidFill>
                  <a:schemeClr val="tx2"/>
                </a:solidFill>
                <a:latin typeface="Arial" pitchFamily="34" charset="0"/>
              </a:defRPr>
            </a:lvl1pPr>
            <a:lvl2pPr marL="742950" indent="-285750" defTabSz="882650" eaLnBrk="0" hangingPunct="0">
              <a:spcBef>
                <a:spcPct val="50000"/>
              </a:spcBef>
              <a:defRPr sz="1100">
                <a:solidFill>
                  <a:schemeClr val="tx2"/>
                </a:solidFill>
                <a:latin typeface="Arial" pitchFamily="34" charset="0"/>
              </a:defRPr>
            </a:lvl2pPr>
            <a:lvl3pPr marL="1143000" indent="-228600" defTabSz="882650" eaLnBrk="0" hangingPunct="0">
              <a:spcBef>
                <a:spcPct val="50000"/>
              </a:spcBef>
              <a:defRPr sz="1100">
                <a:solidFill>
                  <a:schemeClr val="tx2"/>
                </a:solidFill>
                <a:latin typeface="Arial" pitchFamily="34" charset="0"/>
              </a:defRPr>
            </a:lvl3pPr>
            <a:lvl4pPr marL="1600200" indent="-228600" defTabSz="882650" eaLnBrk="0" hangingPunct="0">
              <a:spcBef>
                <a:spcPct val="50000"/>
              </a:spcBef>
              <a:defRPr sz="1100">
                <a:solidFill>
                  <a:schemeClr val="tx2"/>
                </a:solidFill>
                <a:latin typeface="Arial" pitchFamily="34" charset="0"/>
              </a:defRPr>
            </a:lvl4pPr>
            <a:lvl5pPr marL="2057400" indent="-228600" defTabSz="882650" eaLnBrk="0" hangingPunct="0">
              <a:spcBef>
                <a:spcPct val="50000"/>
              </a:spcBef>
              <a:defRPr sz="1100">
                <a:solidFill>
                  <a:schemeClr val="tx2"/>
                </a:solidFill>
                <a:latin typeface="Arial" pitchFamily="34" charset="0"/>
              </a:defRPr>
            </a:lvl5pPr>
            <a:lvl6pPr marL="2514600" indent="-228600" defTabSz="882650" eaLnBrk="0" fontAlgn="base" hangingPunct="0">
              <a:spcBef>
                <a:spcPct val="50000"/>
              </a:spcBef>
              <a:spcAft>
                <a:spcPct val="0"/>
              </a:spcAft>
              <a:defRPr sz="1100">
                <a:solidFill>
                  <a:schemeClr val="tx2"/>
                </a:solidFill>
                <a:latin typeface="Arial" pitchFamily="34" charset="0"/>
              </a:defRPr>
            </a:lvl6pPr>
            <a:lvl7pPr marL="2971800" indent="-228600" defTabSz="882650" eaLnBrk="0" fontAlgn="base" hangingPunct="0">
              <a:spcBef>
                <a:spcPct val="50000"/>
              </a:spcBef>
              <a:spcAft>
                <a:spcPct val="0"/>
              </a:spcAft>
              <a:defRPr sz="1100">
                <a:solidFill>
                  <a:schemeClr val="tx2"/>
                </a:solidFill>
                <a:latin typeface="Arial" pitchFamily="34" charset="0"/>
              </a:defRPr>
            </a:lvl7pPr>
            <a:lvl8pPr marL="3429000" indent="-228600" defTabSz="882650" eaLnBrk="0" fontAlgn="base" hangingPunct="0">
              <a:spcBef>
                <a:spcPct val="50000"/>
              </a:spcBef>
              <a:spcAft>
                <a:spcPct val="0"/>
              </a:spcAft>
              <a:defRPr sz="1100">
                <a:solidFill>
                  <a:schemeClr val="tx2"/>
                </a:solidFill>
                <a:latin typeface="Arial" pitchFamily="34" charset="0"/>
              </a:defRPr>
            </a:lvl8pPr>
            <a:lvl9pPr marL="3886200" indent="-228600" defTabSz="882650" eaLnBrk="0" fontAlgn="base" hangingPunct="0">
              <a:spcBef>
                <a:spcPct val="50000"/>
              </a:spcBef>
              <a:spcAft>
                <a:spcPct val="0"/>
              </a:spcAft>
              <a:defRPr sz="1100">
                <a:solidFill>
                  <a:schemeClr val="tx2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defRPr/>
            </a:pPr>
            <a:fld id="{2441178F-5826-4A8D-8A19-195E7EF2CCAB}" type="slidenum">
              <a:rPr lang="en-GB" altLang="en-US" sz="13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defRPr/>
              </a:pPr>
              <a:t>10</a:t>
            </a:fld>
            <a:endParaRPr lang="en-GB" altLang="en-US" sz="130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8371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>
              <a:latin typeface="Arial" pitchFamily="34" charset="0"/>
            </a:endParaRPr>
          </a:p>
        </p:txBody>
      </p:sp>
      <p:sp>
        <p:nvSpPr>
          <p:cNvPr id="58372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 defTabSz="882650" eaLnBrk="0" hangingPunct="0">
              <a:spcBef>
                <a:spcPct val="50000"/>
              </a:spcBef>
              <a:defRPr sz="1100">
                <a:solidFill>
                  <a:schemeClr val="tx2"/>
                </a:solidFill>
                <a:latin typeface="Arial" pitchFamily="34" charset="0"/>
              </a:defRPr>
            </a:lvl1pPr>
            <a:lvl2pPr marL="742950" indent="-285750" defTabSz="882650" eaLnBrk="0" hangingPunct="0">
              <a:spcBef>
                <a:spcPct val="50000"/>
              </a:spcBef>
              <a:defRPr sz="1100">
                <a:solidFill>
                  <a:schemeClr val="tx2"/>
                </a:solidFill>
                <a:latin typeface="Arial" pitchFamily="34" charset="0"/>
              </a:defRPr>
            </a:lvl2pPr>
            <a:lvl3pPr marL="1143000" indent="-228600" defTabSz="882650" eaLnBrk="0" hangingPunct="0">
              <a:spcBef>
                <a:spcPct val="50000"/>
              </a:spcBef>
              <a:defRPr sz="1100">
                <a:solidFill>
                  <a:schemeClr val="tx2"/>
                </a:solidFill>
                <a:latin typeface="Arial" pitchFamily="34" charset="0"/>
              </a:defRPr>
            </a:lvl3pPr>
            <a:lvl4pPr marL="1600200" indent="-228600" defTabSz="882650" eaLnBrk="0" hangingPunct="0">
              <a:spcBef>
                <a:spcPct val="50000"/>
              </a:spcBef>
              <a:defRPr sz="1100">
                <a:solidFill>
                  <a:schemeClr val="tx2"/>
                </a:solidFill>
                <a:latin typeface="Arial" pitchFamily="34" charset="0"/>
              </a:defRPr>
            </a:lvl4pPr>
            <a:lvl5pPr marL="2057400" indent="-228600" defTabSz="882650" eaLnBrk="0" hangingPunct="0">
              <a:spcBef>
                <a:spcPct val="50000"/>
              </a:spcBef>
              <a:defRPr sz="1100">
                <a:solidFill>
                  <a:schemeClr val="tx2"/>
                </a:solidFill>
                <a:latin typeface="Arial" pitchFamily="34" charset="0"/>
              </a:defRPr>
            </a:lvl5pPr>
            <a:lvl6pPr marL="2514600" indent="-228600" defTabSz="882650" eaLnBrk="0" fontAlgn="base" hangingPunct="0">
              <a:spcBef>
                <a:spcPct val="50000"/>
              </a:spcBef>
              <a:spcAft>
                <a:spcPct val="0"/>
              </a:spcAft>
              <a:defRPr sz="1100">
                <a:solidFill>
                  <a:schemeClr val="tx2"/>
                </a:solidFill>
                <a:latin typeface="Arial" pitchFamily="34" charset="0"/>
              </a:defRPr>
            </a:lvl6pPr>
            <a:lvl7pPr marL="2971800" indent="-228600" defTabSz="882650" eaLnBrk="0" fontAlgn="base" hangingPunct="0">
              <a:spcBef>
                <a:spcPct val="50000"/>
              </a:spcBef>
              <a:spcAft>
                <a:spcPct val="0"/>
              </a:spcAft>
              <a:defRPr sz="1100">
                <a:solidFill>
                  <a:schemeClr val="tx2"/>
                </a:solidFill>
                <a:latin typeface="Arial" pitchFamily="34" charset="0"/>
              </a:defRPr>
            </a:lvl7pPr>
            <a:lvl8pPr marL="3429000" indent="-228600" defTabSz="882650" eaLnBrk="0" fontAlgn="base" hangingPunct="0">
              <a:spcBef>
                <a:spcPct val="50000"/>
              </a:spcBef>
              <a:spcAft>
                <a:spcPct val="0"/>
              </a:spcAft>
              <a:defRPr sz="1100">
                <a:solidFill>
                  <a:schemeClr val="tx2"/>
                </a:solidFill>
                <a:latin typeface="Arial" pitchFamily="34" charset="0"/>
              </a:defRPr>
            </a:lvl8pPr>
            <a:lvl9pPr marL="3886200" indent="-228600" defTabSz="882650" eaLnBrk="0" fontAlgn="base" hangingPunct="0">
              <a:spcBef>
                <a:spcPct val="50000"/>
              </a:spcBef>
              <a:spcAft>
                <a:spcPct val="0"/>
              </a:spcAft>
              <a:defRPr sz="1100">
                <a:solidFill>
                  <a:schemeClr val="tx2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defRPr/>
            </a:pPr>
            <a:fld id="{2441178F-5826-4A8D-8A19-195E7EF2CCAB}" type="slidenum">
              <a:rPr lang="en-GB" altLang="en-US" sz="13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defRPr/>
              </a:pPr>
              <a:t>11</a:t>
            </a:fld>
            <a:endParaRPr lang="en-GB" altLang="en-US" sz="130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8371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>
              <a:latin typeface="Arial" pitchFamily="34" charset="0"/>
            </a:endParaRPr>
          </a:p>
        </p:txBody>
      </p:sp>
      <p:sp>
        <p:nvSpPr>
          <p:cNvPr id="58372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 defTabSz="882650" eaLnBrk="0" hangingPunct="0">
              <a:spcBef>
                <a:spcPct val="50000"/>
              </a:spcBef>
              <a:defRPr sz="1100">
                <a:solidFill>
                  <a:schemeClr val="tx2"/>
                </a:solidFill>
                <a:latin typeface="Arial" pitchFamily="34" charset="0"/>
              </a:defRPr>
            </a:lvl1pPr>
            <a:lvl2pPr marL="742950" indent="-285750" defTabSz="882650" eaLnBrk="0" hangingPunct="0">
              <a:spcBef>
                <a:spcPct val="50000"/>
              </a:spcBef>
              <a:defRPr sz="1100">
                <a:solidFill>
                  <a:schemeClr val="tx2"/>
                </a:solidFill>
                <a:latin typeface="Arial" pitchFamily="34" charset="0"/>
              </a:defRPr>
            </a:lvl2pPr>
            <a:lvl3pPr marL="1143000" indent="-228600" defTabSz="882650" eaLnBrk="0" hangingPunct="0">
              <a:spcBef>
                <a:spcPct val="50000"/>
              </a:spcBef>
              <a:defRPr sz="1100">
                <a:solidFill>
                  <a:schemeClr val="tx2"/>
                </a:solidFill>
                <a:latin typeface="Arial" pitchFamily="34" charset="0"/>
              </a:defRPr>
            </a:lvl3pPr>
            <a:lvl4pPr marL="1600200" indent="-228600" defTabSz="882650" eaLnBrk="0" hangingPunct="0">
              <a:spcBef>
                <a:spcPct val="50000"/>
              </a:spcBef>
              <a:defRPr sz="1100">
                <a:solidFill>
                  <a:schemeClr val="tx2"/>
                </a:solidFill>
                <a:latin typeface="Arial" pitchFamily="34" charset="0"/>
              </a:defRPr>
            </a:lvl4pPr>
            <a:lvl5pPr marL="2057400" indent="-228600" defTabSz="882650" eaLnBrk="0" hangingPunct="0">
              <a:spcBef>
                <a:spcPct val="50000"/>
              </a:spcBef>
              <a:defRPr sz="1100">
                <a:solidFill>
                  <a:schemeClr val="tx2"/>
                </a:solidFill>
                <a:latin typeface="Arial" pitchFamily="34" charset="0"/>
              </a:defRPr>
            </a:lvl5pPr>
            <a:lvl6pPr marL="2514600" indent="-228600" defTabSz="882650" eaLnBrk="0" fontAlgn="base" hangingPunct="0">
              <a:spcBef>
                <a:spcPct val="50000"/>
              </a:spcBef>
              <a:spcAft>
                <a:spcPct val="0"/>
              </a:spcAft>
              <a:defRPr sz="1100">
                <a:solidFill>
                  <a:schemeClr val="tx2"/>
                </a:solidFill>
                <a:latin typeface="Arial" pitchFamily="34" charset="0"/>
              </a:defRPr>
            </a:lvl6pPr>
            <a:lvl7pPr marL="2971800" indent="-228600" defTabSz="882650" eaLnBrk="0" fontAlgn="base" hangingPunct="0">
              <a:spcBef>
                <a:spcPct val="50000"/>
              </a:spcBef>
              <a:spcAft>
                <a:spcPct val="0"/>
              </a:spcAft>
              <a:defRPr sz="1100">
                <a:solidFill>
                  <a:schemeClr val="tx2"/>
                </a:solidFill>
                <a:latin typeface="Arial" pitchFamily="34" charset="0"/>
              </a:defRPr>
            </a:lvl7pPr>
            <a:lvl8pPr marL="3429000" indent="-228600" defTabSz="882650" eaLnBrk="0" fontAlgn="base" hangingPunct="0">
              <a:spcBef>
                <a:spcPct val="50000"/>
              </a:spcBef>
              <a:spcAft>
                <a:spcPct val="0"/>
              </a:spcAft>
              <a:defRPr sz="1100">
                <a:solidFill>
                  <a:schemeClr val="tx2"/>
                </a:solidFill>
                <a:latin typeface="Arial" pitchFamily="34" charset="0"/>
              </a:defRPr>
            </a:lvl8pPr>
            <a:lvl9pPr marL="3886200" indent="-228600" defTabSz="882650" eaLnBrk="0" fontAlgn="base" hangingPunct="0">
              <a:spcBef>
                <a:spcPct val="50000"/>
              </a:spcBef>
              <a:spcAft>
                <a:spcPct val="0"/>
              </a:spcAft>
              <a:defRPr sz="1100">
                <a:solidFill>
                  <a:schemeClr val="tx2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defRPr/>
            </a:pPr>
            <a:fld id="{2441178F-5826-4A8D-8A19-195E7EF2CCAB}" type="slidenum">
              <a:rPr lang="en-GB" altLang="en-US" sz="13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defRPr/>
              </a:pPr>
              <a:t>12</a:t>
            </a:fld>
            <a:endParaRPr lang="en-GB" altLang="en-US" sz="130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8915" name="Espace réservé des commentaires 2"/>
          <p:cNvSpPr>
            <a:spLocks noGrp="1"/>
          </p:cNvSpPr>
          <p:nvPr>
            <p:ph type="body" idx="1"/>
          </p:nvPr>
        </p:nvSpPr>
        <p:spPr bwMode="auto">
          <a:xfrm>
            <a:off x="666115" y="4715113"/>
            <a:ext cx="5330508" cy="4467706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0434" tIns="45217" rIns="90434" bIns="45217"/>
          <a:lstStyle/>
          <a:p>
            <a:endParaRPr lang="en-US" altLang="fr-FR" sz="800" smtClean="0">
              <a:cs typeface="Arial" charset="0"/>
            </a:endParaRPr>
          </a:p>
        </p:txBody>
      </p:sp>
      <p:sp>
        <p:nvSpPr>
          <p:cNvPr id="38916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6E1DD8A3-1E1D-4570-BE49-0A35C72C9D0B}" type="slidenum">
              <a:rPr lang="fr-FR" altLang="fr-FR" smtClean="0"/>
              <a:pPr/>
              <a:t>14</a:t>
            </a:fld>
            <a:endParaRPr lang="fr-FR" altLang="fr-FR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9939" name="Espace réservé des commentaires 2"/>
          <p:cNvSpPr>
            <a:spLocks noGrp="1"/>
          </p:cNvSpPr>
          <p:nvPr>
            <p:ph type="body" idx="1"/>
          </p:nvPr>
        </p:nvSpPr>
        <p:spPr bwMode="auto">
          <a:xfrm>
            <a:off x="666115" y="4715113"/>
            <a:ext cx="5330508" cy="4467706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0434" tIns="45217" rIns="90434" bIns="45217"/>
          <a:lstStyle/>
          <a:p>
            <a:endParaRPr lang="en-US" altLang="fr-FR" sz="800" smtClean="0">
              <a:cs typeface="Arial" charset="0"/>
            </a:endParaRPr>
          </a:p>
        </p:txBody>
      </p:sp>
      <p:sp>
        <p:nvSpPr>
          <p:cNvPr id="39940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E8267AE8-0358-4B72-8586-E8F59400181E}" type="slidenum">
              <a:rPr lang="fr-FR" altLang="fr-FR" smtClean="0"/>
              <a:pPr/>
              <a:t>15</a:t>
            </a:fld>
            <a:endParaRPr lang="fr-FR" altLang="fr-FR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/>
          <p:cNvSpPr/>
          <p:nvPr/>
        </p:nvSpPr>
        <p:spPr>
          <a:xfrm>
            <a:off x="0" y="0"/>
            <a:ext cx="9140827" cy="6856408"/>
          </a:xfrm>
          <a:prstGeom prst="rect">
            <a:avLst/>
          </a:prstGeom>
          <a:solidFill>
            <a:srgbClr val="506361"/>
          </a:solidFill>
          <a:ln>
            <a:noFill/>
            <a:prstDash val="solid"/>
          </a:ln>
        </p:spPr>
        <p:txBody>
          <a:bodyPr vert="horz" wrap="none" lIns="91440" tIns="45720" rIns="91440" bIns="45720" anchor="ctr" anchorCtr="0" compatLnSpc="1"/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>
              <a:solidFill>
                <a:srgbClr val="3C3C3C"/>
              </a:solidFill>
              <a:uFillTx/>
              <a:latin typeface="Arial"/>
            </a:endParaRPr>
          </a:p>
        </p:txBody>
      </p:sp>
      <p:pic>
        <p:nvPicPr>
          <p:cNvPr id="3" name="Image 5" descr="couv.eps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1295403" y="685800"/>
            <a:ext cx="7175497" cy="1460497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Rectangle 2"/>
          <p:cNvSpPr txBox="1">
            <a:spLocks noGrp="1"/>
          </p:cNvSpPr>
          <p:nvPr>
            <p:ph type="ctrTitle"/>
          </p:nvPr>
        </p:nvSpPr>
        <p:spPr>
          <a:xfrm>
            <a:off x="1295403" y="2878138"/>
            <a:ext cx="6516691" cy="1470026"/>
          </a:xfrm>
        </p:spPr>
        <p:txBody>
          <a:bodyPr/>
          <a:lstStyle>
            <a:lvl1pPr>
              <a:defRPr sz="3200">
                <a:solidFill>
                  <a:srgbClr val="FFFFFF"/>
                </a:solidFill>
              </a:defRPr>
            </a:lvl1pPr>
          </a:lstStyle>
          <a:p>
            <a:pPr lvl="0"/>
            <a:r>
              <a:rPr lang="fr-FR"/>
              <a:t>Cliquez pour modifier le style du titre</a:t>
            </a:r>
          </a:p>
        </p:txBody>
      </p:sp>
      <p:sp>
        <p:nvSpPr>
          <p:cNvPr id="5" name="Rectangle 3"/>
          <p:cNvSpPr txBox="1">
            <a:spLocks noGrp="1"/>
          </p:cNvSpPr>
          <p:nvPr>
            <p:ph type="subTitle" idx="1"/>
          </p:nvPr>
        </p:nvSpPr>
        <p:spPr>
          <a:xfrm>
            <a:off x="1295403" y="4652960"/>
            <a:ext cx="6516691" cy="865186"/>
          </a:xfrm>
        </p:spPr>
        <p:txBody>
          <a:bodyPr/>
          <a:lstStyle>
            <a:lvl1pPr marL="0" indent="0">
              <a:spcBef>
                <a:spcPts val="1600"/>
              </a:spcBef>
              <a:buNone/>
              <a:defRPr sz="2000" b="0">
                <a:solidFill>
                  <a:srgbClr val="FFFFFF"/>
                </a:solidFill>
              </a:defRPr>
            </a:lvl1pPr>
          </a:lstStyle>
          <a:p>
            <a:pPr lvl="0"/>
            <a:r>
              <a:rPr lang="fr-FR"/>
              <a:t>Cliquez pour modifier le style des sous-titres du masque</a:t>
            </a:r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vertical 2"/>
          <p:cNvSpPr txBox="1"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Rectangle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DAA27826-3695-4FF8-8C02-14E65D30B25E}" type="slidenum">
              <a:rPr/>
              <a:pPr lvl="0"/>
              <a:t>‹N°›</a:t>
            </a:fld>
            <a:endParaRPr lang="fr-FR"/>
          </a:p>
        </p:txBody>
      </p:sp>
      <p:sp>
        <p:nvSpPr>
          <p:cNvPr id="5" name="Rectangle 8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 smtClean="0"/>
              <a:t>Doha, 30th March 2015         Gianfranco Cau - Railway Standardisation</a:t>
            </a:r>
            <a:endParaRPr lang="fr-FR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 txBox="1">
            <a:spLocks noGrp="1"/>
          </p:cNvSpPr>
          <p:nvPr>
            <p:ph type="title" orient="vert"/>
          </p:nvPr>
        </p:nvSpPr>
        <p:spPr>
          <a:xfrm>
            <a:off x="6462714" y="371475"/>
            <a:ext cx="2033589" cy="5721345"/>
          </a:xfrm>
        </p:spPr>
        <p:txBody>
          <a:bodyPr vert="eaVert"/>
          <a:lstStyle>
            <a:lvl1pPr>
              <a:defRPr/>
            </a:lvl1pPr>
          </a:lstStyle>
          <a:p>
            <a:pPr lvl="0"/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vertical 2"/>
          <p:cNvSpPr txBox="1">
            <a:spLocks noGrp="1"/>
          </p:cNvSpPr>
          <p:nvPr>
            <p:ph type="body" orient="vert" idx="1"/>
          </p:nvPr>
        </p:nvSpPr>
        <p:spPr>
          <a:xfrm>
            <a:off x="358773" y="371475"/>
            <a:ext cx="5951536" cy="5721345"/>
          </a:xfrm>
        </p:spPr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Rectangle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53C33089-B8FD-4203-BC9F-80AC0C97A6A3}" type="slidenum">
              <a:rPr/>
              <a:pPr lvl="0"/>
              <a:t>‹N°›</a:t>
            </a:fld>
            <a:endParaRPr lang="fr-FR"/>
          </a:p>
        </p:txBody>
      </p:sp>
      <p:sp>
        <p:nvSpPr>
          <p:cNvPr id="5" name="Rectangle 8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 smtClean="0"/>
              <a:t>Doha, 30th March 2015         Gianfranco Cau - Railway Standardisation</a:t>
            </a:r>
            <a:endParaRPr lang="fr-FR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ivid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ctrTitle"/>
          </p:nvPr>
        </p:nvSpPr>
        <p:spPr>
          <a:xfrm>
            <a:off x="539750" y="2880000"/>
            <a:ext cx="7272000" cy="1080000"/>
          </a:xfrm>
        </p:spPr>
        <p:txBody>
          <a:bodyPr/>
          <a:lstStyle>
            <a:lvl1pPr>
              <a:defRPr sz="3600" b="1" i="1" baseline="0"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Presentation Title: Insert &gt; Header &amp; Footer</a:t>
            </a:r>
            <a:endParaRPr lang="en-GB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005F3D-4258-446A-9C04-B8219E6727DF}" type="slidenum">
              <a:rPr lang="en-GB"/>
              <a:pPr>
                <a:defRPr/>
              </a:pPr>
              <a:t>‹N°›</a:t>
            </a:fld>
            <a:endParaRPr lang="en-GB" dirty="0"/>
          </a:p>
        </p:txBody>
      </p:sp>
      <p:sp>
        <p:nvSpPr>
          <p:cNvPr id="5" name="Date Placeholder 11"/>
          <p:cNvSpPr>
            <a:spLocks noGrp="1"/>
          </p:cNvSpPr>
          <p:nvPr>
            <p:ph type="dt" sz="half" idx="12"/>
          </p:nvPr>
        </p:nvSpPr>
        <p:spPr>
          <a:xfrm>
            <a:off x="6488113" y="6562725"/>
            <a:ext cx="2133600" cy="17938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474F2-0CB3-4802-98E5-C62CE384B861}" type="datetime5">
              <a:rPr lang="en-GB"/>
              <a:pPr>
                <a:defRPr/>
              </a:pPr>
              <a:t>22-Nov-15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ingl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0000" y="828000"/>
            <a:ext cx="7272000" cy="43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9" name="Content Placeholder 7"/>
          <p:cNvSpPr>
            <a:spLocks noGrp="1"/>
          </p:cNvSpPr>
          <p:nvPr>
            <p:ph sz="quarter" idx="14"/>
          </p:nvPr>
        </p:nvSpPr>
        <p:spPr>
          <a:xfrm>
            <a:off x="540000" y="1846800"/>
            <a:ext cx="7272000" cy="439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Presentation Title: Insert &gt; Header &amp; Footer</a:t>
            </a:r>
            <a:endParaRPr lang="en-GB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6932DF-B6E2-49FA-9137-535ACF16F231}" type="slidenum">
              <a:rPr lang="en-GB"/>
              <a:pPr>
                <a:defRPr/>
              </a:pPr>
              <a:t>‹N°›</a:t>
            </a:fld>
            <a:endParaRPr lang="en-GB" dirty="0"/>
          </a:p>
        </p:txBody>
      </p:sp>
      <p:sp>
        <p:nvSpPr>
          <p:cNvPr id="6" name="Date Placeholder 11"/>
          <p:cNvSpPr>
            <a:spLocks noGrp="1"/>
          </p:cNvSpPr>
          <p:nvPr>
            <p:ph type="dt" sz="half" idx="17"/>
          </p:nvPr>
        </p:nvSpPr>
        <p:spPr>
          <a:xfrm>
            <a:off x="6488113" y="6562725"/>
            <a:ext cx="2133600" cy="17938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F8FA2C-9F34-4AC3-8A74-9B10EAE6F0FF}" type="datetime5">
              <a:rPr lang="en-GB"/>
              <a:pPr>
                <a:defRPr/>
              </a:pPr>
              <a:t>22-Nov-15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 txBox="1">
            <a:spLocks noGrp="1"/>
          </p:cNvSpPr>
          <p:nvPr>
            <p:ph idx="1"/>
          </p:nvPr>
        </p:nvSpPr>
        <p:spPr/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Rectangle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3036062F-662B-4BF0-9B25-616BAB3E79B6}" type="slidenum">
              <a:rPr/>
              <a:pPr lvl="0"/>
              <a:t>‹N°›</a:t>
            </a:fld>
            <a:endParaRPr lang="fr-FR"/>
          </a:p>
        </p:txBody>
      </p:sp>
      <p:sp>
        <p:nvSpPr>
          <p:cNvPr id="5" name="Rectangle 8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 smtClean="0"/>
              <a:t>Doha, 30th March 2015         Gianfranco Cau - Railway Standardisation</a:t>
            </a:r>
            <a:endParaRPr lang="fr-FR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 txBox="1">
            <a:spLocks noGrp="1"/>
          </p:cNvSpPr>
          <p:nvPr>
            <p:ph type="title"/>
          </p:nvPr>
        </p:nvSpPr>
        <p:spPr>
          <a:xfrm>
            <a:off x="722311" y="4406895"/>
            <a:ext cx="7772400" cy="1362071"/>
          </a:xfrm>
        </p:spPr>
        <p:txBody>
          <a:bodyPr anchor="t"/>
          <a:lstStyle>
            <a:lvl1pPr>
              <a:defRPr sz="4000" cap="all"/>
            </a:lvl1pPr>
          </a:lstStyle>
          <a:p>
            <a:pPr lvl="0"/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2"/>
          <p:cNvSpPr txBox="1">
            <a:spLocks noGrp="1"/>
          </p:cNvSpPr>
          <p:nvPr>
            <p:ph type="body" idx="1"/>
          </p:nvPr>
        </p:nvSpPr>
        <p:spPr>
          <a:xfrm>
            <a:off x="722311" y="2906713"/>
            <a:ext cx="7772400" cy="1500182"/>
          </a:xfrm>
        </p:spPr>
        <p:txBody>
          <a:bodyPr anchor="b"/>
          <a:lstStyle>
            <a:lvl1pPr marL="0" indent="0">
              <a:spcBef>
                <a:spcPts val="1600"/>
              </a:spcBef>
              <a:buNone/>
              <a:defRPr sz="2000"/>
            </a:lvl1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Rectangle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122DCA2B-F07E-4785-977C-9B6D09980546}" type="slidenum">
              <a:rPr/>
              <a:pPr lvl="0"/>
              <a:t>‹N°›</a:t>
            </a:fld>
            <a:endParaRPr lang="fr-FR"/>
          </a:p>
        </p:txBody>
      </p:sp>
      <p:sp>
        <p:nvSpPr>
          <p:cNvPr id="5" name="Rectangle 8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 smtClean="0"/>
              <a:t>Doha, 30th March 2015         Gianfranco Cau - Railway Standardisation</a:t>
            </a:r>
            <a:endParaRPr lang="fr-FR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 txBox="1">
            <a:spLocks noGrp="1"/>
          </p:cNvSpPr>
          <p:nvPr>
            <p:ph idx="1"/>
          </p:nvPr>
        </p:nvSpPr>
        <p:spPr>
          <a:xfrm>
            <a:off x="358773" y="1633539"/>
            <a:ext cx="3992563" cy="4459291"/>
          </a:xfrm>
        </p:spPr>
        <p:txBody>
          <a:bodyPr/>
          <a:lstStyle>
            <a:lvl1pPr>
              <a:spcBef>
                <a:spcPts val="2200"/>
              </a:spcBef>
              <a:defRPr sz="2800"/>
            </a:lvl1pPr>
            <a:lvl2pPr>
              <a:spcBef>
                <a:spcPts val="300"/>
              </a:spcBef>
              <a:defRPr sz="2400"/>
            </a:lvl2pPr>
            <a:lvl3pPr>
              <a:spcBef>
                <a:spcPts val="200"/>
              </a:spcBef>
              <a:defRPr sz="2000"/>
            </a:lvl3pPr>
            <a:lvl4pPr>
              <a:defRPr sz="1800"/>
            </a:lvl4pPr>
            <a:lvl5pPr>
              <a:spcBef>
                <a:spcPts val="400"/>
              </a:spcBef>
              <a:defRPr/>
            </a:lvl5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 txBox="1">
            <a:spLocks noGrp="1"/>
          </p:cNvSpPr>
          <p:nvPr>
            <p:ph idx="2"/>
          </p:nvPr>
        </p:nvSpPr>
        <p:spPr>
          <a:xfrm>
            <a:off x="4503740" y="1633539"/>
            <a:ext cx="3992563" cy="4459291"/>
          </a:xfrm>
        </p:spPr>
        <p:txBody>
          <a:bodyPr/>
          <a:lstStyle>
            <a:lvl1pPr>
              <a:spcBef>
                <a:spcPts val="2200"/>
              </a:spcBef>
              <a:defRPr sz="2800"/>
            </a:lvl1pPr>
            <a:lvl2pPr>
              <a:spcBef>
                <a:spcPts val="300"/>
              </a:spcBef>
              <a:defRPr sz="2400"/>
            </a:lvl2pPr>
            <a:lvl3pPr>
              <a:spcBef>
                <a:spcPts val="200"/>
              </a:spcBef>
              <a:defRPr sz="2000"/>
            </a:lvl3pPr>
            <a:lvl4pPr>
              <a:defRPr sz="1800"/>
            </a:lvl4pPr>
            <a:lvl5pPr>
              <a:spcBef>
                <a:spcPts val="400"/>
              </a:spcBef>
              <a:defRPr/>
            </a:lvl5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Rectangle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9DEA3204-1812-4EC2-9E9A-02397DBA5BE6}" type="slidenum">
              <a:rPr/>
              <a:pPr lvl="0"/>
              <a:t>‹N°›</a:t>
            </a:fld>
            <a:endParaRPr lang="fr-FR"/>
          </a:p>
        </p:txBody>
      </p:sp>
      <p:sp>
        <p:nvSpPr>
          <p:cNvPr id="6" name="Rectangle 8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 smtClean="0"/>
              <a:t>Doha, 30th March 2015         Gianfranco Cau - Railway Standardisation</a:t>
            </a:r>
            <a:endParaRPr lang="fr-FR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 txBox="1">
            <a:spLocks noGrp="1"/>
          </p:cNvSpPr>
          <p:nvPr>
            <p:ph type="title"/>
          </p:nvPr>
        </p:nvSpPr>
        <p:spPr>
          <a:xfrm>
            <a:off x="457200" y="274640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2"/>
          <p:cNvSpPr txBox="1">
            <a:spLocks noGrp="1"/>
          </p:cNvSpPr>
          <p:nvPr>
            <p:ph type="body" idx="1"/>
          </p:nvPr>
        </p:nvSpPr>
        <p:spPr>
          <a:xfrm>
            <a:off x="457200" y="1535113"/>
            <a:ext cx="4040184" cy="639759"/>
          </a:xfrm>
        </p:spPr>
        <p:txBody>
          <a:bodyPr anchor="b"/>
          <a:lstStyle>
            <a:lvl1pPr marL="0" indent="0">
              <a:spcBef>
                <a:spcPts val="1900"/>
              </a:spcBef>
              <a:buNone/>
              <a:defRPr sz="2400"/>
            </a:lvl1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/>
          <p:cNvSpPr txBox="1">
            <a:spLocks noGrp="1"/>
          </p:cNvSpPr>
          <p:nvPr>
            <p:ph idx="2"/>
          </p:nvPr>
        </p:nvSpPr>
        <p:spPr>
          <a:xfrm>
            <a:off x="457200" y="2174872"/>
            <a:ext cx="4040184" cy="3951286"/>
          </a:xfrm>
        </p:spPr>
        <p:txBody>
          <a:bodyPr/>
          <a:lstStyle>
            <a:lvl1pPr>
              <a:spcBef>
                <a:spcPts val="1900"/>
              </a:spcBef>
              <a:defRPr sz="2400"/>
            </a:lvl1pPr>
            <a:lvl2pPr>
              <a:spcBef>
                <a:spcPts val="200"/>
              </a:spcBef>
              <a:defRPr sz="2000"/>
            </a:lvl2pPr>
            <a:lvl3pPr>
              <a:spcBef>
                <a:spcPts val="200"/>
              </a:spcBef>
              <a:defRPr/>
            </a:lvl3pPr>
            <a:lvl4pPr>
              <a:defRPr sz="1600"/>
            </a:lvl4pPr>
            <a:lvl5pPr>
              <a:spcBef>
                <a:spcPts val="400"/>
              </a:spcBef>
              <a:defRPr sz="1600"/>
            </a:lvl5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 txBox="1">
            <a:spLocks noGrp="1"/>
          </p:cNvSpPr>
          <p:nvPr>
            <p:ph type="body" idx="3"/>
          </p:nvPr>
        </p:nvSpPr>
        <p:spPr>
          <a:xfrm>
            <a:off x="4645023" y="1535113"/>
            <a:ext cx="4041776" cy="639759"/>
          </a:xfrm>
        </p:spPr>
        <p:txBody>
          <a:bodyPr anchor="b"/>
          <a:lstStyle>
            <a:lvl1pPr marL="0" indent="0">
              <a:spcBef>
                <a:spcPts val="1900"/>
              </a:spcBef>
              <a:buNone/>
              <a:defRPr sz="2400"/>
            </a:lvl1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/>
          <p:cNvSpPr txBox="1">
            <a:spLocks noGrp="1"/>
          </p:cNvSpPr>
          <p:nvPr>
            <p:ph idx="4"/>
          </p:nvPr>
        </p:nvSpPr>
        <p:spPr>
          <a:xfrm>
            <a:off x="4645023" y="2174872"/>
            <a:ext cx="4041776" cy="3951286"/>
          </a:xfrm>
        </p:spPr>
        <p:txBody>
          <a:bodyPr/>
          <a:lstStyle>
            <a:lvl1pPr>
              <a:spcBef>
                <a:spcPts val="1900"/>
              </a:spcBef>
              <a:defRPr sz="2400"/>
            </a:lvl1pPr>
            <a:lvl2pPr>
              <a:spcBef>
                <a:spcPts val="200"/>
              </a:spcBef>
              <a:defRPr sz="2000"/>
            </a:lvl2pPr>
            <a:lvl3pPr>
              <a:spcBef>
                <a:spcPts val="200"/>
              </a:spcBef>
              <a:defRPr/>
            </a:lvl3pPr>
            <a:lvl4pPr>
              <a:defRPr sz="1600"/>
            </a:lvl4pPr>
            <a:lvl5pPr>
              <a:spcBef>
                <a:spcPts val="400"/>
              </a:spcBef>
              <a:defRPr sz="1600"/>
            </a:lvl5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Rectangle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4A91430A-0F90-4CAA-87C2-65E6042F8F6D}" type="slidenum">
              <a:rPr/>
              <a:pPr lvl="0"/>
              <a:t>‹N°›</a:t>
            </a:fld>
            <a:endParaRPr lang="fr-FR"/>
          </a:p>
        </p:txBody>
      </p:sp>
      <p:sp>
        <p:nvSpPr>
          <p:cNvPr id="8" name="Rectangle 8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 smtClean="0"/>
              <a:t>Doha, 30th March 2015         Gianfranco Cau - Railway Standardisation</a:t>
            </a:r>
            <a:endParaRPr lang="fr-FR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fr-FR"/>
              <a:t>Cliquez pour modifier le style du titre</a:t>
            </a:r>
          </a:p>
        </p:txBody>
      </p:sp>
      <p:sp>
        <p:nvSpPr>
          <p:cNvPr id="3" name="Rectangle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47444DA2-D9EC-4E43-AF39-94AC5A401C57}" type="slidenum">
              <a:rPr/>
              <a:pPr lvl="0"/>
              <a:t>‹N°›</a:t>
            </a:fld>
            <a:endParaRPr lang="fr-FR"/>
          </a:p>
        </p:txBody>
      </p:sp>
      <p:sp>
        <p:nvSpPr>
          <p:cNvPr id="4" name="Rectangle 8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 smtClean="0"/>
              <a:t>Doha, 30th March 2015         Gianfranco Cau - Railway Standardisation</a:t>
            </a:r>
            <a:endParaRPr lang="fr-FR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45EBAA81-9BDD-4692-A70B-2A1251717B31}" type="slidenum">
              <a:rPr/>
              <a:pPr lvl="0"/>
              <a:t>‹N°›</a:t>
            </a:fld>
            <a:endParaRPr lang="fr-FR"/>
          </a:p>
        </p:txBody>
      </p:sp>
      <p:sp>
        <p:nvSpPr>
          <p:cNvPr id="3" name="Rectangle 8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 smtClean="0"/>
              <a:t>Doha, 30th March 2015         Gianfranco Cau - Railway Standardisation</a:t>
            </a:r>
            <a:endParaRPr lang="fr-FR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 txBox="1">
            <a:spLocks noGrp="1"/>
          </p:cNvSpPr>
          <p:nvPr>
            <p:ph type="title"/>
          </p:nvPr>
        </p:nvSpPr>
        <p:spPr>
          <a:xfrm>
            <a:off x="457200" y="273048"/>
            <a:ext cx="3008311" cy="1162046"/>
          </a:xfrm>
        </p:spPr>
        <p:txBody>
          <a:bodyPr/>
          <a:lstStyle>
            <a:lvl1pPr>
              <a:defRPr sz="2000"/>
            </a:lvl1pPr>
          </a:lstStyle>
          <a:p>
            <a:pPr lvl="0"/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 txBox="1">
            <a:spLocks noGrp="1"/>
          </p:cNvSpPr>
          <p:nvPr>
            <p:ph idx="1"/>
          </p:nvPr>
        </p:nvSpPr>
        <p:spPr>
          <a:xfrm>
            <a:off x="3575047" y="273048"/>
            <a:ext cx="5111752" cy="5853110"/>
          </a:xfrm>
        </p:spPr>
        <p:txBody>
          <a:bodyPr/>
          <a:lstStyle>
            <a:lvl1pPr>
              <a:spcBef>
                <a:spcPts val="2500"/>
              </a:spcBef>
              <a:defRPr sz="3200"/>
            </a:lvl1pPr>
            <a:lvl2pPr>
              <a:spcBef>
                <a:spcPts val="300"/>
              </a:spcBef>
              <a:defRPr sz="2800"/>
            </a:lvl2pPr>
            <a:lvl3pPr>
              <a:spcBef>
                <a:spcPts val="300"/>
              </a:spcBef>
              <a:defRPr sz="2400"/>
            </a:lvl3pPr>
            <a:lvl4pPr>
              <a:spcBef>
                <a:spcPts val="500"/>
              </a:spcBef>
              <a:defRPr sz="2000"/>
            </a:lvl4pPr>
            <a:lvl5pPr>
              <a:spcBef>
                <a:spcPts val="500"/>
              </a:spcBef>
              <a:defRPr sz="2000"/>
            </a:lvl5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 txBox="1">
            <a:spLocks noGrp="1"/>
          </p:cNvSpPr>
          <p:nvPr>
            <p:ph type="body" idx="2"/>
          </p:nvPr>
        </p:nvSpPr>
        <p:spPr>
          <a:xfrm>
            <a:off x="457200" y="1435095"/>
            <a:ext cx="3008311" cy="4691064"/>
          </a:xfrm>
        </p:spPr>
        <p:txBody>
          <a:bodyPr/>
          <a:lstStyle>
            <a:lvl1pPr marL="0" indent="0">
              <a:spcBef>
                <a:spcPts val="1100"/>
              </a:spcBef>
              <a:buNone/>
              <a:defRPr sz="1400"/>
            </a:lvl1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Rectangle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8B8B2058-19FD-4070-9D74-42031EB72D0D}" type="slidenum">
              <a:rPr/>
              <a:pPr lvl="0"/>
              <a:t>‹N°›</a:t>
            </a:fld>
            <a:endParaRPr lang="fr-FR"/>
          </a:p>
        </p:txBody>
      </p:sp>
      <p:sp>
        <p:nvSpPr>
          <p:cNvPr id="6" name="Rectangle 8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 smtClean="0"/>
              <a:t>Doha, 30th March 2015         Gianfranco Cau - Railway Standardisation</a:t>
            </a:r>
            <a:endParaRPr lang="fr-FR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400" cy="566735"/>
          </a:xfrm>
        </p:spPr>
        <p:txBody>
          <a:bodyPr/>
          <a:lstStyle>
            <a:lvl1pPr>
              <a:defRPr sz="2000"/>
            </a:lvl1pPr>
          </a:lstStyle>
          <a:p>
            <a:pPr lvl="0"/>
            <a:r>
              <a:rPr lang="fr-FR"/>
              <a:t>Cliquez pour modifier le style du titre</a:t>
            </a:r>
          </a:p>
        </p:txBody>
      </p:sp>
      <p:sp>
        <p:nvSpPr>
          <p:cNvPr id="3" name="Espace réservé pour une image  2"/>
          <p:cNvSpPr txBox="1">
            <a:spLocks noGrp="1"/>
          </p:cNvSpPr>
          <p:nvPr>
            <p:ph type="pic" idx="1"/>
          </p:nvPr>
        </p:nvSpPr>
        <p:spPr>
          <a:xfrm>
            <a:off x="1792288" y="612776"/>
            <a:ext cx="5486400" cy="4114800"/>
          </a:xfrm>
        </p:spPr>
        <p:txBody>
          <a:bodyPr/>
          <a:lstStyle>
            <a:lvl1pPr marL="0" indent="0">
              <a:spcBef>
                <a:spcPts val="2500"/>
              </a:spcBef>
              <a:buNone/>
              <a:defRPr sz="3200"/>
            </a:lvl1pPr>
          </a:lstStyle>
          <a:p>
            <a:pPr lvl="0"/>
            <a:endParaRPr lang="fr-FR"/>
          </a:p>
        </p:txBody>
      </p:sp>
      <p:sp>
        <p:nvSpPr>
          <p:cNvPr id="4" name="Espace réservé du texte 3"/>
          <p:cNvSpPr txBox="1">
            <a:spLocks noGrp="1"/>
          </p:cNvSpPr>
          <p:nvPr>
            <p:ph type="body" idx="2"/>
          </p:nvPr>
        </p:nvSpPr>
        <p:spPr>
          <a:xfrm>
            <a:off x="1792288" y="5367335"/>
            <a:ext cx="5486400" cy="804864"/>
          </a:xfrm>
        </p:spPr>
        <p:txBody>
          <a:bodyPr/>
          <a:lstStyle>
            <a:lvl1pPr marL="0" indent="0">
              <a:spcBef>
                <a:spcPts val="1100"/>
              </a:spcBef>
              <a:buNone/>
              <a:defRPr sz="1400"/>
            </a:lvl1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Rectangle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E6D423EF-36E2-48E2-B6DB-6E0BFC892632}" type="slidenum">
              <a:rPr/>
              <a:pPr lvl="0"/>
              <a:t>‹N°›</a:t>
            </a:fld>
            <a:endParaRPr lang="fr-FR"/>
          </a:p>
        </p:txBody>
      </p:sp>
      <p:sp>
        <p:nvSpPr>
          <p:cNvPr id="6" name="Rectangle 8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 smtClean="0"/>
              <a:t>Doha, 30th March 2015         Gianfranco Cau - Railway Standardisation</a:t>
            </a:r>
            <a:endParaRPr lang="fr-FR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7" descr="PIED.eps"/>
          <p:cNvPicPr>
            <a:picLocks noChangeAspect="1"/>
          </p:cNvPicPr>
          <p:nvPr/>
        </p:nvPicPr>
        <p:blipFill>
          <a:blip r:embed="rId15" cstate="print"/>
          <a:srcRect/>
          <a:stretch>
            <a:fillRect/>
          </a:stretch>
        </p:blipFill>
        <p:spPr>
          <a:xfrm>
            <a:off x="647696" y="6261097"/>
            <a:ext cx="7848596" cy="444498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Rectangle 2"/>
          <p:cNvSpPr txBox="1">
            <a:spLocks noGrp="1"/>
          </p:cNvSpPr>
          <p:nvPr>
            <p:ph type="title"/>
          </p:nvPr>
        </p:nvSpPr>
        <p:spPr>
          <a:xfrm>
            <a:off x="647696" y="371475"/>
            <a:ext cx="7848596" cy="86677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b" anchorCtr="0" compatLnSpc="1"/>
          <a:lstStyle/>
          <a:p>
            <a:pPr lvl="0"/>
            <a:r>
              <a:rPr lang="fr-FR"/>
              <a:t>Cliquez pour modifier le style du titre</a:t>
            </a:r>
          </a:p>
        </p:txBody>
      </p:sp>
      <p:sp>
        <p:nvSpPr>
          <p:cNvPr id="4" name="Rectangle 3"/>
          <p:cNvSpPr txBox="1">
            <a:spLocks noGrp="1"/>
          </p:cNvSpPr>
          <p:nvPr>
            <p:ph type="body" idx="1"/>
          </p:nvPr>
        </p:nvSpPr>
        <p:spPr>
          <a:xfrm>
            <a:off x="358773" y="1633539"/>
            <a:ext cx="8137529" cy="445929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Rectangle 6"/>
          <p:cNvSpPr txBox="1">
            <a:spLocks noGrp="1"/>
          </p:cNvSpPr>
          <p:nvPr>
            <p:ph type="sldNum" sz="quarter" idx="4"/>
          </p:nvPr>
        </p:nvSpPr>
        <p:spPr>
          <a:xfrm>
            <a:off x="827083" y="6391271"/>
            <a:ext cx="719139" cy="179386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/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fr-FR" sz="900" b="0" i="0" u="none" strike="noStrike" kern="1200" cap="none" spc="0" baseline="0">
                <a:solidFill>
                  <a:srgbClr val="FFFFFF"/>
                </a:solidFill>
                <a:uFillTx/>
                <a:latin typeface="Arial"/>
              </a:defRPr>
            </a:lvl1pPr>
          </a:lstStyle>
          <a:p>
            <a:pPr lvl="0"/>
            <a:fld id="{AC182E92-86A4-430D-80C3-27080F793E28}" type="slidenum">
              <a:rPr/>
              <a:pPr lvl="0"/>
              <a:t>‹N°›</a:t>
            </a:fld>
            <a:endParaRPr lang="fr-FR"/>
          </a:p>
        </p:txBody>
      </p:sp>
      <p:sp>
        <p:nvSpPr>
          <p:cNvPr id="6" name="Rectangle 8"/>
          <p:cNvSpPr txBox="1">
            <a:spLocks noGrp="1"/>
          </p:cNvSpPr>
          <p:nvPr>
            <p:ph type="ftr" sz="quarter" idx="3"/>
          </p:nvPr>
        </p:nvSpPr>
        <p:spPr>
          <a:xfrm>
            <a:off x="2841626" y="6391271"/>
            <a:ext cx="4498976" cy="179386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/>
          <a:lstStyle>
            <a:lvl1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900" b="0" i="0" u="none" strike="noStrike" kern="1200" cap="none" spc="0" baseline="0">
                <a:solidFill>
                  <a:srgbClr val="FFFFFF"/>
                </a:solidFill>
                <a:uFillTx/>
                <a:latin typeface="Arial"/>
              </a:defRPr>
            </a:lvl1pPr>
          </a:lstStyle>
          <a:p>
            <a:pPr lvl="0"/>
            <a:r>
              <a:rPr lang="en-US" smtClean="0"/>
              <a:t>Doha, 30th March 2015         Gianfranco Cau - Railway Standardisation</a:t>
            </a:r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3" r:id="rId12"/>
    <p:sldLayoutId id="2147483664" r:id="rId13"/>
  </p:sldLayoutIdLst>
  <p:transition/>
  <p:hf sldNum="0" hdr="0" dt="0"/>
  <p:txStyles>
    <p:titleStyle>
      <a:lvl1pPr marL="0" marR="0" lvl="0" indent="0" algn="l" defTabSz="914400" rtl="0" fontAlgn="auto" hangingPunct="0">
        <a:lnSpc>
          <a:spcPct val="90000"/>
        </a:lnSpc>
        <a:spcBef>
          <a:spcPts val="0"/>
        </a:spcBef>
        <a:spcAft>
          <a:spcPts val="0"/>
        </a:spcAft>
        <a:buNone/>
        <a:tabLst/>
        <a:defRPr lang="fr-FR" sz="3000" b="1" i="0" u="none" strike="noStrike" kern="0" cap="none" spc="0" baseline="0">
          <a:solidFill>
            <a:srgbClr val="506361"/>
          </a:solidFill>
          <a:uFillTx/>
          <a:latin typeface="Arial"/>
        </a:defRPr>
      </a:lvl1pPr>
    </p:titleStyle>
    <p:bodyStyle>
      <a:lvl1pPr marL="293686" marR="0" lvl="0" indent="-293686" algn="l" defTabSz="914400" rtl="0" fontAlgn="auto" hangingPunct="0">
        <a:lnSpc>
          <a:spcPct val="100000"/>
        </a:lnSpc>
        <a:spcBef>
          <a:spcPts val="1700"/>
        </a:spcBef>
        <a:spcAft>
          <a:spcPts val="0"/>
        </a:spcAft>
        <a:buSzPct val="100000"/>
        <a:buFont typeface="Arial Black" pitchFamily="34"/>
        <a:buChar char="&gt;"/>
        <a:tabLst/>
        <a:defRPr lang="fr-FR" sz="2200" b="1" i="0" u="none" strike="noStrike" kern="0" cap="none" spc="0" baseline="0">
          <a:solidFill>
            <a:srgbClr val="3C3C3C"/>
          </a:solidFill>
          <a:uFillTx/>
          <a:latin typeface="Arial"/>
        </a:defRPr>
      </a:lvl1pPr>
      <a:lvl2pPr marL="295278" marR="0" lvl="1" indent="0" algn="l" defTabSz="914400" rtl="0" fontAlgn="auto" hangingPunct="0">
        <a:lnSpc>
          <a:spcPct val="100000"/>
        </a:lnSpc>
        <a:spcBef>
          <a:spcPts val="0"/>
        </a:spcBef>
        <a:spcAft>
          <a:spcPts val="0"/>
        </a:spcAft>
        <a:buNone/>
        <a:tabLst/>
        <a:defRPr lang="fr-FR" sz="1800" b="0" i="0" u="none" strike="noStrike" kern="0" cap="none" spc="0" baseline="0">
          <a:solidFill>
            <a:srgbClr val="3C3C3C"/>
          </a:solidFill>
          <a:uFillTx/>
          <a:latin typeface="Arial"/>
        </a:defRPr>
      </a:lvl2pPr>
      <a:lvl3pPr marL="466728" marR="0" lvl="2" indent="-169858" algn="l" defTabSz="914400" rtl="0" fontAlgn="auto" hangingPunct="0">
        <a:lnSpc>
          <a:spcPct val="100000"/>
        </a:lnSpc>
        <a:spcBef>
          <a:spcPts val="0"/>
        </a:spcBef>
        <a:spcAft>
          <a:spcPts val="0"/>
        </a:spcAft>
        <a:buClr>
          <a:srgbClr val="506361"/>
        </a:buClr>
        <a:buSzPct val="100000"/>
        <a:buFont typeface="Symbol" pitchFamily="18"/>
        <a:buChar char="·"/>
        <a:tabLst/>
        <a:defRPr lang="fr-FR" sz="1800" b="1" i="0" u="none" strike="noStrike" kern="0" cap="none" spc="0" baseline="0">
          <a:solidFill>
            <a:srgbClr val="3C3C3C"/>
          </a:solidFill>
          <a:uFillTx/>
          <a:latin typeface="Arial"/>
        </a:defRPr>
      </a:lvl3pPr>
      <a:lvl4pPr marL="658816" marR="0" lvl="3" indent="-190496" algn="l" defTabSz="914400" rtl="0" fontAlgn="auto" hangingPunct="0">
        <a:lnSpc>
          <a:spcPct val="100000"/>
        </a:lnSpc>
        <a:spcBef>
          <a:spcPts val="400"/>
        </a:spcBef>
        <a:spcAft>
          <a:spcPts val="0"/>
        </a:spcAft>
        <a:buSzPct val="100000"/>
        <a:buFont typeface="Arial"/>
        <a:buChar char="-"/>
        <a:tabLst/>
        <a:defRPr lang="fr-FR" sz="1700" b="0" i="0" u="none" strike="noStrike" kern="0" cap="none" spc="0" baseline="0">
          <a:solidFill>
            <a:srgbClr val="3C3C3C"/>
          </a:solidFill>
          <a:uFillTx/>
          <a:latin typeface="Arial"/>
        </a:defRPr>
      </a:lvl4pPr>
      <a:lvl5pPr marL="2057400" marR="0" lvl="4" indent="-228600" algn="l" defTabSz="914400" rtl="0" fontAlgn="auto" hangingPunct="0">
        <a:lnSpc>
          <a:spcPct val="100000"/>
        </a:lnSpc>
        <a:spcBef>
          <a:spcPts val="0"/>
        </a:spcBef>
        <a:spcAft>
          <a:spcPts val="0"/>
        </a:spcAft>
        <a:buSzPct val="100000"/>
        <a:buChar char="»"/>
        <a:tabLst/>
        <a:defRPr lang="fr-FR" sz="1800" b="0" i="0" u="none" strike="noStrike" kern="0" cap="none" spc="0" baseline="0">
          <a:solidFill>
            <a:srgbClr val="3C3C3C"/>
          </a:solidFill>
          <a:uFillTx/>
          <a:latin typeface="Arial"/>
        </a:defRPr>
      </a:lvl5pPr>
    </p:bodyStyle>
    <p:otherStyle/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w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971312" y="3789040"/>
            <a:ext cx="8001024" cy="1009203"/>
          </a:xfrm>
        </p:spPr>
        <p:txBody>
          <a:bodyPr/>
          <a:lstStyle/>
          <a:p>
            <a:pPr eaLnBrk="1" hangingPunct="1">
              <a:tabLst>
                <a:tab pos="1350963" algn="l"/>
              </a:tabLst>
            </a:pPr>
            <a:r>
              <a:rPr lang="en-GB" sz="3200" b="1" dirty="0" smtClean="0">
                <a:latin typeface="+mn-lt"/>
              </a:rPr>
              <a:t>Safety and security of signalling systems</a:t>
            </a:r>
            <a:endParaRPr lang="en-GB" sz="2800" b="1" dirty="0" smtClean="0">
              <a:latin typeface="+mn-lt"/>
            </a:endParaRPr>
          </a:p>
        </p:txBody>
      </p:sp>
      <p:sp>
        <p:nvSpPr>
          <p:cNvPr id="5124" name="Text Box 2"/>
          <p:cNvSpPr txBox="1">
            <a:spLocks noChangeArrowheads="1"/>
          </p:cNvSpPr>
          <p:nvPr/>
        </p:nvSpPr>
        <p:spPr bwMode="auto">
          <a:xfrm>
            <a:off x="1187624" y="5229200"/>
            <a:ext cx="4608512" cy="816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defTabSz="449263"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US" sz="2000" b="1" i="1" dirty="0" smtClean="0">
                <a:solidFill>
                  <a:srgbClr val="FFFFFF"/>
                </a:solidFill>
              </a:rPr>
              <a:t>Dr. </a:t>
            </a:r>
            <a:r>
              <a:rPr lang="en-US" sz="2000" b="1" i="1" dirty="0" smtClean="0">
                <a:solidFill>
                  <a:srgbClr val="FFFFFF"/>
                </a:solidFill>
              </a:rPr>
              <a:t>Marc ANTONI</a:t>
            </a:r>
          </a:p>
          <a:p>
            <a:pPr defTabSz="449263"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US" sz="2000" b="1" i="1" dirty="0" smtClean="0">
                <a:solidFill>
                  <a:srgbClr val="FFFFFF"/>
                </a:solidFill>
              </a:rPr>
              <a:t>UIC</a:t>
            </a:r>
          </a:p>
          <a:p>
            <a:pPr defTabSz="449263"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US" sz="2000" b="1" i="1" dirty="0" smtClean="0">
                <a:solidFill>
                  <a:srgbClr val="FFFFFF"/>
                </a:solidFill>
              </a:rPr>
              <a:t>Director </a:t>
            </a:r>
            <a:r>
              <a:rPr lang="en-US" sz="2000" b="1" i="1" dirty="0" smtClean="0">
                <a:solidFill>
                  <a:srgbClr val="FFFFFF"/>
                </a:solidFill>
              </a:rPr>
              <a:t>of Rail System Department </a:t>
            </a:r>
            <a:endParaRPr lang="en-US" sz="2000" b="1" i="1" dirty="0" smtClean="0">
              <a:solidFill>
                <a:srgbClr val="FFFFFF"/>
              </a:solidFill>
            </a:endParaRPr>
          </a:p>
          <a:p>
            <a:pPr defTabSz="449263"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n-US" sz="2000" b="1" i="1" dirty="0" smtClean="0">
              <a:solidFill>
                <a:srgbClr val="FFFFFF"/>
              </a:solidFill>
            </a:endParaRPr>
          </a:p>
          <a:p>
            <a:pPr defTabSz="449263"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US" sz="2000" b="1" dirty="0" smtClean="0">
                <a:solidFill>
                  <a:srgbClr val="FFFFFF"/>
                </a:solidFill>
              </a:rPr>
              <a:t>Geneva, 24 November </a:t>
            </a:r>
            <a:r>
              <a:rPr lang="en-US" sz="2000" b="1" dirty="0" smtClean="0">
                <a:solidFill>
                  <a:srgbClr val="FFFFFF"/>
                </a:solidFill>
              </a:rPr>
              <a:t>2015</a:t>
            </a:r>
            <a:endParaRPr lang="fr-FR" sz="2000" b="1" dirty="0">
              <a:solidFill>
                <a:srgbClr val="FFFFFF"/>
              </a:solidFill>
            </a:endParaRPr>
          </a:p>
        </p:txBody>
      </p:sp>
      <p:sp>
        <p:nvSpPr>
          <p:cNvPr id="5" name="Rettangolo 4"/>
          <p:cNvSpPr/>
          <p:nvPr/>
        </p:nvSpPr>
        <p:spPr>
          <a:xfrm>
            <a:off x="900112" y="2348880"/>
            <a:ext cx="795816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b="1" dirty="0" smtClean="0">
                <a:solidFill>
                  <a:schemeClr val="bg1"/>
                </a:solidFill>
              </a:rPr>
              <a:t>Rail Safety: Trends and Challenges</a:t>
            </a:r>
            <a:endParaRPr lang="en-US" sz="36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Arrow Connector 6"/>
          <p:cNvCxnSpPr/>
          <p:nvPr/>
        </p:nvCxnSpPr>
        <p:spPr>
          <a:xfrm flipV="1">
            <a:off x="395288" y="1341438"/>
            <a:ext cx="8064500" cy="3724275"/>
          </a:xfrm>
          <a:prstGeom prst="straightConnector1">
            <a:avLst/>
          </a:prstGeom>
          <a:ln w="76200">
            <a:prstDash val="dashDot"/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3420" y="984151"/>
            <a:ext cx="7423150" cy="379412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en-GB" sz="3200" dirty="0" smtClean="0"/>
              <a:t>What does that mean to us?</a:t>
            </a:r>
            <a:br>
              <a:rPr lang="en-GB" sz="3200" dirty="0" smtClean="0"/>
            </a:br>
            <a:r>
              <a:rPr lang="en-GB" sz="2800" dirty="0" smtClean="0"/>
              <a:t>Delivering </a:t>
            </a:r>
            <a:r>
              <a:rPr lang="en-GB" sz="2800" dirty="0"/>
              <a:t>a Cyber-Safe Service</a:t>
            </a:r>
          </a:p>
        </p:txBody>
      </p:sp>
      <p:grpSp>
        <p:nvGrpSpPr>
          <p:cNvPr id="3" name="Group 3"/>
          <p:cNvGrpSpPr>
            <a:grpSpLocks/>
          </p:cNvGrpSpPr>
          <p:nvPr/>
        </p:nvGrpSpPr>
        <p:grpSpPr bwMode="auto">
          <a:xfrm>
            <a:off x="765175" y="1789113"/>
            <a:ext cx="8128000" cy="2798762"/>
            <a:chOff x="765091" y="1789594"/>
            <a:chExt cx="8127346" cy="2798584"/>
          </a:xfrm>
        </p:grpSpPr>
        <p:sp>
          <p:nvSpPr>
            <p:cNvPr id="6" name="L-Shape 5"/>
            <p:cNvSpPr/>
            <p:nvPr/>
          </p:nvSpPr>
          <p:spPr>
            <a:xfrm rot="5400000">
              <a:off x="1157907" y="3012139"/>
              <a:ext cx="1183223" cy="1968856"/>
            </a:xfrm>
            <a:prstGeom prst="corner">
              <a:avLst>
                <a:gd name="adj1" fmla="val 16120"/>
                <a:gd name="adj2" fmla="val 16110"/>
              </a:avLst>
            </a:prstGeom>
          </p:spPr>
          <p:style>
            <a:lnRef idx="1">
              <a:schemeClr val="accent5">
                <a:hueOff val="0"/>
                <a:satOff val="0"/>
                <a:lumOff val="0"/>
                <a:alphaOff val="0"/>
              </a:schemeClr>
            </a:lnRef>
            <a:fillRef idx="3">
              <a:schemeClr val="accent5">
                <a:hueOff val="0"/>
                <a:satOff val="0"/>
                <a:lumOff val="0"/>
                <a:alphaOff val="0"/>
              </a:schemeClr>
            </a:fillRef>
            <a:effectRef idx="3">
              <a:schemeClr val="accent5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0" name="Freeform 9"/>
            <p:cNvSpPr/>
            <p:nvPr/>
          </p:nvSpPr>
          <p:spPr>
            <a:xfrm>
              <a:off x="917479" y="3600816"/>
              <a:ext cx="1776270" cy="779413"/>
            </a:xfrm>
            <a:custGeom>
              <a:avLst/>
              <a:gdLst>
                <a:gd name="connsiteX0" fmla="*/ 0 w 1777494"/>
                <a:gd name="connsiteY0" fmla="*/ 0 h 1558078"/>
                <a:gd name="connsiteX1" fmla="*/ 1777494 w 1777494"/>
                <a:gd name="connsiteY1" fmla="*/ 0 h 1558078"/>
                <a:gd name="connsiteX2" fmla="*/ 1777494 w 1777494"/>
                <a:gd name="connsiteY2" fmla="*/ 1558078 h 1558078"/>
                <a:gd name="connsiteX3" fmla="*/ 0 w 1777494"/>
                <a:gd name="connsiteY3" fmla="*/ 1558078 h 1558078"/>
                <a:gd name="connsiteX4" fmla="*/ 0 w 1777494"/>
                <a:gd name="connsiteY4" fmla="*/ 0 h 15580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77494" h="1558078">
                  <a:moveTo>
                    <a:pt x="0" y="0"/>
                  </a:moveTo>
                  <a:lnTo>
                    <a:pt x="1777494" y="0"/>
                  </a:lnTo>
                  <a:lnTo>
                    <a:pt x="1777494" y="1558078"/>
                  </a:lnTo>
                  <a:lnTo>
                    <a:pt x="0" y="1558078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lIns="76200" tIns="76200" rIns="76200" bIns="76200" spcCol="1270"/>
            <a:lstStyle/>
            <a:p>
              <a:pPr defTabSz="8890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n-GB" sz="1800" b="1" dirty="0"/>
                <a:t>Property </a:t>
              </a:r>
              <a:r>
                <a:rPr lang="en-GB" sz="1800" b="1" dirty="0" err="1"/>
                <a:t>inc.</a:t>
              </a:r>
              <a:r>
                <a:rPr lang="en-GB" sz="1800" b="1" dirty="0"/>
                <a:t> Land &amp; Depots</a:t>
              </a:r>
            </a:p>
          </p:txBody>
        </p:sp>
        <p:sp>
          <p:nvSpPr>
            <p:cNvPr id="12" name="L-Shape 11"/>
            <p:cNvSpPr/>
            <p:nvPr/>
          </p:nvSpPr>
          <p:spPr>
            <a:xfrm rot="5400000">
              <a:off x="3211984" y="2473685"/>
              <a:ext cx="1183223" cy="1968856"/>
            </a:xfrm>
            <a:prstGeom prst="corner">
              <a:avLst>
                <a:gd name="adj1" fmla="val 16120"/>
                <a:gd name="adj2" fmla="val 16110"/>
              </a:avLst>
            </a:prstGeom>
          </p:spPr>
          <p:style>
            <a:lnRef idx="1">
              <a:schemeClr val="accent5">
                <a:hueOff val="-3786091"/>
                <a:satOff val="22463"/>
                <a:lumOff val="-7386"/>
                <a:alphaOff val="0"/>
              </a:schemeClr>
            </a:lnRef>
            <a:fillRef idx="3">
              <a:schemeClr val="accent5">
                <a:hueOff val="-3786091"/>
                <a:satOff val="22463"/>
                <a:lumOff val="-7386"/>
                <a:alphaOff val="0"/>
              </a:schemeClr>
            </a:fillRef>
            <a:effectRef idx="3">
              <a:schemeClr val="accent5">
                <a:hueOff val="-3786091"/>
                <a:satOff val="22463"/>
                <a:lumOff val="-7386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2941379" y="3110310"/>
              <a:ext cx="2109617" cy="961964"/>
            </a:xfrm>
            <a:custGeom>
              <a:avLst/>
              <a:gdLst>
                <a:gd name="connsiteX0" fmla="*/ 0 w 2620613"/>
                <a:gd name="connsiteY0" fmla="*/ 0 h 1558078"/>
                <a:gd name="connsiteX1" fmla="*/ 2620613 w 2620613"/>
                <a:gd name="connsiteY1" fmla="*/ 0 h 1558078"/>
                <a:gd name="connsiteX2" fmla="*/ 2620613 w 2620613"/>
                <a:gd name="connsiteY2" fmla="*/ 1558078 h 1558078"/>
                <a:gd name="connsiteX3" fmla="*/ 0 w 2620613"/>
                <a:gd name="connsiteY3" fmla="*/ 1558078 h 1558078"/>
                <a:gd name="connsiteX4" fmla="*/ 0 w 2620613"/>
                <a:gd name="connsiteY4" fmla="*/ 0 h 15580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20613" h="1558078">
                  <a:moveTo>
                    <a:pt x="0" y="0"/>
                  </a:moveTo>
                  <a:lnTo>
                    <a:pt x="2620613" y="0"/>
                  </a:lnTo>
                  <a:lnTo>
                    <a:pt x="2620613" y="1558078"/>
                  </a:lnTo>
                  <a:lnTo>
                    <a:pt x="0" y="1558078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lIns="76200" tIns="76200" rIns="76200" bIns="76200" spcCol="1270"/>
            <a:lstStyle/>
            <a:p>
              <a:pPr defTabSz="8890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n-GB" sz="1800" b="1" dirty="0"/>
                <a:t>Track &amp; Communications</a:t>
              </a:r>
            </a:p>
          </p:txBody>
        </p:sp>
        <p:sp>
          <p:nvSpPr>
            <p:cNvPr id="15" name="L-Shape 14"/>
            <p:cNvSpPr/>
            <p:nvPr/>
          </p:nvSpPr>
          <p:spPr>
            <a:xfrm rot="5400000">
              <a:off x="5252849" y="1935232"/>
              <a:ext cx="1183223" cy="1968856"/>
            </a:xfrm>
            <a:prstGeom prst="corner">
              <a:avLst>
                <a:gd name="adj1" fmla="val 16120"/>
                <a:gd name="adj2" fmla="val 16110"/>
              </a:avLst>
            </a:prstGeom>
          </p:spPr>
          <p:style>
            <a:lnRef idx="1">
              <a:schemeClr val="accent5">
                <a:hueOff val="-7572182"/>
                <a:satOff val="44926"/>
                <a:lumOff val="-14771"/>
                <a:alphaOff val="0"/>
              </a:schemeClr>
            </a:lnRef>
            <a:fillRef idx="3">
              <a:schemeClr val="accent5">
                <a:hueOff val="-7572182"/>
                <a:satOff val="44926"/>
                <a:lumOff val="-14771"/>
                <a:alphaOff val="0"/>
              </a:schemeClr>
            </a:fillRef>
            <a:effectRef idx="3">
              <a:schemeClr val="accent5">
                <a:hueOff val="-7572182"/>
                <a:satOff val="44926"/>
                <a:lumOff val="-14771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5076394" y="2522972"/>
              <a:ext cx="1777857" cy="1558826"/>
            </a:xfrm>
            <a:custGeom>
              <a:avLst/>
              <a:gdLst>
                <a:gd name="connsiteX0" fmla="*/ 0 w 1777494"/>
                <a:gd name="connsiteY0" fmla="*/ 0 h 1558078"/>
                <a:gd name="connsiteX1" fmla="*/ 1777494 w 1777494"/>
                <a:gd name="connsiteY1" fmla="*/ 0 h 1558078"/>
                <a:gd name="connsiteX2" fmla="*/ 1777494 w 1777494"/>
                <a:gd name="connsiteY2" fmla="*/ 1558078 h 1558078"/>
                <a:gd name="connsiteX3" fmla="*/ 0 w 1777494"/>
                <a:gd name="connsiteY3" fmla="*/ 1558078 h 1558078"/>
                <a:gd name="connsiteX4" fmla="*/ 0 w 1777494"/>
                <a:gd name="connsiteY4" fmla="*/ 0 h 15580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77494" h="1558078">
                  <a:moveTo>
                    <a:pt x="0" y="0"/>
                  </a:moveTo>
                  <a:lnTo>
                    <a:pt x="1777494" y="0"/>
                  </a:lnTo>
                  <a:lnTo>
                    <a:pt x="1777494" y="1558078"/>
                  </a:lnTo>
                  <a:lnTo>
                    <a:pt x="0" y="1558078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lIns="76200" tIns="76200" rIns="76200" bIns="76200" spcCol="1270"/>
            <a:lstStyle/>
            <a:p>
              <a:pPr defTabSz="8890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n-GB" sz="1800" b="1" dirty="0"/>
                <a:t>Stations &amp; Trains</a:t>
              </a:r>
            </a:p>
          </p:txBody>
        </p:sp>
        <p:sp>
          <p:nvSpPr>
            <p:cNvPr id="18" name="L-Shape 17"/>
            <p:cNvSpPr/>
            <p:nvPr/>
          </p:nvSpPr>
          <p:spPr>
            <a:xfrm rot="5400000">
              <a:off x="7316397" y="1396778"/>
              <a:ext cx="1183223" cy="1968856"/>
            </a:xfrm>
            <a:prstGeom prst="corner">
              <a:avLst>
                <a:gd name="adj1" fmla="val 16120"/>
                <a:gd name="adj2" fmla="val 16110"/>
              </a:avLst>
            </a:prstGeom>
          </p:spPr>
          <p:style>
            <a:lnRef idx="1">
              <a:schemeClr val="accent5">
                <a:hueOff val="-11358273"/>
                <a:satOff val="67389"/>
                <a:lumOff val="-22157"/>
                <a:alphaOff val="0"/>
              </a:schemeClr>
            </a:lnRef>
            <a:fillRef idx="3">
              <a:schemeClr val="accent5">
                <a:hueOff val="-11358273"/>
                <a:satOff val="67389"/>
                <a:lumOff val="-22157"/>
                <a:alphaOff val="0"/>
              </a:schemeClr>
            </a:fillRef>
            <a:effectRef idx="3">
              <a:schemeClr val="accent5">
                <a:hueOff val="-11358273"/>
                <a:satOff val="67389"/>
                <a:lumOff val="-22157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9" name="Freeform 18"/>
            <p:cNvSpPr/>
            <p:nvPr/>
          </p:nvSpPr>
          <p:spPr>
            <a:xfrm>
              <a:off x="7190774" y="1984844"/>
              <a:ext cx="1671503" cy="1558826"/>
            </a:xfrm>
            <a:custGeom>
              <a:avLst/>
              <a:gdLst>
                <a:gd name="connsiteX0" fmla="*/ 0 w 1672142"/>
                <a:gd name="connsiteY0" fmla="*/ 0 h 1558078"/>
                <a:gd name="connsiteX1" fmla="*/ 1672142 w 1672142"/>
                <a:gd name="connsiteY1" fmla="*/ 0 h 1558078"/>
                <a:gd name="connsiteX2" fmla="*/ 1672142 w 1672142"/>
                <a:gd name="connsiteY2" fmla="*/ 1558078 h 1558078"/>
                <a:gd name="connsiteX3" fmla="*/ 0 w 1672142"/>
                <a:gd name="connsiteY3" fmla="*/ 1558078 h 1558078"/>
                <a:gd name="connsiteX4" fmla="*/ 0 w 1672142"/>
                <a:gd name="connsiteY4" fmla="*/ 0 h 15580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142" h="1558078">
                  <a:moveTo>
                    <a:pt x="0" y="0"/>
                  </a:moveTo>
                  <a:lnTo>
                    <a:pt x="1672142" y="0"/>
                  </a:lnTo>
                  <a:lnTo>
                    <a:pt x="1672142" y="1558078"/>
                  </a:lnTo>
                  <a:lnTo>
                    <a:pt x="0" y="1558078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lIns="76200" tIns="76200" rIns="76200" bIns="76200" spcCol="1270"/>
            <a:lstStyle/>
            <a:p>
              <a:pPr defTabSz="8890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n-GB" sz="1800" b="1" dirty="0"/>
                <a:t>Passenger Info &amp; Hospitality</a:t>
              </a:r>
            </a:p>
          </p:txBody>
        </p:sp>
      </p:grpSp>
      <p:sp>
        <p:nvSpPr>
          <p:cNvPr id="47109" name="TextBox 4"/>
          <p:cNvSpPr txBox="1">
            <a:spLocks noChangeArrowheads="1"/>
          </p:cNvSpPr>
          <p:nvPr/>
        </p:nvSpPr>
        <p:spPr bwMode="auto">
          <a:xfrm>
            <a:off x="1339850" y="1916113"/>
            <a:ext cx="2800350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Arial" pitchFamily="34" charset="0"/>
              <a:buChar char="►"/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folHlink"/>
              </a:buClr>
              <a:buChar char="•"/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Font typeface="Arial" pitchFamily="34" charset="0"/>
              <a:buChar char="-"/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GB" altLang="en-US" sz="2000">
                <a:solidFill>
                  <a:schemeClr val="tx2"/>
                </a:solidFill>
              </a:rPr>
              <a:t>ICT is now vital to enable each level to operate</a:t>
            </a:r>
            <a:endParaRPr lang="en-GB" altLang="en-US" sz="2000" u="sng">
              <a:solidFill>
                <a:schemeClr val="tx2"/>
              </a:solidFill>
            </a:endParaRPr>
          </a:p>
        </p:txBody>
      </p:sp>
      <p:sp>
        <p:nvSpPr>
          <p:cNvPr id="47110" name="TextBox 8"/>
          <p:cNvSpPr txBox="1">
            <a:spLocks noChangeArrowheads="1"/>
          </p:cNvSpPr>
          <p:nvPr/>
        </p:nvSpPr>
        <p:spPr bwMode="auto">
          <a:xfrm>
            <a:off x="6016625" y="3716338"/>
            <a:ext cx="2660650" cy="2555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Arial" pitchFamily="34" charset="0"/>
              <a:buChar char="►"/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folHlink"/>
              </a:buClr>
              <a:buChar char="•"/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Font typeface="Arial" pitchFamily="34" charset="0"/>
              <a:buChar char="-"/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GB" altLang="en-US" sz="2000">
                <a:solidFill>
                  <a:schemeClr val="tx2"/>
                </a:solidFill>
              </a:rPr>
              <a:t>… and to make ICT work effectively the business needs each use of a digital system at each level to interconnect seamlessly within and across the levels</a:t>
            </a:r>
            <a:endParaRPr lang="en-GB" altLang="en-US" sz="2000" u="sng">
              <a:solidFill>
                <a:schemeClr val="tx2"/>
              </a:solidFill>
            </a:endParaRPr>
          </a:p>
        </p:txBody>
      </p:sp>
      <p:sp>
        <p:nvSpPr>
          <p:cNvPr id="47111" name="TextBox 7"/>
          <p:cNvSpPr txBox="1">
            <a:spLocks noChangeArrowheads="1"/>
          </p:cNvSpPr>
          <p:nvPr/>
        </p:nvSpPr>
        <p:spPr bwMode="auto">
          <a:xfrm>
            <a:off x="984250" y="5065713"/>
            <a:ext cx="4818063" cy="1076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Arial" pitchFamily="34" charset="0"/>
              <a:buChar char="►"/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folHlink"/>
              </a:buClr>
              <a:buChar char="•"/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Font typeface="Arial" pitchFamily="34" charset="0"/>
              <a:buChar char="-"/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GB" altLang="en-US" sz="3200" b="1" dirty="0" smtClean="0"/>
              <a:t>Risk </a:t>
            </a:r>
            <a:r>
              <a:rPr lang="en-GB" altLang="en-US" sz="3200" b="1" dirty="0"/>
              <a:t>Appears Everywhere</a:t>
            </a:r>
          </a:p>
        </p:txBody>
      </p:sp>
      <p:sp>
        <p:nvSpPr>
          <p:cNvPr id="22" name="Freeform 21"/>
          <p:cNvSpPr/>
          <p:nvPr/>
        </p:nvSpPr>
        <p:spPr>
          <a:xfrm flipH="1" flipV="1">
            <a:off x="2608263" y="3933825"/>
            <a:ext cx="668337" cy="646113"/>
          </a:xfrm>
          <a:custGeom>
            <a:avLst/>
            <a:gdLst>
              <a:gd name="connsiteX0" fmla="*/ 0 w 1084521"/>
              <a:gd name="connsiteY0" fmla="*/ 738743 h 738743"/>
              <a:gd name="connsiteX1" fmla="*/ 276447 w 1084521"/>
              <a:gd name="connsiteY1" fmla="*/ 143320 h 738743"/>
              <a:gd name="connsiteX2" fmla="*/ 850605 w 1084521"/>
              <a:gd name="connsiteY2" fmla="*/ 15729 h 738743"/>
              <a:gd name="connsiteX3" fmla="*/ 1084521 w 1084521"/>
              <a:gd name="connsiteY3" fmla="*/ 409134 h 7387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84521" h="738743">
                <a:moveTo>
                  <a:pt x="0" y="738743"/>
                </a:moveTo>
                <a:cubicBezTo>
                  <a:pt x="67340" y="501282"/>
                  <a:pt x="134680" y="263822"/>
                  <a:pt x="276447" y="143320"/>
                </a:cubicBezTo>
                <a:cubicBezTo>
                  <a:pt x="418214" y="22818"/>
                  <a:pt x="715926" y="-28573"/>
                  <a:pt x="850605" y="15729"/>
                </a:cubicBezTo>
                <a:cubicBezTo>
                  <a:pt x="985284" y="60031"/>
                  <a:pt x="1050851" y="340022"/>
                  <a:pt x="1084521" y="409134"/>
                </a:cubicBezTo>
              </a:path>
            </a:pathLst>
          </a:custGeom>
          <a:noFill/>
          <a:ln w="38100">
            <a:prstDash val="dashDot"/>
            <a:headEnd type="triangle"/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50000"/>
              </a:spcBef>
              <a:defRPr/>
            </a:pPr>
            <a:endParaRPr lang="en-GB"/>
          </a:p>
        </p:txBody>
      </p:sp>
      <p:sp>
        <p:nvSpPr>
          <p:cNvPr id="23" name="Freeform 22"/>
          <p:cNvSpPr/>
          <p:nvPr/>
        </p:nvSpPr>
        <p:spPr>
          <a:xfrm flipH="1" flipV="1">
            <a:off x="4624388" y="3430588"/>
            <a:ext cx="668337" cy="646112"/>
          </a:xfrm>
          <a:custGeom>
            <a:avLst/>
            <a:gdLst>
              <a:gd name="connsiteX0" fmla="*/ 0 w 1084521"/>
              <a:gd name="connsiteY0" fmla="*/ 738743 h 738743"/>
              <a:gd name="connsiteX1" fmla="*/ 276447 w 1084521"/>
              <a:gd name="connsiteY1" fmla="*/ 143320 h 738743"/>
              <a:gd name="connsiteX2" fmla="*/ 850605 w 1084521"/>
              <a:gd name="connsiteY2" fmla="*/ 15729 h 738743"/>
              <a:gd name="connsiteX3" fmla="*/ 1084521 w 1084521"/>
              <a:gd name="connsiteY3" fmla="*/ 409134 h 7387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84521" h="738743">
                <a:moveTo>
                  <a:pt x="0" y="738743"/>
                </a:moveTo>
                <a:cubicBezTo>
                  <a:pt x="67340" y="501282"/>
                  <a:pt x="134680" y="263822"/>
                  <a:pt x="276447" y="143320"/>
                </a:cubicBezTo>
                <a:cubicBezTo>
                  <a:pt x="418214" y="22818"/>
                  <a:pt x="715926" y="-28573"/>
                  <a:pt x="850605" y="15729"/>
                </a:cubicBezTo>
                <a:cubicBezTo>
                  <a:pt x="985284" y="60031"/>
                  <a:pt x="1050851" y="340022"/>
                  <a:pt x="1084521" y="409134"/>
                </a:cubicBezTo>
              </a:path>
            </a:pathLst>
          </a:custGeom>
          <a:noFill/>
          <a:ln w="38100">
            <a:prstDash val="dashDot"/>
            <a:headEnd type="triangle"/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50000"/>
              </a:spcBef>
              <a:defRPr/>
            </a:pPr>
            <a:endParaRPr lang="en-GB"/>
          </a:p>
        </p:txBody>
      </p:sp>
      <p:sp>
        <p:nvSpPr>
          <p:cNvPr id="24" name="Freeform 23"/>
          <p:cNvSpPr/>
          <p:nvPr/>
        </p:nvSpPr>
        <p:spPr>
          <a:xfrm flipH="1" flipV="1">
            <a:off x="6697663" y="2781300"/>
            <a:ext cx="666750" cy="646113"/>
          </a:xfrm>
          <a:custGeom>
            <a:avLst/>
            <a:gdLst>
              <a:gd name="connsiteX0" fmla="*/ 0 w 1084521"/>
              <a:gd name="connsiteY0" fmla="*/ 738743 h 738743"/>
              <a:gd name="connsiteX1" fmla="*/ 276447 w 1084521"/>
              <a:gd name="connsiteY1" fmla="*/ 143320 h 738743"/>
              <a:gd name="connsiteX2" fmla="*/ 850605 w 1084521"/>
              <a:gd name="connsiteY2" fmla="*/ 15729 h 738743"/>
              <a:gd name="connsiteX3" fmla="*/ 1084521 w 1084521"/>
              <a:gd name="connsiteY3" fmla="*/ 409134 h 7387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84521" h="738743">
                <a:moveTo>
                  <a:pt x="0" y="738743"/>
                </a:moveTo>
                <a:cubicBezTo>
                  <a:pt x="67340" y="501282"/>
                  <a:pt x="134680" y="263822"/>
                  <a:pt x="276447" y="143320"/>
                </a:cubicBezTo>
                <a:cubicBezTo>
                  <a:pt x="418214" y="22818"/>
                  <a:pt x="715926" y="-28573"/>
                  <a:pt x="850605" y="15729"/>
                </a:cubicBezTo>
                <a:cubicBezTo>
                  <a:pt x="985284" y="60031"/>
                  <a:pt x="1050851" y="340022"/>
                  <a:pt x="1084521" y="409134"/>
                </a:cubicBezTo>
              </a:path>
            </a:pathLst>
          </a:custGeom>
          <a:noFill/>
          <a:ln w="38100">
            <a:prstDash val="dashDot"/>
            <a:headEnd type="triangle"/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50000"/>
              </a:spcBef>
              <a:defRPr/>
            </a:pPr>
            <a:endParaRPr lang="en-GB"/>
          </a:p>
        </p:txBody>
      </p:sp>
      <p:sp>
        <p:nvSpPr>
          <p:cNvPr id="20" name="Rectangle 7"/>
          <p:cNvSpPr txBox="1">
            <a:spLocks noGrp="1" noChangeArrowheads="1"/>
          </p:cNvSpPr>
          <p:nvPr/>
        </p:nvSpPr>
        <p:spPr bwMode="auto">
          <a:xfrm>
            <a:off x="250825" y="6343739"/>
            <a:ext cx="7345363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r>
              <a:rPr lang="en-US" sz="1000" dirty="0" smtClean="0">
                <a:solidFill>
                  <a:schemeClr val="bg1"/>
                </a:solidFill>
              </a:rPr>
              <a:t>UIC – Rail System Department – Dr. Marc ANTONI – </a:t>
            </a:r>
            <a:r>
              <a:rPr lang="en-US" sz="1000" dirty="0" smtClean="0">
                <a:solidFill>
                  <a:schemeClr val="bg1"/>
                </a:solidFill>
              </a:rPr>
              <a:t>24 November </a:t>
            </a:r>
            <a:r>
              <a:rPr lang="en-US" sz="1000" dirty="0" smtClean="0">
                <a:solidFill>
                  <a:schemeClr val="bg1"/>
                </a:solidFill>
              </a:rPr>
              <a:t>2015</a:t>
            </a:r>
            <a:endParaRPr lang="en-US" sz="1000" dirty="0">
              <a:solidFill>
                <a:schemeClr val="bg1"/>
              </a:solidFill>
            </a:endParaRPr>
          </a:p>
        </p:txBody>
      </p:sp>
      <p:sp>
        <p:nvSpPr>
          <p:cNvPr id="21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674683" y="6372221"/>
            <a:ext cx="719139" cy="179386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58005F3D-4258-446A-9C04-B8219E6727DF}" type="slidenum">
              <a:rPr lang="en-GB" sz="1000" smtClean="0">
                <a:solidFill>
                  <a:schemeClr val="bg1"/>
                </a:solidFill>
              </a:rPr>
              <a:pPr>
                <a:defRPr/>
              </a:pPr>
              <a:t>10</a:t>
            </a:fld>
            <a:endParaRPr lang="en-GB" sz="1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1030381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3420" y="984151"/>
            <a:ext cx="7423150" cy="379412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en-GB" sz="3200" dirty="0" smtClean="0"/>
              <a:t>What does that mean to us?</a:t>
            </a:r>
            <a:br>
              <a:rPr lang="en-GB" sz="3200" dirty="0" smtClean="0"/>
            </a:br>
            <a:r>
              <a:rPr lang="en-GB" sz="2800" dirty="0" smtClean="0"/>
              <a:t>Considering railway as a system</a:t>
            </a:r>
            <a:endParaRPr lang="en-GB" sz="2800" dirty="0"/>
          </a:p>
        </p:txBody>
      </p:sp>
      <p:sp>
        <p:nvSpPr>
          <p:cNvPr id="20" name="Rectangle 7"/>
          <p:cNvSpPr txBox="1">
            <a:spLocks noGrp="1" noChangeArrowheads="1"/>
          </p:cNvSpPr>
          <p:nvPr/>
        </p:nvSpPr>
        <p:spPr bwMode="auto">
          <a:xfrm>
            <a:off x="250825" y="6343739"/>
            <a:ext cx="7345363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r>
              <a:rPr lang="en-US" sz="1000" dirty="0" smtClean="0">
                <a:solidFill>
                  <a:schemeClr val="bg1"/>
                </a:solidFill>
              </a:rPr>
              <a:t>UIC – Rail System Department – Dr. Marc ANTONI – </a:t>
            </a:r>
            <a:r>
              <a:rPr lang="en-US" sz="1000" dirty="0" smtClean="0">
                <a:solidFill>
                  <a:schemeClr val="bg1"/>
                </a:solidFill>
              </a:rPr>
              <a:t>24 November </a:t>
            </a:r>
            <a:r>
              <a:rPr lang="en-US" sz="1000" dirty="0" smtClean="0">
                <a:solidFill>
                  <a:schemeClr val="bg1"/>
                </a:solidFill>
              </a:rPr>
              <a:t>2015</a:t>
            </a:r>
            <a:endParaRPr lang="en-US" sz="1000" dirty="0">
              <a:solidFill>
                <a:schemeClr val="bg1"/>
              </a:solidFill>
            </a:endParaRPr>
          </a:p>
        </p:txBody>
      </p:sp>
      <p:sp>
        <p:nvSpPr>
          <p:cNvPr id="21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674683" y="6372221"/>
            <a:ext cx="719139" cy="179386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58005F3D-4258-446A-9C04-B8219E6727DF}" type="slidenum">
              <a:rPr lang="en-GB" sz="1000" smtClean="0">
                <a:solidFill>
                  <a:schemeClr val="bg1"/>
                </a:solidFill>
              </a:rPr>
              <a:pPr>
                <a:defRPr/>
              </a:pPr>
              <a:t>11</a:t>
            </a:fld>
            <a:endParaRPr lang="en-GB" sz="1000" dirty="0">
              <a:solidFill>
                <a:schemeClr val="bg1"/>
              </a:solidFill>
            </a:endParaRPr>
          </a:p>
        </p:txBody>
      </p:sp>
      <p:sp>
        <p:nvSpPr>
          <p:cNvPr id="25" name="Rectangle 3"/>
          <p:cNvSpPr txBox="1">
            <a:spLocks noChangeArrowheads="1"/>
          </p:cNvSpPr>
          <p:nvPr/>
        </p:nvSpPr>
        <p:spPr>
          <a:xfrm>
            <a:off x="447675" y="1535113"/>
            <a:ext cx="8137525" cy="554037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/>
          <a:lstStyle/>
          <a:p>
            <a:pPr marL="293688" marR="0" lvl="0" indent="-293688" algn="l" defTabSz="914400" rtl="0" eaLnBrk="1" fontAlgn="auto" latinLnBrk="0" hangingPunct="1">
              <a:lnSpc>
                <a:spcPct val="100000"/>
              </a:lnSpc>
              <a:spcBef>
                <a:spcPts val="1700"/>
              </a:spcBef>
              <a:spcAft>
                <a:spcPts val="0"/>
              </a:spcAft>
              <a:buClrTx/>
              <a:buSzPct val="100000"/>
              <a:buFontTx/>
              <a:buNone/>
              <a:tabLst/>
              <a:defRPr/>
            </a:pPr>
            <a:r>
              <a:rPr kumimoji="0" lang="en-GB" altLang="ko-KR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675C53"/>
                </a:solidFill>
                <a:effectLst/>
                <a:uLnTx/>
                <a:uFillTx/>
                <a:latin typeface="Arial"/>
                <a:ea typeface="굴림" pitchFamily="34" charset="-127"/>
              </a:rPr>
              <a:t>The railway system is in “stable imbalance”</a:t>
            </a:r>
          </a:p>
          <a:p>
            <a:pPr marL="293688" marR="0" lvl="0" indent="-293688" algn="l" defTabSz="914400" rtl="0" eaLnBrk="1" fontAlgn="auto" latinLnBrk="0" hangingPunct="1">
              <a:lnSpc>
                <a:spcPct val="100000"/>
              </a:lnSpc>
              <a:spcBef>
                <a:spcPts val="1700"/>
              </a:spcBef>
              <a:spcAft>
                <a:spcPts val="0"/>
              </a:spcAft>
              <a:buClrTx/>
              <a:buSzPct val="100000"/>
              <a:buFont typeface="Wingdings" pitchFamily="2" charset="2"/>
              <a:buNone/>
              <a:tabLst/>
              <a:defRPr/>
            </a:pPr>
            <a:r>
              <a:rPr kumimoji="0" lang="en-GB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675C53"/>
                </a:solidFill>
                <a:effectLst/>
                <a:uLnTx/>
                <a:uFillTx/>
                <a:latin typeface="Arial"/>
                <a:ea typeface="굴림" pitchFamily="34" charset="-127"/>
              </a:rPr>
              <a:t>	</a:t>
            </a:r>
            <a:r>
              <a:rPr kumimoji="0" lang="en-GB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675C53"/>
                </a:solidFill>
                <a:effectLst/>
                <a:uLnTx/>
                <a:uFillTx/>
                <a:latin typeface="Arial"/>
                <a:ea typeface="굴림" pitchFamily="34" charset="-127"/>
                <a:sym typeface="Wingdings" pitchFamily="2" charset="2"/>
              </a:rPr>
              <a:t>An evolution of </a:t>
            </a:r>
            <a:r>
              <a:rPr kumimoji="0" lang="en-GB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675C53"/>
                </a:solidFill>
                <a:effectLst/>
                <a:uLnTx/>
                <a:uFillTx/>
                <a:latin typeface="Arial"/>
                <a:ea typeface="굴림" pitchFamily="34" charset="-127"/>
              </a:rPr>
              <a:t>one dimension has an impact on the others</a:t>
            </a:r>
          </a:p>
        </p:txBody>
      </p:sp>
      <p:pic>
        <p:nvPicPr>
          <p:cNvPr id="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98806" y="2607937"/>
            <a:ext cx="3581400" cy="3686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7" name="Group 12"/>
          <p:cNvGrpSpPr>
            <a:grpSpLocks/>
          </p:cNvGrpSpPr>
          <p:nvPr/>
        </p:nvGrpSpPr>
        <p:grpSpPr bwMode="auto">
          <a:xfrm>
            <a:off x="2794000" y="2638425"/>
            <a:ext cx="3390900" cy="3200400"/>
            <a:chOff x="2024" y="1696"/>
            <a:chExt cx="2136" cy="2016"/>
          </a:xfrm>
        </p:grpSpPr>
        <p:sp>
          <p:nvSpPr>
            <p:cNvPr id="28" name="Line 6"/>
            <p:cNvSpPr>
              <a:spLocks noChangeShapeType="1"/>
            </p:cNvSpPr>
            <p:nvPr/>
          </p:nvSpPr>
          <p:spPr bwMode="auto">
            <a:xfrm flipH="1">
              <a:off x="2336" y="1696"/>
              <a:ext cx="760" cy="200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29" name="Line 7"/>
            <p:cNvSpPr>
              <a:spLocks noChangeShapeType="1"/>
            </p:cNvSpPr>
            <p:nvPr/>
          </p:nvSpPr>
          <p:spPr bwMode="auto">
            <a:xfrm flipV="1">
              <a:off x="2344" y="2464"/>
              <a:ext cx="1816" cy="1248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30" name="Line 8"/>
            <p:cNvSpPr>
              <a:spLocks noChangeShapeType="1"/>
            </p:cNvSpPr>
            <p:nvPr/>
          </p:nvSpPr>
          <p:spPr bwMode="auto">
            <a:xfrm flipH="1">
              <a:off x="2024" y="2464"/>
              <a:ext cx="2128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31" name="Line 10"/>
            <p:cNvSpPr>
              <a:spLocks noChangeShapeType="1"/>
            </p:cNvSpPr>
            <p:nvPr/>
          </p:nvSpPr>
          <p:spPr bwMode="auto">
            <a:xfrm>
              <a:off x="3088" y="1696"/>
              <a:ext cx="768" cy="200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32" name="Line 11"/>
            <p:cNvSpPr>
              <a:spLocks noChangeShapeType="1"/>
            </p:cNvSpPr>
            <p:nvPr/>
          </p:nvSpPr>
          <p:spPr bwMode="auto">
            <a:xfrm>
              <a:off x="2032" y="2464"/>
              <a:ext cx="1824" cy="123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</p:grpSp>
      <p:sp>
        <p:nvSpPr>
          <p:cNvPr id="33" name="Text Box 13"/>
          <p:cNvSpPr txBox="1">
            <a:spLocks noChangeArrowheads="1"/>
          </p:cNvSpPr>
          <p:nvPr/>
        </p:nvSpPr>
        <p:spPr bwMode="auto">
          <a:xfrm>
            <a:off x="4521200" y="2444750"/>
            <a:ext cx="2644775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b="1" dirty="0"/>
              <a:t>Men </a:t>
            </a:r>
            <a:r>
              <a:rPr lang="en-GB" b="1" dirty="0" smtClean="0"/>
              <a:t>– Human capital </a:t>
            </a:r>
            <a:r>
              <a:rPr lang="en-GB" dirty="0" smtClean="0"/>
              <a:t>(</a:t>
            </a:r>
            <a:r>
              <a:rPr lang="en-GB" sz="1600" dirty="0" smtClean="0"/>
              <a:t>organisation</a:t>
            </a:r>
            <a:r>
              <a:rPr lang="en-GB" sz="1600" dirty="0"/>
              <a:t>, skills, education, culture</a:t>
            </a:r>
            <a:r>
              <a:rPr lang="en-GB" dirty="0"/>
              <a:t>…)</a:t>
            </a:r>
          </a:p>
        </p:txBody>
      </p:sp>
      <p:sp>
        <p:nvSpPr>
          <p:cNvPr id="34" name="Text Box 14"/>
          <p:cNvSpPr txBox="1">
            <a:spLocks noChangeArrowheads="1"/>
          </p:cNvSpPr>
          <p:nvPr/>
        </p:nvSpPr>
        <p:spPr bwMode="auto">
          <a:xfrm>
            <a:off x="6299200" y="3435350"/>
            <a:ext cx="2695575" cy="1169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b="1" dirty="0" smtClean="0"/>
              <a:t>Operation principles - Rules</a:t>
            </a:r>
            <a:r>
              <a:rPr lang="en-GB" dirty="0" smtClean="0"/>
              <a:t> </a:t>
            </a:r>
            <a:r>
              <a:rPr lang="en-GB" dirty="0"/>
              <a:t>(</a:t>
            </a:r>
            <a:r>
              <a:rPr lang="en-GB" sz="1600" dirty="0"/>
              <a:t>operation rules, laws, technical directives, track </a:t>
            </a:r>
            <a:r>
              <a:rPr lang="en-GB" sz="1600" dirty="0" smtClean="0"/>
              <a:t>ownership management</a:t>
            </a:r>
            <a:r>
              <a:rPr lang="en-GB" dirty="0"/>
              <a:t>…)</a:t>
            </a:r>
          </a:p>
        </p:txBody>
      </p:sp>
      <p:sp>
        <p:nvSpPr>
          <p:cNvPr id="35" name="Text Box 15"/>
          <p:cNvSpPr txBox="1">
            <a:spLocks noChangeArrowheads="1"/>
          </p:cNvSpPr>
          <p:nvPr/>
        </p:nvSpPr>
        <p:spPr bwMode="auto">
          <a:xfrm>
            <a:off x="476250" y="3432175"/>
            <a:ext cx="2324100" cy="1169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b="1" dirty="0"/>
              <a:t>Environment </a:t>
            </a:r>
            <a:r>
              <a:rPr lang="en-GB" b="1" dirty="0" smtClean="0"/>
              <a:t> by sub network </a:t>
            </a:r>
            <a:r>
              <a:rPr lang="en-GB" dirty="0" smtClean="0"/>
              <a:t>(</a:t>
            </a:r>
            <a:r>
              <a:rPr lang="en-GB" sz="1600" dirty="0" smtClean="0"/>
              <a:t>economical </a:t>
            </a:r>
            <a:r>
              <a:rPr lang="en-GB" sz="1600" dirty="0"/>
              <a:t>and safety targets, traffic, track </a:t>
            </a:r>
            <a:r>
              <a:rPr lang="en-GB" sz="1600" dirty="0" smtClean="0"/>
              <a:t>ownership policy…</a:t>
            </a:r>
            <a:r>
              <a:rPr lang="en-GB" dirty="0" smtClean="0"/>
              <a:t>)</a:t>
            </a:r>
            <a:endParaRPr lang="en-GB" dirty="0"/>
          </a:p>
        </p:txBody>
      </p:sp>
      <p:sp>
        <p:nvSpPr>
          <p:cNvPr id="36" name="Text Box 16"/>
          <p:cNvSpPr txBox="1">
            <a:spLocks noChangeArrowheads="1"/>
          </p:cNvSpPr>
          <p:nvPr/>
        </p:nvSpPr>
        <p:spPr bwMode="auto">
          <a:xfrm>
            <a:off x="593725" y="5111750"/>
            <a:ext cx="2819400" cy="892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b="1" dirty="0"/>
              <a:t>Infrastructure</a:t>
            </a:r>
            <a:r>
              <a:rPr lang="en-GB" dirty="0"/>
              <a:t> (</a:t>
            </a:r>
            <a:r>
              <a:rPr lang="en-GB" sz="1600" dirty="0"/>
              <a:t>track, signalling, </a:t>
            </a:r>
            <a:r>
              <a:rPr lang="en-GB" sz="1600" dirty="0" smtClean="0"/>
              <a:t>traffic management, overhead </a:t>
            </a:r>
            <a:r>
              <a:rPr lang="en-GB" sz="1600" dirty="0"/>
              <a:t>lines, monitoring…</a:t>
            </a:r>
            <a:r>
              <a:rPr lang="en-GB" dirty="0"/>
              <a:t>)</a:t>
            </a:r>
          </a:p>
        </p:txBody>
      </p:sp>
      <p:sp>
        <p:nvSpPr>
          <p:cNvPr id="37" name="Text Box 17"/>
          <p:cNvSpPr txBox="1">
            <a:spLocks noChangeArrowheads="1"/>
          </p:cNvSpPr>
          <p:nvPr/>
        </p:nvSpPr>
        <p:spPr bwMode="auto">
          <a:xfrm>
            <a:off x="6137275" y="5124450"/>
            <a:ext cx="2963863" cy="1169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 dirty="0"/>
              <a:t>Rolling </a:t>
            </a:r>
            <a:r>
              <a:rPr lang="en-US" b="1" dirty="0" smtClean="0"/>
              <a:t>stock</a:t>
            </a:r>
            <a:r>
              <a:rPr lang="en-US" dirty="0" smtClean="0"/>
              <a:t> </a:t>
            </a:r>
            <a:r>
              <a:rPr lang="en-US" sz="1600" dirty="0" smtClean="0"/>
              <a:t>(</a:t>
            </a:r>
            <a:r>
              <a:rPr lang="en-US" sz="1600" dirty="0" err="1" smtClean="0"/>
              <a:t>signalling</a:t>
            </a:r>
            <a:r>
              <a:rPr lang="en-US" sz="1600" dirty="0" smtClean="0"/>
              <a:t> systems, speed, load</a:t>
            </a:r>
            <a:r>
              <a:rPr lang="en-US" sz="1600" dirty="0" smtClean="0"/>
              <a:t>, </a:t>
            </a:r>
            <a:r>
              <a:rPr lang="en-US" sz="1600" dirty="0"/>
              <a:t>aerodynamics, </a:t>
            </a:r>
            <a:r>
              <a:rPr lang="en-US" sz="1600" dirty="0" smtClean="0"/>
              <a:t>acceleration</a:t>
            </a:r>
            <a:r>
              <a:rPr lang="en-US" sz="1600" dirty="0"/>
              <a:t>, monitoring</a:t>
            </a:r>
            <a:r>
              <a:rPr lang="en-US" dirty="0"/>
              <a:t>…)</a:t>
            </a:r>
          </a:p>
        </p:txBody>
      </p:sp>
      <p:sp>
        <p:nvSpPr>
          <p:cNvPr id="38" name="AutoShape 20"/>
          <p:cNvSpPr>
            <a:spLocks noChangeArrowheads="1"/>
          </p:cNvSpPr>
          <p:nvPr/>
        </p:nvSpPr>
        <p:spPr bwMode="auto">
          <a:xfrm rot="-5400000">
            <a:off x="3759200" y="5137150"/>
            <a:ext cx="1536700" cy="228600"/>
          </a:xfrm>
          <a:custGeom>
            <a:avLst/>
            <a:gdLst>
              <a:gd name="T0" fmla="*/ 2147483647 w 21600"/>
              <a:gd name="T1" fmla="*/ 0 h 21600"/>
              <a:gd name="T2" fmla="*/ 0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5400 h 21600"/>
              <a:gd name="T14" fmla="*/ 18900 w 21600"/>
              <a:gd name="T15" fmla="*/ 162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lnTo>
                  <a:pt x="16200" y="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lnTo>
                  <a:pt x="135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lnTo>
                  <a:pt x="0" y="5400"/>
                </a:lnTo>
                <a:close/>
              </a:path>
            </a:pathLst>
          </a:cu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vert="eaVert" wrap="none" anchor="ctr"/>
          <a:lstStyle/>
          <a:p>
            <a:endParaRPr lang="fr-FR"/>
          </a:p>
        </p:txBody>
      </p:sp>
      <p:sp>
        <p:nvSpPr>
          <p:cNvPr id="39" name="Text Box 19"/>
          <p:cNvSpPr txBox="1">
            <a:spLocks noChangeArrowheads="1"/>
          </p:cNvSpPr>
          <p:nvPr/>
        </p:nvSpPr>
        <p:spPr bwMode="auto">
          <a:xfrm>
            <a:off x="4327525" y="4010025"/>
            <a:ext cx="395288" cy="641350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  <a:extLst>
            <a:ext uri="{909E8E84-426E-40DD-AFC4-6F175D3DCCD1}"/>
            <a:ext uri="{91240B29-F687-4F45-9708-019B960494DF}"/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dirty="0"/>
              <a:t>G</a:t>
            </a:r>
            <a:br>
              <a:rPr lang="en-GB" dirty="0"/>
            </a:br>
            <a:r>
              <a:rPr lang="en-GB" dirty="0"/>
              <a:t>x</a:t>
            </a:r>
          </a:p>
        </p:txBody>
      </p:sp>
    </p:spTree>
    <p:extLst>
      <p:ext uri="{BB962C8B-B14F-4D97-AF65-F5344CB8AC3E}">
        <p14:creationId xmlns:p14="http://schemas.microsoft.com/office/powerpoint/2010/main" xmlns="" val="311030381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  <p:bldP spid="34" grpId="0"/>
      <p:bldP spid="35" grpId="0"/>
      <p:bldP spid="36" grpId="0"/>
      <p:bldP spid="37" grpId="0"/>
      <p:bldP spid="38" grpId="0" animBg="1"/>
      <p:bldP spid="3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3420" y="984151"/>
            <a:ext cx="7423150" cy="379412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en-GB" sz="3200" dirty="0" smtClean="0"/>
              <a:t>What does that mean to us?</a:t>
            </a:r>
            <a:br>
              <a:rPr lang="en-GB" sz="3200" dirty="0" smtClean="0"/>
            </a:br>
            <a:r>
              <a:rPr lang="en-GB" sz="2800" dirty="0" smtClean="0"/>
              <a:t>Considering first the severity level </a:t>
            </a:r>
            <a:endParaRPr lang="en-GB" sz="2800" dirty="0"/>
          </a:p>
        </p:txBody>
      </p:sp>
      <p:sp>
        <p:nvSpPr>
          <p:cNvPr id="20" name="Rectangle 7"/>
          <p:cNvSpPr txBox="1">
            <a:spLocks noGrp="1" noChangeArrowheads="1"/>
          </p:cNvSpPr>
          <p:nvPr/>
        </p:nvSpPr>
        <p:spPr bwMode="auto">
          <a:xfrm>
            <a:off x="250825" y="6343739"/>
            <a:ext cx="7345363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r>
              <a:rPr lang="en-US" sz="1000" dirty="0" smtClean="0">
                <a:solidFill>
                  <a:schemeClr val="bg1"/>
                </a:solidFill>
              </a:rPr>
              <a:t>UIC – Rail System Department – Dr. Marc ANTONI – </a:t>
            </a:r>
            <a:r>
              <a:rPr lang="en-US" sz="1000" dirty="0" smtClean="0">
                <a:solidFill>
                  <a:schemeClr val="bg1"/>
                </a:solidFill>
              </a:rPr>
              <a:t>24 November </a:t>
            </a:r>
            <a:r>
              <a:rPr lang="en-US" sz="1000" dirty="0" smtClean="0">
                <a:solidFill>
                  <a:schemeClr val="bg1"/>
                </a:solidFill>
              </a:rPr>
              <a:t>2015</a:t>
            </a:r>
            <a:endParaRPr lang="en-US" sz="1000" dirty="0">
              <a:solidFill>
                <a:schemeClr val="bg1"/>
              </a:solidFill>
            </a:endParaRPr>
          </a:p>
        </p:txBody>
      </p:sp>
      <p:sp>
        <p:nvSpPr>
          <p:cNvPr id="21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674683" y="6372221"/>
            <a:ext cx="719139" cy="179386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58005F3D-4258-446A-9C04-B8219E6727DF}" type="slidenum">
              <a:rPr lang="en-GB" sz="1000" smtClean="0">
                <a:solidFill>
                  <a:schemeClr val="bg1"/>
                </a:solidFill>
              </a:rPr>
              <a:pPr>
                <a:defRPr/>
              </a:pPr>
              <a:t>12</a:t>
            </a:fld>
            <a:endParaRPr lang="en-GB" sz="1000" dirty="0">
              <a:solidFill>
                <a:schemeClr val="bg1"/>
              </a:solidFill>
            </a:endParaRPr>
          </a:p>
        </p:txBody>
      </p:sp>
      <p:sp>
        <p:nvSpPr>
          <p:cNvPr id="25" name="Rectangle 3"/>
          <p:cNvSpPr txBox="1">
            <a:spLocks noChangeArrowheads="1"/>
          </p:cNvSpPr>
          <p:nvPr/>
        </p:nvSpPr>
        <p:spPr>
          <a:xfrm>
            <a:off x="447675" y="1535113"/>
            <a:ext cx="8516813" cy="597743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/>
          <a:lstStyle/>
          <a:p>
            <a:pPr marL="293688" marR="0" lvl="0" indent="-293688" algn="l" defTabSz="914400" rtl="0" eaLnBrk="1" fontAlgn="auto" latinLnBrk="0" hangingPunct="1">
              <a:lnSpc>
                <a:spcPct val="100000"/>
              </a:lnSpc>
              <a:spcBef>
                <a:spcPts val="1700"/>
              </a:spcBef>
              <a:spcAft>
                <a:spcPts val="0"/>
              </a:spcAft>
              <a:buClrTx/>
              <a:buSzPct val="100000"/>
              <a:buFontTx/>
              <a:buNone/>
              <a:tabLst/>
              <a:defRPr/>
            </a:pPr>
            <a:r>
              <a:rPr lang="en-GB" altLang="ko-KR" sz="2000" b="1" kern="0" dirty="0" smtClean="0">
                <a:solidFill>
                  <a:srgbClr val="675C53"/>
                </a:solidFill>
                <a:latin typeface="Arial"/>
                <a:ea typeface="굴림" pitchFamily="34" charset="-127"/>
              </a:rPr>
              <a:t>The “acceptable” and “unacceptable” consequences</a:t>
            </a:r>
            <a:r>
              <a:rPr kumimoji="0" lang="en-GB" altLang="ko-KR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675C53"/>
                </a:solidFill>
                <a:effectLst/>
                <a:uLnTx/>
                <a:uFillTx/>
                <a:latin typeface="Arial"/>
                <a:ea typeface="굴림" pitchFamily="34" charset="-127"/>
              </a:rPr>
              <a:t> have to be considered indifferently</a:t>
            </a:r>
          </a:p>
          <a:p>
            <a:pPr marL="293688" marR="0" lvl="0" indent="-293688" algn="l" defTabSz="914400" rtl="0" eaLnBrk="1" fontAlgn="auto" latinLnBrk="0" hangingPunct="1">
              <a:lnSpc>
                <a:spcPct val="100000"/>
              </a:lnSpc>
              <a:spcBef>
                <a:spcPts val="1700"/>
              </a:spcBef>
              <a:spcAft>
                <a:spcPts val="0"/>
              </a:spcAft>
              <a:buClrTx/>
              <a:buSzPct val="100000"/>
              <a:buFont typeface="Wingdings" pitchFamily="2" charset="2"/>
              <a:buNone/>
              <a:tabLst/>
              <a:defRPr/>
            </a:pPr>
            <a:r>
              <a:rPr kumimoji="0" lang="en-GB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675C53"/>
                </a:solidFill>
                <a:effectLst/>
                <a:uLnTx/>
                <a:uFillTx/>
                <a:latin typeface="Arial"/>
                <a:ea typeface="굴림" pitchFamily="34" charset="-127"/>
              </a:rPr>
              <a:t>	</a:t>
            </a:r>
            <a:r>
              <a:rPr kumimoji="0" lang="en-GB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675C53"/>
                </a:solidFill>
                <a:effectLst/>
                <a:uLnTx/>
                <a:uFillTx/>
                <a:latin typeface="Arial"/>
                <a:ea typeface="굴림" pitchFamily="34" charset="-127"/>
                <a:sym typeface="Wingdings" pitchFamily="2" charset="2"/>
              </a:rPr>
              <a:t>The</a:t>
            </a:r>
            <a:r>
              <a:rPr kumimoji="0" lang="en-GB" sz="2000" b="1" i="0" u="none" strike="noStrike" kern="0" cap="none" spc="0" normalizeH="0" noProof="0" dirty="0" smtClean="0">
                <a:ln>
                  <a:noFill/>
                </a:ln>
                <a:solidFill>
                  <a:srgbClr val="675C53"/>
                </a:solidFill>
                <a:effectLst/>
                <a:uLnTx/>
                <a:uFillTx/>
                <a:latin typeface="Arial"/>
                <a:ea typeface="굴림" pitchFamily="34" charset="-127"/>
                <a:sym typeface="Wingdings" pitchFamily="2" charset="2"/>
              </a:rPr>
              <a:t> unacceptable consequences have to be eradicated by design</a:t>
            </a:r>
            <a:r>
              <a:rPr kumimoji="0" lang="en-GB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675C53"/>
                </a:solidFill>
                <a:effectLst/>
                <a:uLnTx/>
                <a:uFillTx/>
                <a:latin typeface="Arial"/>
                <a:ea typeface="굴림" pitchFamily="34" charset="-127"/>
                <a:sym typeface="Wingdings" pitchFamily="2" charset="2"/>
              </a:rPr>
              <a:t> </a:t>
            </a:r>
            <a:endParaRPr kumimoji="0" lang="en-GB" sz="2000" b="1" i="0" u="none" strike="noStrike" kern="0" cap="none" spc="0" normalizeH="0" baseline="0" noProof="0" dirty="0" smtClean="0">
              <a:ln>
                <a:noFill/>
              </a:ln>
              <a:solidFill>
                <a:srgbClr val="675C53"/>
              </a:solidFill>
              <a:effectLst/>
              <a:uLnTx/>
              <a:uFillTx/>
              <a:latin typeface="Arial"/>
              <a:ea typeface="굴림" pitchFamily="34" charset="-127"/>
            </a:endParaRPr>
          </a:p>
        </p:txBody>
      </p:sp>
      <p:sp>
        <p:nvSpPr>
          <p:cNvPr id="27" name="Rectangle 5"/>
          <p:cNvSpPr txBox="1">
            <a:spLocks noChangeArrowheads="1"/>
          </p:cNvSpPr>
          <p:nvPr/>
        </p:nvSpPr>
        <p:spPr bwMode="auto">
          <a:xfrm>
            <a:off x="5527155" y="3416052"/>
            <a:ext cx="3513534" cy="2088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742950" lvl="1" indent="-285750">
              <a:spcBef>
                <a:spcPct val="50000"/>
              </a:spcBef>
              <a:buFont typeface="Wingdings" pitchFamily="2" charset="2"/>
              <a:buChar char="à"/>
            </a:pPr>
            <a:r>
              <a:rPr lang="en-GB" altLang="fr-FR" dirty="0" smtClean="0">
                <a:solidFill>
                  <a:srgbClr val="675C53"/>
                </a:solidFill>
                <a:ea typeface="Gulim" pitchFamily="34" charset="-127"/>
              </a:rPr>
              <a:t>Is </a:t>
            </a:r>
            <a:r>
              <a:rPr lang="en-GB" altLang="fr-FR" dirty="0">
                <a:solidFill>
                  <a:srgbClr val="675C53"/>
                </a:solidFill>
                <a:ea typeface="Gulim" pitchFamily="34" charset="-127"/>
              </a:rPr>
              <a:t>the approach </a:t>
            </a:r>
            <a:r>
              <a:rPr lang="en-GB" altLang="fr-FR" dirty="0" smtClean="0">
                <a:solidFill>
                  <a:srgbClr val="675C53"/>
                </a:solidFill>
                <a:ea typeface="Gulim" pitchFamily="34" charset="-127"/>
              </a:rPr>
              <a:t/>
            </a:r>
            <a:br>
              <a:rPr lang="en-GB" altLang="fr-FR" dirty="0" smtClean="0">
                <a:solidFill>
                  <a:srgbClr val="675C53"/>
                </a:solidFill>
                <a:ea typeface="Gulim" pitchFamily="34" charset="-127"/>
              </a:rPr>
            </a:br>
            <a:r>
              <a:rPr lang="en-GB" altLang="fr-FR" dirty="0" smtClean="0">
                <a:solidFill>
                  <a:srgbClr val="675C53"/>
                </a:solidFill>
                <a:ea typeface="Gulim" pitchFamily="34" charset="-127"/>
              </a:rPr>
              <a:t>“</a:t>
            </a:r>
            <a:r>
              <a:rPr lang="en-GB" altLang="fr-FR" dirty="0">
                <a:solidFill>
                  <a:srgbClr val="675C53"/>
                </a:solidFill>
                <a:ea typeface="Gulim" pitchFamily="34" charset="-127"/>
              </a:rPr>
              <a:t>Risk = Frequency x Severity” acceptable  pour security threats?  NOT </a:t>
            </a:r>
            <a:r>
              <a:rPr lang="en-GB" altLang="fr-FR" dirty="0" smtClean="0">
                <a:solidFill>
                  <a:srgbClr val="675C53"/>
                </a:solidFill>
                <a:ea typeface="Gulim" pitchFamily="34" charset="-127"/>
              </a:rPr>
              <a:t>ALWAYS</a:t>
            </a:r>
            <a:endParaRPr lang="en-GB" altLang="fr-FR" dirty="0">
              <a:solidFill>
                <a:srgbClr val="675C53"/>
              </a:solidFill>
              <a:ea typeface="Gulim" pitchFamily="34" charset="-127"/>
            </a:endParaRPr>
          </a:p>
          <a:p>
            <a:pPr marL="742950" lvl="1" indent="-285750">
              <a:spcBef>
                <a:spcPct val="50000"/>
              </a:spcBef>
              <a:buFont typeface="Wingdings" pitchFamily="2" charset="2"/>
              <a:buChar char="à"/>
            </a:pPr>
            <a:r>
              <a:rPr lang="en-GB" altLang="fr-FR" dirty="0">
                <a:solidFill>
                  <a:srgbClr val="675C53"/>
                </a:solidFill>
                <a:ea typeface="Gulim" pitchFamily="34" charset="-127"/>
              </a:rPr>
              <a:t> How to estimate the “Frequency” ? </a:t>
            </a:r>
            <a:r>
              <a:rPr lang="en-GB" altLang="fr-FR" dirty="0" smtClean="0">
                <a:solidFill>
                  <a:srgbClr val="675C53"/>
                </a:solidFill>
                <a:ea typeface="Gulim" pitchFamily="34" charset="-127"/>
              </a:rPr>
              <a:t/>
            </a:r>
            <a:br>
              <a:rPr lang="en-GB" altLang="fr-FR" dirty="0" smtClean="0">
                <a:solidFill>
                  <a:srgbClr val="675C53"/>
                </a:solidFill>
                <a:ea typeface="Gulim" pitchFamily="34" charset="-127"/>
              </a:rPr>
            </a:br>
            <a:r>
              <a:rPr lang="en-GB" altLang="fr-FR" dirty="0" smtClean="0">
                <a:solidFill>
                  <a:srgbClr val="675C53"/>
                </a:solidFill>
                <a:ea typeface="Gulim" pitchFamily="34" charset="-127"/>
              </a:rPr>
              <a:t>An </a:t>
            </a:r>
            <a:r>
              <a:rPr lang="en-GB" altLang="fr-FR" dirty="0">
                <a:solidFill>
                  <a:srgbClr val="675C53"/>
                </a:solidFill>
                <a:ea typeface="Gulim" pitchFamily="34" charset="-127"/>
              </a:rPr>
              <a:t>attack can be to </a:t>
            </a:r>
            <a:r>
              <a:rPr lang="en-GB" altLang="fr-FR" dirty="0" smtClean="0">
                <a:solidFill>
                  <a:srgbClr val="675C53"/>
                </a:solidFill>
                <a:ea typeface="Gulim" pitchFamily="34" charset="-127"/>
              </a:rPr>
              <a:t>much!</a:t>
            </a:r>
            <a:endParaRPr lang="en-GB" altLang="fr-FR" dirty="0">
              <a:solidFill>
                <a:srgbClr val="675C53"/>
              </a:solidFill>
              <a:ea typeface="Gulim" pitchFamily="34" charset="-127"/>
            </a:endParaRPr>
          </a:p>
        </p:txBody>
      </p:sp>
      <p:sp>
        <p:nvSpPr>
          <p:cNvPr id="43" name="Text Box 20"/>
          <p:cNvSpPr txBox="1">
            <a:spLocks noChangeArrowheads="1"/>
          </p:cNvSpPr>
          <p:nvPr/>
        </p:nvSpPr>
        <p:spPr bwMode="auto">
          <a:xfrm>
            <a:off x="1905000" y="5480050"/>
            <a:ext cx="1455440" cy="52322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GB" sz="1400" dirty="0"/>
              <a:t>Acceptable and assumed Risks</a:t>
            </a:r>
          </a:p>
        </p:txBody>
      </p:sp>
      <p:sp>
        <p:nvSpPr>
          <p:cNvPr id="45" name="Text Box 24"/>
          <p:cNvSpPr txBox="1">
            <a:spLocks noChangeArrowheads="1"/>
          </p:cNvSpPr>
          <p:nvPr/>
        </p:nvSpPr>
        <p:spPr bwMode="auto">
          <a:xfrm>
            <a:off x="2195736" y="3362325"/>
            <a:ext cx="2232248" cy="7848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endParaRPr lang="en-GB" dirty="0"/>
          </a:p>
          <a:p>
            <a:pPr>
              <a:spcBef>
                <a:spcPct val="50000"/>
              </a:spcBef>
              <a:defRPr/>
            </a:pPr>
            <a:r>
              <a:rPr lang="en-GB" dirty="0" smtClean="0"/>
              <a:t>NOT </a:t>
            </a:r>
            <a:r>
              <a:rPr lang="en-GB" dirty="0" smtClean="0"/>
              <a:t>Acceptable area</a:t>
            </a:r>
            <a:endParaRPr lang="en-GB" dirty="0"/>
          </a:p>
        </p:txBody>
      </p:sp>
      <p:sp>
        <p:nvSpPr>
          <p:cNvPr id="47" name="Text Box 22"/>
          <p:cNvSpPr txBox="1">
            <a:spLocks noChangeArrowheads="1"/>
          </p:cNvSpPr>
          <p:nvPr/>
        </p:nvSpPr>
        <p:spPr bwMode="auto">
          <a:xfrm>
            <a:off x="5348089" y="5742781"/>
            <a:ext cx="2362200" cy="61555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GB" sz="2000" dirty="0">
                <a:latin typeface="Arial" pitchFamily="34" charset="0"/>
                <a:cs typeface="Arial" pitchFamily="34" charset="0"/>
              </a:rPr>
              <a:t>Frequency</a:t>
            </a:r>
            <a:r>
              <a:rPr lang="en-GB" dirty="0"/>
              <a:t> </a:t>
            </a:r>
            <a:r>
              <a:rPr lang="en-GB" sz="1400" dirty="0"/>
              <a:t>(exposition to cyber attacks)</a:t>
            </a:r>
          </a:p>
        </p:txBody>
      </p:sp>
      <p:grpSp>
        <p:nvGrpSpPr>
          <p:cNvPr id="54" name="Groupe 53"/>
          <p:cNvGrpSpPr/>
          <p:nvPr/>
        </p:nvGrpSpPr>
        <p:grpSpPr>
          <a:xfrm>
            <a:off x="-9525" y="5228059"/>
            <a:ext cx="2380639" cy="1200329"/>
            <a:chOff x="-9525" y="5228059"/>
            <a:chExt cx="2380639" cy="1200329"/>
          </a:xfrm>
        </p:grpSpPr>
        <p:sp>
          <p:nvSpPr>
            <p:cNvPr id="41" name="Text Box 6"/>
            <p:cNvSpPr txBox="1">
              <a:spLocks noChangeArrowheads="1"/>
            </p:cNvSpPr>
            <p:nvPr/>
          </p:nvSpPr>
          <p:spPr bwMode="auto">
            <a:xfrm>
              <a:off x="-9525" y="5228059"/>
              <a:ext cx="1838325" cy="12003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r">
                <a:spcBef>
                  <a:spcPct val="50000"/>
                </a:spcBef>
              </a:pPr>
              <a:r>
                <a:rPr lang="en-GB" altLang="fr-FR" dirty="0" smtClean="0">
                  <a:solidFill>
                    <a:srgbClr val="FF0000"/>
                  </a:solidFill>
                </a:rPr>
                <a:t>(3) Rare </a:t>
              </a:r>
              <a:r>
                <a:rPr lang="en-GB" altLang="fr-FR" dirty="0">
                  <a:solidFill>
                    <a:srgbClr val="FF0000"/>
                  </a:solidFill>
                </a:rPr>
                <a:t>events who have to be “eradicated” by design</a:t>
              </a:r>
            </a:p>
          </p:txBody>
        </p:sp>
        <p:sp>
          <p:nvSpPr>
            <p:cNvPr id="51" name="Oval 5"/>
            <p:cNvSpPr>
              <a:spLocks noChangeArrowheads="1"/>
            </p:cNvSpPr>
            <p:nvPr/>
          </p:nvSpPr>
          <p:spPr bwMode="auto">
            <a:xfrm>
              <a:off x="1819697" y="5805264"/>
              <a:ext cx="551417" cy="432817"/>
            </a:xfrm>
            <a:prstGeom prst="ellipse">
              <a:avLst/>
            </a:prstGeom>
            <a:solidFill>
              <a:schemeClr val="accent1">
                <a:alpha val="20000"/>
              </a:schemeClr>
            </a:solidFill>
            <a:ln w="9525">
              <a:solidFill>
                <a:srgbClr val="CC66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 altLang="fr-FR"/>
            </a:p>
          </p:txBody>
        </p:sp>
      </p:grpSp>
      <p:cxnSp>
        <p:nvCxnSpPr>
          <p:cNvPr id="26" name="Connecteur droit avec flèche 25"/>
          <p:cNvCxnSpPr/>
          <p:nvPr/>
        </p:nvCxnSpPr>
        <p:spPr>
          <a:xfrm flipV="1">
            <a:off x="1819697" y="3573016"/>
            <a:ext cx="0" cy="2448272"/>
          </a:xfrm>
          <a:prstGeom prst="straightConnector1">
            <a:avLst/>
          </a:prstGeom>
          <a:ln w="38100"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Connecteur droit avec flèche 27"/>
          <p:cNvCxnSpPr/>
          <p:nvPr/>
        </p:nvCxnSpPr>
        <p:spPr>
          <a:xfrm>
            <a:off x="1819697" y="6012148"/>
            <a:ext cx="3528392" cy="28885"/>
          </a:xfrm>
          <a:prstGeom prst="straightConnector1">
            <a:avLst/>
          </a:prstGeom>
          <a:ln w="38100"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Arc 31"/>
          <p:cNvSpPr/>
          <p:nvPr/>
        </p:nvSpPr>
        <p:spPr>
          <a:xfrm rot="10800000">
            <a:off x="1993798" y="2413273"/>
            <a:ext cx="5639496" cy="3312368"/>
          </a:xfrm>
          <a:prstGeom prst="arc">
            <a:avLst/>
          </a:prstGeom>
          <a:ln w="317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4" name="Text Box 21"/>
          <p:cNvSpPr txBox="1">
            <a:spLocks noChangeArrowheads="1"/>
          </p:cNvSpPr>
          <p:nvPr/>
        </p:nvSpPr>
        <p:spPr bwMode="auto">
          <a:xfrm>
            <a:off x="827584" y="3212976"/>
            <a:ext cx="16764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GB" sz="2000" dirty="0">
                <a:latin typeface="Arial" pitchFamily="34" charset="0"/>
                <a:cs typeface="Arial" pitchFamily="34" charset="0"/>
              </a:rPr>
              <a:t>Severity</a:t>
            </a:r>
          </a:p>
        </p:txBody>
      </p:sp>
      <p:grpSp>
        <p:nvGrpSpPr>
          <p:cNvPr id="52" name="Groupe 51"/>
          <p:cNvGrpSpPr/>
          <p:nvPr/>
        </p:nvGrpSpPr>
        <p:grpSpPr>
          <a:xfrm>
            <a:off x="3115841" y="4471020"/>
            <a:ext cx="2880320" cy="936104"/>
            <a:chOff x="3115841" y="4471020"/>
            <a:chExt cx="2880320" cy="936104"/>
          </a:xfrm>
        </p:grpSpPr>
        <p:sp>
          <p:nvSpPr>
            <p:cNvPr id="42" name="Text Box 19"/>
            <p:cNvSpPr txBox="1">
              <a:spLocks noChangeArrowheads="1"/>
            </p:cNvSpPr>
            <p:nvPr/>
          </p:nvSpPr>
          <p:spPr bwMode="auto">
            <a:xfrm>
              <a:off x="3115841" y="4471020"/>
              <a:ext cx="2880320" cy="7848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en-GB" i="1" dirty="0" smtClean="0"/>
                <a:t>(2)Risks </a:t>
              </a:r>
              <a:r>
                <a:rPr lang="en-GB" i="1" dirty="0"/>
                <a:t>have to be </a:t>
              </a:r>
              <a:r>
                <a:rPr lang="en-GB" i="1" dirty="0" smtClean="0"/>
                <a:t>mitigated</a:t>
              </a:r>
            </a:p>
            <a:p>
              <a:pPr>
                <a:spcBef>
                  <a:spcPct val="50000"/>
                </a:spcBef>
                <a:defRPr/>
              </a:pPr>
              <a:r>
                <a:rPr lang="en-GB" i="1" dirty="0" smtClean="0"/>
                <a:t>Risk = frequency x severity</a:t>
              </a:r>
              <a:endParaRPr lang="en-GB" i="1" dirty="0"/>
            </a:p>
          </p:txBody>
        </p:sp>
        <p:cxnSp>
          <p:nvCxnSpPr>
            <p:cNvPr id="36" name="Connecteur droit avec flèche 35"/>
            <p:cNvCxnSpPr/>
            <p:nvPr/>
          </p:nvCxnSpPr>
          <p:spPr>
            <a:xfrm flipH="1">
              <a:off x="3256806" y="5191100"/>
              <a:ext cx="360040" cy="216024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5" name="Groupe 54"/>
          <p:cNvGrpSpPr/>
          <p:nvPr/>
        </p:nvGrpSpPr>
        <p:grpSpPr>
          <a:xfrm>
            <a:off x="0" y="3656831"/>
            <a:ext cx="3028330" cy="2396552"/>
            <a:chOff x="0" y="3656831"/>
            <a:chExt cx="3028330" cy="2396552"/>
          </a:xfrm>
        </p:grpSpPr>
        <p:sp>
          <p:nvSpPr>
            <p:cNvPr id="49" name="Rectangle 48"/>
            <p:cNvSpPr/>
            <p:nvPr/>
          </p:nvSpPr>
          <p:spPr>
            <a:xfrm>
              <a:off x="883593" y="3696841"/>
              <a:ext cx="2144737" cy="1168400"/>
            </a:xfrm>
            <a:prstGeom prst="rect">
              <a:avLst/>
            </a:prstGeom>
            <a:blipFill dpi="0" rotWithShape="1">
              <a:blip r:embed="rId3" cstate="print">
                <a:alphaModFix amt="49000"/>
              </a:blip>
              <a:srcRect/>
              <a:tile tx="0" ty="0" sx="100000" sy="100000" flip="none" algn="tl"/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fr-FR"/>
            </a:p>
          </p:txBody>
        </p:sp>
        <p:cxnSp>
          <p:nvCxnSpPr>
            <p:cNvPr id="48" name="Connecteur droit 47"/>
            <p:cNvCxnSpPr/>
            <p:nvPr/>
          </p:nvCxnSpPr>
          <p:spPr>
            <a:xfrm>
              <a:off x="899592" y="4869160"/>
              <a:ext cx="2088232" cy="0"/>
            </a:xfrm>
            <a:prstGeom prst="line">
              <a:avLst/>
            </a:prstGeom>
            <a:ln w="25400">
              <a:solidFill>
                <a:srgbClr val="FF0000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Connecteur droit 49"/>
            <p:cNvCxnSpPr/>
            <p:nvPr/>
          </p:nvCxnSpPr>
          <p:spPr>
            <a:xfrm>
              <a:off x="2348136" y="4869160"/>
              <a:ext cx="0" cy="1184223"/>
            </a:xfrm>
            <a:prstGeom prst="line">
              <a:avLst/>
            </a:prstGeom>
            <a:ln w="25400">
              <a:solidFill>
                <a:srgbClr val="FF0000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Text Box 24"/>
            <p:cNvSpPr txBox="1">
              <a:spLocks noChangeArrowheads="1"/>
            </p:cNvSpPr>
            <p:nvPr/>
          </p:nvSpPr>
          <p:spPr bwMode="auto">
            <a:xfrm>
              <a:off x="0" y="3656831"/>
              <a:ext cx="1835696" cy="12003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en-GB" i="1" dirty="0" smtClean="0"/>
                <a:t>(1)Unacceptable border depending of the sub-network</a:t>
              </a:r>
              <a:endParaRPr lang="en-GB" i="1" dirty="0"/>
            </a:p>
          </p:txBody>
        </p:sp>
      </p:grpSp>
    </p:spTree>
    <p:extLst>
      <p:ext uri="{BB962C8B-B14F-4D97-AF65-F5344CB8AC3E}">
        <p14:creationId xmlns:p14="http://schemas.microsoft.com/office/powerpoint/2010/main" xmlns="" val="311030381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Rectangle 27"/>
          <p:cNvSpPr>
            <a:spLocks noChangeAspect="1" noChangeArrowheads="1"/>
          </p:cNvSpPr>
          <p:nvPr/>
        </p:nvSpPr>
        <p:spPr bwMode="auto">
          <a:xfrm>
            <a:off x="4722059" y="4179445"/>
            <a:ext cx="487023" cy="597108"/>
          </a:xfrm>
          <a:prstGeom prst="rect">
            <a:avLst/>
          </a:prstGeom>
          <a:solidFill>
            <a:srgbClr val="EE0000"/>
          </a:solidFill>
          <a:ln w="9525">
            <a:solidFill>
              <a:schemeClr val="bg1"/>
            </a:solidFill>
            <a:prstDash val="dash"/>
            <a:miter lim="800000"/>
            <a:headEnd/>
            <a:tailEnd/>
          </a:ln>
        </p:spPr>
        <p:txBody>
          <a:bodyPr wrap="none" lIns="0" tIns="0" rIns="0" bIns="0" anchor="ctr"/>
          <a:lstStyle/>
          <a:p>
            <a:pPr algn="ctr" eaLnBrk="0" hangingPunct="0">
              <a:spcBef>
                <a:spcPct val="50000"/>
              </a:spcBef>
            </a:pPr>
            <a:endParaRPr lang="fr-FR" altLang="fr-FR" sz="1400">
              <a:solidFill>
                <a:schemeClr val="bg1"/>
              </a:solidFill>
            </a:endParaRPr>
          </a:p>
        </p:txBody>
      </p:sp>
      <p:sp>
        <p:nvSpPr>
          <p:cNvPr id="64" name="Rectangle 27"/>
          <p:cNvSpPr>
            <a:spLocks noChangeAspect="1" noChangeArrowheads="1"/>
          </p:cNvSpPr>
          <p:nvPr/>
        </p:nvSpPr>
        <p:spPr bwMode="auto">
          <a:xfrm>
            <a:off x="4744544" y="2328160"/>
            <a:ext cx="487023" cy="597108"/>
          </a:xfrm>
          <a:prstGeom prst="rect">
            <a:avLst/>
          </a:prstGeom>
          <a:solidFill>
            <a:srgbClr val="EE0000"/>
          </a:solidFill>
          <a:ln w="9525">
            <a:solidFill>
              <a:schemeClr val="bg1"/>
            </a:solidFill>
            <a:prstDash val="dash"/>
            <a:miter lim="800000"/>
            <a:headEnd/>
            <a:tailEnd/>
          </a:ln>
        </p:spPr>
        <p:txBody>
          <a:bodyPr wrap="none" lIns="0" tIns="0" rIns="0" bIns="0" anchor="ctr"/>
          <a:lstStyle/>
          <a:p>
            <a:pPr algn="ctr" eaLnBrk="0" hangingPunct="0">
              <a:spcBef>
                <a:spcPct val="50000"/>
              </a:spcBef>
            </a:pPr>
            <a:endParaRPr lang="fr-FR" altLang="fr-FR" sz="1400">
              <a:solidFill>
                <a:schemeClr val="bg1"/>
              </a:solidFill>
            </a:endParaRPr>
          </a:p>
        </p:txBody>
      </p:sp>
      <p:sp>
        <p:nvSpPr>
          <p:cNvPr id="22531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835696" y="1499641"/>
            <a:ext cx="3456384" cy="454149"/>
          </a:xfrm>
        </p:spPr>
        <p:txBody>
          <a:bodyPr/>
          <a:lstStyle/>
          <a:p>
            <a:pPr eaLnBrk="1" hangingPunct="1"/>
            <a:r>
              <a:rPr lang="en-GB" altLang="fr-FR" sz="2000" dirty="0" smtClean="0">
                <a:solidFill>
                  <a:srgbClr val="675C53"/>
                </a:solidFill>
                <a:ea typeface="굴림" pitchFamily="34" charset="-127"/>
                <a:cs typeface="+mn-cs"/>
                <a:sym typeface="Wingdings" pitchFamily="2" charset="2"/>
              </a:rPr>
              <a:t> </a:t>
            </a:r>
            <a:r>
              <a:rPr lang="en-GB" altLang="fr-FR" sz="2000" dirty="0" smtClean="0">
                <a:solidFill>
                  <a:srgbClr val="675C53"/>
                </a:solidFill>
                <a:ea typeface="굴림" pitchFamily="34" charset="-127"/>
                <a:cs typeface="+mn-cs"/>
              </a:rPr>
              <a:t>Risks cartography of a </a:t>
            </a:r>
            <a:br>
              <a:rPr lang="en-GB" altLang="fr-FR" sz="2000" dirty="0" smtClean="0">
                <a:solidFill>
                  <a:srgbClr val="675C53"/>
                </a:solidFill>
                <a:ea typeface="굴림" pitchFamily="34" charset="-127"/>
                <a:cs typeface="+mn-cs"/>
              </a:rPr>
            </a:br>
            <a:r>
              <a:rPr lang="en-GB" altLang="fr-FR" sz="2000" dirty="0" smtClean="0">
                <a:solidFill>
                  <a:srgbClr val="675C53"/>
                </a:solidFill>
                <a:ea typeface="굴림" pitchFamily="34" charset="-127"/>
                <a:cs typeface="+mn-cs"/>
              </a:rPr>
              <a:t>     IP signalling network </a:t>
            </a:r>
            <a:endParaRPr lang="en-GB" altLang="fr-FR" sz="2000" dirty="0" smtClean="0">
              <a:solidFill>
                <a:srgbClr val="675C53"/>
              </a:solidFill>
              <a:ea typeface="굴림" pitchFamily="34" charset="-127"/>
              <a:cs typeface="+mn-cs"/>
            </a:endParaRPr>
          </a:p>
        </p:txBody>
      </p:sp>
      <p:sp>
        <p:nvSpPr>
          <p:cNvPr id="22532" name="Text Box 3"/>
          <p:cNvSpPr txBox="1">
            <a:spLocks noChangeArrowheads="1"/>
          </p:cNvSpPr>
          <p:nvPr/>
        </p:nvSpPr>
        <p:spPr bwMode="auto">
          <a:xfrm>
            <a:off x="5368925" y="1631120"/>
            <a:ext cx="3641725" cy="2939266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73050" indent="-273050">
              <a:spcBef>
                <a:spcPct val="50000"/>
              </a:spcBef>
              <a:tabLst>
                <a:tab pos="715963" algn="l"/>
              </a:tabLst>
            </a:pPr>
            <a:r>
              <a:rPr lang="en-GB" altLang="fr-FR" sz="1000" b="1" dirty="0"/>
              <a:t>R1</a:t>
            </a:r>
            <a:r>
              <a:rPr lang="en-GB" altLang="fr-FR" sz="1000" dirty="0"/>
              <a:t> : [Network] Paralysis of the railway traffic during many days following a human mistake leading to a virus dissemination on the operational network</a:t>
            </a:r>
          </a:p>
          <a:p>
            <a:pPr marL="273050" indent="-273050">
              <a:spcBef>
                <a:spcPct val="50000"/>
              </a:spcBef>
              <a:tabLst>
                <a:tab pos="715963" algn="l"/>
              </a:tabLst>
            </a:pPr>
            <a:r>
              <a:rPr lang="en-GB" altLang="fr-FR" sz="1000" b="1" dirty="0"/>
              <a:t>R2</a:t>
            </a:r>
            <a:r>
              <a:rPr lang="en-GB" altLang="fr-FR" sz="1000" dirty="0"/>
              <a:t> : [Network] Paralysis of the railway traffic  following the unavailability of the operational network</a:t>
            </a:r>
          </a:p>
          <a:p>
            <a:pPr marL="273050" indent="-273050">
              <a:spcBef>
                <a:spcPct val="50000"/>
              </a:spcBef>
              <a:tabLst>
                <a:tab pos="715963" algn="l"/>
              </a:tabLst>
            </a:pPr>
            <a:r>
              <a:rPr lang="en-GB" altLang="fr-FR" sz="1000" b="1" dirty="0"/>
              <a:t>R3</a:t>
            </a:r>
            <a:r>
              <a:rPr lang="en-GB" altLang="fr-FR" sz="1000" dirty="0"/>
              <a:t> : [Computerized system] Paralysis of the railway traffic following a human mistake and virus infection of the remote control centre…</a:t>
            </a:r>
          </a:p>
          <a:p>
            <a:pPr marL="273050" indent="-273050">
              <a:spcBef>
                <a:spcPct val="50000"/>
              </a:spcBef>
              <a:tabLst>
                <a:tab pos="715963" algn="l"/>
              </a:tabLst>
            </a:pPr>
            <a:r>
              <a:rPr lang="en-GB" altLang="fr-FR" sz="1000" b="1" dirty="0"/>
              <a:t>R4</a:t>
            </a:r>
            <a:r>
              <a:rPr lang="en-GB" altLang="fr-FR" sz="1000" dirty="0"/>
              <a:t> : [Computerized system/Network] Paralysis of the railway traffic following an internal or external malicious attack </a:t>
            </a:r>
          </a:p>
          <a:p>
            <a:pPr marL="273050" indent="-273050">
              <a:spcBef>
                <a:spcPct val="50000"/>
              </a:spcBef>
              <a:tabLst>
                <a:tab pos="715963" algn="l"/>
              </a:tabLst>
            </a:pPr>
            <a:r>
              <a:rPr lang="en-GB" altLang="fr-FR" sz="1000" b="1" dirty="0"/>
              <a:t>R5</a:t>
            </a:r>
            <a:r>
              <a:rPr lang="en-GB" altLang="fr-FR" sz="1000" dirty="0"/>
              <a:t> : [Computerized system/Network] Paralysis of the railway traffic during many days following the unavailability of the remote control centre (disaster, strike)</a:t>
            </a:r>
          </a:p>
          <a:p>
            <a:pPr marL="273050" indent="-273050">
              <a:spcBef>
                <a:spcPct val="50000"/>
              </a:spcBef>
              <a:tabLst>
                <a:tab pos="715963" algn="l"/>
              </a:tabLst>
            </a:pPr>
            <a:r>
              <a:rPr lang="en-GB" altLang="fr-FR" sz="1000" b="1" dirty="0"/>
              <a:t>R6</a:t>
            </a:r>
            <a:r>
              <a:rPr lang="en-GB" altLang="fr-FR" sz="1000" dirty="0"/>
              <a:t> : [Computerized] Incapacity to use the remote monitoring of the infrastructure assets and local remote control modules following a cyber attack (from Internet</a:t>
            </a:r>
            <a:r>
              <a:rPr lang="en-GB" altLang="fr-FR" sz="1000" dirty="0" smtClean="0"/>
              <a:t>)</a:t>
            </a:r>
            <a:endParaRPr lang="en-GB" altLang="fr-FR" sz="1000" dirty="0"/>
          </a:p>
        </p:txBody>
      </p:sp>
      <p:sp>
        <p:nvSpPr>
          <p:cNvPr id="21509" name="Rectangle 4"/>
          <p:cNvSpPr>
            <a:spLocks noChangeArrowheads="1"/>
          </p:cNvSpPr>
          <p:nvPr/>
        </p:nvSpPr>
        <p:spPr bwMode="auto">
          <a:xfrm>
            <a:off x="1520825" y="5948363"/>
            <a:ext cx="184150" cy="122237"/>
          </a:xfrm>
          <a:prstGeom prst="rect">
            <a:avLst/>
          </a:prstGeom>
          <a:solidFill>
            <a:srgbClr val="FF9900"/>
          </a:solidFill>
          <a:ln w="6350">
            <a:solidFill>
              <a:schemeClr val="bg2"/>
            </a:solidFill>
            <a:miter lim="800000"/>
            <a:headEnd/>
            <a:tailEnd type="none" w="lg" len="med"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 eaLnBrk="0" hangingPunct="0">
              <a:spcBef>
                <a:spcPct val="50000"/>
              </a:spcBef>
              <a:defRPr/>
            </a:pPr>
            <a:endParaRPr lang="fr-FR" altLang="fr-FR" sz="1400">
              <a:solidFill>
                <a:schemeClr val="bg1"/>
              </a:solidFill>
            </a:endParaRPr>
          </a:p>
        </p:txBody>
      </p:sp>
      <p:sp>
        <p:nvSpPr>
          <p:cNvPr id="21510" name="Rectangle 5"/>
          <p:cNvSpPr>
            <a:spLocks noChangeArrowheads="1"/>
          </p:cNvSpPr>
          <p:nvPr/>
        </p:nvSpPr>
        <p:spPr bwMode="auto">
          <a:xfrm>
            <a:off x="1514475" y="6164263"/>
            <a:ext cx="182563" cy="107950"/>
          </a:xfrm>
          <a:prstGeom prst="rect">
            <a:avLst/>
          </a:prstGeom>
          <a:solidFill>
            <a:srgbClr val="FF0000"/>
          </a:solidFill>
          <a:ln w="6350">
            <a:solidFill>
              <a:schemeClr val="bg2"/>
            </a:solidFill>
            <a:miter lim="800000"/>
            <a:headEnd/>
            <a:tailEnd type="none" w="lg" len="med"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 eaLnBrk="0" hangingPunct="0">
              <a:spcBef>
                <a:spcPct val="50000"/>
              </a:spcBef>
              <a:defRPr/>
            </a:pPr>
            <a:endParaRPr lang="fr-FR" altLang="fr-FR" sz="1400">
              <a:solidFill>
                <a:schemeClr val="bg1"/>
              </a:solidFill>
            </a:endParaRPr>
          </a:p>
        </p:txBody>
      </p:sp>
      <p:sp>
        <p:nvSpPr>
          <p:cNvPr id="21511" name="Rectangle 6"/>
          <p:cNvSpPr>
            <a:spLocks noChangeArrowheads="1"/>
          </p:cNvSpPr>
          <p:nvPr/>
        </p:nvSpPr>
        <p:spPr bwMode="auto">
          <a:xfrm>
            <a:off x="1520825" y="5729288"/>
            <a:ext cx="184150" cy="122237"/>
          </a:xfrm>
          <a:prstGeom prst="rect">
            <a:avLst/>
          </a:prstGeom>
          <a:solidFill>
            <a:srgbClr val="FFFF00"/>
          </a:solidFill>
          <a:ln w="6350">
            <a:solidFill>
              <a:schemeClr val="bg2"/>
            </a:solidFill>
            <a:miter lim="800000"/>
            <a:headEnd/>
            <a:tailEnd type="none" w="lg" len="med"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 eaLnBrk="0" hangingPunct="0">
              <a:spcBef>
                <a:spcPct val="50000"/>
              </a:spcBef>
              <a:defRPr/>
            </a:pPr>
            <a:endParaRPr lang="fr-FR" altLang="fr-FR" sz="1400">
              <a:solidFill>
                <a:schemeClr val="bg1"/>
              </a:solidFill>
            </a:endParaRPr>
          </a:p>
        </p:txBody>
      </p:sp>
      <p:sp>
        <p:nvSpPr>
          <p:cNvPr id="21512" name="Rectangle 7"/>
          <p:cNvSpPr>
            <a:spLocks noChangeArrowheads="1"/>
          </p:cNvSpPr>
          <p:nvPr/>
        </p:nvSpPr>
        <p:spPr bwMode="auto">
          <a:xfrm>
            <a:off x="1520825" y="5518150"/>
            <a:ext cx="184150" cy="122238"/>
          </a:xfrm>
          <a:prstGeom prst="rect">
            <a:avLst/>
          </a:prstGeom>
          <a:solidFill>
            <a:srgbClr val="00FF00"/>
          </a:solidFill>
          <a:ln w="6350">
            <a:solidFill>
              <a:schemeClr val="bg2"/>
            </a:solidFill>
            <a:miter lim="800000"/>
            <a:headEnd/>
            <a:tailEnd type="none" w="lg" len="med"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 eaLnBrk="0" hangingPunct="0">
              <a:spcBef>
                <a:spcPct val="50000"/>
              </a:spcBef>
              <a:defRPr/>
            </a:pPr>
            <a:endParaRPr lang="fr-FR" altLang="fr-FR" sz="1400">
              <a:solidFill>
                <a:schemeClr val="bg1"/>
              </a:solidFill>
            </a:endParaRPr>
          </a:p>
        </p:txBody>
      </p:sp>
      <p:sp>
        <p:nvSpPr>
          <p:cNvPr id="22537" name="Text Box 8"/>
          <p:cNvSpPr txBox="1">
            <a:spLocks noChangeArrowheads="1"/>
          </p:cNvSpPr>
          <p:nvPr/>
        </p:nvSpPr>
        <p:spPr bwMode="auto">
          <a:xfrm>
            <a:off x="1677988" y="5492750"/>
            <a:ext cx="1917700" cy="228600"/>
          </a:xfrm>
          <a:prstGeom prst="rect">
            <a:avLst/>
          </a:prstGeom>
          <a:noFill/>
          <a:ln w="635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GB" altLang="fr-FR" sz="900"/>
              <a:t>Low risk, no disposition necessary</a:t>
            </a:r>
          </a:p>
        </p:txBody>
      </p:sp>
      <p:sp>
        <p:nvSpPr>
          <p:cNvPr id="22538" name="Text Box 9"/>
          <p:cNvSpPr txBox="1">
            <a:spLocks noChangeArrowheads="1"/>
          </p:cNvSpPr>
          <p:nvPr/>
        </p:nvSpPr>
        <p:spPr bwMode="auto">
          <a:xfrm>
            <a:off x="1676400" y="5695950"/>
            <a:ext cx="2755900" cy="228600"/>
          </a:xfrm>
          <a:prstGeom prst="rect">
            <a:avLst/>
          </a:prstGeom>
          <a:noFill/>
          <a:ln w="635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GB" altLang="fr-FR" sz="900"/>
              <a:t>Medium risk, to verify the necessity to reduce them</a:t>
            </a:r>
          </a:p>
        </p:txBody>
      </p:sp>
      <p:sp>
        <p:nvSpPr>
          <p:cNvPr id="22539" name="Text Box 10"/>
          <p:cNvSpPr txBox="1">
            <a:spLocks noChangeArrowheads="1"/>
          </p:cNvSpPr>
          <p:nvPr/>
        </p:nvSpPr>
        <p:spPr bwMode="auto">
          <a:xfrm>
            <a:off x="1677988" y="5911850"/>
            <a:ext cx="2635250" cy="228600"/>
          </a:xfrm>
          <a:prstGeom prst="rect">
            <a:avLst/>
          </a:prstGeom>
          <a:noFill/>
          <a:ln w="635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GB" altLang="fr-FR" sz="900"/>
              <a:t>High risk, necessary dispositions to reduce them</a:t>
            </a:r>
          </a:p>
        </p:txBody>
      </p:sp>
      <p:sp>
        <p:nvSpPr>
          <p:cNvPr id="22540" name="Text Box 11"/>
          <p:cNvSpPr txBox="1">
            <a:spLocks noChangeArrowheads="1"/>
          </p:cNvSpPr>
          <p:nvPr/>
        </p:nvSpPr>
        <p:spPr bwMode="auto">
          <a:xfrm>
            <a:off x="1670050" y="6127750"/>
            <a:ext cx="2711450" cy="228600"/>
          </a:xfrm>
          <a:prstGeom prst="rect">
            <a:avLst/>
          </a:prstGeom>
          <a:noFill/>
          <a:ln w="635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GB" altLang="fr-FR" sz="900"/>
              <a:t>Non acceptable risk, priority action to be launched</a:t>
            </a:r>
          </a:p>
        </p:txBody>
      </p:sp>
      <p:sp>
        <p:nvSpPr>
          <p:cNvPr id="22541" name="Rectangle 12"/>
          <p:cNvSpPr>
            <a:spLocks noChangeArrowheads="1"/>
          </p:cNvSpPr>
          <p:nvPr/>
        </p:nvSpPr>
        <p:spPr bwMode="auto">
          <a:xfrm>
            <a:off x="1368425" y="5446713"/>
            <a:ext cx="3070225" cy="962025"/>
          </a:xfrm>
          <a:prstGeom prst="rect">
            <a:avLst/>
          </a:prstGeom>
          <a:noFill/>
          <a:ln w="6350">
            <a:solidFill>
              <a:srgbClr val="DAD2D7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>
              <a:spcBef>
                <a:spcPct val="50000"/>
              </a:spcBef>
            </a:pPr>
            <a:endParaRPr lang="fr-FR" altLang="fr-FR" sz="1400">
              <a:solidFill>
                <a:schemeClr val="bg1"/>
              </a:solidFill>
            </a:endParaRPr>
          </a:p>
        </p:txBody>
      </p:sp>
      <p:sp>
        <p:nvSpPr>
          <p:cNvPr id="22542" name="Rectangle 13"/>
          <p:cNvSpPr>
            <a:spLocks noChangeAspect="1" noChangeArrowheads="1"/>
          </p:cNvSpPr>
          <p:nvPr/>
        </p:nvSpPr>
        <p:spPr bwMode="auto">
          <a:xfrm>
            <a:off x="849313" y="4175125"/>
            <a:ext cx="977900" cy="630238"/>
          </a:xfrm>
          <a:prstGeom prst="rect">
            <a:avLst/>
          </a:prstGeom>
          <a:solidFill>
            <a:srgbClr val="02D033"/>
          </a:solidFill>
          <a:ln w="12700">
            <a:solidFill>
              <a:schemeClr val="bg1"/>
            </a:solidFill>
            <a:prstDash val="dash"/>
            <a:miter lim="800000"/>
            <a:headEnd/>
            <a:tailEnd/>
          </a:ln>
        </p:spPr>
        <p:txBody>
          <a:bodyPr wrap="none" lIns="0" tIns="0" rIns="0" bIns="0" anchor="ctr"/>
          <a:lstStyle/>
          <a:p>
            <a:pPr algn="ctr" eaLnBrk="0" hangingPunct="0">
              <a:spcBef>
                <a:spcPct val="50000"/>
              </a:spcBef>
            </a:pPr>
            <a:endParaRPr lang="fr-FR" altLang="fr-FR" sz="1400">
              <a:solidFill>
                <a:schemeClr val="bg1"/>
              </a:solidFill>
            </a:endParaRPr>
          </a:p>
        </p:txBody>
      </p:sp>
      <p:sp>
        <p:nvSpPr>
          <p:cNvPr id="22543" name="Rectangle 14"/>
          <p:cNvSpPr>
            <a:spLocks noChangeAspect="1" noChangeArrowheads="1"/>
          </p:cNvSpPr>
          <p:nvPr/>
        </p:nvSpPr>
        <p:spPr bwMode="auto">
          <a:xfrm>
            <a:off x="1814513" y="4175125"/>
            <a:ext cx="981075" cy="630238"/>
          </a:xfrm>
          <a:prstGeom prst="rect">
            <a:avLst/>
          </a:prstGeom>
          <a:solidFill>
            <a:srgbClr val="FFFF00"/>
          </a:solidFill>
          <a:ln w="9525">
            <a:solidFill>
              <a:schemeClr val="bg1"/>
            </a:solidFill>
            <a:prstDash val="dash"/>
            <a:miter lim="800000"/>
            <a:headEnd/>
            <a:tailEnd/>
          </a:ln>
        </p:spPr>
        <p:txBody>
          <a:bodyPr wrap="none" lIns="0" tIns="0" rIns="0" bIns="0" anchor="ctr"/>
          <a:lstStyle/>
          <a:p>
            <a:pPr algn="ctr" eaLnBrk="0" hangingPunct="0">
              <a:spcBef>
                <a:spcPct val="50000"/>
              </a:spcBef>
            </a:pPr>
            <a:endParaRPr lang="fr-FR" altLang="fr-FR" sz="1400">
              <a:solidFill>
                <a:schemeClr val="bg1"/>
              </a:solidFill>
            </a:endParaRPr>
          </a:p>
        </p:txBody>
      </p:sp>
      <p:sp>
        <p:nvSpPr>
          <p:cNvPr id="22544" name="Rectangle 15"/>
          <p:cNvSpPr>
            <a:spLocks noChangeAspect="1" noChangeArrowheads="1"/>
          </p:cNvSpPr>
          <p:nvPr/>
        </p:nvSpPr>
        <p:spPr bwMode="auto">
          <a:xfrm>
            <a:off x="2790825" y="4175125"/>
            <a:ext cx="976313" cy="630238"/>
          </a:xfrm>
          <a:prstGeom prst="rect">
            <a:avLst/>
          </a:prstGeom>
          <a:solidFill>
            <a:srgbClr val="FFFF00"/>
          </a:solidFill>
          <a:ln w="9525">
            <a:solidFill>
              <a:schemeClr val="bg1"/>
            </a:solidFill>
            <a:prstDash val="dash"/>
            <a:miter lim="800000"/>
            <a:headEnd/>
            <a:tailEnd/>
          </a:ln>
        </p:spPr>
        <p:txBody>
          <a:bodyPr wrap="none" lIns="0" tIns="0" rIns="0" bIns="0" anchor="ctr"/>
          <a:lstStyle/>
          <a:p>
            <a:pPr algn="ctr" eaLnBrk="0" hangingPunct="0">
              <a:spcBef>
                <a:spcPct val="50000"/>
              </a:spcBef>
            </a:pPr>
            <a:endParaRPr lang="fr-FR" altLang="fr-FR" sz="1400">
              <a:solidFill>
                <a:schemeClr val="bg1"/>
              </a:solidFill>
            </a:endParaRPr>
          </a:p>
        </p:txBody>
      </p:sp>
      <p:sp>
        <p:nvSpPr>
          <p:cNvPr id="22545" name="Rectangle 16"/>
          <p:cNvSpPr>
            <a:spLocks noChangeAspect="1" noChangeArrowheads="1"/>
          </p:cNvSpPr>
          <p:nvPr/>
        </p:nvSpPr>
        <p:spPr bwMode="auto">
          <a:xfrm>
            <a:off x="3743325" y="4175125"/>
            <a:ext cx="976313" cy="630238"/>
          </a:xfrm>
          <a:prstGeom prst="rect">
            <a:avLst/>
          </a:prstGeom>
          <a:solidFill>
            <a:srgbClr val="FF9900"/>
          </a:solidFill>
          <a:ln w="9525">
            <a:solidFill>
              <a:schemeClr val="bg1"/>
            </a:solidFill>
            <a:prstDash val="dash"/>
            <a:miter lim="800000"/>
            <a:headEnd/>
            <a:tailEnd/>
          </a:ln>
        </p:spPr>
        <p:txBody>
          <a:bodyPr wrap="none" lIns="0" tIns="0" rIns="0" bIns="0" anchor="ctr"/>
          <a:lstStyle/>
          <a:p>
            <a:pPr algn="ctr" eaLnBrk="0" hangingPunct="0">
              <a:spcBef>
                <a:spcPct val="50000"/>
              </a:spcBef>
            </a:pPr>
            <a:endParaRPr lang="fr-FR" altLang="fr-FR" sz="1400">
              <a:solidFill>
                <a:schemeClr val="bg1"/>
              </a:solidFill>
            </a:endParaRPr>
          </a:p>
        </p:txBody>
      </p:sp>
      <p:sp>
        <p:nvSpPr>
          <p:cNvPr id="22546" name="Rectangle 17"/>
          <p:cNvSpPr>
            <a:spLocks noChangeAspect="1" noChangeArrowheads="1"/>
          </p:cNvSpPr>
          <p:nvPr/>
        </p:nvSpPr>
        <p:spPr bwMode="auto">
          <a:xfrm>
            <a:off x="849313" y="3546475"/>
            <a:ext cx="977900" cy="630238"/>
          </a:xfrm>
          <a:prstGeom prst="rect">
            <a:avLst/>
          </a:prstGeom>
          <a:solidFill>
            <a:srgbClr val="FFFF00"/>
          </a:solidFill>
          <a:ln w="12700">
            <a:solidFill>
              <a:schemeClr val="bg1"/>
            </a:solidFill>
            <a:prstDash val="dash"/>
            <a:miter lim="800000"/>
            <a:headEnd/>
            <a:tailEnd/>
          </a:ln>
        </p:spPr>
        <p:txBody>
          <a:bodyPr wrap="none" lIns="0" tIns="0" rIns="0" bIns="0" anchor="ctr"/>
          <a:lstStyle/>
          <a:p>
            <a:pPr algn="ctr" eaLnBrk="0" hangingPunct="0">
              <a:spcBef>
                <a:spcPct val="50000"/>
              </a:spcBef>
            </a:pPr>
            <a:endParaRPr lang="fr-FR" altLang="fr-FR" sz="1400">
              <a:solidFill>
                <a:schemeClr val="bg1"/>
              </a:solidFill>
            </a:endParaRPr>
          </a:p>
        </p:txBody>
      </p:sp>
      <p:sp>
        <p:nvSpPr>
          <p:cNvPr id="22547" name="Rectangle 18"/>
          <p:cNvSpPr>
            <a:spLocks noChangeAspect="1" noChangeArrowheads="1"/>
          </p:cNvSpPr>
          <p:nvPr/>
        </p:nvSpPr>
        <p:spPr bwMode="auto">
          <a:xfrm>
            <a:off x="1814513" y="3546475"/>
            <a:ext cx="981075" cy="630238"/>
          </a:xfrm>
          <a:prstGeom prst="rect">
            <a:avLst/>
          </a:prstGeom>
          <a:solidFill>
            <a:srgbClr val="FFFF00"/>
          </a:solidFill>
          <a:ln w="9525">
            <a:solidFill>
              <a:schemeClr val="bg1"/>
            </a:solidFill>
            <a:prstDash val="dash"/>
            <a:miter lim="800000"/>
            <a:headEnd/>
            <a:tailEnd/>
          </a:ln>
        </p:spPr>
        <p:txBody>
          <a:bodyPr wrap="none" lIns="0" tIns="0" rIns="0" bIns="0" anchor="ctr"/>
          <a:lstStyle/>
          <a:p>
            <a:pPr algn="ctr" eaLnBrk="0" hangingPunct="0">
              <a:spcBef>
                <a:spcPct val="50000"/>
              </a:spcBef>
            </a:pPr>
            <a:endParaRPr lang="fr-FR" altLang="fr-FR" sz="1400">
              <a:solidFill>
                <a:schemeClr val="bg1"/>
              </a:solidFill>
            </a:endParaRPr>
          </a:p>
        </p:txBody>
      </p:sp>
      <p:sp>
        <p:nvSpPr>
          <p:cNvPr id="22548" name="Rectangle 19"/>
          <p:cNvSpPr>
            <a:spLocks noChangeAspect="1" noChangeArrowheads="1"/>
          </p:cNvSpPr>
          <p:nvPr/>
        </p:nvSpPr>
        <p:spPr bwMode="auto">
          <a:xfrm>
            <a:off x="2790825" y="3546475"/>
            <a:ext cx="976313" cy="630238"/>
          </a:xfrm>
          <a:prstGeom prst="rect">
            <a:avLst/>
          </a:prstGeom>
          <a:solidFill>
            <a:srgbClr val="FF9900"/>
          </a:solidFill>
          <a:ln w="9525">
            <a:solidFill>
              <a:schemeClr val="bg1"/>
            </a:solidFill>
            <a:prstDash val="dash"/>
            <a:miter lim="800000"/>
            <a:headEnd/>
            <a:tailEnd/>
          </a:ln>
        </p:spPr>
        <p:txBody>
          <a:bodyPr wrap="none" lIns="0" tIns="0" rIns="0" bIns="0" anchor="ctr"/>
          <a:lstStyle/>
          <a:p>
            <a:pPr algn="ctr" eaLnBrk="0" hangingPunct="0">
              <a:spcBef>
                <a:spcPct val="50000"/>
              </a:spcBef>
            </a:pPr>
            <a:endParaRPr lang="fr-FR" altLang="fr-FR" sz="1400">
              <a:solidFill>
                <a:schemeClr val="bg1"/>
              </a:solidFill>
            </a:endParaRPr>
          </a:p>
        </p:txBody>
      </p:sp>
      <p:sp>
        <p:nvSpPr>
          <p:cNvPr id="22549" name="Rectangle 20"/>
          <p:cNvSpPr>
            <a:spLocks noChangeAspect="1" noChangeArrowheads="1"/>
          </p:cNvSpPr>
          <p:nvPr/>
        </p:nvSpPr>
        <p:spPr bwMode="auto">
          <a:xfrm>
            <a:off x="3743325" y="3546475"/>
            <a:ext cx="976313" cy="630238"/>
          </a:xfrm>
          <a:prstGeom prst="rect">
            <a:avLst/>
          </a:prstGeom>
          <a:solidFill>
            <a:srgbClr val="FF9900"/>
          </a:solidFill>
          <a:ln w="9525">
            <a:solidFill>
              <a:schemeClr val="bg1"/>
            </a:solidFill>
            <a:prstDash val="dash"/>
            <a:miter lim="800000"/>
            <a:headEnd/>
            <a:tailEnd/>
          </a:ln>
        </p:spPr>
        <p:txBody>
          <a:bodyPr wrap="none" lIns="0" tIns="0" rIns="0" bIns="0" anchor="ctr"/>
          <a:lstStyle/>
          <a:p>
            <a:pPr algn="ctr" eaLnBrk="0" hangingPunct="0">
              <a:spcBef>
                <a:spcPct val="50000"/>
              </a:spcBef>
            </a:pPr>
            <a:endParaRPr lang="fr-FR" altLang="fr-FR" sz="1400">
              <a:solidFill>
                <a:schemeClr val="bg1"/>
              </a:solidFill>
            </a:endParaRPr>
          </a:p>
        </p:txBody>
      </p:sp>
      <p:sp>
        <p:nvSpPr>
          <p:cNvPr id="22550" name="Rectangle 21"/>
          <p:cNvSpPr>
            <a:spLocks noChangeAspect="1" noChangeArrowheads="1"/>
          </p:cNvSpPr>
          <p:nvPr/>
        </p:nvSpPr>
        <p:spPr bwMode="auto">
          <a:xfrm>
            <a:off x="849313" y="2921000"/>
            <a:ext cx="977900" cy="628650"/>
          </a:xfrm>
          <a:prstGeom prst="rect">
            <a:avLst/>
          </a:prstGeom>
          <a:solidFill>
            <a:srgbClr val="FFFF00"/>
          </a:solidFill>
          <a:ln w="12700">
            <a:solidFill>
              <a:schemeClr val="bg1"/>
            </a:solidFill>
            <a:prstDash val="dash"/>
            <a:miter lim="800000"/>
            <a:headEnd/>
            <a:tailEnd/>
          </a:ln>
        </p:spPr>
        <p:txBody>
          <a:bodyPr wrap="none" lIns="0" tIns="0" rIns="0" bIns="0" anchor="ctr"/>
          <a:lstStyle/>
          <a:p>
            <a:pPr algn="ctr" eaLnBrk="0" hangingPunct="0">
              <a:spcBef>
                <a:spcPct val="50000"/>
              </a:spcBef>
            </a:pPr>
            <a:endParaRPr lang="fr-FR" altLang="fr-FR" sz="1400">
              <a:solidFill>
                <a:schemeClr val="bg1"/>
              </a:solidFill>
            </a:endParaRPr>
          </a:p>
        </p:txBody>
      </p:sp>
      <p:sp>
        <p:nvSpPr>
          <p:cNvPr id="22551" name="Rectangle 22"/>
          <p:cNvSpPr>
            <a:spLocks noChangeAspect="1" noChangeArrowheads="1"/>
          </p:cNvSpPr>
          <p:nvPr/>
        </p:nvSpPr>
        <p:spPr bwMode="auto">
          <a:xfrm>
            <a:off x="1814513" y="2921000"/>
            <a:ext cx="981075" cy="628650"/>
          </a:xfrm>
          <a:prstGeom prst="rect">
            <a:avLst/>
          </a:prstGeom>
          <a:solidFill>
            <a:srgbClr val="FF9900"/>
          </a:solidFill>
          <a:ln w="9525">
            <a:solidFill>
              <a:schemeClr val="bg1"/>
            </a:solidFill>
            <a:prstDash val="dash"/>
            <a:miter lim="800000"/>
            <a:headEnd/>
            <a:tailEnd/>
          </a:ln>
        </p:spPr>
        <p:txBody>
          <a:bodyPr wrap="none" lIns="0" tIns="0" rIns="0" bIns="0" anchor="ctr"/>
          <a:lstStyle/>
          <a:p>
            <a:pPr algn="ctr" eaLnBrk="0" hangingPunct="0">
              <a:spcBef>
                <a:spcPct val="50000"/>
              </a:spcBef>
            </a:pPr>
            <a:endParaRPr lang="fr-FR" altLang="fr-FR" sz="1400">
              <a:solidFill>
                <a:schemeClr val="bg1"/>
              </a:solidFill>
            </a:endParaRPr>
          </a:p>
        </p:txBody>
      </p:sp>
      <p:sp>
        <p:nvSpPr>
          <p:cNvPr id="22552" name="Rectangle 23"/>
          <p:cNvSpPr>
            <a:spLocks noChangeAspect="1" noChangeArrowheads="1"/>
          </p:cNvSpPr>
          <p:nvPr/>
        </p:nvSpPr>
        <p:spPr bwMode="auto">
          <a:xfrm>
            <a:off x="2790825" y="2921000"/>
            <a:ext cx="976313" cy="628650"/>
          </a:xfrm>
          <a:prstGeom prst="rect">
            <a:avLst/>
          </a:prstGeom>
          <a:solidFill>
            <a:srgbClr val="FF9900"/>
          </a:solidFill>
          <a:ln w="9525">
            <a:solidFill>
              <a:schemeClr val="bg1"/>
            </a:solidFill>
            <a:prstDash val="dash"/>
            <a:miter lim="800000"/>
            <a:headEnd/>
            <a:tailEnd/>
          </a:ln>
        </p:spPr>
        <p:txBody>
          <a:bodyPr wrap="none" lIns="0" tIns="0" rIns="0" bIns="0" anchor="ctr"/>
          <a:lstStyle/>
          <a:p>
            <a:pPr algn="ctr" eaLnBrk="0" hangingPunct="0">
              <a:spcBef>
                <a:spcPct val="50000"/>
              </a:spcBef>
            </a:pPr>
            <a:endParaRPr lang="fr-FR" altLang="fr-FR" sz="1400">
              <a:solidFill>
                <a:schemeClr val="bg1"/>
              </a:solidFill>
            </a:endParaRPr>
          </a:p>
        </p:txBody>
      </p:sp>
      <p:sp>
        <p:nvSpPr>
          <p:cNvPr id="22553" name="Rectangle 24"/>
          <p:cNvSpPr>
            <a:spLocks noChangeAspect="1" noChangeArrowheads="1"/>
          </p:cNvSpPr>
          <p:nvPr/>
        </p:nvSpPr>
        <p:spPr bwMode="auto">
          <a:xfrm>
            <a:off x="3743325" y="2921000"/>
            <a:ext cx="976313" cy="628650"/>
          </a:xfrm>
          <a:prstGeom prst="rect">
            <a:avLst/>
          </a:prstGeom>
          <a:solidFill>
            <a:srgbClr val="EE0000"/>
          </a:solidFill>
          <a:ln w="9525">
            <a:solidFill>
              <a:schemeClr val="bg1"/>
            </a:solidFill>
            <a:prstDash val="dash"/>
            <a:miter lim="800000"/>
            <a:headEnd/>
            <a:tailEnd/>
          </a:ln>
        </p:spPr>
        <p:txBody>
          <a:bodyPr wrap="none" lIns="0" tIns="0" rIns="0" bIns="0" anchor="ctr"/>
          <a:lstStyle/>
          <a:p>
            <a:pPr algn="ctr" eaLnBrk="0" hangingPunct="0">
              <a:spcBef>
                <a:spcPct val="50000"/>
              </a:spcBef>
            </a:pPr>
            <a:endParaRPr lang="fr-FR" altLang="fr-FR" sz="1400">
              <a:solidFill>
                <a:schemeClr val="bg1"/>
              </a:solidFill>
            </a:endParaRPr>
          </a:p>
        </p:txBody>
      </p:sp>
      <p:sp>
        <p:nvSpPr>
          <p:cNvPr id="22554" name="Rectangle 25"/>
          <p:cNvSpPr>
            <a:spLocks noChangeAspect="1" noChangeArrowheads="1"/>
          </p:cNvSpPr>
          <p:nvPr/>
        </p:nvSpPr>
        <p:spPr bwMode="auto">
          <a:xfrm>
            <a:off x="849313" y="2297113"/>
            <a:ext cx="977900" cy="630237"/>
          </a:xfrm>
          <a:prstGeom prst="rect">
            <a:avLst/>
          </a:prstGeom>
          <a:solidFill>
            <a:srgbClr val="FF9900"/>
          </a:solidFill>
          <a:ln w="12700">
            <a:solidFill>
              <a:schemeClr val="bg1"/>
            </a:solidFill>
            <a:prstDash val="dash"/>
            <a:miter lim="800000"/>
            <a:headEnd/>
            <a:tailEnd/>
          </a:ln>
        </p:spPr>
        <p:txBody>
          <a:bodyPr wrap="none" lIns="0" tIns="0" rIns="0" bIns="0" anchor="ctr"/>
          <a:lstStyle/>
          <a:p>
            <a:pPr algn="ctr" eaLnBrk="0" hangingPunct="0">
              <a:spcBef>
                <a:spcPct val="50000"/>
              </a:spcBef>
            </a:pPr>
            <a:endParaRPr lang="fr-FR" altLang="fr-FR" sz="1400">
              <a:solidFill>
                <a:schemeClr val="bg1"/>
              </a:solidFill>
            </a:endParaRPr>
          </a:p>
        </p:txBody>
      </p:sp>
      <p:sp>
        <p:nvSpPr>
          <p:cNvPr id="22555" name="Rectangle 26"/>
          <p:cNvSpPr>
            <a:spLocks noChangeAspect="1" noChangeArrowheads="1"/>
          </p:cNvSpPr>
          <p:nvPr/>
        </p:nvSpPr>
        <p:spPr bwMode="auto">
          <a:xfrm>
            <a:off x="1814513" y="2297113"/>
            <a:ext cx="981075" cy="630237"/>
          </a:xfrm>
          <a:prstGeom prst="rect">
            <a:avLst/>
          </a:prstGeom>
          <a:solidFill>
            <a:srgbClr val="FF9900"/>
          </a:solidFill>
          <a:ln w="9525">
            <a:solidFill>
              <a:schemeClr val="bg1"/>
            </a:solidFill>
            <a:prstDash val="dash"/>
            <a:miter lim="800000"/>
            <a:headEnd/>
            <a:tailEnd/>
          </a:ln>
        </p:spPr>
        <p:txBody>
          <a:bodyPr wrap="none" lIns="0" tIns="0" rIns="0" bIns="0" anchor="ctr"/>
          <a:lstStyle/>
          <a:p>
            <a:pPr algn="ctr" eaLnBrk="0" hangingPunct="0">
              <a:spcBef>
                <a:spcPct val="50000"/>
              </a:spcBef>
            </a:pPr>
            <a:endParaRPr lang="fr-FR" altLang="fr-FR" sz="1400">
              <a:solidFill>
                <a:schemeClr val="bg1"/>
              </a:solidFill>
            </a:endParaRPr>
          </a:p>
        </p:txBody>
      </p:sp>
      <p:sp>
        <p:nvSpPr>
          <p:cNvPr id="22556" name="Rectangle 27"/>
          <p:cNvSpPr>
            <a:spLocks noChangeAspect="1" noChangeArrowheads="1"/>
          </p:cNvSpPr>
          <p:nvPr/>
        </p:nvSpPr>
        <p:spPr bwMode="auto">
          <a:xfrm>
            <a:off x="2790825" y="2297113"/>
            <a:ext cx="976313" cy="630237"/>
          </a:xfrm>
          <a:prstGeom prst="rect">
            <a:avLst/>
          </a:prstGeom>
          <a:solidFill>
            <a:srgbClr val="EE0000"/>
          </a:solidFill>
          <a:ln w="9525">
            <a:solidFill>
              <a:schemeClr val="bg1"/>
            </a:solidFill>
            <a:prstDash val="dash"/>
            <a:miter lim="800000"/>
            <a:headEnd/>
            <a:tailEnd/>
          </a:ln>
        </p:spPr>
        <p:txBody>
          <a:bodyPr wrap="none" lIns="0" tIns="0" rIns="0" bIns="0" anchor="ctr"/>
          <a:lstStyle/>
          <a:p>
            <a:pPr algn="ctr" eaLnBrk="0" hangingPunct="0">
              <a:spcBef>
                <a:spcPct val="50000"/>
              </a:spcBef>
            </a:pPr>
            <a:endParaRPr lang="fr-FR" altLang="fr-FR" sz="1400">
              <a:solidFill>
                <a:schemeClr val="bg1"/>
              </a:solidFill>
            </a:endParaRPr>
          </a:p>
        </p:txBody>
      </p:sp>
      <p:sp>
        <p:nvSpPr>
          <p:cNvPr id="22557" name="Rectangle 28"/>
          <p:cNvSpPr>
            <a:spLocks noChangeAspect="1" noChangeArrowheads="1"/>
          </p:cNvSpPr>
          <p:nvPr/>
        </p:nvSpPr>
        <p:spPr bwMode="auto">
          <a:xfrm>
            <a:off x="3743325" y="2297113"/>
            <a:ext cx="976313" cy="630237"/>
          </a:xfrm>
          <a:prstGeom prst="rect">
            <a:avLst/>
          </a:prstGeom>
          <a:solidFill>
            <a:srgbClr val="EE0000"/>
          </a:solidFill>
          <a:ln w="9525">
            <a:solidFill>
              <a:schemeClr val="bg1"/>
            </a:solidFill>
            <a:prstDash val="dash"/>
            <a:miter lim="800000"/>
            <a:headEnd/>
            <a:tailEnd/>
          </a:ln>
        </p:spPr>
        <p:txBody>
          <a:bodyPr wrap="none" lIns="0" tIns="0" rIns="0" bIns="0" anchor="ctr"/>
          <a:lstStyle/>
          <a:p>
            <a:pPr algn="ctr" eaLnBrk="0" hangingPunct="0">
              <a:spcBef>
                <a:spcPct val="50000"/>
              </a:spcBef>
            </a:pPr>
            <a:endParaRPr lang="fr-FR" altLang="fr-FR" sz="1400">
              <a:solidFill>
                <a:schemeClr val="bg1"/>
              </a:solidFill>
            </a:endParaRPr>
          </a:p>
        </p:txBody>
      </p:sp>
      <p:sp>
        <p:nvSpPr>
          <p:cNvPr id="22558" name="Line 29"/>
          <p:cNvSpPr>
            <a:spLocks noChangeAspect="1" noChangeShapeType="1"/>
          </p:cNvSpPr>
          <p:nvPr/>
        </p:nvSpPr>
        <p:spPr bwMode="auto">
          <a:xfrm>
            <a:off x="849313" y="4805363"/>
            <a:ext cx="4189412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arrow" w="med" len="med"/>
          </a:ln>
        </p:spPr>
        <p:txBody>
          <a:bodyPr wrap="none" lIns="0" tIns="0" rIns="0" bIns="0" anchor="ctr"/>
          <a:lstStyle/>
          <a:p>
            <a:endParaRPr lang="fr-FR"/>
          </a:p>
        </p:txBody>
      </p:sp>
      <p:sp>
        <p:nvSpPr>
          <p:cNvPr id="22559" name="Line 30"/>
          <p:cNvSpPr>
            <a:spLocks noChangeAspect="1" noChangeShapeType="1"/>
          </p:cNvSpPr>
          <p:nvPr/>
        </p:nvSpPr>
        <p:spPr bwMode="auto">
          <a:xfrm>
            <a:off x="849313" y="1927225"/>
            <a:ext cx="0" cy="288607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arrow" w="med" len="med"/>
            <a:tailEnd/>
          </a:ln>
        </p:spPr>
        <p:txBody>
          <a:bodyPr wrap="none" lIns="0" tIns="0" rIns="0" bIns="0" anchor="ctr"/>
          <a:lstStyle/>
          <a:p>
            <a:endParaRPr lang="fr-FR"/>
          </a:p>
        </p:txBody>
      </p:sp>
      <p:sp>
        <p:nvSpPr>
          <p:cNvPr id="22560" name="Rectangle 31"/>
          <p:cNvSpPr>
            <a:spLocks noChangeArrowheads="1"/>
          </p:cNvSpPr>
          <p:nvPr/>
        </p:nvSpPr>
        <p:spPr bwMode="auto">
          <a:xfrm>
            <a:off x="1266825" y="4895850"/>
            <a:ext cx="8255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fr-FR" altLang="fr-FR" sz="1000" b="1">
                <a:solidFill>
                  <a:srgbClr val="777777"/>
                </a:solidFill>
                <a:latin typeface="Verdana" pitchFamily="34" charset="0"/>
              </a:rPr>
              <a:t>1</a:t>
            </a:r>
            <a:endParaRPr lang="fr-FR" altLang="fr-FR" sz="1000">
              <a:latin typeface="Verdana" pitchFamily="34" charset="0"/>
            </a:endParaRPr>
          </a:p>
        </p:txBody>
      </p:sp>
      <p:sp>
        <p:nvSpPr>
          <p:cNvPr id="22561" name="Rectangle 32"/>
          <p:cNvSpPr>
            <a:spLocks noChangeArrowheads="1"/>
          </p:cNvSpPr>
          <p:nvPr/>
        </p:nvSpPr>
        <p:spPr bwMode="auto">
          <a:xfrm>
            <a:off x="2301875" y="4895850"/>
            <a:ext cx="84138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fr-FR" altLang="fr-FR" sz="1000" b="1">
                <a:solidFill>
                  <a:srgbClr val="777777"/>
                </a:solidFill>
                <a:latin typeface="Verdana" pitchFamily="34" charset="0"/>
              </a:rPr>
              <a:t>2</a:t>
            </a:r>
            <a:endParaRPr lang="fr-FR" altLang="fr-FR" sz="1000">
              <a:latin typeface="Verdana" pitchFamily="34" charset="0"/>
            </a:endParaRPr>
          </a:p>
        </p:txBody>
      </p:sp>
      <p:sp>
        <p:nvSpPr>
          <p:cNvPr id="22562" name="Rectangle 33"/>
          <p:cNvSpPr>
            <a:spLocks noChangeArrowheads="1"/>
          </p:cNvSpPr>
          <p:nvPr/>
        </p:nvSpPr>
        <p:spPr bwMode="auto">
          <a:xfrm>
            <a:off x="3235325" y="4895850"/>
            <a:ext cx="84138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fr-FR" altLang="fr-FR" sz="1000" b="1">
                <a:solidFill>
                  <a:srgbClr val="777777"/>
                </a:solidFill>
                <a:latin typeface="Verdana" pitchFamily="34" charset="0"/>
              </a:rPr>
              <a:t>3</a:t>
            </a:r>
            <a:endParaRPr lang="fr-FR" altLang="fr-FR" sz="1000">
              <a:latin typeface="Verdana" pitchFamily="34" charset="0"/>
            </a:endParaRPr>
          </a:p>
        </p:txBody>
      </p:sp>
      <p:sp>
        <p:nvSpPr>
          <p:cNvPr id="22563" name="Rectangle 34"/>
          <p:cNvSpPr>
            <a:spLocks noChangeArrowheads="1"/>
          </p:cNvSpPr>
          <p:nvPr/>
        </p:nvSpPr>
        <p:spPr bwMode="auto">
          <a:xfrm>
            <a:off x="4232275" y="4895850"/>
            <a:ext cx="8255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fr-FR" altLang="fr-FR" sz="1000" b="1">
                <a:solidFill>
                  <a:srgbClr val="777777"/>
                </a:solidFill>
                <a:latin typeface="Verdana" pitchFamily="34" charset="0"/>
              </a:rPr>
              <a:t>4</a:t>
            </a:r>
            <a:endParaRPr lang="fr-FR" altLang="fr-FR" sz="1000">
              <a:latin typeface="Verdana" pitchFamily="34" charset="0"/>
            </a:endParaRPr>
          </a:p>
        </p:txBody>
      </p:sp>
      <p:sp>
        <p:nvSpPr>
          <p:cNvPr id="22564" name="Rectangle 35"/>
          <p:cNvSpPr>
            <a:spLocks noChangeArrowheads="1"/>
          </p:cNvSpPr>
          <p:nvPr/>
        </p:nvSpPr>
        <p:spPr bwMode="auto">
          <a:xfrm>
            <a:off x="4791075" y="4876800"/>
            <a:ext cx="1365101" cy="4924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eaLnBrk="0" hangingPunct="0"/>
            <a:r>
              <a:rPr lang="fr-FR" altLang="fr-FR" sz="1600" b="1" dirty="0" smtClean="0">
                <a:solidFill>
                  <a:srgbClr val="777777"/>
                </a:solidFill>
                <a:latin typeface="Verdana" pitchFamily="34" charset="0"/>
              </a:rPr>
              <a:t>Impact (</a:t>
            </a:r>
            <a:r>
              <a:rPr lang="fr-FR" altLang="fr-FR" sz="1600" b="1" dirty="0" err="1" smtClean="0">
                <a:solidFill>
                  <a:srgbClr val="777777"/>
                </a:solidFill>
                <a:latin typeface="Verdana" pitchFamily="34" charset="0"/>
              </a:rPr>
              <a:t>Severity</a:t>
            </a:r>
            <a:r>
              <a:rPr lang="fr-FR" altLang="fr-FR" sz="1600" b="1" dirty="0" smtClean="0">
                <a:solidFill>
                  <a:srgbClr val="777777"/>
                </a:solidFill>
                <a:latin typeface="Verdana" pitchFamily="34" charset="0"/>
              </a:rPr>
              <a:t>)</a:t>
            </a:r>
            <a:endParaRPr lang="fr-FR" altLang="fr-FR" sz="1600" b="1" dirty="0">
              <a:solidFill>
                <a:srgbClr val="777777"/>
              </a:solidFill>
              <a:latin typeface="Verdana" pitchFamily="34" charset="0"/>
            </a:endParaRPr>
          </a:p>
        </p:txBody>
      </p:sp>
      <p:sp>
        <p:nvSpPr>
          <p:cNvPr id="22565" name="Text Box 36"/>
          <p:cNvSpPr txBox="1">
            <a:spLocks noChangeArrowheads="1"/>
          </p:cNvSpPr>
          <p:nvPr/>
        </p:nvSpPr>
        <p:spPr bwMode="auto">
          <a:xfrm>
            <a:off x="3862388" y="5008563"/>
            <a:ext cx="795337" cy="2286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GB" altLang="fr-FR" sz="1000">
                <a:solidFill>
                  <a:srgbClr val="777777"/>
                </a:solidFill>
              </a:rPr>
              <a:t>Very High</a:t>
            </a:r>
          </a:p>
        </p:txBody>
      </p:sp>
      <p:sp>
        <p:nvSpPr>
          <p:cNvPr id="22566" name="Text Box 37"/>
          <p:cNvSpPr txBox="1">
            <a:spLocks noChangeArrowheads="1"/>
          </p:cNvSpPr>
          <p:nvPr/>
        </p:nvSpPr>
        <p:spPr bwMode="auto">
          <a:xfrm>
            <a:off x="3052763" y="5008563"/>
            <a:ext cx="528637" cy="2301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GB" altLang="fr-FR" sz="1000">
                <a:solidFill>
                  <a:srgbClr val="777777"/>
                </a:solidFill>
              </a:rPr>
              <a:t>High</a:t>
            </a:r>
          </a:p>
        </p:txBody>
      </p:sp>
      <p:sp>
        <p:nvSpPr>
          <p:cNvPr id="22567" name="Text Box 38"/>
          <p:cNvSpPr txBox="1">
            <a:spLocks noChangeArrowheads="1"/>
          </p:cNvSpPr>
          <p:nvPr/>
        </p:nvSpPr>
        <p:spPr bwMode="auto">
          <a:xfrm>
            <a:off x="2024063" y="5010150"/>
            <a:ext cx="719137" cy="2270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fr-FR" altLang="fr-FR" sz="1000">
                <a:solidFill>
                  <a:srgbClr val="777777"/>
                </a:solidFill>
              </a:rPr>
              <a:t>Medium</a:t>
            </a:r>
          </a:p>
        </p:txBody>
      </p:sp>
      <p:sp>
        <p:nvSpPr>
          <p:cNvPr id="22568" name="Text Box 39"/>
          <p:cNvSpPr txBox="1">
            <a:spLocks noChangeArrowheads="1"/>
          </p:cNvSpPr>
          <p:nvPr/>
        </p:nvSpPr>
        <p:spPr bwMode="auto">
          <a:xfrm>
            <a:off x="1014413" y="5008563"/>
            <a:ext cx="590550" cy="2286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GB" altLang="fr-FR" sz="1000">
                <a:solidFill>
                  <a:srgbClr val="777777"/>
                </a:solidFill>
              </a:rPr>
              <a:t>Low</a:t>
            </a:r>
          </a:p>
        </p:txBody>
      </p:sp>
      <p:sp>
        <p:nvSpPr>
          <p:cNvPr id="22569" name="Rectangle 40"/>
          <p:cNvSpPr>
            <a:spLocks noChangeArrowheads="1"/>
          </p:cNvSpPr>
          <p:nvPr/>
        </p:nvSpPr>
        <p:spPr bwMode="auto">
          <a:xfrm>
            <a:off x="706438" y="4373563"/>
            <a:ext cx="84137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fr-FR" altLang="fr-FR" sz="1000" b="1">
                <a:solidFill>
                  <a:srgbClr val="777777"/>
                </a:solidFill>
                <a:latin typeface="Verdana" pitchFamily="34" charset="0"/>
              </a:rPr>
              <a:t>1</a:t>
            </a:r>
            <a:endParaRPr lang="fr-FR" altLang="fr-FR" sz="1000">
              <a:latin typeface="Verdana" pitchFamily="34" charset="0"/>
            </a:endParaRPr>
          </a:p>
        </p:txBody>
      </p:sp>
      <p:sp>
        <p:nvSpPr>
          <p:cNvPr id="22570" name="Rectangle 41"/>
          <p:cNvSpPr>
            <a:spLocks noChangeArrowheads="1"/>
          </p:cNvSpPr>
          <p:nvPr/>
        </p:nvSpPr>
        <p:spPr bwMode="auto">
          <a:xfrm>
            <a:off x="706438" y="3748088"/>
            <a:ext cx="84137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fr-FR" altLang="fr-FR" sz="1000" b="1">
                <a:solidFill>
                  <a:srgbClr val="777777"/>
                </a:solidFill>
                <a:latin typeface="Verdana" pitchFamily="34" charset="0"/>
              </a:rPr>
              <a:t>2</a:t>
            </a:r>
            <a:endParaRPr lang="fr-FR" altLang="fr-FR" sz="1000">
              <a:latin typeface="Verdana" pitchFamily="34" charset="0"/>
            </a:endParaRPr>
          </a:p>
        </p:txBody>
      </p:sp>
      <p:sp>
        <p:nvSpPr>
          <p:cNvPr id="22571" name="Rectangle 42"/>
          <p:cNvSpPr>
            <a:spLocks noChangeArrowheads="1"/>
          </p:cNvSpPr>
          <p:nvPr/>
        </p:nvSpPr>
        <p:spPr bwMode="auto">
          <a:xfrm>
            <a:off x="706438" y="3124200"/>
            <a:ext cx="84137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fr-FR" altLang="fr-FR" sz="1000" b="1">
                <a:solidFill>
                  <a:srgbClr val="777777"/>
                </a:solidFill>
                <a:latin typeface="Verdana" pitchFamily="34" charset="0"/>
              </a:rPr>
              <a:t>3</a:t>
            </a:r>
            <a:endParaRPr lang="fr-FR" altLang="fr-FR" sz="1000">
              <a:latin typeface="Verdana" pitchFamily="34" charset="0"/>
            </a:endParaRPr>
          </a:p>
        </p:txBody>
      </p:sp>
      <p:sp>
        <p:nvSpPr>
          <p:cNvPr id="22572" name="Rectangle 43"/>
          <p:cNvSpPr>
            <a:spLocks noChangeArrowheads="1"/>
          </p:cNvSpPr>
          <p:nvPr/>
        </p:nvSpPr>
        <p:spPr bwMode="auto">
          <a:xfrm>
            <a:off x="706438" y="2500313"/>
            <a:ext cx="84137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fr-FR" altLang="fr-FR" sz="1000" b="1">
                <a:solidFill>
                  <a:srgbClr val="777777"/>
                </a:solidFill>
                <a:latin typeface="Verdana" pitchFamily="34" charset="0"/>
              </a:rPr>
              <a:t>4</a:t>
            </a:r>
            <a:endParaRPr lang="fr-FR" altLang="fr-FR" sz="1000">
              <a:latin typeface="Verdana" pitchFamily="34" charset="0"/>
            </a:endParaRPr>
          </a:p>
        </p:txBody>
      </p:sp>
      <p:sp>
        <p:nvSpPr>
          <p:cNvPr id="22573" name="Text Box 44"/>
          <p:cNvSpPr txBox="1">
            <a:spLocks noChangeArrowheads="1"/>
          </p:cNvSpPr>
          <p:nvPr/>
        </p:nvSpPr>
        <p:spPr bwMode="auto">
          <a:xfrm>
            <a:off x="200025" y="4338638"/>
            <a:ext cx="590550" cy="2286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GB" altLang="fr-FR" sz="1000">
                <a:solidFill>
                  <a:srgbClr val="777777"/>
                </a:solidFill>
              </a:rPr>
              <a:t>Low</a:t>
            </a:r>
          </a:p>
        </p:txBody>
      </p:sp>
      <p:sp>
        <p:nvSpPr>
          <p:cNvPr id="22574" name="Text Box 45"/>
          <p:cNvSpPr txBox="1">
            <a:spLocks noChangeArrowheads="1"/>
          </p:cNvSpPr>
          <p:nvPr/>
        </p:nvSpPr>
        <p:spPr bwMode="auto">
          <a:xfrm>
            <a:off x="152400" y="3690938"/>
            <a:ext cx="644525" cy="2524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fr-FR" altLang="fr-FR" sz="1000">
                <a:solidFill>
                  <a:srgbClr val="777777"/>
                </a:solidFill>
              </a:rPr>
              <a:t>Medium</a:t>
            </a:r>
          </a:p>
        </p:txBody>
      </p:sp>
      <p:sp>
        <p:nvSpPr>
          <p:cNvPr id="22575" name="Text Box 46"/>
          <p:cNvSpPr txBox="1">
            <a:spLocks noChangeArrowheads="1"/>
          </p:cNvSpPr>
          <p:nvPr/>
        </p:nvSpPr>
        <p:spPr bwMode="auto">
          <a:xfrm>
            <a:off x="152400" y="3086100"/>
            <a:ext cx="619125" cy="2476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fr-FR" altLang="fr-FR" sz="1000">
                <a:solidFill>
                  <a:srgbClr val="777777"/>
                </a:solidFill>
              </a:rPr>
              <a:t>High</a:t>
            </a:r>
          </a:p>
        </p:txBody>
      </p:sp>
      <p:sp>
        <p:nvSpPr>
          <p:cNvPr id="22576" name="Text Box 47"/>
          <p:cNvSpPr txBox="1">
            <a:spLocks noChangeArrowheads="1"/>
          </p:cNvSpPr>
          <p:nvPr/>
        </p:nvSpPr>
        <p:spPr bwMode="auto">
          <a:xfrm>
            <a:off x="52388" y="2447925"/>
            <a:ext cx="795337" cy="2286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GB" altLang="fr-FR" sz="1000">
                <a:solidFill>
                  <a:srgbClr val="777777"/>
                </a:solidFill>
              </a:rPr>
              <a:t>Very High</a:t>
            </a:r>
          </a:p>
        </p:txBody>
      </p:sp>
      <p:sp>
        <p:nvSpPr>
          <p:cNvPr id="22577" name="Rectangle 48"/>
          <p:cNvSpPr>
            <a:spLocks noChangeArrowheads="1"/>
          </p:cNvSpPr>
          <p:nvPr/>
        </p:nvSpPr>
        <p:spPr bwMode="auto">
          <a:xfrm>
            <a:off x="196850" y="1460500"/>
            <a:ext cx="1854870" cy="4924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eaLnBrk="0" hangingPunct="0"/>
            <a:r>
              <a:rPr lang="en-GB" altLang="fr-FR" sz="1600" b="1" dirty="0" smtClean="0">
                <a:solidFill>
                  <a:srgbClr val="777777"/>
                </a:solidFill>
                <a:latin typeface="Verdana" pitchFamily="34" charset="0"/>
              </a:rPr>
              <a:t>Probability (Frequency)</a:t>
            </a:r>
            <a:endParaRPr lang="en-GB" altLang="fr-FR" sz="1600" b="1" dirty="0">
              <a:solidFill>
                <a:srgbClr val="777777"/>
              </a:solidFill>
              <a:latin typeface="Verdana" pitchFamily="34" charset="0"/>
            </a:endParaRPr>
          </a:p>
        </p:txBody>
      </p:sp>
      <p:sp>
        <p:nvSpPr>
          <p:cNvPr id="22578" name="Oval 49"/>
          <p:cNvSpPr>
            <a:spLocks noChangeArrowheads="1"/>
          </p:cNvSpPr>
          <p:nvPr/>
        </p:nvSpPr>
        <p:spPr bwMode="auto">
          <a:xfrm>
            <a:off x="4856810" y="2495550"/>
            <a:ext cx="266700" cy="280988"/>
          </a:xfrm>
          <a:prstGeom prst="ellipse">
            <a:avLst/>
          </a:prstGeom>
          <a:solidFill>
            <a:schemeClr val="accent1"/>
          </a:solidFill>
          <a:ln w="6350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>
              <a:spcBef>
                <a:spcPct val="50000"/>
              </a:spcBef>
            </a:pPr>
            <a:r>
              <a:rPr lang="fr-FR" altLang="fr-FR" sz="1000" b="1">
                <a:solidFill>
                  <a:schemeClr val="bg1"/>
                </a:solidFill>
              </a:rPr>
              <a:t>R1</a:t>
            </a:r>
          </a:p>
        </p:txBody>
      </p:sp>
      <p:sp>
        <p:nvSpPr>
          <p:cNvPr id="22579" name="Oval 50"/>
          <p:cNvSpPr>
            <a:spLocks noChangeArrowheads="1"/>
          </p:cNvSpPr>
          <p:nvPr/>
        </p:nvSpPr>
        <p:spPr bwMode="auto">
          <a:xfrm>
            <a:off x="4826830" y="4341658"/>
            <a:ext cx="266700" cy="280987"/>
          </a:xfrm>
          <a:prstGeom prst="ellipse">
            <a:avLst/>
          </a:prstGeom>
          <a:solidFill>
            <a:schemeClr val="accent1"/>
          </a:solidFill>
          <a:ln w="6350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>
              <a:spcBef>
                <a:spcPct val="50000"/>
              </a:spcBef>
            </a:pPr>
            <a:r>
              <a:rPr lang="fr-FR" altLang="fr-FR" sz="1000" b="1">
                <a:solidFill>
                  <a:schemeClr val="bg1"/>
                </a:solidFill>
              </a:rPr>
              <a:t>R5</a:t>
            </a:r>
          </a:p>
        </p:txBody>
      </p:sp>
      <p:sp>
        <p:nvSpPr>
          <p:cNvPr id="22581" name="Oval 50"/>
          <p:cNvSpPr>
            <a:spLocks noChangeArrowheads="1"/>
          </p:cNvSpPr>
          <p:nvPr/>
        </p:nvSpPr>
        <p:spPr bwMode="auto">
          <a:xfrm>
            <a:off x="4106863" y="4367213"/>
            <a:ext cx="266700" cy="280987"/>
          </a:xfrm>
          <a:prstGeom prst="ellipse">
            <a:avLst/>
          </a:prstGeom>
          <a:solidFill>
            <a:schemeClr val="tx1"/>
          </a:solidFill>
          <a:ln w="6350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>
              <a:spcBef>
                <a:spcPct val="50000"/>
              </a:spcBef>
            </a:pPr>
            <a:r>
              <a:rPr lang="fr-FR" altLang="fr-FR" sz="1000" b="1">
                <a:solidFill>
                  <a:schemeClr val="bg1"/>
                </a:solidFill>
              </a:rPr>
              <a:t>R4</a:t>
            </a:r>
          </a:p>
        </p:txBody>
      </p:sp>
      <p:sp>
        <p:nvSpPr>
          <p:cNvPr id="22582" name="Oval 50"/>
          <p:cNvSpPr>
            <a:spLocks noChangeArrowheads="1"/>
          </p:cNvSpPr>
          <p:nvPr/>
        </p:nvSpPr>
        <p:spPr bwMode="auto">
          <a:xfrm>
            <a:off x="1182688" y="3070225"/>
            <a:ext cx="266700" cy="280988"/>
          </a:xfrm>
          <a:prstGeom prst="ellipse">
            <a:avLst/>
          </a:prstGeom>
          <a:solidFill>
            <a:schemeClr val="tx1"/>
          </a:solidFill>
          <a:ln w="6350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>
              <a:spcBef>
                <a:spcPct val="50000"/>
              </a:spcBef>
            </a:pPr>
            <a:r>
              <a:rPr lang="fr-FR" altLang="fr-FR" sz="1000" b="1">
                <a:solidFill>
                  <a:schemeClr val="bg1"/>
                </a:solidFill>
              </a:rPr>
              <a:t>R6</a:t>
            </a:r>
          </a:p>
        </p:txBody>
      </p:sp>
      <p:sp>
        <p:nvSpPr>
          <p:cNvPr id="22583" name="Rectangle 12"/>
          <p:cNvSpPr>
            <a:spLocks noChangeArrowheads="1"/>
          </p:cNvSpPr>
          <p:nvPr/>
        </p:nvSpPr>
        <p:spPr bwMode="auto">
          <a:xfrm>
            <a:off x="4639460" y="5483704"/>
            <a:ext cx="3260356" cy="854080"/>
          </a:xfrm>
          <a:prstGeom prst="rect">
            <a:avLst/>
          </a:prstGeom>
          <a:solidFill>
            <a:schemeClr val="bg2"/>
          </a:solidFill>
          <a:ln w="6350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GB" altLang="fr-FR" sz="1100" dirty="0">
                <a:solidFill>
                  <a:schemeClr val="accent1"/>
                </a:solidFill>
              </a:rPr>
              <a:t>Can a scenario </a:t>
            </a:r>
            <a:r>
              <a:rPr lang="en-GB" altLang="fr-FR" sz="1100" dirty="0" smtClean="0">
                <a:solidFill>
                  <a:schemeClr val="accent1"/>
                </a:solidFill>
              </a:rPr>
              <a:t>reducing </a:t>
            </a:r>
            <a:r>
              <a:rPr lang="en-GB" altLang="fr-FR" sz="1100" dirty="0">
                <a:solidFill>
                  <a:schemeClr val="accent1"/>
                </a:solidFill>
              </a:rPr>
              <a:t>the railway safety be identified ?</a:t>
            </a:r>
          </a:p>
          <a:p>
            <a:pPr algn="ctr" eaLnBrk="0" hangingPunct="0">
              <a:spcBef>
                <a:spcPct val="50000"/>
              </a:spcBef>
            </a:pPr>
            <a:r>
              <a:rPr lang="en-GB" altLang="fr-FR" sz="1100" dirty="0">
                <a:solidFill>
                  <a:schemeClr val="accent1"/>
                </a:solidFill>
              </a:rPr>
              <a:t>The </a:t>
            </a:r>
            <a:r>
              <a:rPr lang="en-GB" altLang="fr-FR" sz="1100" dirty="0" smtClean="0">
                <a:solidFill>
                  <a:schemeClr val="accent1"/>
                </a:solidFill>
              </a:rPr>
              <a:t>regularity / availability </a:t>
            </a:r>
            <a:r>
              <a:rPr lang="en-GB" altLang="fr-FR" sz="1100" dirty="0">
                <a:solidFill>
                  <a:schemeClr val="accent1"/>
                </a:solidFill>
              </a:rPr>
              <a:t>of the railway traffic can be significantly reduced by any scenarios ?</a:t>
            </a:r>
          </a:p>
        </p:txBody>
      </p:sp>
      <p:sp>
        <p:nvSpPr>
          <p:cNvPr id="22584" name="Oval 50"/>
          <p:cNvSpPr>
            <a:spLocks noChangeArrowheads="1"/>
          </p:cNvSpPr>
          <p:nvPr/>
        </p:nvSpPr>
        <p:spPr bwMode="auto">
          <a:xfrm>
            <a:off x="4105275" y="3070225"/>
            <a:ext cx="266700" cy="280988"/>
          </a:xfrm>
          <a:prstGeom prst="ellipse">
            <a:avLst/>
          </a:prstGeom>
          <a:solidFill>
            <a:schemeClr val="tx1"/>
          </a:solidFill>
          <a:ln w="6350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>
              <a:spcBef>
                <a:spcPct val="50000"/>
              </a:spcBef>
            </a:pPr>
            <a:r>
              <a:rPr lang="fr-FR" altLang="fr-FR" sz="1000" b="1">
                <a:solidFill>
                  <a:schemeClr val="bg1"/>
                </a:solidFill>
              </a:rPr>
              <a:t>R3</a:t>
            </a:r>
          </a:p>
        </p:txBody>
      </p:sp>
      <p:sp>
        <p:nvSpPr>
          <p:cNvPr id="22585" name="Oval 50"/>
          <p:cNvSpPr>
            <a:spLocks noChangeArrowheads="1"/>
          </p:cNvSpPr>
          <p:nvPr/>
        </p:nvSpPr>
        <p:spPr bwMode="auto">
          <a:xfrm>
            <a:off x="4105275" y="2495550"/>
            <a:ext cx="266700" cy="280988"/>
          </a:xfrm>
          <a:prstGeom prst="ellipse">
            <a:avLst/>
          </a:prstGeom>
          <a:solidFill>
            <a:schemeClr val="tx1"/>
          </a:solidFill>
          <a:ln w="6350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>
              <a:spcBef>
                <a:spcPct val="50000"/>
              </a:spcBef>
            </a:pPr>
            <a:r>
              <a:rPr lang="fr-FR" altLang="fr-FR" sz="1000" b="1">
                <a:solidFill>
                  <a:schemeClr val="bg1"/>
                </a:solidFill>
              </a:rPr>
              <a:t>R2</a:t>
            </a:r>
          </a:p>
        </p:txBody>
      </p:sp>
      <p:sp>
        <p:nvSpPr>
          <p:cNvPr id="60" name="Rectangle 27"/>
          <p:cNvSpPr>
            <a:spLocks noChangeAspect="1" noChangeArrowheads="1"/>
          </p:cNvSpPr>
          <p:nvPr/>
        </p:nvSpPr>
        <p:spPr bwMode="auto">
          <a:xfrm>
            <a:off x="3782675" y="1995878"/>
            <a:ext cx="976313" cy="289393"/>
          </a:xfrm>
          <a:prstGeom prst="rect">
            <a:avLst/>
          </a:prstGeom>
          <a:solidFill>
            <a:srgbClr val="EE0000"/>
          </a:solidFill>
          <a:ln w="9525">
            <a:solidFill>
              <a:schemeClr val="bg1"/>
            </a:solidFill>
            <a:prstDash val="dash"/>
            <a:miter lim="800000"/>
            <a:headEnd/>
            <a:tailEnd/>
          </a:ln>
        </p:spPr>
        <p:txBody>
          <a:bodyPr wrap="none" lIns="0" tIns="0" rIns="0" bIns="0" anchor="ctr"/>
          <a:lstStyle/>
          <a:p>
            <a:pPr algn="ctr" eaLnBrk="0" hangingPunct="0">
              <a:spcBef>
                <a:spcPct val="50000"/>
              </a:spcBef>
            </a:pPr>
            <a:endParaRPr lang="fr-FR" altLang="fr-FR" sz="1400">
              <a:solidFill>
                <a:schemeClr val="bg1"/>
              </a:solidFill>
            </a:endParaRPr>
          </a:p>
        </p:txBody>
      </p:sp>
      <p:sp>
        <p:nvSpPr>
          <p:cNvPr id="61" name="Rectangle 27"/>
          <p:cNvSpPr>
            <a:spLocks noChangeAspect="1" noChangeArrowheads="1"/>
          </p:cNvSpPr>
          <p:nvPr/>
        </p:nvSpPr>
        <p:spPr bwMode="auto">
          <a:xfrm>
            <a:off x="2795822" y="1995878"/>
            <a:ext cx="976313" cy="291891"/>
          </a:xfrm>
          <a:prstGeom prst="rect">
            <a:avLst/>
          </a:prstGeom>
          <a:solidFill>
            <a:srgbClr val="EE0000"/>
          </a:solidFill>
          <a:ln w="9525">
            <a:solidFill>
              <a:schemeClr val="bg1"/>
            </a:solidFill>
            <a:prstDash val="dash"/>
            <a:miter lim="800000"/>
            <a:headEnd/>
            <a:tailEnd/>
          </a:ln>
        </p:spPr>
        <p:txBody>
          <a:bodyPr wrap="none" lIns="0" tIns="0" rIns="0" bIns="0" anchor="ctr"/>
          <a:lstStyle/>
          <a:p>
            <a:pPr algn="ctr" eaLnBrk="0" hangingPunct="0">
              <a:spcBef>
                <a:spcPct val="50000"/>
              </a:spcBef>
            </a:pPr>
            <a:endParaRPr lang="fr-FR" altLang="fr-FR" sz="1400">
              <a:solidFill>
                <a:schemeClr val="bg1"/>
              </a:solidFill>
            </a:endParaRPr>
          </a:p>
        </p:txBody>
      </p:sp>
      <p:sp>
        <p:nvSpPr>
          <p:cNvPr id="62" name="Rectangle 27"/>
          <p:cNvSpPr>
            <a:spLocks noChangeAspect="1" noChangeArrowheads="1"/>
          </p:cNvSpPr>
          <p:nvPr/>
        </p:nvSpPr>
        <p:spPr bwMode="auto">
          <a:xfrm>
            <a:off x="1823959" y="1995878"/>
            <a:ext cx="976313" cy="294390"/>
          </a:xfrm>
          <a:prstGeom prst="rect">
            <a:avLst/>
          </a:prstGeom>
          <a:solidFill>
            <a:srgbClr val="EE0000"/>
          </a:solidFill>
          <a:ln w="9525">
            <a:solidFill>
              <a:schemeClr val="bg1"/>
            </a:solidFill>
            <a:prstDash val="dash"/>
            <a:miter lim="800000"/>
            <a:headEnd/>
            <a:tailEnd/>
          </a:ln>
        </p:spPr>
        <p:txBody>
          <a:bodyPr wrap="none" lIns="0" tIns="0" rIns="0" bIns="0" anchor="ctr"/>
          <a:lstStyle/>
          <a:p>
            <a:pPr algn="ctr" eaLnBrk="0" hangingPunct="0">
              <a:spcBef>
                <a:spcPct val="50000"/>
              </a:spcBef>
            </a:pPr>
            <a:endParaRPr lang="fr-FR" altLang="fr-FR" sz="1400">
              <a:solidFill>
                <a:schemeClr val="bg1"/>
              </a:solidFill>
            </a:endParaRPr>
          </a:p>
        </p:txBody>
      </p:sp>
      <p:sp>
        <p:nvSpPr>
          <p:cNvPr id="63" name="Rectangle 27"/>
          <p:cNvSpPr>
            <a:spLocks noChangeAspect="1" noChangeArrowheads="1"/>
          </p:cNvSpPr>
          <p:nvPr/>
        </p:nvSpPr>
        <p:spPr bwMode="auto">
          <a:xfrm>
            <a:off x="852097" y="1995878"/>
            <a:ext cx="976313" cy="296888"/>
          </a:xfrm>
          <a:prstGeom prst="rect">
            <a:avLst/>
          </a:prstGeom>
          <a:solidFill>
            <a:srgbClr val="EE0000"/>
          </a:solidFill>
          <a:ln w="9525">
            <a:solidFill>
              <a:schemeClr val="bg1"/>
            </a:solidFill>
            <a:prstDash val="dash"/>
            <a:miter lim="800000"/>
            <a:headEnd/>
            <a:tailEnd/>
          </a:ln>
        </p:spPr>
        <p:txBody>
          <a:bodyPr wrap="none" lIns="0" tIns="0" rIns="0" bIns="0" anchor="ctr"/>
          <a:lstStyle/>
          <a:p>
            <a:pPr algn="ctr" eaLnBrk="0" hangingPunct="0">
              <a:spcBef>
                <a:spcPct val="50000"/>
              </a:spcBef>
            </a:pPr>
            <a:endParaRPr lang="fr-FR" altLang="fr-FR" sz="1400">
              <a:solidFill>
                <a:schemeClr val="bg1"/>
              </a:solidFill>
            </a:endParaRPr>
          </a:p>
        </p:txBody>
      </p:sp>
      <p:sp>
        <p:nvSpPr>
          <p:cNvPr id="65" name="Rectangle 27"/>
          <p:cNvSpPr>
            <a:spLocks noChangeAspect="1" noChangeArrowheads="1"/>
          </p:cNvSpPr>
          <p:nvPr/>
        </p:nvSpPr>
        <p:spPr bwMode="auto">
          <a:xfrm>
            <a:off x="4732052" y="2960245"/>
            <a:ext cx="487023" cy="597108"/>
          </a:xfrm>
          <a:prstGeom prst="rect">
            <a:avLst/>
          </a:prstGeom>
          <a:solidFill>
            <a:srgbClr val="EE0000"/>
          </a:solidFill>
          <a:ln w="9525">
            <a:solidFill>
              <a:schemeClr val="bg1"/>
            </a:solidFill>
            <a:prstDash val="dash"/>
            <a:miter lim="800000"/>
            <a:headEnd/>
            <a:tailEnd/>
          </a:ln>
        </p:spPr>
        <p:txBody>
          <a:bodyPr wrap="none" lIns="0" tIns="0" rIns="0" bIns="0" anchor="ctr"/>
          <a:lstStyle/>
          <a:p>
            <a:pPr algn="ctr" eaLnBrk="0" hangingPunct="0">
              <a:spcBef>
                <a:spcPct val="50000"/>
              </a:spcBef>
            </a:pPr>
            <a:endParaRPr lang="fr-FR" altLang="fr-FR" sz="1400">
              <a:solidFill>
                <a:schemeClr val="bg1"/>
              </a:solidFill>
            </a:endParaRPr>
          </a:p>
        </p:txBody>
      </p:sp>
      <p:sp>
        <p:nvSpPr>
          <p:cNvPr id="66" name="Rectangle 27"/>
          <p:cNvSpPr>
            <a:spLocks noChangeAspect="1" noChangeArrowheads="1"/>
          </p:cNvSpPr>
          <p:nvPr/>
        </p:nvSpPr>
        <p:spPr bwMode="auto">
          <a:xfrm>
            <a:off x="4734550" y="3562351"/>
            <a:ext cx="487023" cy="597108"/>
          </a:xfrm>
          <a:prstGeom prst="rect">
            <a:avLst/>
          </a:prstGeom>
          <a:solidFill>
            <a:srgbClr val="EE0000"/>
          </a:solidFill>
          <a:ln w="9525">
            <a:solidFill>
              <a:schemeClr val="bg1"/>
            </a:solidFill>
            <a:prstDash val="dash"/>
            <a:miter lim="800000"/>
            <a:headEnd/>
            <a:tailEnd/>
          </a:ln>
        </p:spPr>
        <p:txBody>
          <a:bodyPr wrap="none" lIns="0" tIns="0" rIns="0" bIns="0" anchor="ctr"/>
          <a:lstStyle/>
          <a:p>
            <a:pPr algn="ctr" eaLnBrk="0" hangingPunct="0">
              <a:spcBef>
                <a:spcPct val="50000"/>
              </a:spcBef>
            </a:pPr>
            <a:endParaRPr lang="fr-FR" altLang="fr-FR" sz="1400">
              <a:solidFill>
                <a:schemeClr val="bg1"/>
              </a:solidFill>
            </a:endParaRPr>
          </a:p>
        </p:txBody>
      </p:sp>
      <p:sp>
        <p:nvSpPr>
          <p:cNvPr id="69" name="ZoneTexte 68"/>
          <p:cNvSpPr txBox="1"/>
          <p:nvPr/>
        </p:nvSpPr>
        <p:spPr>
          <a:xfrm>
            <a:off x="5940152" y="4664127"/>
            <a:ext cx="27541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>
                <a:solidFill>
                  <a:srgbClr val="FF0000"/>
                </a:solidFill>
              </a:rPr>
              <a:t>« </a:t>
            </a:r>
            <a:r>
              <a:rPr lang="fr-FR" b="1" dirty="0" smtClean="0">
                <a:solidFill>
                  <a:srgbClr val="FF0000"/>
                </a:solidFill>
              </a:rPr>
              <a:t>UN</a:t>
            </a:r>
            <a:r>
              <a:rPr lang="fr-FR" b="1" dirty="0" smtClean="0">
                <a:solidFill>
                  <a:srgbClr val="FF0000"/>
                </a:solidFill>
              </a:rPr>
              <a:t>ACCEPTABLE</a:t>
            </a:r>
            <a:r>
              <a:rPr lang="fr-FR" b="1" dirty="0" smtClean="0">
                <a:solidFill>
                  <a:srgbClr val="FF0000"/>
                </a:solidFill>
              </a:rPr>
              <a:t> »</a:t>
            </a:r>
            <a:endParaRPr lang="fr-FR" b="1" dirty="0">
              <a:solidFill>
                <a:srgbClr val="FF0000"/>
              </a:solidFill>
            </a:endParaRPr>
          </a:p>
        </p:txBody>
      </p:sp>
      <p:cxnSp>
        <p:nvCxnSpPr>
          <p:cNvPr id="71" name="Connecteur droit avec flèche 70"/>
          <p:cNvCxnSpPr/>
          <p:nvPr/>
        </p:nvCxnSpPr>
        <p:spPr>
          <a:xfrm flipH="1" flipV="1">
            <a:off x="5220072" y="3717032"/>
            <a:ext cx="746014" cy="1156959"/>
          </a:xfrm>
          <a:prstGeom prst="straightConnector1">
            <a:avLst/>
          </a:prstGeom>
          <a:ln cmpd="sng">
            <a:solidFill>
              <a:srgbClr val="FF0000"/>
            </a:solidFill>
            <a:headEnd w="lg" len="lg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Rectangle 7"/>
          <p:cNvSpPr txBox="1">
            <a:spLocks noGrp="1" noChangeArrowheads="1"/>
          </p:cNvSpPr>
          <p:nvPr/>
        </p:nvSpPr>
        <p:spPr bwMode="auto">
          <a:xfrm>
            <a:off x="250825" y="6343739"/>
            <a:ext cx="7345363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r>
              <a:rPr lang="en-US" sz="1000" dirty="0" smtClean="0">
                <a:solidFill>
                  <a:schemeClr val="bg1"/>
                </a:solidFill>
              </a:rPr>
              <a:t>UIC – Rail System Department – Dr. Marc ANTONI – </a:t>
            </a:r>
            <a:r>
              <a:rPr lang="en-US" sz="1000" dirty="0" smtClean="0">
                <a:solidFill>
                  <a:schemeClr val="bg1"/>
                </a:solidFill>
              </a:rPr>
              <a:t>24 November </a:t>
            </a:r>
            <a:r>
              <a:rPr lang="en-US" sz="1000" dirty="0" smtClean="0">
                <a:solidFill>
                  <a:schemeClr val="bg1"/>
                </a:solidFill>
              </a:rPr>
              <a:t>2015</a:t>
            </a:r>
            <a:endParaRPr lang="en-US" sz="1000" dirty="0">
              <a:solidFill>
                <a:schemeClr val="bg1"/>
              </a:solidFill>
            </a:endParaRPr>
          </a:p>
        </p:txBody>
      </p:sp>
      <p:sp>
        <p:nvSpPr>
          <p:cNvPr id="70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674683" y="6372221"/>
            <a:ext cx="719139" cy="179386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58005F3D-4258-446A-9C04-B8219E6727DF}" type="slidenum">
              <a:rPr lang="en-GB" sz="1000" smtClean="0">
                <a:solidFill>
                  <a:schemeClr val="bg1"/>
                </a:solidFill>
              </a:rPr>
              <a:pPr>
                <a:defRPr/>
              </a:pPr>
              <a:t>13</a:t>
            </a:fld>
            <a:endParaRPr lang="en-GB" sz="1000" dirty="0">
              <a:solidFill>
                <a:schemeClr val="bg1"/>
              </a:solidFill>
            </a:endParaRPr>
          </a:p>
        </p:txBody>
      </p:sp>
      <p:sp>
        <p:nvSpPr>
          <p:cNvPr id="73" name="Title 1"/>
          <p:cNvSpPr txBox="1">
            <a:spLocks/>
          </p:cNvSpPr>
          <p:nvPr/>
        </p:nvSpPr>
        <p:spPr>
          <a:xfrm>
            <a:off x="131887" y="475530"/>
            <a:ext cx="7423150" cy="831329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l" defTabSz="914400" rtl="0" eaLnBrk="1" fontAlgn="auto" latinLnBrk="0" hangingPunct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506361"/>
                </a:solidFill>
                <a:effectLst/>
                <a:uLnTx/>
                <a:uFillTx/>
                <a:latin typeface="Arial"/>
              </a:rPr>
              <a:t>What does that mean to us?</a:t>
            </a:r>
            <a:br>
              <a:rPr kumimoji="0" lang="en-GB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506361"/>
                </a:solidFill>
                <a:effectLst/>
                <a:uLnTx/>
                <a:uFillTx/>
                <a:latin typeface="Arial"/>
              </a:rPr>
            </a:br>
            <a:r>
              <a:rPr kumimoji="0" lang="en-GB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506361"/>
                </a:solidFill>
                <a:effectLst/>
                <a:uLnTx/>
                <a:uFillTx/>
                <a:latin typeface="Arial"/>
              </a:rPr>
              <a:t>Considering first the severity level </a:t>
            </a:r>
            <a:endParaRPr kumimoji="0" lang="en-GB" sz="2800" b="1" i="0" u="none" strike="noStrike" kern="0" cap="none" spc="0" normalizeH="0" baseline="0" noProof="0" dirty="0">
              <a:ln>
                <a:noFill/>
              </a:ln>
              <a:solidFill>
                <a:srgbClr val="506361"/>
              </a:solidFill>
              <a:effectLst/>
              <a:uLnTx/>
              <a:uFillTx/>
              <a:latin typeface="Arial"/>
            </a:endParaRPr>
          </a:p>
        </p:txBody>
      </p:sp>
      <p:sp>
        <p:nvSpPr>
          <p:cNvPr id="74" name="ZoneTexte 73"/>
          <p:cNvSpPr txBox="1"/>
          <p:nvPr/>
        </p:nvSpPr>
        <p:spPr>
          <a:xfrm>
            <a:off x="5459338" y="1685950"/>
            <a:ext cx="3528392" cy="2862322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dirty="0" smtClean="0"/>
              <a:t>For each identified category of systems, networks, sub-networks, functions  (security level 1 to 4)</a:t>
            </a:r>
          </a:p>
          <a:p>
            <a:r>
              <a:rPr lang="en-GB" dirty="0" smtClean="0">
                <a:sym typeface="Wingdings" pitchFamily="2" charset="2"/>
              </a:rPr>
              <a:t> Leads to different packages of coherent solutions on different axles on the Supplier and railway sides</a:t>
            </a:r>
            <a:br>
              <a:rPr lang="en-GB" dirty="0" smtClean="0">
                <a:sym typeface="Wingdings" pitchFamily="2" charset="2"/>
              </a:rPr>
            </a:br>
            <a:r>
              <a:rPr lang="en-GB" dirty="0" smtClean="0">
                <a:sym typeface="Wingdings" pitchFamily="2" charset="2"/>
              </a:rPr>
              <a:t> The battle of the safety is win or loosen at the first design stages</a:t>
            </a:r>
            <a:br>
              <a:rPr lang="en-GB" dirty="0" smtClean="0">
                <a:sym typeface="Wingdings" pitchFamily="2" charset="2"/>
              </a:rPr>
            </a:b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" grpId="0" animBg="1"/>
      <p:bldP spid="67" grpId="1" animBg="1"/>
      <p:bldP spid="64" grpId="0" animBg="1"/>
      <p:bldP spid="64" grpId="1" animBg="1"/>
      <p:bldP spid="22564" grpId="0"/>
      <p:bldP spid="22564" grpId="1"/>
      <p:bldP spid="60" grpId="0" animBg="1"/>
      <p:bldP spid="61" grpId="0" animBg="1"/>
      <p:bldP spid="62" grpId="0" animBg="1"/>
      <p:bldP spid="63" grpId="0" animBg="1"/>
      <p:bldP spid="65" grpId="0" animBg="1"/>
      <p:bldP spid="66" grpId="0" animBg="1"/>
      <p:bldP spid="66" grpId="1" animBg="1"/>
      <p:bldP spid="69" grpId="0"/>
      <p:bldP spid="74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9" name="Picture 4" descr="E:\НИиРП\АСУТП\confid-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25061" y="3696918"/>
            <a:ext cx="981258" cy="7349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3" name="Rectangle 5"/>
          <p:cNvSpPr txBox="1">
            <a:spLocks noChangeArrowheads="1"/>
          </p:cNvSpPr>
          <p:nvPr/>
        </p:nvSpPr>
        <p:spPr bwMode="auto">
          <a:xfrm>
            <a:off x="5868988" y="1609725"/>
            <a:ext cx="3008312" cy="2495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285750" indent="-285750">
              <a:buFont typeface="Arial" charset="0"/>
              <a:buNone/>
              <a:defRPr/>
            </a:pPr>
            <a:r>
              <a:rPr lang="en-GB" sz="2000" b="1" u="sng" dirty="0">
                <a:latin typeface="Calibri" pitchFamily="34" charset="0"/>
              </a:rPr>
              <a:t>IP level Mitigation measures </a:t>
            </a:r>
            <a:r>
              <a:rPr lang="en-GB" dirty="0" smtClean="0">
                <a:latin typeface="Calibri" pitchFamily="34" charset="0"/>
              </a:rPr>
              <a:t>(firewall</a:t>
            </a:r>
            <a:r>
              <a:rPr lang="en-GB" dirty="0" smtClean="0">
                <a:latin typeface="Calibri" pitchFamily="34" charset="0"/>
              </a:rPr>
              <a:t>; </a:t>
            </a:r>
            <a:r>
              <a:rPr lang="en-GB" dirty="0" smtClean="0">
                <a:latin typeface="Calibri" pitchFamily="34" charset="0"/>
              </a:rPr>
              <a:t>Privacy of data collected; </a:t>
            </a:r>
            <a:r>
              <a:rPr lang="en-GB" dirty="0" smtClean="0">
                <a:latin typeface="Calibri" pitchFamily="34" charset="0"/>
                <a:sym typeface="Wingdings" pitchFamily="2" charset="2"/>
              </a:rPr>
              <a:t>I</a:t>
            </a:r>
            <a:r>
              <a:rPr lang="en-GB" dirty="0" smtClean="0">
                <a:latin typeface="Calibri" pitchFamily="34" charset="0"/>
              </a:rPr>
              <a:t>ntegrity </a:t>
            </a:r>
            <a:r>
              <a:rPr lang="en-GB" dirty="0" smtClean="0">
                <a:latin typeface="Calibri" pitchFamily="34" charset="0"/>
              </a:rPr>
              <a:t>of data collected; VPN</a:t>
            </a:r>
            <a:r>
              <a:rPr lang="en-GB" dirty="0" smtClean="0">
                <a:latin typeface="Calibri" pitchFamily="34" charset="0"/>
              </a:rPr>
              <a:t>; Events monitoring; </a:t>
            </a:r>
            <a:r>
              <a:rPr lang="en-GB" dirty="0" smtClean="0">
                <a:latin typeface="Calibri" pitchFamily="34" charset="0"/>
                <a:sym typeface="Wingdings" pitchFamily="2" charset="2"/>
              </a:rPr>
              <a:t>I</a:t>
            </a:r>
            <a:r>
              <a:rPr lang="en-GB" dirty="0" smtClean="0">
                <a:latin typeface="Calibri" pitchFamily="34" charset="0"/>
              </a:rPr>
              <a:t>ntrusion </a:t>
            </a:r>
            <a:r>
              <a:rPr lang="en-GB" dirty="0" smtClean="0">
                <a:latin typeface="Calibri" pitchFamily="34" charset="0"/>
              </a:rPr>
              <a:t>detection system (IDS); DMZ, network </a:t>
            </a:r>
            <a:r>
              <a:rPr lang="en-GB" dirty="0" smtClean="0">
                <a:latin typeface="Calibri" pitchFamily="34" charset="0"/>
              </a:rPr>
              <a:t>segmentation)</a:t>
            </a:r>
            <a:endParaRPr lang="en-GB" dirty="0" smtClean="0">
              <a:latin typeface="Calibri" pitchFamily="34" charset="0"/>
            </a:endParaRPr>
          </a:p>
          <a:p>
            <a:pPr lvl="1">
              <a:buFont typeface="Wingdings" pitchFamily="2" charset="2"/>
              <a:buChar char="à"/>
              <a:defRPr/>
            </a:pPr>
            <a:endParaRPr lang="en-GB" dirty="0">
              <a:solidFill>
                <a:srgbClr val="675C53"/>
              </a:solidFill>
              <a:ea typeface="Gulim" pitchFamily="34" charset="-127"/>
            </a:endParaRPr>
          </a:p>
          <a:p>
            <a:pPr>
              <a:defRPr/>
            </a:pPr>
            <a:endParaRPr lang="en-GB" dirty="0">
              <a:solidFill>
                <a:srgbClr val="675C53"/>
              </a:solidFill>
              <a:ea typeface="Gulim" pitchFamily="34" charset="-127"/>
            </a:endParaRPr>
          </a:p>
        </p:txBody>
      </p:sp>
      <p:pic>
        <p:nvPicPr>
          <p:cNvPr id="25" name="Picture 1" descr="E:\НИиРП\АСУТП\FW-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44258" y="1865184"/>
            <a:ext cx="1071216" cy="10712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3558" name="Picture 3" descr="E:\НИиРП\АСУТП\vpn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287062" y="3545175"/>
            <a:ext cx="654337" cy="654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5"/>
          <p:cNvSpPr txBox="1">
            <a:spLocks noChangeArrowheads="1"/>
          </p:cNvSpPr>
          <p:nvPr/>
        </p:nvSpPr>
        <p:spPr bwMode="auto">
          <a:xfrm>
            <a:off x="5811838" y="4143375"/>
            <a:ext cx="3006725" cy="19499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285750" indent="-285750">
              <a:buFont typeface="Arial" charset="0"/>
              <a:buNone/>
              <a:defRPr/>
            </a:pPr>
            <a:r>
              <a:rPr lang="en-GB" sz="2000" b="1" u="sng" dirty="0">
                <a:latin typeface="Calibri" pitchFamily="34" charset="0"/>
              </a:rPr>
              <a:t>IT level</a:t>
            </a:r>
          </a:p>
          <a:p>
            <a:pPr lvl="1">
              <a:defRPr/>
            </a:pPr>
            <a:r>
              <a:rPr lang="en-GB" dirty="0" smtClean="0">
                <a:latin typeface="Calibri" pitchFamily="34" charset="0"/>
              </a:rPr>
              <a:t>(Safe operating system vs. </a:t>
            </a:r>
            <a:r>
              <a:rPr lang="en-GB" dirty="0" smtClean="0">
                <a:latin typeface="Calibri" pitchFamily="34" charset="0"/>
              </a:rPr>
              <a:t>specific real time operating system not known, distinction between HW + basic SW and Functional SW</a:t>
            </a:r>
            <a:r>
              <a:rPr lang="en-GB" dirty="0" smtClean="0">
                <a:latin typeface="Calibri" pitchFamily="34" charset="0"/>
              </a:rPr>
              <a:t>...)</a:t>
            </a:r>
            <a:endParaRPr lang="en-GB" dirty="0">
              <a:latin typeface="Calibri" pitchFamily="34" charset="0"/>
            </a:endParaRPr>
          </a:p>
        </p:txBody>
      </p:sp>
      <p:sp>
        <p:nvSpPr>
          <p:cNvPr id="10" name="Rectangle 5"/>
          <p:cNvSpPr txBox="1">
            <a:spLocks noChangeArrowheads="1"/>
          </p:cNvSpPr>
          <p:nvPr/>
        </p:nvSpPr>
        <p:spPr bwMode="auto">
          <a:xfrm>
            <a:off x="704850" y="1643063"/>
            <a:ext cx="3006725" cy="2495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285750" indent="-285750">
              <a:buFont typeface="Arial" charset="0"/>
              <a:buNone/>
              <a:defRPr/>
            </a:pPr>
            <a:r>
              <a:rPr lang="en-GB" sz="2000" b="1" u="sng" dirty="0" smtClean="0">
                <a:latin typeface="Calibri" pitchFamily="34" charset="0"/>
              </a:rPr>
              <a:t>Functional </a:t>
            </a:r>
            <a:r>
              <a:rPr lang="en-GB" sz="2000" b="1" u="sng" dirty="0">
                <a:latin typeface="Calibri" pitchFamily="34" charset="0"/>
              </a:rPr>
              <a:t>level </a:t>
            </a:r>
            <a:r>
              <a:rPr lang="en-GB" sz="2000" b="1" u="sng" dirty="0" smtClean="0">
                <a:latin typeface="Calibri" pitchFamily="34" charset="0"/>
              </a:rPr>
              <a:t/>
            </a:r>
            <a:br>
              <a:rPr lang="en-GB" sz="2000" b="1" u="sng" dirty="0" smtClean="0">
                <a:latin typeface="Calibri" pitchFamily="34" charset="0"/>
              </a:rPr>
            </a:br>
            <a:r>
              <a:rPr lang="en-GB" dirty="0" smtClean="0">
                <a:latin typeface="Calibri" pitchFamily="34" charset="0"/>
              </a:rPr>
              <a:t>(coherence </a:t>
            </a:r>
            <a:r>
              <a:rPr lang="en-GB" dirty="0">
                <a:latin typeface="Calibri" pitchFamily="34" charset="0"/>
              </a:rPr>
              <a:t>between the context and the </a:t>
            </a:r>
            <a:r>
              <a:rPr lang="en-GB" dirty="0" smtClean="0">
                <a:latin typeface="Calibri" pitchFamily="34" charset="0"/>
              </a:rPr>
              <a:t>input data… </a:t>
            </a:r>
            <a:r>
              <a:rPr lang="en-GB" dirty="0">
                <a:latin typeface="Calibri" pitchFamily="34" charset="0"/>
              </a:rPr>
              <a:t>formal </a:t>
            </a:r>
            <a:r>
              <a:rPr lang="en-GB" dirty="0" smtClean="0">
                <a:latin typeface="Calibri" pitchFamily="34" charset="0"/>
              </a:rPr>
              <a:t>proof, detection system (IDS), functional automatic detection and commutation…)</a:t>
            </a:r>
            <a:endParaRPr lang="en-GB" dirty="0">
              <a:latin typeface="Calibri" pitchFamily="34" charset="0"/>
            </a:endParaRPr>
          </a:p>
          <a:p>
            <a:pPr>
              <a:defRPr/>
            </a:pPr>
            <a:endParaRPr lang="en-GB" dirty="0">
              <a:solidFill>
                <a:srgbClr val="675C53"/>
              </a:solidFill>
              <a:ea typeface="Gulim" pitchFamily="34" charset="-127"/>
            </a:endParaRPr>
          </a:p>
        </p:txBody>
      </p:sp>
      <p:sp>
        <p:nvSpPr>
          <p:cNvPr id="14" name="Rectangle 5"/>
          <p:cNvSpPr txBox="1">
            <a:spLocks noChangeArrowheads="1"/>
          </p:cNvSpPr>
          <p:nvPr/>
        </p:nvSpPr>
        <p:spPr bwMode="auto">
          <a:xfrm>
            <a:off x="639243" y="4152198"/>
            <a:ext cx="3008312" cy="20131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285750" indent="-285750">
              <a:buFont typeface="Arial" charset="0"/>
              <a:buNone/>
              <a:defRPr/>
            </a:pPr>
            <a:r>
              <a:rPr lang="en-GB" sz="2000" b="1" u="sng" dirty="0">
                <a:latin typeface="Calibri" pitchFamily="34" charset="0"/>
              </a:rPr>
              <a:t>Organisation </a:t>
            </a:r>
            <a:r>
              <a:rPr lang="en-GB" sz="2000" b="1" u="sng" dirty="0" smtClean="0">
                <a:latin typeface="Calibri" pitchFamily="34" charset="0"/>
              </a:rPr>
              <a:t>and </a:t>
            </a:r>
            <a:r>
              <a:rPr lang="en-GB" sz="2000" b="1" u="sng" dirty="0">
                <a:latin typeface="Calibri" pitchFamily="34" charset="0"/>
              </a:rPr>
              <a:t>architecture </a:t>
            </a:r>
            <a:r>
              <a:rPr lang="en-GB" sz="2000" b="1" u="sng" dirty="0" smtClean="0">
                <a:latin typeface="Calibri" pitchFamily="34" charset="0"/>
              </a:rPr>
              <a:t>system</a:t>
            </a:r>
            <a:endParaRPr lang="en-GB" dirty="0" smtClean="0">
              <a:solidFill>
                <a:srgbClr val="675C53"/>
              </a:solidFill>
              <a:ea typeface="Gulim" pitchFamily="34" charset="-127"/>
            </a:endParaRPr>
          </a:p>
          <a:p>
            <a:pPr lvl="1">
              <a:defRPr/>
            </a:pPr>
            <a:r>
              <a:rPr lang="en-GB" dirty="0" smtClean="0">
                <a:latin typeface="Calibri" pitchFamily="34" charset="0"/>
              </a:rPr>
              <a:t>(Security and safety management system, skill, education, </a:t>
            </a:r>
            <a:r>
              <a:rPr lang="en-GB" dirty="0" smtClean="0">
                <a:latin typeface="Calibri" pitchFamily="34" charset="0"/>
              </a:rPr>
              <a:t>confinement</a:t>
            </a:r>
            <a:br>
              <a:rPr lang="en-GB" dirty="0" smtClean="0">
                <a:latin typeface="Calibri" pitchFamily="34" charset="0"/>
              </a:rPr>
            </a:br>
            <a:r>
              <a:rPr lang="en-GB" dirty="0" smtClean="0">
                <a:latin typeface="Calibri" pitchFamily="34" charset="0"/>
              </a:rPr>
              <a:t> </a:t>
            </a:r>
            <a:r>
              <a:rPr lang="en-GB" dirty="0" smtClean="0">
                <a:latin typeface="Calibri" pitchFamily="34" charset="0"/>
              </a:rPr>
              <a:t>of the accesses, authorizations</a:t>
            </a:r>
            <a:r>
              <a:rPr lang="en-GB" dirty="0" smtClean="0">
                <a:latin typeface="Calibri" pitchFamily="34" charset="0"/>
              </a:rPr>
              <a:t>…)</a:t>
            </a:r>
            <a:endParaRPr lang="en-GB" dirty="0">
              <a:solidFill>
                <a:srgbClr val="675C53"/>
              </a:solidFill>
              <a:ea typeface="Gulim" pitchFamily="34" charset="-127"/>
            </a:endParaRPr>
          </a:p>
        </p:txBody>
      </p:sp>
      <p:cxnSp>
        <p:nvCxnSpPr>
          <p:cNvPr id="15" name="Connecteur droit 14"/>
          <p:cNvCxnSpPr/>
          <p:nvPr/>
        </p:nvCxnSpPr>
        <p:spPr>
          <a:xfrm>
            <a:off x="4572000" y="1596609"/>
            <a:ext cx="14990" cy="4527029"/>
          </a:xfrm>
          <a:prstGeom prst="line">
            <a:avLst/>
          </a:prstGeom>
          <a:ln>
            <a:solidFill>
              <a:srgbClr val="FF0000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Ellipse 16"/>
          <p:cNvSpPr/>
          <p:nvPr/>
        </p:nvSpPr>
        <p:spPr>
          <a:xfrm>
            <a:off x="3477722" y="3410417"/>
            <a:ext cx="1304144" cy="1184223"/>
          </a:xfrm>
          <a:prstGeom prst="ellipse">
            <a:avLst/>
          </a:prstGeom>
          <a:noFill/>
          <a:ln w="635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" name="Ellipse 17"/>
          <p:cNvSpPr/>
          <p:nvPr/>
        </p:nvSpPr>
        <p:spPr>
          <a:xfrm>
            <a:off x="4379630" y="3907591"/>
            <a:ext cx="1304144" cy="1184223"/>
          </a:xfrm>
          <a:prstGeom prst="ellipse">
            <a:avLst/>
          </a:prstGeom>
          <a:noFill/>
          <a:ln w="635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Ellipse 18"/>
          <p:cNvSpPr/>
          <p:nvPr/>
        </p:nvSpPr>
        <p:spPr>
          <a:xfrm>
            <a:off x="3482719" y="3895099"/>
            <a:ext cx="1304144" cy="1184223"/>
          </a:xfrm>
          <a:prstGeom prst="ellipse">
            <a:avLst/>
          </a:prstGeom>
          <a:noFill/>
          <a:ln w="635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" name="Ellipse 19"/>
          <p:cNvSpPr/>
          <p:nvPr/>
        </p:nvSpPr>
        <p:spPr>
          <a:xfrm>
            <a:off x="4384627" y="3387932"/>
            <a:ext cx="1304144" cy="1184223"/>
          </a:xfrm>
          <a:prstGeom prst="ellipse">
            <a:avLst/>
          </a:prstGeom>
          <a:noFill/>
          <a:ln w="635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" name="ZoneTexte 20"/>
          <p:cNvSpPr txBox="1"/>
          <p:nvPr/>
        </p:nvSpPr>
        <p:spPr>
          <a:xfrm>
            <a:off x="3408233" y="5228288"/>
            <a:ext cx="257830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i="0" dirty="0" smtClean="0">
                <a:solidFill>
                  <a:srgbClr val="FF0000"/>
                </a:solidFill>
              </a:rPr>
              <a:t>CONVERGENCE: Reduce </a:t>
            </a:r>
            <a:r>
              <a:rPr lang="en-GB" i="0" dirty="0" smtClean="0">
                <a:solidFill>
                  <a:srgbClr val="FF0000"/>
                </a:solidFill>
              </a:rPr>
              <a:t>the possibility to go through (how to control the four dimensions?)</a:t>
            </a:r>
            <a:endParaRPr lang="en-GB" i="0" dirty="0">
              <a:solidFill>
                <a:srgbClr val="FF0000"/>
              </a:solidFill>
            </a:endParaRPr>
          </a:p>
        </p:txBody>
      </p:sp>
      <p:cxnSp>
        <p:nvCxnSpPr>
          <p:cNvPr id="23" name="Connecteur droit avec flèche 22"/>
          <p:cNvCxnSpPr>
            <a:stCxn id="21" idx="0"/>
          </p:cNvCxnSpPr>
          <p:nvPr/>
        </p:nvCxnSpPr>
        <p:spPr>
          <a:xfrm flipH="1" flipV="1">
            <a:off x="4592455" y="4163987"/>
            <a:ext cx="104933" cy="1064301"/>
          </a:xfrm>
          <a:prstGeom prst="straightConnector1">
            <a:avLst/>
          </a:prstGeom>
          <a:ln w="31750">
            <a:solidFill>
              <a:srgbClr val="FF0000"/>
            </a:solidFill>
            <a:headEnd type="stealt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itle 1"/>
          <p:cNvSpPr txBox="1">
            <a:spLocks/>
          </p:cNvSpPr>
          <p:nvPr/>
        </p:nvSpPr>
        <p:spPr>
          <a:xfrm>
            <a:off x="122362" y="485055"/>
            <a:ext cx="7423150" cy="831329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l" defTabSz="914400" rtl="0" eaLnBrk="1" fontAlgn="auto" latinLnBrk="0" hangingPunct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506361"/>
                </a:solidFill>
                <a:effectLst/>
                <a:uLnTx/>
                <a:uFillTx/>
                <a:latin typeface="Arial"/>
              </a:rPr>
              <a:t>What does that mean to us?</a:t>
            </a:r>
            <a:br>
              <a:rPr kumimoji="0" lang="en-GB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506361"/>
                </a:solidFill>
                <a:effectLst/>
                <a:uLnTx/>
                <a:uFillTx/>
                <a:latin typeface="Arial"/>
              </a:rPr>
            </a:br>
            <a:r>
              <a:rPr kumimoji="0" lang="en-GB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506361"/>
                </a:solidFill>
                <a:effectLst/>
                <a:uLnTx/>
                <a:uFillTx/>
                <a:latin typeface="Arial"/>
              </a:rPr>
              <a:t>Package</a:t>
            </a:r>
            <a:r>
              <a:rPr kumimoji="0" lang="en-GB" sz="2800" b="1" i="0" u="none" strike="noStrike" kern="0" cap="none" spc="0" normalizeH="0" noProof="0" dirty="0" smtClean="0">
                <a:ln>
                  <a:noFill/>
                </a:ln>
                <a:solidFill>
                  <a:srgbClr val="506361"/>
                </a:solidFill>
                <a:effectLst/>
                <a:uLnTx/>
                <a:uFillTx/>
                <a:latin typeface="Arial"/>
              </a:rPr>
              <a:t> of </a:t>
            </a:r>
            <a:r>
              <a:rPr lang="en-GB" sz="2800" b="1" kern="0" dirty="0" smtClean="0">
                <a:solidFill>
                  <a:srgbClr val="506361"/>
                </a:solidFill>
                <a:latin typeface="Arial"/>
              </a:rPr>
              <a:t>coherent solutions</a:t>
            </a:r>
            <a:endParaRPr kumimoji="0" lang="en-GB" sz="2800" b="1" i="0" u="none" strike="noStrike" kern="0" cap="none" spc="0" normalizeH="0" baseline="0" noProof="0" dirty="0">
              <a:ln>
                <a:noFill/>
              </a:ln>
              <a:solidFill>
                <a:srgbClr val="506361"/>
              </a:solidFill>
              <a:effectLst/>
              <a:uLnTx/>
              <a:uFillTx/>
              <a:latin typeface="Arial"/>
            </a:endParaRPr>
          </a:p>
        </p:txBody>
      </p:sp>
      <p:sp>
        <p:nvSpPr>
          <p:cNvPr id="24" name="ZoneTexte 23"/>
          <p:cNvSpPr txBox="1"/>
          <p:nvPr/>
        </p:nvSpPr>
        <p:spPr>
          <a:xfrm>
            <a:off x="2672358" y="1294284"/>
            <a:ext cx="38164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 smtClean="0"/>
              <a:t>Railways  - - Suppliers</a:t>
            </a:r>
            <a:endParaRPr lang="en-GB" sz="2400" b="1" dirty="0"/>
          </a:p>
        </p:txBody>
      </p:sp>
      <p:sp>
        <p:nvSpPr>
          <p:cNvPr id="26" name="Rectangle 7"/>
          <p:cNvSpPr txBox="1">
            <a:spLocks noGrp="1" noChangeArrowheads="1"/>
          </p:cNvSpPr>
          <p:nvPr/>
        </p:nvSpPr>
        <p:spPr bwMode="auto">
          <a:xfrm>
            <a:off x="250825" y="6343739"/>
            <a:ext cx="7345363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r>
              <a:rPr lang="en-US" sz="1000" dirty="0" smtClean="0">
                <a:solidFill>
                  <a:schemeClr val="bg1"/>
                </a:solidFill>
              </a:rPr>
              <a:t>UIC – Rail System Department – Dr. Marc ANTONI – </a:t>
            </a:r>
            <a:r>
              <a:rPr lang="en-US" sz="1000" dirty="0" smtClean="0">
                <a:solidFill>
                  <a:schemeClr val="bg1"/>
                </a:solidFill>
              </a:rPr>
              <a:t>24 November </a:t>
            </a:r>
            <a:r>
              <a:rPr lang="en-US" sz="1000" dirty="0" smtClean="0">
                <a:solidFill>
                  <a:schemeClr val="bg1"/>
                </a:solidFill>
              </a:rPr>
              <a:t>2015</a:t>
            </a:r>
            <a:endParaRPr lang="en-US" sz="1000" dirty="0">
              <a:solidFill>
                <a:schemeClr val="bg1"/>
              </a:solidFill>
            </a:endParaRPr>
          </a:p>
        </p:txBody>
      </p:sp>
      <p:sp>
        <p:nvSpPr>
          <p:cNvPr id="27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674683" y="6372221"/>
            <a:ext cx="719139" cy="179386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58005F3D-4258-446A-9C04-B8219E6727DF}" type="slidenum">
              <a:rPr lang="en-GB" sz="1000" smtClean="0">
                <a:solidFill>
                  <a:schemeClr val="bg1"/>
                </a:solidFill>
              </a:rPr>
              <a:pPr>
                <a:defRPr/>
              </a:pPr>
              <a:t>14</a:t>
            </a:fld>
            <a:endParaRPr lang="en-GB" sz="10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3" grpId="0"/>
      <p:bldP spid="9" grpId="0"/>
      <p:bldP spid="10" grpId="0"/>
      <p:bldP spid="14" grpId="0"/>
      <p:bldP spid="21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150936" y="475530"/>
            <a:ext cx="8688585" cy="831329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l" defTabSz="914400" rtl="0" eaLnBrk="1" fontAlgn="auto" latinLnBrk="0" hangingPunct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506361"/>
                </a:solidFill>
                <a:effectLst/>
                <a:uLnTx/>
                <a:uFillTx/>
                <a:latin typeface="Arial"/>
              </a:rPr>
              <a:t>What does that mean to us?</a:t>
            </a:r>
            <a:br>
              <a:rPr kumimoji="0" lang="en-GB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506361"/>
                </a:solidFill>
                <a:effectLst/>
                <a:uLnTx/>
                <a:uFillTx/>
                <a:latin typeface="Arial"/>
              </a:rPr>
            </a:br>
            <a:r>
              <a:rPr kumimoji="0" lang="en-GB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506361"/>
                </a:solidFill>
                <a:effectLst/>
                <a:uLnTx/>
                <a:uFillTx/>
                <a:latin typeface="Arial"/>
              </a:rPr>
              <a:t>Any propositions</a:t>
            </a:r>
            <a:r>
              <a:rPr kumimoji="0" lang="en-GB" sz="2800" b="1" i="0" u="none" strike="noStrike" kern="0" cap="none" spc="0" normalizeH="0" noProof="0" dirty="0" smtClean="0">
                <a:ln>
                  <a:noFill/>
                </a:ln>
                <a:solidFill>
                  <a:srgbClr val="506361"/>
                </a:solidFill>
                <a:effectLst/>
                <a:uLnTx/>
                <a:uFillTx/>
                <a:latin typeface="Arial"/>
              </a:rPr>
              <a:t> from the UIC ARGUS project</a:t>
            </a:r>
            <a:br>
              <a:rPr kumimoji="0" lang="en-GB" sz="2800" b="1" i="0" u="none" strike="noStrike" kern="0" cap="none" spc="0" normalizeH="0" noProof="0" dirty="0" smtClean="0">
                <a:ln>
                  <a:noFill/>
                </a:ln>
                <a:solidFill>
                  <a:srgbClr val="506361"/>
                </a:solidFill>
                <a:effectLst/>
                <a:uLnTx/>
                <a:uFillTx/>
                <a:latin typeface="Arial"/>
              </a:rPr>
            </a:br>
            <a:r>
              <a:rPr kumimoji="0" lang="en-GB" sz="2800" b="1" i="0" u="none" strike="noStrike" kern="0" cap="none" spc="0" normalizeH="0" noProof="0" dirty="0" smtClean="0">
                <a:ln>
                  <a:noFill/>
                </a:ln>
                <a:solidFill>
                  <a:srgbClr val="506361"/>
                </a:solidFill>
                <a:effectLst/>
                <a:uLnTx/>
                <a:uFillTx/>
                <a:latin typeface="Arial"/>
              </a:rPr>
              <a:t>   </a:t>
            </a:r>
            <a:r>
              <a:rPr kumimoji="0" lang="en-GB" sz="2000" b="1" i="0" u="none" strike="noStrike" kern="0" cap="none" spc="0" normalizeH="0" noProof="0" dirty="0" smtClean="0">
                <a:ln>
                  <a:noFill/>
                </a:ln>
                <a:solidFill>
                  <a:srgbClr val="506361"/>
                </a:solidFill>
                <a:effectLst/>
                <a:uLnTx/>
                <a:uFillTx/>
                <a:latin typeface="Arial"/>
                <a:sym typeface="Wingdings" pitchFamily="2" charset="2"/>
              </a:rPr>
              <a:t> International Railway Standard end 2015</a:t>
            </a:r>
            <a:endParaRPr kumimoji="0" lang="en-GB" sz="2000" b="1" i="0" u="none" strike="noStrike" kern="0" cap="none" spc="0" normalizeH="0" baseline="0" noProof="0" dirty="0">
              <a:ln>
                <a:noFill/>
              </a:ln>
              <a:solidFill>
                <a:srgbClr val="506361"/>
              </a:solidFill>
              <a:effectLst/>
              <a:uLnTx/>
              <a:uFillTx/>
              <a:latin typeface="Arial"/>
            </a:endParaRPr>
          </a:p>
        </p:txBody>
      </p:sp>
      <p:pic>
        <p:nvPicPr>
          <p:cNvPr id="5" name="Picture 2" descr="C:\Users\marie_p\Desktop\IRS-HD-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67561" y="1374676"/>
            <a:ext cx="2843808" cy="652456"/>
          </a:xfrm>
          <a:prstGeom prst="rect">
            <a:avLst/>
          </a:prstGeom>
          <a:noFill/>
        </p:spPr>
      </p:pic>
      <p:sp>
        <p:nvSpPr>
          <p:cNvPr id="6" name="Text Box 36"/>
          <p:cNvSpPr txBox="1">
            <a:spLocks noChangeArrowheads="1"/>
          </p:cNvSpPr>
          <p:nvPr/>
        </p:nvSpPr>
        <p:spPr bwMode="auto">
          <a:xfrm>
            <a:off x="4902200" y="4970463"/>
            <a:ext cx="1600200" cy="104933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prstShdw prst="shdw17" dist="17961" dir="2700000">
              <a:schemeClr val="bg1">
                <a:gamma/>
                <a:shade val="60000"/>
                <a:invGamma/>
              </a:schemeClr>
            </a:prstShdw>
          </a:effec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GB" sz="1400">
                <a:latin typeface="Arial" charset="0"/>
                <a:cs typeface="+mn-cs"/>
              </a:rPr>
              <a:t>SIL4 functions dependent of the Network type</a:t>
            </a:r>
          </a:p>
          <a:p>
            <a:pPr>
              <a:spcBef>
                <a:spcPct val="50000"/>
              </a:spcBef>
              <a:defRPr/>
            </a:pPr>
            <a:r>
              <a:rPr lang="en-GB" sz="1400">
                <a:latin typeface="Arial" charset="0"/>
                <a:cs typeface="+mn-cs"/>
              </a:rPr>
              <a:t>Security barrier?</a:t>
            </a:r>
          </a:p>
        </p:txBody>
      </p:sp>
      <p:sp>
        <p:nvSpPr>
          <p:cNvPr id="8" name="Text Box 20"/>
          <p:cNvSpPr txBox="1">
            <a:spLocks noChangeArrowheads="1"/>
          </p:cNvSpPr>
          <p:nvPr/>
        </p:nvSpPr>
        <p:spPr bwMode="auto">
          <a:xfrm>
            <a:off x="355600" y="4978400"/>
            <a:ext cx="1600200" cy="104933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prstShdw prst="shdw17" dist="17961" dir="2700000">
              <a:schemeClr val="bg1">
                <a:gamma/>
                <a:shade val="60000"/>
                <a:invGamma/>
              </a:schemeClr>
            </a:prstShdw>
          </a:effec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GB" sz="1400">
                <a:latin typeface="Arial" charset="0"/>
                <a:cs typeface="+mn-cs"/>
              </a:rPr>
              <a:t>SIL4 functions independent of the Network type</a:t>
            </a:r>
          </a:p>
          <a:p>
            <a:pPr>
              <a:spcBef>
                <a:spcPct val="50000"/>
              </a:spcBef>
              <a:defRPr/>
            </a:pPr>
            <a:r>
              <a:rPr lang="en-GB" sz="1400">
                <a:latin typeface="Arial" charset="0"/>
                <a:cs typeface="+mn-cs"/>
              </a:rPr>
              <a:t>Security barrier</a:t>
            </a:r>
          </a:p>
        </p:txBody>
      </p:sp>
      <p:sp>
        <p:nvSpPr>
          <p:cNvPr id="10" name="Espace réservé du pied de page 2"/>
          <p:cNvSpPr txBox="1">
            <a:spLocks noGrp="1"/>
          </p:cNvSpPr>
          <p:nvPr/>
        </p:nvSpPr>
        <p:spPr bwMode="auto">
          <a:xfrm>
            <a:off x="2917825" y="5680075"/>
            <a:ext cx="4498975" cy="179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r"/>
            <a:r>
              <a:rPr lang="en-US" sz="900">
                <a:solidFill>
                  <a:schemeClr val="bg1"/>
                </a:solidFill>
              </a:rPr>
              <a:t>Security Platform Steering Committee - 10 June 2013 Paris</a:t>
            </a:r>
            <a:endParaRPr lang="en-GB" sz="900">
              <a:solidFill>
                <a:schemeClr val="bg1"/>
              </a:solidFill>
            </a:endParaRPr>
          </a:p>
        </p:txBody>
      </p:sp>
      <p:sp>
        <p:nvSpPr>
          <p:cNvPr id="11" name="Text Box 8"/>
          <p:cNvSpPr txBox="1">
            <a:spLocks noChangeArrowheads="1"/>
          </p:cNvSpPr>
          <p:nvPr/>
        </p:nvSpPr>
        <p:spPr bwMode="auto">
          <a:xfrm>
            <a:off x="457200" y="4191000"/>
            <a:ext cx="1193800" cy="8001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GB" dirty="0">
                <a:latin typeface="Arial" charset="0"/>
                <a:cs typeface="+mn-cs"/>
              </a:rPr>
              <a:t>SAFETY </a:t>
            </a:r>
            <a:r>
              <a:rPr lang="en-GB" sz="1400" dirty="0">
                <a:latin typeface="Arial" charset="0"/>
                <a:cs typeface="+mn-cs"/>
              </a:rPr>
              <a:t>Signalling System</a:t>
            </a:r>
          </a:p>
        </p:txBody>
      </p:sp>
      <p:sp>
        <p:nvSpPr>
          <p:cNvPr id="12" name="Text Box 9"/>
          <p:cNvSpPr txBox="1">
            <a:spLocks noChangeArrowheads="1"/>
          </p:cNvSpPr>
          <p:nvPr/>
        </p:nvSpPr>
        <p:spPr bwMode="auto">
          <a:xfrm>
            <a:off x="3556000" y="4202113"/>
            <a:ext cx="1232024" cy="861774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GB" dirty="0" smtClean="0">
                <a:latin typeface="Arial" charset="0"/>
                <a:cs typeface="+mn-cs"/>
              </a:rPr>
              <a:t>SAFETY Signalling</a:t>
            </a:r>
            <a:r>
              <a:rPr lang="en-GB" sz="1400" dirty="0" smtClean="0">
                <a:latin typeface="Arial" charset="0"/>
                <a:cs typeface="+mn-cs"/>
              </a:rPr>
              <a:t> </a:t>
            </a:r>
            <a:r>
              <a:rPr lang="en-GB" sz="1400" dirty="0">
                <a:latin typeface="Arial" charset="0"/>
                <a:cs typeface="+mn-cs"/>
              </a:rPr>
              <a:t>System</a:t>
            </a:r>
          </a:p>
        </p:txBody>
      </p:sp>
      <p:sp>
        <p:nvSpPr>
          <p:cNvPr id="13" name="Text Box 10"/>
          <p:cNvSpPr txBox="1">
            <a:spLocks noChangeArrowheads="1"/>
          </p:cNvSpPr>
          <p:nvPr/>
        </p:nvSpPr>
        <p:spPr bwMode="auto">
          <a:xfrm>
            <a:off x="4876800" y="4178300"/>
            <a:ext cx="1193800" cy="8001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GB" dirty="0">
                <a:latin typeface="Arial" charset="0"/>
                <a:cs typeface="+mn-cs"/>
              </a:rPr>
              <a:t>SAFETY </a:t>
            </a:r>
            <a:r>
              <a:rPr lang="en-GB" sz="1400" dirty="0">
                <a:latin typeface="Arial" charset="0"/>
                <a:cs typeface="+mn-cs"/>
              </a:rPr>
              <a:t>Signalling System</a:t>
            </a:r>
          </a:p>
        </p:txBody>
      </p:sp>
      <p:sp>
        <p:nvSpPr>
          <p:cNvPr id="14" name="Text Box 11"/>
          <p:cNvSpPr txBox="1">
            <a:spLocks noChangeArrowheads="1"/>
          </p:cNvSpPr>
          <p:nvPr/>
        </p:nvSpPr>
        <p:spPr bwMode="auto">
          <a:xfrm>
            <a:off x="7962900" y="4572000"/>
            <a:ext cx="1028700" cy="877888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GB" sz="1600" b="1" dirty="0">
                <a:latin typeface="Arial" charset="0"/>
                <a:cs typeface="+mn-cs"/>
              </a:rPr>
              <a:t>SAFETY</a:t>
            </a:r>
          </a:p>
          <a:p>
            <a:pPr>
              <a:spcBef>
                <a:spcPct val="50000"/>
              </a:spcBef>
              <a:defRPr/>
            </a:pPr>
            <a:r>
              <a:rPr lang="en-GB" sz="1400" dirty="0">
                <a:latin typeface="Arial" charset="0"/>
                <a:cs typeface="+mn-cs"/>
              </a:rPr>
              <a:t>Signalling System</a:t>
            </a:r>
          </a:p>
        </p:txBody>
      </p:sp>
      <p:sp>
        <p:nvSpPr>
          <p:cNvPr id="15" name="Line 13"/>
          <p:cNvSpPr>
            <a:spLocks noChangeShapeType="1"/>
          </p:cNvSpPr>
          <p:nvPr/>
        </p:nvSpPr>
        <p:spPr bwMode="auto">
          <a:xfrm>
            <a:off x="1574800" y="4495800"/>
            <a:ext cx="1981200" cy="381000"/>
          </a:xfrm>
          <a:prstGeom prst="line">
            <a:avLst/>
          </a:prstGeom>
          <a:noFill/>
          <a:ln w="25400">
            <a:solidFill>
              <a:srgbClr val="008000"/>
            </a:solidFill>
            <a:round/>
            <a:headEnd type="stealth" w="lg" len="lg"/>
            <a:tailEnd type="stealth" w="lg" len="lg"/>
          </a:ln>
          <a:effectLst>
            <a:prstShdw prst="shdw17" dist="17961" dir="2700000">
              <a:srgbClr val="004D00"/>
            </a:prstShdw>
          </a:effectLst>
        </p:spPr>
        <p:txBody>
          <a:bodyPr/>
          <a:lstStyle/>
          <a:p>
            <a:endParaRPr lang="fr-FR"/>
          </a:p>
        </p:txBody>
      </p:sp>
      <p:sp>
        <p:nvSpPr>
          <p:cNvPr id="16" name="Cloud"/>
          <p:cNvSpPr>
            <a:spLocks noChangeAspect="1" noEditPoints="1" noChangeArrowheads="1"/>
          </p:cNvSpPr>
          <p:nvPr/>
        </p:nvSpPr>
        <p:spPr bwMode="auto">
          <a:xfrm>
            <a:off x="1727200" y="4343400"/>
            <a:ext cx="1676400" cy="1123950"/>
          </a:xfrm>
          <a:custGeom>
            <a:avLst/>
            <a:gdLst>
              <a:gd name="T0" fmla="*/ 67 w 21600"/>
              <a:gd name="T1" fmla="*/ 10800 h 21600"/>
              <a:gd name="T2" fmla="*/ 10800 w 21600"/>
              <a:gd name="T3" fmla="*/ 21577 h 21600"/>
              <a:gd name="T4" fmla="*/ 21582 w 21600"/>
              <a:gd name="T5" fmla="*/ 10800 h 21600"/>
              <a:gd name="T6" fmla="*/ 10800 w 21600"/>
              <a:gd name="T7" fmla="*/ 1235 h 21600"/>
              <a:gd name="T8" fmla="*/ 2977 w 21600"/>
              <a:gd name="T9" fmla="*/ 3262 h 21600"/>
              <a:gd name="T10" fmla="*/ 17087 w 21600"/>
              <a:gd name="T11" fmla="*/ 173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chemeClr val="folHlink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endParaRPr lang="fr-FR">
              <a:latin typeface="Arial" charset="0"/>
              <a:cs typeface="+mn-cs"/>
            </a:endParaRPr>
          </a:p>
        </p:txBody>
      </p:sp>
      <p:sp>
        <p:nvSpPr>
          <p:cNvPr id="17" name="Text Box 14"/>
          <p:cNvSpPr txBox="1">
            <a:spLocks noChangeArrowheads="1"/>
          </p:cNvSpPr>
          <p:nvPr/>
        </p:nvSpPr>
        <p:spPr bwMode="auto">
          <a:xfrm>
            <a:off x="2171700" y="4470400"/>
            <a:ext cx="914400" cy="79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GB" b="1">
                <a:solidFill>
                  <a:schemeClr val="bg1"/>
                </a:solidFill>
                <a:latin typeface="Arial" charset="0"/>
                <a:cs typeface="+mn-cs"/>
              </a:rPr>
              <a:t>SIL0 </a:t>
            </a:r>
            <a:r>
              <a:rPr lang="en-GB" sz="1400" b="1">
                <a:solidFill>
                  <a:schemeClr val="bg1"/>
                </a:solidFill>
                <a:latin typeface="Arial" charset="0"/>
                <a:cs typeface="+mn-cs"/>
              </a:rPr>
              <a:t>Closed Network</a:t>
            </a:r>
          </a:p>
        </p:txBody>
      </p:sp>
      <p:sp>
        <p:nvSpPr>
          <p:cNvPr id="18" name="Line 15"/>
          <p:cNvSpPr>
            <a:spLocks noChangeShapeType="1"/>
          </p:cNvSpPr>
          <p:nvPr/>
        </p:nvSpPr>
        <p:spPr bwMode="auto">
          <a:xfrm>
            <a:off x="6007100" y="4483100"/>
            <a:ext cx="1981200" cy="381000"/>
          </a:xfrm>
          <a:prstGeom prst="line">
            <a:avLst/>
          </a:prstGeom>
          <a:noFill/>
          <a:ln w="25400">
            <a:solidFill>
              <a:srgbClr val="008000"/>
            </a:solidFill>
            <a:round/>
            <a:headEnd type="stealth" w="lg" len="lg"/>
            <a:tailEnd type="stealth" w="lg" len="lg"/>
          </a:ln>
          <a:effectLst>
            <a:prstShdw prst="shdw17" dist="17961" dir="2700000">
              <a:srgbClr val="004D00"/>
            </a:prstShdw>
          </a:effectLst>
        </p:spPr>
        <p:txBody>
          <a:bodyPr/>
          <a:lstStyle/>
          <a:p>
            <a:endParaRPr lang="fr-FR"/>
          </a:p>
        </p:txBody>
      </p:sp>
      <p:sp>
        <p:nvSpPr>
          <p:cNvPr id="19" name="Cloud"/>
          <p:cNvSpPr>
            <a:spLocks noChangeAspect="1" noEditPoints="1" noChangeArrowheads="1"/>
          </p:cNvSpPr>
          <p:nvPr/>
        </p:nvSpPr>
        <p:spPr bwMode="auto">
          <a:xfrm>
            <a:off x="6159500" y="4343400"/>
            <a:ext cx="1600200" cy="1073150"/>
          </a:xfrm>
          <a:custGeom>
            <a:avLst/>
            <a:gdLst>
              <a:gd name="T0" fmla="*/ 67 w 21600"/>
              <a:gd name="T1" fmla="*/ 10800 h 21600"/>
              <a:gd name="T2" fmla="*/ 10800 w 21600"/>
              <a:gd name="T3" fmla="*/ 21577 h 21600"/>
              <a:gd name="T4" fmla="*/ 21582 w 21600"/>
              <a:gd name="T5" fmla="*/ 10800 h 21600"/>
              <a:gd name="T6" fmla="*/ 10800 w 21600"/>
              <a:gd name="T7" fmla="*/ 1235 h 21600"/>
              <a:gd name="T8" fmla="*/ 2977 w 21600"/>
              <a:gd name="T9" fmla="*/ 3262 h 21600"/>
              <a:gd name="T10" fmla="*/ 17087 w 21600"/>
              <a:gd name="T11" fmla="*/ 173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rgbClr val="FF99CC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endParaRPr lang="fr-FR">
              <a:latin typeface="Arial" charset="0"/>
              <a:cs typeface="+mn-cs"/>
            </a:endParaRPr>
          </a:p>
        </p:txBody>
      </p:sp>
      <p:sp>
        <p:nvSpPr>
          <p:cNvPr id="20" name="Text Box 16"/>
          <p:cNvSpPr txBox="1">
            <a:spLocks noChangeArrowheads="1"/>
          </p:cNvSpPr>
          <p:nvPr/>
        </p:nvSpPr>
        <p:spPr bwMode="auto">
          <a:xfrm>
            <a:off x="6388100" y="4406900"/>
            <a:ext cx="1295400" cy="1262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GB" sz="1400" b="1">
                <a:solidFill>
                  <a:schemeClr val="bg1"/>
                </a:solidFill>
                <a:latin typeface="Arial" charset="0"/>
                <a:cs typeface="+mn-cs"/>
              </a:rPr>
              <a:t>Open Network</a:t>
            </a:r>
            <a:br>
              <a:rPr lang="en-GB" sz="1400" b="1">
                <a:solidFill>
                  <a:schemeClr val="bg1"/>
                </a:solidFill>
                <a:latin typeface="Arial" charset="0"/>
                <a:cs typeface="+mn-cs"/>
              </a:rPr>
            </a:br>
            <a:r>
              <a:rPr lang="en-GB" sz="1400" b="1">
                <a:solidFill>
                  <a:schemeClr val="bg1"/>
                </a:solidFill>
                <a:latin typeface="Arial" charset="0"/>
                <a:cs typeface="+mn-cs"/>
              </a:rPr>
              <a:t>with security function</a:t>
            </a:r>
          </a:p>
          <a:p>
            <a:pPr>
              <a:spcBef>
                <a:spcPct val="50000"/>
              </a:spcBef>
              <a:defRPr/>
            </a:pPr>
            <a:r>
              <a:rPr lang="en-GB" sz="1400" b="1">
                <a:latin typeface="Arial" charset="0"/>
                <a:cs typeface="+mn-cs"/>
              </a:rPr>
              <a:t>(e.g. VLAN)</a:t>
            </a:r>
          </a:p>
        </p:txBody>
      </p:sp>
      <p:sp>
        <p:nvSpPr>
          <p:cNvPr id="21" name="AutoShape 18"/>
          <p:cNvSpPr>
            <a:spLocks noChangeArrowheads="1"/>
          </p:cNvSpPr>
          <p:nvPr/>
        </p:nvSpPr>
        <p:spPr bwMode="auto">
          <a:xfrm rot="5094826">
            <a:off x="7569200" y="4064000"/>
            <a:ext cx="381000" cy="609600"/>
          </a:xfrm>
          <a:prstGeom prst="lightningBolt">
            <a:avLst/>
          </a:prstGeom>
          <a:solidFill>
            <a:srgbClr val="FF0066"/>
          </a:soli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99003D"/>
            </a:prstShdw>
          </a:effectLst>
        </p:spPr>
        <p:txBody>
          <a:bodyPr rot="10800000" vert="eaVert" wrap="none" anchor="ctr"/>
          <a:lstStyle/>
          <a:p>
            <a:endParaRPr lang="fr-FR"/>
          </a:p>
        </p:txBody>
      </p:sp>
      <p:sp>
        <p:nvSpPr>
          <p:cNvPr id="22" name="Espace réservé du numéro de diapositive 1"/>
          <p:cNvSpPr txBox="1">
            <a:spLocks noGrp="1"/>
          </p:cNvSpPr>
          <p:nvPr/>
        </p:nvSpPr>
        <p:spPr bwMode="auto">
          <a:xfrm>
            <a:off x="3087688" y="4410075"/>
            <a:ext cx="719137" cy="179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fld id="{75E9557D-4C6E-4841-ABED-7034E5A319C0}" type="slidenum">
              <a:rPr lang="fr-FR" sz="900">
                <a:solidFill>
                  <a:schemeClr val="bg1"/>
                </a:solidFill>
              </a:rPr>
              <a:pPr/>
              <a:t>15</a:t>
            </a:fld>
            <a:endParaRPr lang="fr-FR" sz="900">
              <a:solidFill>
                <a:schemeClr val="bg1"/>
              </a:solidFill>
            </a:endParaRPr>
          </a:p>
        </p:txBody>
      </p:sp>
      <p:sp>
        <p:nvSpPr>
          <p:cNvPr id="27" name="Freeform 28"/>
          <p:cNvSpPr>
            <a:spLocks/>
          </p:cNvSpPr>
          <p:nvPr/>
        </p:nvSpPr>
        <p:spPr bwMode="auto">
          <a:xfrm>
            <a:off x="1905000" y="5156200"/>
            <a:ext cx="1524000" cy="457200"/>
          </a:xfrm>
          <a:custGeom>
            <a:avLst/>
            <a:gdLst>
              <a:gd name="T0" fmla="*/ 0 w 960"/>
              <a:gd name="T1" fmla="*/ 2147483647 h 288"/>
              <a:gd name="T2" fmla="*/ 2147483647 w 960"/>
              <a:gd name="T3" fmla="*/ 2147483647 h 288"/>
              <a:gd name="T4" fmla="*/ 2147483647 w 960"/>
              <a:gd name="T5" fmla="*/ 2147483647 h 288"/>
              <a:gd name="T6" fmla="*/ 2147483647 w 960"/>
              <a:gd name="T7" fmla="*/ 2147483647 h 288"/>
              <a:gd name="T8" fmla="*/ 2147483647 w 960"/>
              <a:gd name="T9" fmla="*/ 0 h 28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960"/>
              <a:gd name="T16" fmla="*/ 0 h 288"/>
              <a:gd name="T17" fmla="*/ 960 w 960"/>
              <a:gd name="T18" fmla="*/ 288 h 288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960" h="288">
                <a:moveTo>
                  <a:pt x="0" y="144"/>
                </a:moveTo>
                <a:lnTo>
                  <a:pt x="288" y="288"/>
                </a:lnTo>
                <a:lnTo>
                  <a:pt x="624" y="288"/>
                </a:lnTo>
                <a:lnTo>
                  <a:pt x="816" y="192"/>
                </a:lnTo>
                <a:lnTo>
                  <a:pt x="960" y="0"/>
                </a:lnTo>
              </a:path>
            </a:pathLst>
          </a:custGeom>
          <a:noFill/>
          <a:ln w="9525">
            <a:solidFill>
              <a:srgbClr val="FF0066"/>
            </a:solidFill>
            <a:round/>
            <a:headEnd/>
            <a:tailEnd/>
          </a:ln>
          <a:effectLst>
            <a:prstShdw prst="shdw17" dist="17961" dir="2700000">
              <a:srgbClr val="99003D"/>
            </a:prstShdw>
          </a:effectLst>
        </p:spPr>
        <p:txBody>
          <a:bodyPr/>
          <a:lstStyle/>
          <a:p>
            <a:endParaRPr lang="fr-FR"/>
          </a:p>
        </p:txBody>
      </p:sp>
      <p:sp>
        <p:nvSpPr>
          <p:cNvPr id="28" name="AutoShape 29"/>
          <p:cNvSpPr>
            <a:spLocks noChangeArrowheads="1"/>
          </p:cNvSpPr>
          <p:nvPr/>
        </p:nvSpPr>
        <p:spPr bwMode="auto">
          <a:xfrm rot="9713800">
            <a:off x="3352800" y="5384800"/>
            <a:ext cx="381000" cy="609600"/>
          </a:xfrm>
          <a:prstGeom prst="lightningBolt">
            <a:avLst/>
          </a:prstGeom>
          <a:solidFill>
            <a:srgbClr val="FF0066"/>
          </a:soli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99003D"/>
            </a:prstShdw>
          </a:effectLst>
        </p:spPr>
        <p:txBody>
          <a:bodyPr rot="10800000" wrap="none" anchor="ctr"/>
          <a:lstStyle/>
          <a:p>
            <a:endParaRPr lang="fr-FR"/>
          </a:p>
        </p:txBody>
      </p:sp>
      <p:grpSp>
        <p:nvGrpSpPr>
          <p:cNvPr id="34" name="Groupe 33"/>
          <p:cNvGrpSpPr/>
          <p:nvPr/>
        </p:nvGrpSpPr>
        <p:grpSpPr>
          <a:xfrm>
            <a:off x="142875" y="2037606"/>
            <a:ext cx="6867525" cy="1683494"/>
            <a:chOff x="142875" y="2037606"/>
            <a:chExt cx="6867525" cy="1683494"/>
          </a:xfrm>
        </p:grpSpPr>
        <p:sp>
          <p:nvSpPr>
            <p:cNvPr id="7" name="AutoShape 32"/>
            <p:cNvSpPr>
              <a:spLocks/>
            </p:cNvSpPr>
            <p:nvPr/>
          </p:nvSpPr>
          <p:spPr bwMode="auto">
            <a:xfrm rot="5400000">
              <a:off x="4445000" y="2273300"/>
              <a:ext cx="228600" cy="2667000"/>
            </a:xfrm>
            <a:prstGeom prst="rightBrace">
              <a:avLst>
                <a:gd name="adj1" fmla="val 97222"/>
                <a:gd name="adj2" fmla="val 50000"/>
              </a:avLst>
            </a:prstGeom>
            <a:noFill/>
            <a:ln w="9525">
              <a:solidFill>
                <a:srgbClr val="FF0066"/>
              </a:solidFill>
              <a:round/>
              <a:headEnd/>
              <a:tailEnd/>
            </a:ln>
            <a:effectLst>
              <a:prstShdw prst="shdw17" dist="17961" dir="2700000">
                <a:srgbClr val="99003D"/>
              </a:prstShdw>
            </a:effectLst>
          </p:spPr>
          <p:txBody>
            <a:bodyPr rot="10800000" vert="eaVert" wrap="none" anchor="ctr"/>
            <a:lstStyle/>
            <a:p>
              <a:endParaRPr lang="fr-FR"/>
            </a:p>
          </p:txBody>
        </p:sp>
        <p:sp>
          <p:nvSpPr>
            <p:cNvPr id="9" name="Text Box 27"/>
            <p:cNvSpPr txBox="1">
              <a:spLocks noChangeArrowheads="1"/>
            </p:cNvSpPr>
            <p:nvPr/>
          </p:nvSpPr>
          <p:spPr bwMode="auto">
            <a:xfrm>
              <a:off x="1219200" y="2425700"/>
              <a:ext cx="1600200" cy="942975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>
              <a:prstShdw prst="shdw17" dist="17961" dir="2700000">
                <a:schemeClr val="bg1">
                  <a:gamma/>
                  <a:shade val="60000"/>
                  <a:invGamma/>
                </a:schemeClr>
              </a:prstShdw>
            </a:effec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en-GB" sz="1400" dirty="0">
                  <a:latin typeface="Arial" charset="0"/>
                  <a:cs typeface="+mn-cs"/>
                </a:rPr>
                <a:t>Signalling functions are independent of the telecom link</a:t>
              </a:r>
            </a:p>
          </p:txBody>
        </p:sp>
        <p:sp>
          <p:nvSpPr>
            <p:cNvPr id="23" name="Text Box 22"/>
            <p:cNvSpPr txBox="1">
              <a:spLocks noChangeArrowheads="1"/>
            </p:cNvSpPr>
            <p:nvPr/>
          </p:nvSpPr>
          <p:spPr bwMode="auto">
            <a:xfrm>
              <a:off x="2819400" y="2425700"/>
              <a:ext cx="1066800" cy="800219"/>
            </a:xfrm>
            <a:prstGeom prst="rect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ffectLst>
              <a:prstShdw prst="shdw17" dist="17961" dir="2700000">
                <a:schemeClr val="accent1">
                  <a:gamma/>
                  <a:shade val="60000"/>
                  <a:invGamma/>
                </a:schemeClr>
              </a:prstShdw>
            </a:effec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en-GB" sz="1600" dirty="0" smtClean="0">
                  <a:latin typeface="Arial" charset="0"/>
                  <a:cs typeface="+mn-cs"/>
                </a:rPr>
                <a:t>SAFETY Signalling</a:t>
              </a:r>
              <a:r>
                <a:rPr lang="en-GB" sz="1400" dirty="0" smtClean="0">
                  <a:latin typeface="Arial" charset="0"/>
                  <a:cs typeface="+mn-cs"/>
                </a:rPr>
                <a:t> </a:t>
              </a:r>
              <a:r>
                <a:rPr lang="en-GB" sz="1400" dirty="0">
                  <a:latin typeface="Arial" charset="0"/>
                  <a:cs typeface="+mn-cs"/>
                </a:rPr>
                <a:t>System</a:t>
              </a:r>
            </a:p>
          </p:txBody>
        </p:sp>
        <p:sp>
          <p:nvSpPr>
            <p:cNvPr id="24" name="Text Box 23"/>
            <p:cNvSpPr txBox="1">
              <a:spLocks noChangeArrowheads="1"/>
            </p:cNvSpPr>
            <p:nvPr/>
          </p:nvSpPr>
          <p:spPr bwMode="auto">
            <a:xfrm>
              <a:off x="5867400" y="2692400"/>
              <a:ext cx="1143000" cy="923330"/>
            </a:xfrm>
            <a:prstGeom prst="rect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ffectLst>
              <a:prstShdw prst="shdw17" dist="17961" dir="2700000">
                <a:schemeClr val="accent1">
                  <a:gamma/>
                  <a:shade val="60000"/>
                  <a:invGamma/>
                </a:schemeClr>
              </a:prstShdw>
            </a:effec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en-GB" dirty="0" smtClean="0">
                  <a:latin typeface="Arial" charset="0"/>
                  <a:cs typeface="+mn-cs"/>
                </a:rPr>
                <a:t>SAFETY Signalling</a:t>
              </a:r>
              <a:r>
                <a:rPr lang="en-GB" sz="1400" dirty="0" smtClean="0">
                  <a:latin typeface="Arial" charset="0"/>
                  <a:cs typeface="+mn-cs"/>
                </a:rPr>
                <a:t> </a:t>
              </a:r>
              <a:r>
                <a:rPr lang="en-GB" sz="1400" dirty="0">
                  <a:latin typeface="Arial" charset="0"/>
                  <a:cs typeface="+mn-cs"/>
                </a:rPr>
                <a:t>System</a:t>
              </a:r>
            </a:p>
          </p:txBody>
        </p:sp>
        <p:sp>
          <p:nvSpPr>
            <p:cNvPr id="25" name="Line 24"/>
            <p:cNvSpPr>
              <a:spLocks noChangeShapeType="1"/>
            </p:cNvSpPr>
            <p:nvPr/>
          </p:nvSpPr>
          <p:spPr bwMode="auto">
            <a:xfrm>
              <a:off x="3886200" y="2730500"/>
              <a:ext cx="1981200" cy="292100"/>
            </a:xfrm>
            <a:prstGeom prst="line">
              <a:avLst/>
            </a:prstGeom>
            <a:noFill/>
            <a:ln w="25400">
              <a:solidFill>
                <a:srgbClr val="008000"/>
              </a:solidFill>
              <a:round/>
              <a:headEnd type="stealth" w="lg" len="lg"/>
              <a:tailEnd type="stealth" w="lg" len="lg"/>
            </a:ln>
            <a:effectLst>
              <a:prstShdw prst="shdw17" dist="17961" dir="2700000">
                <a:srgbClr val="004D00"/>
              </a:prstShdw>
            </a:effectLst>
          </p:spPr>
          <p:txBody>
            <a:bodyPr/>
            <a:lstStyle/>
            <a:p>
              <a:endParaRPr lang="fr-FR"/>
            </a:p>
          </p:txBody>
        </p:sp>
        <p:sp>
          <p:nvSpPr>
            <p:cNvPr id="26" name="Text Box 26"/>
            <p:cNvSpPr txBox="1">
              <a:spLocks noChangeArrowheads="1"/>
            </p:cNvSpPr>
            <p:nvPr/>
          </p:nvSpPr>
          <p:spPr bwMode="auto">
            <a:xfrm>
              <a:off x="4406900" y="2514600"/>
              <a:ext cx="1003300" cy="10048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prstShdw prst="shdw17" dist="17961" dir="2700000">
                <a:schemeClr val="accent1">
                  <a:gamma/>
                  <a:shade val="60000"/>
                  <a:invGamma/>
                </a:schemeClr>
              </a:prstShdw>
            </a:effec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en-GB" b="1" dirty="0">
                  <a:latin typeface="Arial" charset="0"/>
                  <a:cs typeface="+mn-cs"/>
                </a:rPr>
                <a:t>SIL0 </a:t>
              </a:r>
              <a:r>
                <a:rPr lang="en-GB" sz="1400" b="1" dirty="0">
                  <a:latin typeface="Arial" charset="0"/>
                  <a:cs typeface="+mn-cs"/>
                </a:rPr>
                <a:t>Closed Telecoms</a:t>
              </a:r>
              <a:br>
                <a:rPr lang="en-GB" sz="1400" b="1" dirty="0">
                  <a:latin typeface="Arial" charset="0"/>
                  <a:cs typeface="+mn-cs"/>
                </a:rPr>
              </a:br>
              <a:r>
                <a:rPr lang="en-GB" sz="1400" b="1" dirty="0">
                  <a:latin typeface="Arial" charset="0"/>
                  <a:cs typeface="+mn-cs"/>
                </a:rPr>
                <a:t> Links</a:t>
              </a:r>
            </a:p>
          </p:txBody>
        </p:sp>
        <p:sp>
          <p:nvSpPr>
            <p:cNvPr id="29" name="Text Box 30"/>
            <p:cNvSpPr txBox="1">
              <a:spLocks noChangeArrowheads="1"/>
            </p:cNvSpPr>
            <p:nvPr/>
          </p:nvSpPr>
          <p:spPr bwMode="auto">
            <a:xfrm>
              <a:off x="142875" y="2037606"/>
              <a:ext cx="2339752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prstShdw prst="shdw17" dist="17961" dir="2700000">
                <a:schemeClr val="accent1">
                  <a:gamma/>
                  <a:shade val="60000"/>
                  <a:invGamma/>
                </a:schemeClr>
              </a:prstShdw>
            </a:effectLst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en-GB" sz="2000" b="1" kern="0" dirty="0" smtClean="0">
                  <a:solidFill>
                    <a:srgbClr val="506361"/>
                  </a:solidFill>
                  <a:latin typeface="Arial"/>
                  <a:sym typeface="Wingdings" pitchFamily="2" charset="2"/>
                </a:rPr>
                <a:t>1) Yesterday</a:t>
              </a:r>
              <a:endParaRPr lang="en-GB" sz="2000" b="1" kern="0" dirty="0">
                <a:solidFill>
                  <a:srgbClr val="506361"/>
                </a:solidFill>
                <a:latin typeface="Arial"/>
                <a:sym typeface="Wingdings" pitchFamily="2" charset="2"/>
              </a:endParaRPr>
            </a:p>
          </p:txBody>
        </p:sp>
      </p:grpSp>
      <p:sp>
        <p:nvSpPr>
          <p:cNvPr id="30" name="AutoShape 33"/>
          <p:cNvSpPr>
            <a:spLocks noChangeArrowheads="1"/>
          </p:cNvSpPr>
          <p:nvPr/>
        </p:nvSpPr>
        <p:spPr bwMode="auto">
          <a:xfrm rot="2836458">
            <a:off x="4152900" y="3644900"/>
            <a:ext cx="228600" cy="533400"/>
          </a:xfrm>
          <a:prstGeom prst="downArrow">
            <a:avLst>
              <a:gd name="adj1" fmla="val 50000"/>
              <a:gd name="adj2" fmla="val 58333"/>
            </a:avLst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00567F"/>
            </a:prstShdw>
          </a:effectLst>
        </p:spPr>
        <p:txBody>
          <a:bodyPr wrap="none" anchor="ctr"/>
          <a:lstStyle/>
          <a:p>
            <a:pPr>
              <a:defRPr/>
            </a:pPr>
            <a:endParaRPr lang="fr-FR">
              <a:latin typeface="Arial" charset="0"/>
              <a:cs typeface="+mn-cs"/>
            </a:endParaRPr>
          </a:p>
        </p:txBody>
      </p:sp>
      <p:sp>
        <p:nvSpPr>
          <p:cNvPr id="31" name="AutoShape 34"/>
          <p:cNvSpPr>
            <a:spLocks noChangeArrowheads="1"/>
          </p:cNvSpPr>
          <p:nvPr/>
        </p:nvSpPr>
        <p:spPr bwMode="auto">
          <a:xfrm rot="18763542" flipH="1">
            <a:off x="4775200" y="3644900"/>
            <a:ext cx="228600" cy="533400"/>
          </a:xfrm>
          <a:prstGeom prst="downArrow">
            <a:avLst>
              <a:gd name="adj1" fmla="val 50000"/>
              <a:gd name="adj2" fmla="val 58333"/>
            </a:avLst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00567F"/>
            </a:prstShdw>
          </a:effectLst>
        </p:spPr>
        <p:txBody>
          <a:bodyPr rot="10800000" wrap="none" anchor="ctr"/>
          <a:lstStyle/>
          <a:p>
            <a:pPr>
              <a:defRPr/>
            </a:pPr>
            <a:endParaRPr lang="fr-FR">
              <a:latin typeface="Arial" charset="0"/>
              <a:cs typeface="+mn-cs"/>
            </a:endParaRPr>
          </a:p>
        </p:txBody>
      </p:sp>
      <p:sp>
        <p:nvSpPr>
          <p:cNvPr id="32" name="Text Box 35"/>
          <p:cNvSpPr txBox="1">
            <a:spLocks noChangeArrowheads="1"/>
          </p:cNvSpPr>
          <p:nvPr/>
        </p:nvSpPr>
        <p:spPr bwMode="auto">
          <a:xfrm>
            <a:off x="3747145" y="3888482"/>
            <a:ext cx="1774676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GB" sz="2000" b="1" kern="0" dirty="0" err="1" smtClean="0">
                <a:solidFill>
                  <a:srgbClr val="506361"/>
                </a:solidFill>
                <a:latin typeface="Arial"/>
                <a:sym typeface="Wingdings" pitchFamily="2" charset="2"/>
              </a:rPr>
              <a:t>And/Or</a:t>
            </a:r>
            <a:endParaRPr lang="en-GB" sz="2000" b="1" kern="0" dirty="0">
              <a:solidFill>
                <a:srgbClr val="506361"/>
              </a:solidFill>
              <a:latin typeface="Arial"/>
              <a:sym typeface="Wingdings" pitchFamily="2" charset="2"/>
            </a:endParaRPr>
          </a:p>
        </p:txBody>
      </p:sp>
      <p:sp>
        <p:nvSpPr>
          <p:cNvPr id="33" name="Text Box 30"/>
          <p:cNvSpPr txBox="1">
            <a:spLocks noChangeArrowheads="1"/>
          </p:cNvSpPr>
          <p:nvPr/>
        </p:nvSpPr>
        <p:spPr bwMode="auto">
          <a:xfrm>
            <a:off x="141412" y="3681983"/>
            <a:ext cx="2339752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GB" sz="2000" b="1" kern="0" dirty="0" smtClean="0">
                <a:solidFill>
                  <a:srgbClr val="506361"/>
                </a:solidFill>
                <a:latin typeface="Arial"/>
                <a:sym typeface="Wingdings" pitchFamily="2" charset="2"/>
              </a:rPr>
              <a:t>    Tomorrow</a:t>
            </a:r>
            <a:endParaRPr lang="en-GB" sz="2000" b="1" kern="0" dirty="0">
              <a:solidFill>
                <a:srgbClr val="506361"/>
              </a:solidFill>
              <a:latin typeface="Arial"/>
              <a:sym typeface="Wingdings" pitchFamily="2" charset="2"/>
            </a:endParaRPr>
          </a:p>
        </p:txBody>
      </p:sp>
      <p:sp>
        <p:nvSpPr>
          <p:cNvPr id="35" name="Rectangle 7"/>
          <p:cNvSpPr txBox="1">
            <a:spLocks noGrp="1" noChangeArrowheads="1"/>
          </p:cNvSpPr>
          <p:nvPr/>
        </p:nvSpPr>
        <p:spPr bwMode="auto">
          <a:xfrm>
            <a:off x="250825" y="6343739"/>
            <a:ext cx="7345363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r>
              <a:rPr lang="en-US" sz="1000" dirty="0" smtClean="0">
                <a:solidFill>
                  <a:schemeClr val="bg1"/>
                </a:solidFill>
              </a:rPr>
              <a:t>UIC – Rail System Department – Dr. Marc ANTONI – </a:t>
            </a:r>
            <a:r>
              <a:rPr lang="en-US" sz="1000" dirty="0" smtClean="0">
                <a:solidFill>
                  <a:schemeClr val="bg1"/>
                </a:solidFill>
              </a:rPr>
              <a:t>24 November </a:t>
            </a:r>
            <a:r>
              <a:rPr lang="en-US" sz="1000" dirty="0" smtClean="0">
                <a:solidFill>
                  <a:schemeClr val="bg1"/>
                </a:solidFill>
              </a:rPr>
              <a:t>2015</a:t>
            </a:r>
            <a:endParaRPr lang="en-US" sz="1000" dirty="0">
              <a:solidFill>
                <a:schemeClr val="bg1"/>
              </a:solidFill>
            </a:endParaRPr>
          </a:p>
        </p:txBody>
      </p:sp>
      <p:sp>
        <p:nvSpPr>
          <p:cNvPr id="36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674683" y="6372221"/>
            <a:ext cx="719139" cy="179386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58005F3D-4258-446A-9C04-B8219E6727DF}" type="slidenum">
              <a:rPr lang="en-GB" sz="1000" smtClean="0">
                <a:solidFill>
                  <a:schemeClr val="bg1"/>
                </a:solidFill>
              </a:rPr>
              <a:pPr>
                <a:defRPr/>
              </a:pPr>
              <a:t>15</a:t>
            </a:fld>
            <a:endParaRPr lang="en-GB" sz="10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/>
      <p:bldP spid="18" grpId="0" animBg="1"/>
      <p:bldP spid="19" grpId="0" animBg="1"/>
      <p:bldP spid="20" grpId="0"/>
      <p:bldP spid="21" grpId="0" animBg="1"/>
      <p:bldP spid="22" grpId="0"/>
      <p:bldP spid="27" grpId="0" animBg="1"/>
      <p:bldP spid="28" grpId="0" animBg="1"/>
      <p:bldP spid="30" grpId="0" animBg="1"/>
      <p:bldP spid="31" grpId="0" animBg="1"/>
      <p:bldP spid="32" grpId="0"/>
      <p:bldP spid="3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150936" y="475530"/>
            <a:ext cx="8688585" cy="831329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l" defTabSz="914400" rtl="0" eaLnBrk="1" fontAlgn="auto" latinLnBrk="0" hangingPunct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506361"/>
                </a:solidFill>
                <a:effectLst/>
                <a:uLnTx/>
                <a:uFillTx/>
                <a:latin typeface="Arial"/>
              </a:rPr>
              <a:t>What does that mean to us?</a:t>
            </a:r>
            <a:br>
              <a:rPr kumimoji="0" lang="en-GB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506361"/>
                </a:solidFill>
                <a:effectLst/>
                <a:uLnTx/>
                <a:uFillTx/>
                <a:latin typeface="Arial"/>
              </a:rPr>
            </a:br>
            <a:r>
              <a:rPr kumimoji="0" lang="en-GB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506361"/>
                </a:solidFill>
                <a:effectLst/>
                <a:uLnTx/>
                <a:uFillTx/>
                <a:latin typeface="Arial"/>
              </a:rPr>
              <a:t>Any propositions</a:t>
            </a:r>
            <a:r>
              <a:rPr kumimoji="0" lang="en-GB" sz="2800" b="1" i="0" u="none" strike="noStrike" kern="0" cap="none" spc="0" normalizeH="0" noProof="0" dirty="0" smtClean="0">
                <a:ln>
                  <a:noFill/>
                </a:ln>
                <a:solidFill>
                  <a:srgbClr val="506361"/>
                </a:solidFill>
                <a:effectLst/>
                <a:uLnTx/>
                <a:uFillTx/>
                <a:latin typeface="Arial"/>
              </a:rPr>
              <a:t> from the UIC ARGUS project</a:t>
            </a:r>
            <a:br>
              <a:rPr kumimoji="0" lang="en-GB" sz="2800" b="1" i="0" u="none" strike="noStrike" kern="0" cap="none" spc="0" normalizeH="0" noProof="0" dirty="0" smtClean="0">
                <a:ln>
                  <a:noFill/>
                </a:ln>
                <a:solidFill>
                  <a:srgbClr val="506361"/>
                </a:solidFill>
                <a:effectLst/>
                <a:uLnTx/>
                <a:uFillTx/>
                <a:latin typeface="Arial"/>
              </a:rPr>
            </a:br>
            <a:r>
              <a:rPr kumimoji="0" lang="en-GB" sz="2800" b="1" i="0" u="none" strike="noStrike" kern="0" cap="none" spc="0" normalizeH="0" noProof="0" dirty="0" smtClean="0">
                <a:ln>
                  <a:noFill/>
                </a:ln>
                <a:solidFill>
                  <a:srgbClr val="506361"/>
                </a:solidFill>
                <a:effectLst/>
                <a:uLnTx/>
                <a:uFillTx/>
                <a:latin typeface="Arial"/>
              </a:rPr>
              <a:t>   </a:t>
            </a:r>
            <a:r>
              <a:rPr kumimoji="0" lang="en-GB" sz="2000" b="1" i="0" u="none" strike="noStrike" kern="0" cap="none" spc="0" normalizeH="0" noProof="0" dirty="0" smtClean="0">
                <a:ln>
                  <a:noFill/>
                </a:ln>
                <a:solidFill>
                  <a:srgbClr val="506361"/>
                </a:solidFill>
                <a:effectLst/>
                <a:uLnTx/>
                <a:uFillTx/>
                <a:latin typeface="Arial"/>
                <a:sym typeface="Wingdings" pitchFamily="2" charset="2"/>
              </a:rPr>
              <a:t> International Railway Standard end 2015</a:t>
            </a:r>
            <a:endParaRPr kumimoji="0" lang="en-GB" sz="2000" b="1" i="0" u="none" strike="noStrike" kern="0" cap="none" spc="0" normalizeH="0" baseline="0" noProof="0" dirty="0">
              <a:ln>
                <a:noFill/>
              </a:ln>
              <a:solidFill>
                <a:srgbClr val="506361"/>
              </a:solidFill>
              <a:effectLst/>
              <a:uLnTx/>
              <a:uFillTx/>
              <a:latin typeface="Arial"/>
            </a:endParaRPr>
          </a:p>
        </p:txBody>
      </p:sp>
      <p:pic>
        <p:nvPicPr>
          <p:cNvPr id="5" name="Picture 2" descr="C:\Users\marie_p\Desktop\IRS-HD-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67561" y="1374676"/>
            <a:ext cx="2843808" cy="652456"/>
          </a:xfrm>
          <a:prstGeom prst="rect">
            <a:avLst/>
          </a:prstGeom>
          <a:noFill/>
        </p:spPr>
      </p:pic>
      <p:sp>
        <p:nvSpPr>
          <p:cNvPr id="29" name="Text Box 30"/>
          <p:cNvSpPr txBox="1">
            <a:spLocks noChangeArrowheads="1"/>
          </p:cNvSpPr>
          <p:nvPr/>
        </p:nvSpPr>
        <p:spPr bwMode="auto">
          <a:xfrm>
            <a:off x="1691680" y="2276872"/>
            <a:ext cx="716543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square">
            <a:spAutoFit/>
          </a:bodyPr>
          <a:lstStyle/>
          <a:p>
            <a:pPr algn="r">
              <a:spcBef>
                <a:spcPct val="50000"/>
              </a:spcBef>
              <a:defRPr/>
            </a:pPr>
            <a:r>
              <a:rPr lang="en-GB" sz="2000" kern="0" dirty="0" smtClean="0">
                <a:solidFill>
                  <a:srgbClr val="506361"/>
                </a:solidFill>
                <a:latin typeface="Arial"/>
                <a:sym typeface="Wingdings" pitchFamily="2" charset="2"/>
              </a:rPr>
              <a:t>Safety </a:t>
            </a:r>
            <a:r>
              <a:rPr lang="en-GB" sz="2000" kern="0" dirty="0" smtClean="0">
                <a:solidFill>
                  <a:srgbClr val="506361"/>
                </a:solidFill>
                <a:latin typeface="Arial"/>
                <a:sym typeface="Wingdings" pitchFamily="2" charset="2"/>
              </a:rPr>
              <a:t>is security and security s safety</a:t>
            </a:r>
            <a:endParaRPr lang="en-GB" sz="2000" kern="0" dirty="0">
              <a:solidFill>
                <a:srgbClr val="506361"/>
              </a:solidFill>
              <a:latin typeface="Arial"/>
              <a:sym typeface="Wingdings" pitchFamily="2" charset="2"/>
            </a:endParaRPr>
          </a:p>
        </p:txBody>
      </p:sp>
      <p:sp>
        <p:nvSpPr>
          <p:cNvPr id="61" name="Text Box 43"/>
          <p:cNvSpPr txBox="1">
            <a:spLocks noChangeArrowheads="1"/>
          </p:cNvSpPr>
          <p:nvPr/>
        </p:nvSpPr>
        <p:spPr bwMode="auto">
          <a:xfrm>
            <a:off x="1115616" y="4237087"/>
            <a:ext cx="1078556" cy="1477328"/>
          </a:xfrm>
          <a:prstGeom prst="rect">
            <a:avLst/>
          </a:prstGeom>
          <a:solidFill>
            <a:srgbClr val="FFCC00"/>
          </a:solidFill>
          <a:ln w="9525">
            <a:solidFill>
              <a:srgbClr val="FF0000"/>
            </a:solidFill>
            <a:miter lim="800000"/>
            <a:headEnd/>
            <a:tailEnd/>
          </a:ln>
          <a:effectLst>
            <a:prstShdw prst="shdw17" dist="17961" dir="2700000">
              <a:srgbClr val="990000"/>
            </a:prstShdw>
          </a:effectLst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endParaRPr lang="fr-FR">
              <a:solidFill>
                <a:schemeClr val="bg1"/>
              </a:solidFill>
            </a:endParaRPr>
          </a:p>
          <a:p>
            <a:pPr algn="ctr">
              <a:spcBef>
                <a:spcPct val="50000"/>
              </a:spcBef>
            </a:pPr>
            <a:r>
              <a:rPr lang="fr-FR">
                <a:solidFill>
                  <a:schemeClr val="bg1"/>
                </a:solidFill>
              </a:rPr>
              <a:t>State Hacking</a:t>
            </a:r>
          </a:p>
          <a:p>
            <a:pPr algn="ctr">
              <a:spcBef>
                <a:spcPct val="50000"/>
              </a:spcBef>
            </a:pPr>
            <a:endParaRPr lang="fr-FR">
              <a:solidFill>
                <a:schemeClr val="bg1"/>
              </a:solidFill>
            </a:endParaRPr>
          </a:p>
        </p:txBody>
      </p:sp>
      <p:sp>
        <p:nvSpPr>
          <p:cNvPr id="62" name="Oval 16"/>
          <p:cNvSpPr>
            <a:spLocks noChangeArrowheads="1"/>
          </p:cNvSpPr>
          <p:nvPr/>
        </p:nvSpPr>
        <p:spPr bwMode="auto">
          <a:xfrm>
            <a:off x="3400425" y="2800350"/>
            <a:ext cx="990600" cy="2590800"/>
          </a:xfrm>
          <a:prstGeom prst="ellipse">
            <a:avLst/>
          </a:prstGeom>
          <a:noFill/>
          <a:ln w="15875">
            <a:solidFill>
              <a:srgbClr val="0000FF"/>
            </a:solidFill>
            <a:round/>
            <a:headEnd/>
            <a:tailEnd/>
          </a:ln>
          <a:effectLst>
            <a:prstShdw prst="shdw17" dist="17961" dir="2700000">
              <a:srgbClr val="000099"/>
            </a:prstShdw>
          </a:effectLst>
        </p:spPr>
        <p:txBody>
          <a:bodyPr wrap="none" anchor="ctr"/>
          <a:lstStyle/>
          <a:p>
            <a:endParaRPr lang="fr-FR"/>
          </a:p>
        </p:txBody>
      </p:sp>
      <p:sp>
        <p:nvSpPr>
          <p:cNvPr id="63" name="Arc 18"/>
          <p:cNvSpPr>
            <a:spLocks/>
          </p:cNvSpPr>
          <p:nvPr/>
        </p:nvSpPr>
        <p:spPr bwMode="auto">
          <a:xfrm>
            <a:off x="3933825" y="2952750"/>
            <a:ext cx="2819400" cy="1066800"/>
          </a:xfrm>
          <a:custGeom>
            <a:avLst/>
            <a:gdLst>
              <a:gd name="T0" fmla="*/ 0 w 21600"/>
              <a:gd name="T1" fmla="*/ 0 h 21600"/>
              <a:gd name="T2" fmla="*/ 2147483647 w 21600"/>
              <a:gd name="T3" fmla="*/ 2147483647 h 21600"/>
              <a:gd name="T4" fmla="*/ 0 w 21600"/>
              <a:gd name="T5" fmla="*/ 2147483647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9525">
            <a:solidFill>
              <a:srgbClr val="0000FF"/>
            </a:solidFill>
            <a:round/>
            <a:headEnd/>
            <a:tailEnd/>
          </a:ln>
          <a:effectLst>
            <a:prstShdw prst="shdw17" dist="17961" dir="2700000">
              <a:srgbClr val="000099"/>
            </a:prstShdw>
          </a:effectLst>
        </p:spPr>
        <p:txBody>
          <a:bodyPr wrap="none" anchor="ctr"/>
          <a:lstStyle/>
          <a:p>
            <a:endParaRPr lang="fr-FR"/>
          </a:p>
        </p:txBody>
      </p:sp>
      <p:sp>
        <p:nvSpPr>
          <p:cNvPr id="64" name="Arc 19"/>
          <p:cNvSpPr>
            <a:spLocks/>
          </p:cNvSpPr>
          <p:nvPr/>
        </p:nvSpPr>
        <p:spPr bwMode="auto">
          <a:xfrm flipV="1">
            <a:off x="3933825" y="4095750"/>
            <a:ext cx="2819400" cy="1066800"/>
          </a:xfrm>
          <a:custGeom>
            <a:avLst/>
            <a:gdLst>
              <a:gd name="T0" fmla="*/ 0 w 21600"/>
              <a:gd name="T1" fmla="*/ 0 h 21600"/>
              <a:gd name="T2" fmla="*/ 2147483647 w 21600"/>
              <a:gd name="T3" fmla="*/ 2147483647 h 21600"/>
              <a:gd name="T4" fmla="*/ 0 w 21600"/>
              <a:gd name="T5" fmla="*/ 2147483647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9525">
            <a:solidFill>
              <a:srgbClr val="0000FF"/>
            </a:solidFill>
            <a:round/>
            <a:headEnd/>
            <a:tailEnd/>
          </a:ln>
          <a:effectLst>
            <a:prstShdw prst="shdw17" dist="17961" dir="2700000">
              <a:srgbClr val="000099"/>
            </a:prstShdw>
          </a:effectLst>
        </p:spPr>
        <p:txBody>
          <a:bodyPr wrap="none" anchor="ctr"/>
          <a:lstStyle/>
          <a:p>
            <a:endParaRPr lang="fr-FR"/>
          </a:p>
        </p:txBody>
      </p:sp>
      <p:sp>
        <p:nvSpPr>
          <p:cNvPr id="65" name="Oval 20"/>
          <p:cNvSpPr>
            <a:spLocks noChangeArrowheads="1"/>
          </p:cNvSpPr>
          <p:nvPr/>
        </p:nvSpPr>
        <p:spPr bwMode="auto">
          <a:xfrm>
            <a:off x="6296025" y="3486150"/>
            <a:ext cx="1066800" cy="1066800"/>
          </a:xfrm>
          <a:prstGeom prst="ellipse">
            <a:avLst/>
          </a:prstGeom>
          <a:solidFill>
            <a:srgbClr val="FF6600"/>
          </a:solidFill>
          <a:ln w="9525">
            <a:noFill/>
            <a:round/>
            <a:headEnd/>
            <a:tailEnd/>
          </a:ln>
          <a:effectLst>
            <a:prstShdw prst="shdw17" dist="17961" dir="2700000">
              <a:srgbClr val="993D00"/>
            </a:prstShdw>
          </a:effectLst>
        </p:spPr>
        <p:txBody>
          <a:bodyPr wrap="none" anchor="ctr"/>
          <a:lstStyle/>
          <a:p>
            <a:endParaRPr lang="fr-FR"/>
          </a:p>
        </p:txBody>
      </p:sp>
      <p:sp>
        <p:nvSpPr>
          <p:cNvPr id="66" name="Oval 21"/>
          <p:cNvSpPr>
            <a:spLocks noChangeArrowheads="1"/>
          </p:cNvSpPr>
          <p:nvPr/>
        </p:nvSpPr>
        <p:spPr bwMode="auto">
          <a:xfrm>
            <a:off x="3324225" y="4629150"/>
            <a:ext cx="1066800" cy="1066800"/>
          </a:xfrm>
          <a:prstGeom prst="ellipse">
            <a:avLst/>
          </a:prstGeom>
          <a:solidFill>
            <a:schemeClr val="accent1"/>
          </a:solidFill>
          <a:ln w="9525">
            <a:noFill/>
            <a:round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none" anchor="ctr"/>
          <a:lstStyle/>
          <a:p>
            <a:pPr>
              <a:defRPr/>
            </a:pPr>
            <a:endParaRPr lang="fr-FR">
              <a:latin typeface="Arial" charset="0"/>
              <a:cs typeface="Arial" charset="0"/>
            </a:endParaRPr>
          </a:p>
        </p:txBody>
      </p:sp>
      <p:sp>
        <p:nvSpPr>
          <p:cNvPr id="67" name="Oval 22"/>
          <p:cNvSpPr>
            <a:spLocks noChangeArrowheads="1"/>
          </p:cNvSpPr>
          <p:nvPr/>
        </p:nvSpPr>
        <p:spPr bwMode="auto">
          <a:xfrm>
            <a:off x="3362325" y="2419350"/>
            <a:ext cx="1066800" cy="1066800"/>
          </a:xfrm>
          <a:prstGeom prst="ellipse">
            <a:avLst/>
          </a:prstGeom>
          <a:solidFill>
            <a:schemeClr val="accent1"/>
          </a:solidFill>
          <a:ln w="9525">
            <a:noFill/>
            <a:round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none" anchor="ctr"/>
          <a:lstStyle/>
          <a:p>
            <a:pPr>
              <a:defRPr/>
            </a:pPr>
            <a:endParaRPr lang="fr-FR">
              <a:latin typeface="Arial" charset="0"/>
              <a:cs typeface="Arial" charset="0"/>
            </a:endParaRPr>
          </a:p>
        </p:txBody>
      </p:sp>
      <p:sp>
        <p:nvSpPr>
          <p:cNvPr id="68" name="Text Box 23"/>
          <p:cNvSpPr txBox="1">
            <a:spLocks noChangeArrowheads="1"/>
          </p:cNvSpPr>
          <p:nvPr/>
        </p:nvSpPr>
        <p:spPr bwMode="auto">
          <a:xfrm>
            <a:off x="3324225" y="2673350"/>
            <a:ext cx="121920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GB" sz="1600">
                <a:solidFill>
                  <a:schemeClr val="bg1"/>
                </a:solidFill>
                <a:latin typeface="Arial" charset="0"/>
                <a:cs typeface="Arial" charset="0"/>
              </a:rPr>
              <a:t>System Available</a:t>
            </a:r>
          </a:p>
        </p:txBody>
      </p:sp>
      <p:sp>
        <p:nvSpPr>
          <p:cNvPr id="69" name="Text Box 24"/>
          <p:cNvSpPr txBox="1">
            <a:spLocks noChangeArrowheads="1"/>
          </p:cNvSpPr>
          <p:nvPr/>
        </p:nvSpPr>
        <p:spPr bwMode="auto">
          <a:xfrm>
            <a:off x="3248025" y="4794250"/>
            <a:ext cx="121920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GB" sz="1600">
                <a:solidFill>
                  <a:schemeClr val="bg1"/>
                </a:solidFill>
                <a:latin typeface="Arial" charset="0"/>
                <a:cs typeface="Arial" charset="0"/>
              </a:rPr>
              <a:t>System unavailable</a:t>
            </a:r>
          </a:p>
        </p:txBody>
      </p:sp>
      <p:sp>
        <p:nvSpPr>
          <p:cNvPr id="70" name="Text Box 25"/>
          <p:cNvSpPr txBox="1">
            <a:spLocks noChangeArrowheads="1"/>
          </p:cNvSpPr>
          <p:nvPr/>
        </p:nvSpPr>
        <p:spPr bwMode="auto">
          <a:xfrm>
            <a:off x="6219825" y="3613150"/>
            <a:ext cx="1219200" cy="82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GB" sz="1600">
                <a:solidFill>
                  <a:schemeClr val="bg1"/>
                </a:solidFill>
                <a:latin typeface="Arial" charset="0"/>
                <a:cs typeface="Arial" charset="0"/>
              </a:rPr>
              <a:t>Unsafe state of the system</a:t>
            </a:r>
          </a:p>
        </p:txBody>
      </p:sp>
      <p:sp>
        <p:nvSpPr>
          <p:cNvPr id="71" name="Freeform 26"/>
          <p:cNvSpPr>
            <a:spLocks/>
          </p:cNvSpPr>
          <p:nvPr/>
        </p:nvSpPr>
        <p:spPr bwMode="auto">
          <a:xfrm>
            <a:off x="4162425" y="3865563"/>
            <a:ext cx="457200" cy="306387"/>
          </a:xfrm>
          <a:custGeom>
            <a:avLst/>
            <a:gdLst>
              <a:gd name="T0" fmla="*/ 20161248 w 288"/>
              <a:gd name="T1" fmla="*/ 486388613 h 193"/>
              <a:gd name="T2" fmla="*/ 362902445 w 288"/>
              <a:gd name="T3" fmla="*/ 0 h 193"/>
              <a:gd name="T4" fmla="*/ 0 w 288"/>
              <a:gd name="T5" fmla="*/ 0 h 193"/>
              <a:gd name="T6" fmla="*/ 725804891 w 288"/>
              <a:gd name="T7" fmla="*/ 0 h 193"/>
              <a:gd name="T8" fmla="*/ 362902445 w 288"/>
              <a:gd name="T9" fmla="*/ 0 h 193"/>
              <a:gd name="T10" fmla="*/ 725804891 w 288"/>
              <a:gd name="T11" fmla="*/ 483869256 h 193"/>
              <a:gd name="T12" fmla="*/ 0 w 288"/>
              <a:gd name="T13" fmla="*/ 483869256 h 193"/>
              <a:gd name="T14" fmla="*/ 20161248 w 288"/>
              <a:gd name="T15" fmla="*/ 486388613 h 193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288"/>
              <a:gd name="T25" fmla="*/ 0 h 193"/>
              <a:gd name="T26" fmla="*/ 288 w 288"/>
              <a:gd name="T27" fmla="*/ 193 h 193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88" h="193">
                <a:moveTo>
                  <a:pt x="8" y="193"/>
                </a:moveTo>
                <a:lnTo>
                  <a:pt x="144" y="0"/>
                </a:lnTo>
                <a:lnTo>
                  <a:pt x="0" y="0"/>
                </a:lnTo>
                <a:lnTo>
                  <a:pt x="288" y="0"/>
                </a:lnTo>
                <a:lnTo>
                  <a:pt x="144" y="0"/>
                </a:lnTo>
                <a:lnTo>
                  <a:pt x="288" y="192"/>
                </a:lnTo>
                <a:lnTo>
                  <a:pt x="0" y="192"/>
                </a:lnTo>
                <a:lnTo>
                  <a:pt x="8" y="193"/>
                </a:lnTo>
                <a:close/>
              </a:path>
            </a:pathLst>
          </a:custGeom>
          <a:solidFill>
            <a:schemeClr val="accent1"/>
          </a:solidFill>
          <a:ln w="9525">
            <a:solidFill>
              <a:srgbClr val="0000FF"/>
            </a:solidFill>
            <a:round/>
            <a:headEnd/>
            <a:tailEnd/>
          </a:ln>
          <a:effectLst>
            <a:prstShdw prst="shdw17" dist="17961" dir="2700000">
              <a:srgbClr val="000099"/>
            </a:prstShdw>
          </a:effectLst>
        </p:spPr>
        <p:txBody>
          <a:bodyPr/>
          <a:lstStyle/>
          <a:p>
            <a:endParaRPr lang="fr-FR"/>
          </a:p>
        </p:txBody>
      </p:sp>
      <p:sp>
        <p:nvSpPr>
          <p:cNvPr id="72" name="Freeform 27"/>
          <p:cNvSpPr>
            <a:spLocks/>
          </p:cNvSpPr>
          <p:nvPr/>
        </p:nvSpPr>
        <p:spPr bwMode="auto">
          <a:xfrm>
            <a:off x="3171825" y="3854450"/>
            <a:ext cx="457200" cy="317500"/>
          </a:xfrm>
          <a:custGeom>
            <a:avLst/>
            <a:gdLst>
              <a:gd name="T0" fmla="*/ 705643649 w 288"/>
              <a:gd name="T1" fmla="*/ 0 h 200"/>
              <a:gd name="T2" fmla="*/ 362902445 w 288"/>
              <a:gd name="T3" fmla="*/ 504031295 h 200"/>
              <a:gd name="T4" fmla="*/ 725804891 w 288"/>
              <a:gd name="T5" fmla="*/ 504031295 h 200"/>
              <a:gd name="T6" fmla="*/ 0 w 288"/>
              <a:gd name="T7" fmla="*/ 504031295 h 200"/>
              <a:gd name="T8" fmla="*/ 362902445 w 288"/>
              <a:gd name="T9" fmla="*/ 504031295 h 200"/>
              <a:gd name="T10" fmla="*/ 0 w 288"/>
              <a:gd name="T11" fmla="*/ 20161250 h 200"/>
              <a:gd name="T12" fmla="*/ 725804891 w 288"/>
              <a:gd name="T13" fmla="*/ 20161250 h 200"/>
              <a:gd name="T14" fmla="*/ 705643649 w 288"/>
              <a:gd name="T15" fmla="*/ 0 h 2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288"/>
              <a:gd name="T25" fmla="*/ 0 h 200"/>
              <a:gd name="T26" fmla="*/ 288 w 288"/>
              <a:gd name="T27" fmla="*/ 200 h 2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88" h="200">
                <a:moveTo>
                  <a:pt x="280" y="0"/>
                </a:moveTo>
                <a:lnTo>
                  <a:pt x="144" y="200"/>
                </a:lnTo>
                <a:lnTo>
                  <a:pt x="288" y="200"/>
                </a:lnTo>
                <a:lnTo>
                  <a:pt x="0" y="200"/>
                </a:lnTo>
                <a:lnTo>
                  <a:pt x="144" y="200"/>
                </a:lnTo>
                <a:lnTo>
                  <a:pt x="0" y="8"/>
                </a:lnTo>
                <a:lnTo>
                  <a:pt x="288" y="8"/>
                </a:lnTo>
                <a:lnTo>
                  <a:pt x="280" y="0"/>
                </a:lnTo>
                <a:close/>
              </a:path>
            </a:pathLst>
          </a:custGeom>
          <a:solidFill>
            <a:schemeClr val="accent1"/>
          </a:solidFill>
          <a:ln w="9525">
            <a:solidFill>
              <a:srgbClr val="0000FF"/>
            </a:solidFill>
            <a:round/>
            <a:headEnd/>
            <a:tailEnd/>
          </a:ln>
          <a:effectLst>
            <a:prstShdw prst="shdw17" dist="17961" dir="2700000">
              <a:srgbClr val="000099"/>
            </a:prstShdw>
          </a:effectLst>
        </p:spPr>
        <p:txBody>
          <a:bodyPr/>
          <a:lstStyle/>
          <a:p>
            <a:endParaRPr lang="fr-FR"/>
          </a:p>
        </p:txBody>
      </p:sp>
      <p:sp>
        <p:nvSpPr>
          <p:cNvPr id="73" name="Freeform 28"/>
          <p:cNvSpPr>
            <a:spLocks/>
          </p:cNvSpPr>
          <p:nvPr/>
        </p:nvSpPr>
        <p:spPr bwMode="auto">
          <a:xfrm>
            <a:off x="5127625" y="4772025"/>
            <a:ext cx="341313" cy="474663"/>
          </a:xfrm>
          <a:custGeom>
            <a:avLst/>
            <a:gdLst>
              <a:gd name="T0" fmla="*/ 0 w 215"/>
              <a:gd name="T1" fmla="*/ 15120953 h 299"/>
              <a:gd name="T2" fmla="*/ 521673952 w 215"/>
              <a:gd name="T3" fmla="*/ 362902833 h 299"/>
              <a:gd name="T4" fmla="*/ 501512678 w 215"/>
              <a:gd name="T5" fmla="*/ 0 h 299"/>
              <a:gd name="T6" fmla="*/ 541835226 w 215"/>
              <a:gd name="T7" fmla="*/ 725805667 h 299"/>
              <a:gd name="T8" fmla="*/ 521673952 w 215"/>
              <a:gd name="T9" fmla="*/ 362902833 h 299"/>
              <a:gd name="T10" fmla="*/ 60483846 w 215"/>
              <a:gd name="T11" fmla="*/ 753528197 h 299"/>
              <a:gd name="T12" fmla="*/ 20161280 w 215"/>
              <a:gd name="T13" fmla="*/ 27722543 h 299"/>
              <a:gd name="T14" fmla="*/ 0 w 215"/>
              <a:gd name="T15" fmla="*/ 15120953 h 299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215"/>
              <a:gd name="T25" fmla="*/ 0 h 299"/>
              <a:gd name="T26" fmla="*/ 215 w 215"/>
              <a:gd name="T27" fmla="*/ 299 h 299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5" h="299">
                <a:moveTo>
                  <a:pt x="0" y="6"/>
                </a:moveTo>
                <a:lnTo>
                  <a:pt x="207" y="144"/>
                </a:lnTo>
                <a:lnTo>
                  <a:pt x="199" y="0"/>
                </a:lnTo>
                <a:lnTo>
                  <a:pt x="215" y="288"/>
                </a:lnTo>
                <a:lnTo>
                  <a:pt x="207" y="144"/>
                </a:lnTo>
                <a:lnTo>
                  <a:pt x="24" y="299"/>
                </a:lnTo>
                <a:lnTo>
                  <a:pt x="8" y="11"/>
                </a:lnTo>
                <a:lnTo>
                  <a:pt x="0" y="6"/>
                </a:lnTo>
                <a:close/>
              </a:path>
            </a:pathLst>
          </a:custGeom>
          <a:solidFill>
            <a:schemeClr val="accent1"/>
          </a:solidFill>
          <a:ln w="9525">
            <a:solidFill>
              <a:srgbClr val="0000FF"/>
            </a:solidFill>
            <a:round/>
            <a:headEnd/>
            <a:tailEnd/>
          </a:ln>
          <a:effectLst>
            <a:prstShdw prst="shdw17" dist="17961" dir="2700000">
              <a:srgbClr val="000099"/>
            </a:prstShdw>
          </a:effectLst>
        </p:spPr>
        <p:txBody>
          <a:bodyPr/>
          <a:lstStyle/>
          <a:p>
            <a:endParaRPr lang="fr-FR"/>
          </a:p>
        </p:txBody>
      </p:sp>
      <p:sp>
        <p:nvSpPr>
          <p:cNvPr id="74" name="Freeform 29"/>
          <p:cNvSpPr>
            <a:spLocks/>
          </p:cNvSpPr>
          <p:nvPr/>
        </p:nvSpPr>
        <p:spPr bwMode="auto">
          <a:xfrm>
            <a:off x="5254625" y="2825750"/>
            <a:ext cx="404813" cy="536575"/>
          </a:xfrm>
          <a:custGeom>
            <a:avLst/>
            <a:gdLst>
              <a:gd name="T0" fmla="*/ 141128940 w 255"/>
              <a:gd name="T1" fmla="*/ 0 h 338"/>
              <a:gd name="T2" fmla="*/ 556956078 w 255"/>
              <a:gd name="T3" fmla="*/ 498990956 h 338"/>
              <a:gd name="T4" fmla="*/ 642641476 w 255"/>
              <a:gd name="T5" fmla="*/ 146169059 h 338"/>
              <a:gd name="T6" fmla="*/ 471270680 w 255"/>
              <a:gd name="T7" fmla="*/ 851812902 h 338"/>
              <a:gd name="T8" fmla="*/ 556956078 w 255"/>
              <a:gd name="T9" fmla="*/ 498990956 h 338"/>
              <a:gd name="T10" fmla="*/ 0 w 255"/>
              <a:gd name="T11" fmla="*/ 738406507 h 338"/>
              <a:gd name="T12" fmla="*/ 171370845 w 255"/>
              <a:gd name="T13" fmla="*/ 32761238 h 338"/>
              <a:gd name="T14" fmla="*/ 141128940 w 255"/>
              <a:gd name="T15" fmla="*/ 0 h 338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255"/>
              <a:gd name="T25" fmla="*/ 0 h 338"/>
              <a:gd name="T26" fmla="*/ 255 w 255"/>
              <a:gd name="T27" fmla="*/ 338 h 338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55" h="338">
                <a:moveTo>
                  <a:pt x="56" y="0"/>
                </a:moveTo>
                <a:lnTo>
                  <a:pt x="221" y="198"/>
                </a:lnTo>
                <a:lnTo>
                  <a:pt x="255" y="58"/>
                </a:lnTo>
                <a:lnTo>
                  <a:pt x="187" y="338"/>
                </a:lnTo>
                <a:lnTo>
                  <a:pt x="221" y="198"/>
                </a:lnTo>
                <a:lnTo>
                  <a:pt x="0" y="293"/>
                </a:lnTo>
                <a:lnTo>
                  <a:pt x="68" y="13"/>
                </a:lnTo>
                <a:lnTo>
                  <a:pt x="56" y="0"/>
                </a:lnTo>
                <a:close/>
              </a:path>
            </a:pathLst>
          </a:custGeom>
          <a:solidFill>
            <a:schemeClr val="accent1"/>
          </a:solidFill>
          <a:ln w="9525">
            <a:solidFill>
              <a:srgbClr val="0000FF"/>
            </a:solidFill>
            <a:round/>
            <a:headEnd/>
            <a:tailEnd/>
          </a:ln>
          <a:effectLst>
            <a:prstShdw prst="shdw17" dist="17961" dir="2700000">
              <a:srgbClr val="000099"/>
            </a:prstShdw>
          </a:effectLst>
        </p:spPr>
        <p:txBody>
          <a:bodyPr/>
          <a:lstStyle/>
          <a:p>
            <a:endParaRPr lang="fr-FR"/>
          </a:p>
        </p:txBody>
      </p:sp>
      <p:pic>
        <p:nvPicPr>
          <p:cNvPr id="75" name="Picture 3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15616" y="2724919"/>
            <a:ext cx="1118832" cy="14084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7" name="Line 32"/>
          <p:cNvSpPr>
            <a:spLocks noChangeShapeType="1"/>
          </p:cNvSpPr>
          <p:nvPr/>
        </p:nvSpPr>
        <p:spPr bwMode="auto">
          <a:xfrm flipV="1">
            <a:off x="2638425" y="4019550"/>
            <a:ext cx="457200" cy="1524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stealth" w="lg" len="lg"/>
          </a:ln>
          <a:effectLst>
            <a:prstShdw prst="shdw17" dist="17961" dir="2700000">
              <a:srgbClr val="990000"/>
            </a:prstShdw>
          </a:effectLst>
        </p:spPr>
        <p:txBody>
          <a:bodyPr/>
          <a:lstStyle/>
          <a:p>
            <a:endParaRPr lang="fr-FR"/>
          </a:p>
        </p:txBody>
      </p:sp>
      <p:sp>
        <p:nvSpPr>
          <p:cNvPr id="78" name="Line 33"/>
          <p:cNvSpPr>
            <a:spLocks noChangeShapeType="1"/>
          </p:cNvSpPr>
          <p:nvPr/>
        </p:nvSpPr>
        <p:spPr bwMode="auto">
          <a:xfrm flipV="1">
            <a:off x="2714625" y="4095750"/>
            <a:ext cx="1447800" cy="2286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stealth" w="lg" len="lg"/>
          </a:ln>
          <a:effectLst>
            <a:prstShdw prst="shdw17" dist="17961" dir="2700000">
              <a:srgbClr val="990000"/>
            </a:prstShdw>
          </a:effectLst>
        </p:spPr>
        <p:txBody>
          <a:bodyPr/>
          <a:lstStyle/>
          <a:p>
            <a:endParaRPr lang="fr-FR"/>
          </a:p>
        </p:txBody>
      </p:sp>
      <p:sp>
        <p:nvSpPr>
          <p:cNvPr id="79" name="AutoShape 38"/>
          <p:cNvSpPr>
            <a:spLocks noChangeArrowheads="1"/>
          </p:cNvSpPr>
          <p:nvPr/>
        </p:nvSpPr>
        <p:spPr bwMode="auto">
          <a:xfrm>
            <a:off x="1907704" y="3805038"/>
            <a:ext cx="1035520" cy="1080121"/>
          </a:xfrm>
          <a:prstGeom prst="irregularSeal1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990000"/>
            </a:prstShdw>
          </a:effectLst>
        </p:spPr>
        <p:txBody>
          <a:bodyPr wrap="none" anchor="ctr"/>
          <a:lstStyle/>
          <a:p>
            <a:endParaRPr lang="fr-FR"/>
          </a:p>
        </p:txBody>
      </p:sp>
      <p:sp>
        <p:nvSpPr>
          <p:cNvPr id="80" name="Text Box 39"/>
          <p:cNvSpPr txBox="1">
            <a:spLocks noChangeArrowheads="1"/>
          </p:cNvSpPr>
          <p:nvPr/>
        </p:nvSpPr>
        <p:spPr bwMode="auto">
          <a:xfrm>
            <a:off x="5445125" y="2546350"/>
            <a:ext cx="2514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fr-FR" sz="2400" dirty="0">
                <a:latin typeface="Arial" charset="0"/>
                <a:cs typeface="Arial" charset="0"/>
                <a:sym typeface="Symbol" pitchFamily="18" charset="2"/>
              </a:rPr>
              <a:t> </a:t>
            </a:r>
            <a:r>
              <a:rPr lang="en-GB" sz="2000" baseline="-25000" dirty="0">
                <a:latin typeface="Arial" charset="0"/>
                <a:cs typeface="Arial" charset="0"/>
                <a:sym typeface="Symbol" pitchFamily="18" charset="2"/>
              </a:rPr>
              <a:t>Wrong side failure</a:t>
            </a:r>
          </a:p>
        </p:txBody>
      </p:sp>
      <p:sp>
        <p:nvSpPr>
          <p:cNvPr id="81" name="Text Box 40"/>
          <p:cNvSpPr txBox="1">
            <a:spLocks noChangeArrowheads="1"/>
          </p:cNvSpPr>
          <p:nvPr/>
        </p:nvSpPr>
        <p:spPr bwMode="auto">
          <a:xfrm>
            <a:off x="5457825" y="4972050"/>
            <a:ext cx="3657600" cy="6668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fr-FR" sz="2400" dirty="0">
                <a:latin typeface="Arial" charset="0"/>
                <a:cs typeface="Arial" charset="0"/>
                <a:sym typeface="Symbol" pitchFamily="18" charset="2"/>
              </a:rPr>
              <a:t> </a:t>
            </a:r>
            <a:r>
              <a:rPr lang="en-GB" sz="2000" baseline="-25000" dirty="0">
                <a:latin typeface="Arial" charset="0"/>
                <a:cs typeface="Arial" charset="0"/>
                <a:sym typeface="Symbol" pitchFamily="18" charset="2"/>
              </a:rPr>
              <a:t>Operation wrong side failure </a:t>
            </a:r>
            <a:br>
              <a:rPr lang="en-GB" sz="2000" baseline="-25000" dirty="0">
                <a:latin typeface="Arial" charset="0"/>
                <a:cs typeface="Arial" charset="0"/>
                <a:sym typeface="Symbol" pitchFamily="18" charset="2"/>
              </a:rPr>
            </a:br>
            <a:r>
              <a:rPr lang="en-GB" sz="2000" baseline="-25000" dirty="0">
                <a:latin typeface="Arial" charset="0"/>
                <a:cs typeface="Arial" charset="0"/>
                <a:sym typeface="Symbol" pitchFamily="18" charset="2"/>
              </a:rPr>
              <a:t>     Degraded mode</a:t>
            </a:r>
          </a:p>
        </p:txBody>
      </p:sp>
      <p:sp>
        <p:nvSpPr>
          <p:cNvPr id="82" name="Text Box 41"/>
          <p:cNvSpPr txBox="1">
            <a:spLocks noChangeArrowheads="1"/>
          </p:cNvSpPr>
          <p:nvPr/>
        </p:nvSpPr>
        <p:spPr bwMode="auto">
          <a:xfrm>
            <a:off x="2409825" y="3257550"/>
            <a:ext cx="2514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fr-FR" sz="2400" dirty="0">
                <a:latin typeface="Arial" charset="0"/>
                <a:cs typeface="Arial" charset="0"/>
                <a:sym typeface="Symbol" pitchFamily="18" charset="2"/>
              </a:rPr>
              <a:t> </a:t>
            </a:r>
            <a:r>
              <a:rPr lang="en-GB" sz="2000" baseline="-25000" dirty="0">
                <a:latin typeface="Arial" charset="0"/>
                <a:cs typeface="Arial" charset="0"/>
                <a:sym typeface="Symbol" pitchFamily="18" charset="2"/>
              </a:rPr>
              <a:t>Safe failure</a:t>
            </a:r>
          </a:p>
        </p:txBody>
      </p:sp>
      <p:sp>
        <p:nvSpPr>
          <p:cNvPr id="83" name="Text Box 42"/>
          <p:cNvSpPr txBox="1">
            <a:spLocks noChangeArrowheads="1"/>
          </p:cNvSpPr>
          <p:nvPr/>
        </p:nvSpPr>
        <p:spPr bwMode="auto">
          <a:xfrm>
            <a:off x="4427984" y="4165079"/>
            <a:ext cx="2514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fr-FR" sz="2400" dirty="0">
                <a:latin typeface="Arial" charset="0"/>
                <a:cs typeface="Arial" charset="0"/>
                <a:sym typeface="Symbol" pitchFamily="18" charset="2"/>
              </a:rPr>
              <a:t> </a:t>
            </a:r>
            <a:r>
              <a:rPr lang="en-GB" sz="2000" baseline="-25000" dirty="0">
                <a:latin typeface="Arial" charset="0"/>
                <a:cs typeface="Arial" charset="0"/>
                <a:sym typeface="Symbol" pitchFamily="18" charset="2"/>
              </a:rPr>
              <a:t>Reparation</a:t>
            </a:r>
          </a:p>
        </p:txBody>
      </p:sp>
      <p:sp>
        <p:nvSpPr>
          <p:cNvPr id="84" name="Rectangle 2"/>
          <p:cNvSpPr>
            <a:spLocks noChangeArrowheads="1"/>
          </p:cNvSpPr>
          <p:nvPr/>
        </p:nvSpPr>
        <p:spPr bwMode="auto">
          <a:xfrm>
            <a:off x="225227" y="1988840"/>
            <a:ext cx="8496944" cy="3398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b"/>
          <a:lstStyle/>
          <a:p>
            <a:pPr>
              <a:lnSpc>
                <a:spcPct val="90000"/>
              </a:lnSpc>
            </a:pPr>
            <a:r>
              <a:rPr lang="en-GB" sz="2000" b="1" kern="0" dirty="0" smtClean="0">
                <a:solidFill>
                  <a:srgbClr val="506361"/>
                </a:solidFill>
                <a:latin typeface="Arial"/>
                <a:sym typeface="Wingdings" pitchFamily="2" charset="2"/>
              </a:rPr>
              <a:t>2) </a:t>
            </a:r>
            <a:r>
              <a:rPr lang="en-GB" sz="2000" b="1" kern="0" dirty="0" smtClean="0">
                <a:solidFill>
                  <a:srgbClr val="506361"/>
                </a:solidFill>
                <a:latin typeface="Arial"/>
                <a:sym typeface="Wingdings" pitchFamily="2" charset="2"/>
              </a:rPr>
              <a:t>- Global network unavailability  Indirect safety risk for operation</a:t>
            </a:r>
          </a:p>
        </p:txBody>
      </p:sp>
      <p:sp>
        <p:nvSpPr>
          <p:cNvPr id="85" name="Rectangle 2"/>
          <p:cNvSpPr>
            <a:spLocks noChangeArrowheads="1"/>
          </p:cNvSpPr>
          <p:nvPr/>
        </p:nvSpPr>
        <p:spPr bwMode="auto">
          <a:xfrm>
            <a:off x="747192" y="5599906"/>
            <a:ext cx="8136904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b"/>
          <a:lstStyle/>
          <a:p>
            <a:pPr>
              <a:lnSpc>
                <a:spcPct val="90000"/>
              </a:lnSpc>
            </a:pPr>
            <a:r>
              <a:rPr lang="en-GB" sz="2000" kern="0" dirty="0" smtClean="0">
                <a:solidFill>
                  <a:srgbClr val="506361"/>
                </a:solidFill>
                <a:latin typeface="Arial"/>
                <a:sym typeface="Wingdings" pitchFamily="2" charset="2"/>
              </a:rPr>
              <a:t>Corruption of local critical computerized signalling systems </a:t>
            </a:r>
            <a:br>
              <a:rPr lang="en-GB" sz="2000" kern="0" dirty="0" smtClean="0">
                <a:solidFill>
                  <a:srgbClr val="506361"/>
                </a:solidFill>
                <a:latin typeface="Arial"/>
                <a:sym typeface="Wingdings" pitchFamily="2" charset="2"/>
              </a:rPr>
            </a:br>
            <a:r>
              <a:rPr lang="en-GB" sz="2000" kern="0" dirty="0" smtClean="0">
                <a:solidFill>
                  <a:srgbClr val="506361"/>
                </a:solidFill>
                <a:latin typeface="Arial"/>
                <a:sym typeface="Wingdings" pitchFamily="2" charset="2"/>
              </a:rPr>
              <a:t> Direct safety risk for operation</a:t>
            </a:r>
          </a:p>
        </p:txBody>
      </p:sp>
      <p:sp>
        <p:nvSpPr>
          <p:cNvPr id="86" name="Rectangle 7"/>
          <p:cNvSpPr txBox="1">
            <a:spLocks noGrp="1" noChangeArrowheads="1"/>
          </p:cNvSpPr>
          <p:nvPr/>
        </p:nvSpPr>
        <p:spPr bwMode="auto">
          <a:xfrm>
            <a:off x="250825" y="6343739"/>
            <a:ext cx="7345363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r>
              <a:rPr lang="en-US" sz="1000" dirty="0" smtClean="0">
                <a:solidFill>
                  <a:schemeClr val="bg1"/>
                </a:solidFill>
              </a:rPr>
              <a:t>UIC – Rail System Department – Dr. Marc ANTONI – </a:t>
            </a:r>
            <a:r>
              <a:rPr lang="en-US" sz="1000" dirty="0" smtClean="0">
                <a:solidFill>
                  <a:schemeClr val="bg1"/>
                </a:solidFill>
              </a:rPr>
              <a:t>24 November </a:t>
            </a:r>
            <a:r>
              <a:rPr lang="en-US" sz="1000" dirty="0" smtClean="0">
                <a:solidFill>
                  <a:schemeClr val="bg1"/>
                </a:solidFill>
              </a:rPr>
              <a:t>2015</a:t>
            </a:r>
            <a:endParaRPr lang="en-US" sz="1000" dirty="0">
              <a:solidFill>
                <a:schemeClr val="bg1"/>
              </a:solidFill>
            </a:endParaRPr>
          </a:p>
        </p:txBody>
      </p:sp>
      <p:sp>
        <p:nvSpPr>
          <p:cNvPr id="87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674683" y="6372221"/>
            <a:ext cx="719139" cy="179386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58005F3D-4258-446A-9C04-B8219E6727DF}" type="slidenum">
              <a:rPr lang="en-GB" sz="1000" smtClean="0">
                <a:solidFill>
                  <a:schemeClr val="bg1"/>
                </a:solidFill>
              </a:rPr>
              <a:pPr>
                <a:defRPr/>
              </a:pPr>
              <a:t>16</a:t>
            </a:fld>
            <a:endParaRPr lang="en-GB" sz="10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150936" y="475530"/>
            <a:ext cx="8688585" cy="831329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l" defTabSz="914400" rtl="0" eaLnBrk="1" fontAlgn="auto" latinLnBrk="0" hangingPunct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506361"/>
                </a:solidFill>
                <a:effectLst/>
                <a:uLnTx/>
                <a:uFillTx/>
                <a:latin typeface="Arial"/>
              </a:rPr>
              <a:t>What does that mean to us?</a:t>
            </a:r>
            <a:br>
              <a:rPr kumimoji="0" lang="en-GB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506361"/>
                </a:solidFill>
                <a:effectLst/>
                <a:uLnTx/>
                <a:uFillTx/>
                <a:latin typeface="Arial"/>
              </a:rPr>
            </a:br>
            <a:r>
              <a:rPr kumimoji="0" lang="en-GB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506361"/>
                </a:solidFill>
                <a:effectLst/>
                <a:uLnTx/>
                <a:uFillTx/>
                <a:latin typeface="Arial"/>
              </a:rPr>
              <a:t>Any propositions</a:t>
            </a:r>
            <a:r>
              <a:rPr kumimoji="0" lang="en-GB" sz="2800" b="1" i="0" u="none" strike="noStrike" kern="0" cap="none" spc="0" normalizeH="0" noProof="0" dirty="0" smtClean="0">
                <a:ln>
                  <a:noFill/>
                </a:ln>
                <a:solidFill>
                  <a:srgbClr val="506361"/>
                </a:solidFill>
                <a:effectLst/>
                <a:uLnTx/>
                <a:uFillTx/>
                <a:latin typeface="Arial"/>
              </a:rPr>
              <a:t> from the UIC ARGUS project</a:t>
            </a:r>
            <a:br>
              <a:rPr kumimoji="0" lang="en-GB" sz="2800" b="1" i="0" u="none" strike="noStrike" kern="0" cap="none" spc="0" normalizeH="0" noProof="0" dirty="0" smtClean="0">
                <a:ln>
                  <a:noFill/>
                </a:ln>
                <a:solidFill>
                  <a:srgbClr val="506361"/>
                </a:solidFill>
                <a:effectLst/>
                <a:uLnTx/>
                <a:uFillTx/>
                <a:latin typeface="Arial"/>
              </a:rPr>
            </a:br>
            <a:r>
              <a:rPr kumimoji="0" lang="en-GB" sz="2800" b="1" i="0" u="none" strike="noStrike" kern="0" cap="none" spc="0" normalizeH="0" noProof="0" dirty="0" smtClean="0">
                <a:ln>
                  <a:noFill/>
                </a:ln>
                <a:solidFill>
                  <a:srgbClr val="506361"/>
                </a:solidFill>
                <a:effectLst/>
                <a:uLnTx/>
                <a:uFillTx/>
                <a:latin typeface="Arial"/>
              </a:rPr>
              <a:t>   </a:t>
            </a:r>
            <a:r>
              <a:rPr kumimoji="0" lang="en-GB" sz="2000" b="1" i="0" u="none" strike="noStrike" kern="0" cap="none" spc="0" normalizeH="0" noProof="0" dirty="0" smtClean="0">
                <a:ln>
                  <a:noFill/>
                </a:ln>
                <a:solidFill>
                  <a:srgbClr val="506361"/>
                </a:solidFill>
                <a:effectLst/>
                <a:uLnTx/>
                <a:uFillTx/>
                <a:latin typeface="Arial"/>
                <a:sym typeface="Wingdings" pitchFamily="2" charset="2"/>
              </a:rPr>
              <a:t> International Railway Standard end 2015</a:t>
            </a:r>
            <a:endParaRPr kumimoji="0" lang="en-GB" sz="2000" b="1" i="0" u="none" strike="noStrike" kern="0" cap="none" spc="0" normalizeH="0" baseline="0" noProof="0" dirty="0">
              <a:ln>
                <a:noFill/>
              </a:ln>
              <a:solidFill>
                <a:srgbClr val="506361"/>
              </a:solidFill>
              <a:effectLst/>
              <a:uLnTx/>
              <a:uFillTx/>
              <a:latin typeface="Arial"/>
            </a:endParaRPr>
          </a:p>
        </p:txBody>
      </p:sp>
      <p:pic>
        <p:nvPicPr>
          <p:cNvPr id="5" name="Picture 2" descr="C:\Users\marie_p\Desktop\IRS-HD-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67561" y="1374676"/>
            <a:ext cx="2843808" cy="652456"/>
          </a:xfrm>
          <a:prstGeom prst="rect">
            <a:avLst/>
          </a:prstGeom>
          <a:noFill/>
        </p:spPr>
      </p:pic>
      <p:sp>
        <p:nvSpPr>
          <p:cNvPr id="84" name="Rectangle 2"/>
          <p:cNvSpPr>
            <a:spLocks noChangeArrowheads="1"/>
          </p:cNvSpPr>
          <p:nvPr/>
        </p:nvSpPr>
        <p:spPr bwMode="auto">
          <a:xfrm>
            <a:off x="225227" y="1988840"/>
            <a:ext cx="8496944" cy="3398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b"/>
          <a:lstStyle/>
          <a:p>
            <a:pPr>
              <a:lnSpc>
                <a:spcPct val="90000"/>
              </a:lnSpc>
            </a:pPr>
            <a:r>
              <a:rPr lang="en-GB" sz="2000" b="1" kern="0" dirty="0" smtClean="0">
                <a:solidFill>
                  <a:srgbClr val="506361"/>
                </a:solidFill>
                <a:latin typeface="Arial"/>
                <a:sym typeface="Wingdings" pitchFamily="2" charset="2"/>
              </a:rPr>
              <a:t>3</a:t>
            </a:r>
            <a:r>
              <a:rPr lang="en-GB" sz="2000" b="1" kern="0" dirty="0" smtClean="0">
                <a:solidFill>
                  <a:srgbClr val="506361"/>
                </a:solidFill>
                <a:latin typeface="Arial"/>
                <a:sym typeface="Wingdings" pitchFamily="2" charset="2"/>
              </a:rPr>
              <a:t>) – Generic design choices or mitigation measures</a:t>
            </a:r>
            <a:endParaRPr lang="en-GB" sz="2000" b="1" kern="0" dirty="0" smtClean="0">
              <a:solidFill>
                <a:srgbClr val="506361"/>
              </a:solidFill>
              <a:latin typeface="Arial"/>
              <a:sym typeface="Wingdings" pitchFamily="2" charset="2"/>
            </a:endParaRPr>
          </a:p>
        </p:txBody>
      </p:sp>
      <p:sp>
        <p:nvSpPr>
          <p:cNvPr id="30" name="Rectangle 5"/>
          <p:cNvSpPr txBox="1">
            <a:spLocks noChangeArrowheads="1"/>
          </p:cNvSpPr>
          <p:nvPr/>
        </p:nvSpPr>
        <p:spPr bwMode="auto">
          <a:xfrm>
            <a:off x="649660" y="2468513"/>
            <a:ext cx="8314828" cy="37166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355600" lvl="2" indent="-355600">
              <a:spcBef>
                <a:spcPct val="50000"/>
              </a:spcBef>
            </a:pPr>
            <a:r>
              <a:rPr lang="en-GB" altLang="fr-FR" sz="2000" dirty="0" smtClean="0">
                <a:latin typeface="Calibri" pitchFamily="34" charset="0"/>
                <a:ea typeface="Gulim" pitchFamily="34" charset="-127"/>
                <a:sym typeface="Wingdings" pitchFamily="2" charset="2"/>
              </a:rPr>
              <a:t> </a:t>
            </a:r>
            <a:r>
              <a:rPr lang="en-GB" altLang="fr-FR" sz="2000" dirty="0" smtClean="0">
                <a:latin typeface="Calibri" pitchFamily="34" charset="0"/>
                <a:ea typeface="Gulim" pitchFamily="34" charset="-127"/>
                <a:sym typeface="Wingdings" pitchFamily="2" charset="2"/>
              </a:rPr>
              <a:t>Protection </a:t>
            </a:r>
            <a:r>
              <a:rPr lang="en-GB" altLang="fr-FR" sz="2000" i="0" dirty="0">
                <a:latin typeface="Calibri" pitchFamily="34" charset="0"/>
                <a:ea typeface="Gulim" pitchFamily="34" charset="-127"/>
                <a:sym typeface="Wingdings" pitchFamily="2" charset="2"/>
              </a:rPr>
              <a:t>in deepness on </a:t>
            </a:r>
            <a:r>
              <a:rPr lang="en-GB" altLang="fr-FR" sz="2000" dirty="0" smtClean="0">
                <a:latin typeface="Calibri" pitchFamily="34" charset="0"/>
                <a:ea typeface="Gulim" pitchFamily="34" charset="-127"/>
                <a:sym typeface="Wingdings" pitchFamily="2" charset="2"/>
              </a:rPr>
              <a:t>independent</a:t>
            </a:r>
            <a:r>
              <a:rPr lang="en-GB" altLang="fr-FR" sz="2000" i="0" dirty="0" smtClean="0">
                <a:latin typeface="Calibri" pitchFamily="34" charset="0"/>
                <a:ea typeface="Gulim" pitchFamily="34" charset="-127"/>
                <a:sym typeface="Wingdings" pitchFamily="2" charset="2"/>
              </a:rPr>
              <a:t> layers </a:t>
            </a:r>
            <a:r>
              <a:rPr lang="en-GB" altLang="fr-FR" sz="2000" i="0" dirty="0">
                <a:latin typeface="Calibri" pitchFamily="34" charset="0"/>
                <a:ea typeface="Gulim" pitchFamily="34" charset="-127"/>
                <a:sym typeface="Wingdings" pitchFamily="2" charset="2"/>
              </a:rPr>
              <a:t>requiring </a:t>
            </a:r>
            <a:r>
              <a:rPr lang="en-GB" altLang="fr-FR" sz="2000" i="0" dirty="0" smtClean="0">
                <a:latin typeface="Calibri" pitchFamily="34" charset="0"/>
                <a:ea typeface="Gulim" pitchFamily="34" charset="-127"/>
                <a:sym typeface="Wingdings" pitchFamily="2" charset="2"/>
              </a:rPr>
              <a:t>different </a:t>
            </a:r>
            <a:r>
              <a:rPr lang="en-GB" altLang="fr-FR" sz="2000" i="0" dirty="0">
                <a:latin typeface="Calibri" pitchFamily="34" charset="0"/>
                <a:ea typeface="Gulim" pitchFamily="34" charset="-127"/>
                <a:sym typeface="Wingdings" pitchFamily="2" charset="2"/>
              </a:rPr>
              <a:t>types of competence to go </a:t>
            </a:r>
            <a:r>
              <a:rPr lang="en-GB" altLang="fr-FR" sz="2000" i="0" dirty="0" smtClean="0">
                <a:latin typeface="Calibri" pitchFamily="34" charset="0"/>
                <a:ea typeface="Gulim" pitchFamily="34" charset="-127"/>
                <a:sym typeface="Wingdings" pitchFamily="2" charset="2"/>
              </a:rPr>
              <a:t>trough:  </a:t>
            </a:r>
            <a:r>
              <a:rPr lang="en-GB" altLang="fr-FR" sz="2000" i="0" dirty="0" smtClean="0">
                <a:latin typeface="Calibri" pitchFamily="34" charset="0"/>
                <a:ea typeface="Gulim" pitchFamily="34" charset="-127"/>
                <a:sym typeface="Wingdings" pitchFamily="2" charset="2"/>
              </a:rPr>
              <a:t>Protections </a:t>
            </a:r>
            <a:r>
              <a:rPr lang="en-GB" altLang="fr-FR" sz="2000" i="0" dirty="0">
                <a:latin typeface="Calibri" pitchFamily="34" charset="0"/>
                <a:ea typeface="Gulim" pitchFamily="34" charset="-127"/>
                <a:sym typeface="Wingdings" pitchFamily="2" charset="2"/>
              </a:rPr>
              <a:t>on the physic and telecoms </a:t>
            </a:r>
            <a:r>
              <a:rPr lang="en-GB" altLang="fr-FR" sz="2000" i="0" dirty="0" smtClean="0">
                <a:latin typeface="Calibri" pitchFamily="34" charset="0"/>
                <a:ea typeface="Gulim" pitchFamily="34" charset="-127"/>
                <a:sym typeface="Wingdings" pitchFamily="2" charset="2"/>
              </a:rPr>
              <a:t>layer</a:t>
            </a:r>
            <a:r>
              <a:rPr lang="en-GB" altLang="fr-FR" sz="2000" i="0" dirty="0">
                <a:solidFill>
                  <a:srgbClr val="675C53"/>
                </a:solidFill>
                <a:latin typeface="Calibri" pitchFamily="34" charset="0"/>
                <a:ea typeface="Gulim" pitchFamily="34" charset="-127"/>
                <a:sym typeface="Wingdings" pitchFamily="2" charset="2"/>
              </a:rPr>
              <a:t> </a:t>
            </a:r>
            <a:r>
              <a:rPr lang="en-GB" altLang="fr-FR" sz="2000" i="0" dirty="0" smtClean="0">
                <a:solidFill>
                  <a:srgbClr val="675C53"/>
                </a:solidFill>
                <a:latin typeface="Calibri" pitchFamily="34" charset="0"/>
                <a:ea typeface="Gulim" pitchFamily="34" charset="-127"/>
                <a:sym typeface="Wingdings" pitchFamily="2" charset="2"/>
              </a:rPr>
              <a:t>+ </a:t>
            </a:r>
            <a:r>
              <a:rPr lang="en-GB" altLang="fr-FR" sz="2000" i="0" dirty="0" smtClean="0">
                <a:latin typeface="Calibri" pitchFamily="34" charset="0"/>
                <a:ea typeface="Gulim" pitchFamily="34" charset="-127"/>
                <a:sym typeface="Wingdings" pitchFamily="2" charset="2"/>
              </a:rPr>
              <a:t>Protection </a:t>
            </a:r>
            <a:r>
              <a:rPr lang="en-GB" altLang="fr-FR" sz="2000" i="0" dirty="0">
                <a:latin typeface="Calibri" pitchFamily="34" charset="0"/>
                <a:ea typeface="Gulim" pitchFamily="34" charset="-127"/>
                <a:sym typeface="Wingdings" pitchFamily="2" charset="2"/>
              </a:rPr>
              <a:t>on the </a:t>
            </a:r>
            <a:r>
              <a:rPr lang="en-GB" altLang="fr-FR" sz="2000" i="0" dirty="0" smtClean="0">
                <a:latin typeface="Calibri" pitchFamily="34" charset="0"/>
                <a:ea typeface="Gulim" pitchFamily="34" charset="-127"/>
                <a:sym typeface="Wingdings" pitchFamily="2" charset="2"/>
              </a:rPr>
              <a:t>real time </a:t>
            </a:r>
            <a:r>
              <a:rPr lang="en-GB" altLang="fr-FR" sz="2000" i="0" dirty="0">
                <a:latin typeface="Calibri" pitchFamily="34" charset="0"/>
                <a:ea typeface="Gulim" pitchFamily="34" charset="-127"/>
                <a:sym typeface="Wingdings" pitchFamily="2" charset="2"/>
              </a:rPr>
              <a:t>signalling modules </a:t>
            </a:r>
            <a:r>
              <a:rPr lang="en-GB" altLang="fr-FR" sz="2000" i="0" dirty="0" smtClean="0">
                <a:latin typeface="Calibri" pitchFamily="34" charset="0"/>
                <a:ea typeface="Gulim" pitchFamily="34" charset="-127"/>
                <a:sym typeface="Wingdings" pitchFamily="2" charset="2"/>
              </a:rPr>
              <a:t>+ Protection </a:t>
            </a:r>
            <a:r>
              <a:rPr lang="en-GB" altLang="fr-FR" sz="2000" i="0" dirty="0">
                <a:latin typeface="Calibri" pitchFamily="34" charset="0"/>
                <a:ea typeface="Gulim" pitchFamily="34" charset="-127"/>
                <a:sym typeface="Wingdings" pitchFamily="2" charset="2"/>
              </a:rPr>
              <a:t>on the functional level of the </a:t>
            </a:r>
            <a:r>
              <a:rPr lang="en-GB" altLang="fr-FR" sz="2000" i="0" dirty="0" smtClean="0">
                <a:latin typeface="Calibri" pitchFamily="34" charset="0"/>
                <a:ea typeface="Gulim" pitchFamily="34" charset="-127"/>
                <a:sym typeface="Wingdings" pitchFamily="2" charset="2"/>
              </a:rPr>
              <a:t>real time signalling </a:t>
            </a:r>
            <a:r>
              <a:rPr lang="en-GB" altLang="fr-FR" sz="2000" i="0" dirty="0" smtClean="0">
                <a:latin typeface="Calibri" pitchFamily="34" charset="0"/>
                <a:ea typeface="Gulim" pitchFamily="34" charset="-127"/>
                <a:sym typeface="Wingdings" pitchFamily="2" charset="2"/>
              </a:rPr>
              <a:t>modules (especially formal proofs and open functional white boxes) + Protection on the human and organisational level</a:t>
            </a:r>
          </a:p>
          <a:p>
            <a:pPr marL="355600" lvl="2" indent="-355600">
              <a:spcBef>
                <a:spcPct val="50000"/>
              </a:spcBef>
            </a:pPr>
            <a:r>
              <a:rPr lang="en-GB" altLang="fr-FR" sz="2000" dirty="0" smtClean="0">
                <a:latin typeface="Calibri" pitchFamily="34" charset="0"/>
                <a:ea typeface="Gulim" pitchFamily="34" charset="-127"/>
                <a:sym typeface="Wingdings" pitchFamily="2" charset="2"/>
              </a:rPr>
              <a:t> </a:t>
            </a:r>
            <a:r>
              <a:rPr lang="en-GB" altLang="fr-FR" sz="2000" i="0" dirty="0" smtClean="0">
                <a:latin typeface="Calibri" pitchFamily="34" charset="0"/>
                <a:ea typeface="Gulim" pitchFamily="34" charset="-127"/>
                <a:sym typeface="Wingdings" pitchFamily="2" charset="2"/>
              </a:rPr>
              <a:t>Generic </a:t>
            </a:r>
            <a:r>
              <a:rPr lang="en-GB" altLang="fr-FR" sz="2000" i="0" dirty="0">
                <a:latin typeface="Calibri" pitchFamily="34" charset="0"/>
                <a:ea typeface="Gulim" pitchFamily="34" charset="-127"/>
                <a:sym typeface="Wingdings" pitchFamily="2" charset="2"/>
              </a:rPr>
              <a:t>design and build of signalling </a:t>
            </a:r>
            <a:r>
              <a:rPr lang="en-GB" altLang="fr-FR" sz="2000" i="0" dirty="0" smtClean="0">
                <a:latin typeface="Calibri" pitchFamily="34" charset="0"/>
                <a:ea typeface="Gulim" pitchFamily="34" charset="-127"/>
                <a:sym typeface="Wingdings" pitchFamily="2" charset="2"/>
              </a:rPr>
              <a:t>and </a:t>
            </a:r>
            <a:r>
              <a:rPr lang="en-GB" altLang="fr-FR" sz="2000" i="0" dirty="0">
                <a:latin typeface="Calibri" pitchFamily="34" charset="0"/>
                <a:ea typeface="Gulim" pitchFamily="34" charset="-127"/>
                <a:sym typeface="Wingdings" pitchFamily="2" charset="2"/>
              </a:rPr>
              <a:t>networks in a common multi-technical </a:t>
            </a:r>
            <a:r>
              <a:rPr lang="en-GB" altLang="fr-FR" sz="2000" i="0" dirty="0" smtClean="0">
                <a:latin typeface="Calibri" pitchFamily="34" charset="0"/>
                <a:ea typeface="Gulim" pitchFamily="34" charset="-127"/>
                <a:sym typeface="Wingdings" pitchFamily="2" charset="2"/>
              </a:rPr>
              <a:t>team: Operation</a:t>
            </a:r>
            <a:r>
              <a:rPr lang="en-GB" altLang="fr-FR" sz="2000" i="0" dirty="0">
                <a:latin typeface="Calibri" pitchFamily="34" charset="0"/>
                <a:ea typeface="Gulim" pitchFamily="34" charset="-127"/>
                <a:sym typeface="Wingdings" pitchFamily="2" charset="2"/>
              </a:rPr>
              <a:t>, Telecom, Signalling, Safety</a:t>
            </a:r>
            <a:r>
              <a:rPr lang="en-GB" altLang="fr-FR" sz="2000" i="0" dirty="0" smtClean="0">
                <a:latin typeface="Calibri" pitchFamily="34" charset="0"/>
                <a:ea typeface="Gulim" pitchFamily="34" charset="-127"/>
                <a:sym typeface="Wingdings" pitchFamily="2" charset="2"/>
              </a:rPr>
              <a:t>...</a:t>
            </a:r>
          </a:p>
          <a:p>
            <a:pPr marL="355600" lvl="2" indent="-355600">
              <a:spcBef>
                <a:spcPct val="50000"/>
              </a:spcBef>
            </a:pPr>
            <a:r>
              <a:rPr lang="en-GB" altLang="fr-FR" sz="2000" dirty="0" smtClean="0">
                <a:latin typeface="Calibri" pitchFamily="34" charset="0"/>
                <a:ea typeface="Gulim" pitchFamily="34" charset="-127"/>
                <a:sym typeface="Wingdings" pitchFamily="2" charset="2"/>
              </a:rPr>
              <a:t> </a:t>
            </a:r>
            <a:r>
              <a:rPr lang="en-GB" altLang="fr-FR" sz="2000" i="0" dirty="0" smtClean="0">
                <a:latin typeface="Calibri" pitchFamily="34" charset="0"/>
                <a:ea typeface="Gulim" pitchFamily="34" charset="-127"/>
                <a:sym typeface="Wingdings" pitchFamily="2" charset="2"/>
              </a:rPr>
              <a:t>Implementing </a:t>
            </a:r>
            <a:r>
              <a:rPr lang="en-GB" altLang="fr-FR" sz="2000" i="0" dirty="0">
                <a:latin typeface="Calibri" pitchFamily="34" charset="0"/>
                <a:ea typeface="Gulim" pitchFamily="34" charset="-127"/>
                <a:sym typeface="Wingdings" pitchFamily="2" charset="2"/>
              </a:rPr>
              <a:t>measures or solutions for a "business </a:t>
            </a:r>
            <a:r>
              <a:rPr lang="en-GB" altLang="fr-FR" sz="2000" i="0" dirty="0" smtClean="0">
                <a:latin typeface="Calibri" pitchFamily="34" charset="0"/>
                <a:ea typeface="Gulim" pitchFamily="34" charset="-127"/>
                <a:sym typeface="Wingdings" pitchFamily="2" charset="2"/>
              </a:rPr>
              <a:t>continuity“ likely </a:t>
            </a:r>
            <a:r>
              <a:rPr lang="en-GB" altLang="fr-FR" sz="2000" i="0" dirty="0">
                <a:latin typeface="Calibri" pitchFamily="34" charset="0"/>
                <a:ea typeface="Gulim" pitchFamily="34" charset="-127"/>
                <a:sym typeface="Wingdings" pitchFamily="2" charset="2"/>
              </a:rPr>
              <a:t>to ensure a reduced service after a massive attack (architectural choices, pre positioning means, "business continuity </a:t>
            </a:r>
            <a:r>
              <a:rPr lang="en-GB" altLang="fr-FR" sz="2000" i="0" dirty="0" smtClean="0">
                <a:latin typeface="Calibri" pitchFamily="34" charset="0"/>
                <a:ea typeface="Gulim" pitchFamily="34" charset="-127"/>
                <a:sym typeface="Wingdings" pitchFamily="2" charset="2"/>
              </a:rPr>
              <a:t>plan“, transmission by track circuit instead radio link</a:t>
            </a:r>
            <a:r>
              <a:rPr lang="en-GB" altLang="fr-FR" sz="2000" i="0" dirty="0" smtClean="0">
                <a:latin typeface="Calibri" pitchFamily="34" charset="0"/>
                <a:ea typeface="Gulim" pitchFamily="34" charset="-127"/>
                <a:sym typeface="Wingdings" pitchFamily="2" charset="2"/>
              </a:rPr>
              <a:t>...)</a:t>
            </a:r>
            <a:endParaRPr lang="en-US" altLang="fr-FR" sz="2000" i="0" dirty="0">
              <a:solidFill>
                <a:srgbClr val="675C53"/>
              </a:solidFill>
              <a:latin typeface="Calibri" pitchFamily="34" charset="0"/>
              <a:ea typeface="Gulim" pitchFamily="34" charset="-127"/>
              <a:sym typeface="Wingdings" pitchFamily="2" charset="2"/>
            </a:endParaRPr>
          </a:p>
        </p:txBody>
      </p:sp>
      <p:sp>
        <p:nvSpPr>
          <p:cNvPr id="31" name="Rectangle 7"/>
          <p:cNvSpPr txBox="1">
            <a:spLocks noGrp="1" noChangeArrowheads="1"/>
          </p:cNvSpPr>
          <p:nvPr/>
        </p:nvSpPr>
        <p:spPr bwMode="auto">
          <a:xfrm>
            <a:off x="250825" y="6343739"/>
            <a:ext cx="7345363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r>
              <a:rPr lang="en-US" sz="1000" dirty="0" smtClean="0">
                <a:solidFill>
                  <a:schemeClr val="bg1"/>
                </a:solidFill>
              </a:rPr>
              <a:t>UIC – Rail System Department – Dr. Marc ANTONI – </a:t>
            </a:r>
            <a:r>
              <a:rPr lang="en-US" sz="1000" dirty="0" smtClean="0">
                <a:solidFill>
                  <a:schemeClr val="bg1"/>
                </a:solidFill>
              </a:rPr>
              <a:t>24 November </a:t>
            </a:r>
            <a:r>
              <a:rPr lang="en-US" sz="1000" dirty="0" smtClean="0">
                <a:solidFill>
                  <a:schemeClr val="bg1"/>
                </a:solidFill>
              </a:rPr>
              <a:t>2015</a:t>
            </a:r>
            <a:endParaRPr lang="en-US" sz="1000" dirty="0">
              <a:solidFill>
                <a:schemeClr val="bg1"/>
              </a:solidFill>
            </a:endParaRPr>
          </a:p>
        </p:txBody>
      </p:sp>
      <p:sp>
        <p:nvSpPr>
          <p:cNvPr id="32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674683" y="6372221"/>
            <a:ext cx="719139" cy="179386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58005F3D-4258-446A-9C04-B8219E6727DF}" type="slidenum">
              <a:rPr lang="en-GB" sz="1000" smtClean="0">
                <a:solidFill>
                  <a:schemeClr val="bg1"/>
                </a:solidFill>
              </a:rPr>
              <a:pPr>
                <a:defRPr/>
              </a:pPr>
              <a:t>17</a:t>
            </a:fld>
            <a:endParaRPr lang="en-GB" sz="10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150936" y="475530"/>
            <a:ext cx="8688585" cy="831329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l" defTabSz="914400" rtl="0" eaLnBrk="1" fontAlgn="auto" latinLnBrk="0" hangingPunct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506361"/>
                </a:solidFill>
                <a:effectLst/>
                <a:uLnTx/>
                <a:uFillTx/>
                <a:latin typeface="Arial"/>
              </a:rPr>
              <a:t>What does that mean to us?</a:t>
            </a:r>
            <a:br>
              <a:rPr kumimoji="0" lang="en-GB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506361"/>
                </a:solidFill>
                <a:effectLst/>
                <a:uLnTx/>
                <a:uFillTx/>
                <a:latin typeface="Arial"/>
              </a:rPr>
            </a:br>
            <a:r>
              <a:rPr kumimoji="0" lang="en-GB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506361"/>
                </a:solidFill>
                <a:effectLst/>
                <a:uLnTx/>
                <a:uFillTx/>
                <a:latin typeface="Arial"/>
              </a:rPr>
              <a:t>Any propositions</a:t>
            </a:r>
            <a:r>
              <a:rPr kumimoji="0" lang="en-GB" sz="2800" b="1" i="0" u="none" strike="noStrike" kern="0" cap="none" spc="0" normalizeH="0" noProof="0" dirty="0" smtClean="0">
                <a:ln>
                  <a:noFill/>
                </a:ln>
                <a:solidFill>
                  <a:srgbClr val="506361"/>
                </a:solidFill>
                <a:effectLst/>
                <a:uLnTx/>
                <a:uFillTx/>
                <a:latin typeface="Arial"/>
              </a:rPr>
              <a:t> from the UIC ARGUS project</a:t>
            </a:r>
            <a:br>
              <a:rPr kumimoji="0" lang="en-GB" sz="2800" b="1" i="0" u="none" strike="noStrike" kern="0" cap="none" spc="0" normalizeH="0" noProof="0" dirty="0" smtClean="0">
                <a:ln>
                  <a:noFill/>
                </a:ln>
                <a:solidFill>
                  <a:srgbClr val="506361"/>
                </a:solidFill>
                <a:effectLst/>
                <a:uLnTx/>
                <a:uFillTx/>
                <a:latin typeface="Arial"/>
              </a:rPr>
            </a:br>
            <a:r>
              <a:rPr kumimoji="0" lang="en-GB" sz="2800" b="1" i="0" u="none" strike="noStrike" kern="0" cap="none" spc="0" normalizeH="0" noProof="0" dirty="0" smtClean="0">
                <a:ln>
                  <a:noFill/>
                </a:ln>
                <a:solidFill>
                  <a:srgbClr val="506361"/>
                </a:solidFill>
                <a:effectLst/>
                <a:uLnTx/>
                <a:uFillTx/>
                <a:latin typeface="Arial"/>
              </a:rPr>
              <a:t>   </a:t>
            </a:r>
            <a:r>
              <a:rPr kumimoji="0" lang="en-GB" sz="2000" b="1" i="0" u="none" strike="noStrike" kern="0" cap="none" spc="0" normalizeH="0" noProof="0" dirty="0" smtClean="0">
                <a:ln>
                  <a:noFill/>
                </a:ln>
                <a:solidFill>
                  <a:srgbClr val="506361"/>
                </a:solidFill>
                <a:effectLst/>
                <a:uLnTx/>
                <a:uFillTx/>
                <a:latin typeface="Arial"/>
                <a:sym typeface="Wingdings" pitchFamily="2" charset="2"/>
              </a:rPr>
              <a:t> International Railway Standard end 2015</a:t>
            </a:r>
            <a:endParaRPr kumimoji="0" lang="en-GB" sz="2000" b="1" i="0" u="none" strike="noStrike" kern="0" cap="none" spc="0" normalizeH="0" baseline="0" noProof="0" dirty="0">
              <a:ln>
                <a:noFill/>
              </a:ln>
              <a:solidFill>
                <a:srgbClr val="506361"/>
              </a:solidFill>
              <a:effectLst/>
              <a:uLnTx/>
              <a:uFillTx/>
              <a:latin typeface="Arial"/>
            </a:endParaRPr>
          </a:p>
        </p:txBody>
      </p:sp>
      <p:pic>
        <p:nvPicPr>
          <p:cNvPr id="5" name="Picture 2" descr="C:\Users\marie_p\Desktop\IRS-HD-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67561" y="1374676"/>
            <a:ext cx="2843808" cy="652456"/>
          </a:xfrm>
          <a:prstGeom prst="rect">
            <a:avLst/>
          </a:prstGeom>
          <a:noFill/>
        </p:spPr>
      </p:pic>
      <p:sp>
        <p:nvSpPr>
          <p:cNvPr id="30" name="Rectangle 5"/>
          <p:cNvSpPr txBox="1">
            <a:spLocks noChangeArrowheads="1"/>
          </p:cNvSpPr>
          <p:nvPr/>
        </p:nvSpPr>
        <p:spPr bwMode="auto">
          <a:xfrm>
            <a:off x="602035" y="2468513"/>
            <a:ext cx="8314828" cy="37166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355600" lvl="2" indent="-355600">
              <a:spcBef>
                <a:spcPct val="50000"/>
              </a:spcBef>
              <a:buFont typeface="Wingdings" pitchFamily="2" charset="2"/>
              <a:buChar char="à"/>
            </a:pPr>
            <a:r>
              <a:rPr lang="en-GB" altLang="fr-FR" sz="2000" dirty="0" smtClean="0">
                <a:latin typeface="Calibri" pitchFamily="34" charset="0"/>
                <a:ea typeface="Gulim" pitchFamily="34" charset="-127"/>
                <a:sym typeface="Wingdings" pitchFamily="2" charset="2"/>
              </a:rPr>
              <a:t>Implementing means for </a:t>
            </a:r>
            <a:r>
              <a:rPr lang="en-GB" altLang="fr-FR" sz="2000" i="0" dirty="0" smtClean="0">
                <a:latin typeface="Calibri" pitchFamily="34" charset="0"/>
                <a:ea typeface="Gulim" pitchFamily="34" charset="-127"/>
                <a:sym typeface="Wingdings" pitchFamily="2" charset="2"/>
              </a:rPr>
              <a:t>“functional surveillance </a:t>
            </a:r>
            <a:r>
              <a:rPr lang="en-GB" altLang="fr-FR" sz="2000" i="0" dirty="0">
                <a:latin typeface="Calibri" pitchFamily="34" charset="0"/>
                <a:ea typeface="Gulim" pitchFamily="34" charset="-127"/>
                <a:sym typeface="Wingdings" pitchFamily="2" charset="2"/>
              </a:rPr>
              <a:t>and control activities on the networks" beyond simple operational </a:t>
            </a:r>
            <a:r>
              <a:rPr lang="en-GB" altLang="fr-FR" sz="2000" i="0" dirty="0" smtClean="0">
                <a:latin typeface="Calibri" pitchFamily="34" charset="0"/>
                <a:ea typeface="Gulim" pitchFamily="34" charset="-127"/>
                <a:sym typeface="Wingdings" pitchFamily="2" charset="2"/>
              </a:rPr>
              <a:t>control - Establishment </a:t>
            </a:r>
            <a:r>
              <a:rPr lang="en-GB" altLang="fr-FR" sz="2000" i="0" dirty="0">
                <a:latin typeface="Calibri" pitchFamily="34" charset="0"/>
                <a:ea typeface="Gulim" pitchFamily="34" charset="-127"/>
                <a:sym typeface="Wingdings" pitchFamily="2" charset="2"/>
              </a:rPr>
              <a:t>of security accreditation means of authorized operators to act on all or part of sensitive </a:t>
            </a:r>
            <a:r>
              <a:rPr lang="en-GB" altLang="fr-FR" sz="2000" i="0" dirty="0" smtClean="0">
                <a:latin typeface="Calibri" pitchFamily="34" charset="0"/>
                <a:ea typeface="Gulim" pitchFamily="34" charset="-127"/>
                <a:sym typeface="Wingdings" pitchFamily="2" charset="2"/>
              </a:rPr>
              <a:t>networks...</a:t>
            </a:r>
          </a:p>
          <a:p>
            <a:pPr marL="355600" lvl="2" indent="-355600">
              <a:spcBef>
                <a:spcPct val="50000"/>
              </a:spcBef>
              <a:buFont typeface="Wingdings" pitchFamily="2" charset="2"/>
              <a:buChar char="à"/>
            </a:pPr>
            <a:r>
              <a:rPr lang="en-GB" sz="2000" dirty="0" smtClean="0">
                <a:latin typeface="Calibri" pitchFamily="34" charset="0"/>
              </a:rPr>
              <a:t>Distinction </a:t>
            </a:r>
            <a:r>
              <a:rPr lang="en-GB" sz="2000" dirty="0" smtClean="0">
                <a:latin typeface="Calibri" pitchFamily="34" charset="0"/>
              </a:rPr>
              <a:t>(physical independence) </a:t>
            </a:r>
            <a:r>
              <a:rPr lang="en-GB" sz="2000" dirty="0" smtClean="0">
                <a:latin typeface="Calibri" pitchFamily="34" charset="0"/>
              </a:rPr>
              <a:t>between </a:t>
            </a:r>
            <a:r>
              <a:rPr lang="en-GB" sz="2000" dirty="0" smtClean="0">
                <a:latin typeface="Calibri" pitchFamily="34" charset="0"/>
              </a:rPr>
              <a:t>signalling </a:t>
            </a:r>
            <a:r>
              <a:rPr lang="en-GB" sz="2000" dirty="0" smtClean="0">
                <a:latin typeface="Calibri" pitchFamily="34" charset="0"/>
              </a:rPr>
              <a:t>close network </a:t>
            </a:r>
            <a:r>
              <a:rPr lang="en-GB" sz="2000" dirty="0" smtClean="0">
                <a:latin typeface="Calibri" pitchFamily="34" charset="0"/>
              </a:rPr>
              <a:t>and </a:t>
            </a:r>
            <a:r>
              <a:rPr lang="en-GB" sz="2000" dirty="0" smtClean="0">
                <a:latin typeface="Calibri" pitchFamily="34" charset="0"/>
              </a:rPr>
              <a:t>the other intranet or internet operation </a:t>
            </a:r>
            <a:r>
              <a:rPr lang="en-GB" sz="2000" dirty="0" smtClean="0">
                <a:latin typeface="Calibri" pitchFamily="34" charset="0"/>
              </a:rPr>
              <a:t>&amp; services networks </a:t>
            </a:r>
            <a:endParaRPr lang="en-GB" sz="2000" dirty="0" smtClean="0">
              <a:latin typeface="Calibri" pitchFamily="34" charset="0"/>
            </a:endParaRPr>
          </a:p>
          <a:p>
            <a:pPr marL="355600" lvl="2" indent="-355600">
              <a:spcBef>
                <a:spcPct val="50000"/>
              </a:spcBef>
              <a:buFont typeface="Wingdings" pitchFamily="2" charset="2"/>
              <a:buChar char="à"/>
            </a:pPr>
            <a:r>
              <a:rPr lang="en-GB" sz="2000" dirty="0" smtClean="0">
                <a:latin typeface="Calibri" pitchFamily="34" charset="0"/>
              </a:rPr>
              <a:t>Distinction </a:t>
            </a:r>
            <a:r>
              <a:rPr lang="en-GB" sz="2000" dirty="0" smtClean="0">
                <a:latin typeface="Calibri" pitchFamily="34" charset="0"/>
              </a:rPr>
              <a:t>between the signalling sub-network level and real signalling local level </a:t>
            </a:r>
            <a:r>
              <a:rPr lang="en-GB" sz="2000" dirty="0" smtClean="0">
                <a:latin typeface="Calibri" pitchFamily="34" charset="0"/>
              </a:rPr>
              <a:t>network: interlocking </a:t>
            </a:r>
            <a:r>
              <a:rPr lang="en-GB" sz="2000" dirty="0" smtClean="0">
                <a:latin typeface="Calibri" pitchFamily="34" charset="0"/>
              </a:rPr>
              <a:t>unit realize a barrier between the two level of network = </a:t>
            </a:r>
            <a:r>
              <a:rPr lang="en-GB" sz="2000" dirty="0" smtClean="0">
                <a:latin typeface="Calibri" pitchFamily="34" charset="0"/>
              </a:rPr>
              <a:t>confinement - Distinction </a:t>
            </a:r>
            <a:r>
              <a:rPr lang="en-GB" sz="2000" dirty="0" smtClean="0">
                <a:latin typeface="Calibri" pitchFamily="34" charset="0"/>
              </a:rPr>
              <a:t>(independence) </a:t>
            </a:r>
            <a:r>
              <a:rPr lang="en-GB" sz="2000" dirty="0" smtClean="0">
                <a:latin typeface="Calibri" pitchFamily="34" charset="0"/>
              </a:rPr>
              <a:t/>
            </a:r>
            <a:br>
              <a:rPr lang="en-GB" sz="2000" dirty="0" smtClean="0">
                <a:latin typeface="Calibri" pitchFamily="34" charset="0"/>
              </a:rPr>
            </a:br>
            <a:r>
              <a:rPr lang="en-GB" sz="2000" dirty="0" smtClean="0">
                <a:latin typeface="Calibri" pitchFamily="34" charset="0"/>
              </a:rPr>
              <a:t>between </a:t>
            </a:r>
            <a:r>
              <a:rPr lang="en-GB" sz="2000" dirty="0" smtClean="0">
                <a:latin typeface="Calibri" pitchFamily="34" charset="0"/>
              </a:rPr>
              <a:t>Telephone and signalling </a:t>
            </a:r>
            <a:r>
              <a:rPr lang="en-GB" sz="2000" dirty="0" smtClean="0">
                <a:latin typeface="Calibri" pitchFamily="34" charset="0"/>
              </a:rPr>
              <a:t>links - Automatic </a:t>
            </a:r>
            <a:br>
              <a:rPr lang="en-GB" sz="2000" dirty="0" smtClean="0">
                <a:latin typeface="Calibri" pitchFamily="34" charset="0"/>
              </a:rPr>
            </a:br>
            <a:r>
              <a:rPr lang="en-GB" sz="2000" dirty="0" smtClean="0">
                <a:latin typeface="Calibri" pitchFamily="34" charset="0"/>
              </a:rPr>
              <a:t>intrusion </a:t>
            </a:r>
            <a:r>
              <a:rPr lang="en-GB" sz="2000" dirty="0" smtClean="0">
                <a:latin typeface="Calibri" pitchFamily="34" charset="0"/>
              </a:rPr>
              <a:t>detection of the sub-network </a:t>
            </a:r>
            <a:r>
              <a:rPr lang="en-GB" sz="2000" dirty="0" smtClean="0">
                <a:latin typeface="Calibri" pitchFamily="34" charset="0"/>
              </a:rPr>
              <a:t>networks</a:t>
            </a:r>
          </a:p>
        </p:txBody>
      </p:sp>
      <p:pic>
        <p:nvPicPr>
          <p:cNvPr id="6" name="Picture 6" descr="lego2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97166" y="5191100"/>
            <a:ext cx="1928281" cy="1080120"/>
          </a:xfrm>
          <a:prstGeom prst="rect">
            <a:avLst/>
          </a:prstGeom>
          <a:noFill/>
        </p:spPr>
      </p:pic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225227" y="1988840"/>
            <a:ext cx="8496944" cy="3398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b"/>
          <a:lstStyle/>
          <a:p>
            <a:pPr>
              <a:lnSpc>
                <a:spcPct val="90000"/>
              </a:lnSpc>
            </a:pPr>
            <a:r>
              <a:rPr lang="en-GB" sz="2000" b="1" kern="0" dirty="0" smtClean="0">
                <a:solidFill>
                  <a:srgbClr val="506361"/>
                </a:solidFill>
                <a:latin typeface="Arial"/>
                <a:sym typeface="Wingdings" pitchFamily="2" charset="2"/>
              </a:rPr>
              <a:t>3</a:t>
            </a:r>
            <a:r>
              <a:rPr lang="en-GB" sz="2000" b="1" kern="0" dirty="0" smtClean="0">
                <a:solidFill>
                  <a:srgbClr val="506361"/>
                </a:solidFill>
                <a:latin typeface="Arial"/>
                <a:sym typeface="Wingdings" pitchFamily="2" charset="2"/>
              </a:rPr>
              <a:t>) – Generic design choices or mitigation measures</a:t>
            </a:r>
            <a:endParaRPr lang="en-GB" sz="2000" b="1" kern="0" dirty="0" smtClean="0">
              <a:solidFill>
                <a:srgbClr val="506361"/>
              </a:solidFill>
              <a:latin typeface="Arial"/>
              <a:sym typeface="Wingdings" pitchFamily="2" charset="2"/>
            </a:endParaRPr>
          </a:p>
        </p:txBody>
      </p:sp>
      <p:sp>
        <p:nvSpPr>
          <p:cNvPr id="8" name="Rectangle 7"/>
          <p:cNvSpPr txBox="1">
            <a:spLocks noGrp="1" noChangeArrowheads="1"/>
          </p:cNvSpPr>
          <p:nvPr/>
        </p:nvSpPr>
        <p:spPr bwMode="auto">
          <a:xfrm>
            <a:off x="250825" y="6343739"/>
            <a:ext cx="7345363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r>
              <a:rPr lang="en-US" sz="1000" dirty="0" smtClean="0">
                <a:solidFill>
                  <a:schemeClr val="bg1"/>
                </a:solidFill>
              </a:rPr>
              <a:t>UIC – Rail System Department – Dr. Marc ANTONI – </a:t>
            </a:r>
            <a:r>
              <a:rPr lang="en-US" sz="1000" dirty="0" smtClean="0">
                <a:solidFill>
                  <a:schemeClr val="bg1"/>
                </a:solidFill>
              </a:rPr>
              <a:t>24 November </a:t>
            </a:r>
            <a:r>
              <a:rPr lang="en-US" sz="1000" dirty="0" smtClean="0">
                <a:solidFill>
                  <a:schemeClr val="bg1"/>
                </a:solidFill>
              </a:rPr>
              <a:t>2015</a:t>
            </a:r>
            <a:endParaRPr lang="en-US" sz="1000" dirty="0">
              <a:solidFill>
                <a:schemeClr val="bg1"/>
              </a:solidFill>
            </a:endParaRPr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674683" y="6372221"/>
            <a:ext cx="719139" cy="179386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58005F3D-4258-446A-9C04-B8219E6727DF}" type="slidenum">
              <a:rPr lang="en-GB" sz="1000" smtClean="0">
                <a:solidFill>
                  <a:schemeClr val="bg1"/>
                </a:solidFill>
              </a:rPr>
              <a:pPr>
                <a:defRPr/>
              </a:pPr>
              <a:t>18</a:t>
            </a:fld>
            <a:endParaRPr lang="en-GB" sz="10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150936" y="475530"/>
            <a:ext cx="8688585" cy="831329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l" defTabSz="914400" rtl="0" eaLnBrk="1" fontAlgn="auto" latinLnBrk="0" hangingPunct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506361"/>
                </a:solidFill>
                <a:effectLst/>
                <a:uLnTx/>
                <a:uFillTx/>
                <a:latin typeface="Arial"/>
              </a:rPr>
              <a:t>What does that mean to us?</a:t>
            </a:r>
            <a:br>
              <a:rPr kumimoji="0" lang="en-GB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506361"/>
                </a:solidFill>
                <a:effectLst/>
                <a:uLnTx/>
                <a:uFillTx/>
                <a:latin typeface="Arial"/>
              </a:rPr>
            </a:br>
            <a:r>
              <a:rPr kumimoji="0" lang="en-GB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506361"/>
                </a:solidFill>
                <a:effectLst/>
                <a:uLnTx/>
                <a:uFillTx/>
                <a:latin typeface="Arial"/>
              </a:rPr>
              <a:t>Any propositions</a:t>
            </a:r>
            <a:r>
              <a:rPr kumimoji="0" lang="en-GB" sz="2800" b="1" i="0" u="none" strike="noStrike" kern="0" cap="none" spc="0" normalizeH="0" noProof="0" dirty="0" smtClean="0">
                <a:ln>
                  <a:noFill/>
                </a:ln>
                <a:solidFill>
                  <a:srgbClr val="506361"/>
                </a:solidFill>
                <a:effectLst/>
                <a:uLnTx/>
                <a:uFillTx/>
                <a:latin typeface="Arial"/>
              </a:rPr>
              <a:t> from the UIC ARGUS project</a:t>
            </a:r>
            <a:br>
              <a:rPr kumimoji="0" lang="en-GB" sz="2800" b="1" i="0" u="none" strike="noStrike" kern="0" cap="none" spc="0" normalizeH="0" noProof="0" dirty="0" smtClean="0">
                <a:ln>
                  <a:noFill/>
                </a:ln>
                <a:solidFill>
                  <a:srgbClr val="506361"/>
                </a:solidFill>
                <a:effectLst/>
                <a:uLnTx/>
                <a:uFillTx/>
                <a:latin typeface="Arial"/>
              </a:rPr>
            </a:br>
            <a:r>
              <a:rPr kumimoji="0" lang="en-GB" sz="2800" b="1" i="0" u="none" strike="noStrike" kern="0" cap="none" spc="0" normalizeH="0" noProof="0" dirty="0" smtClean="0">
                <a:ln>
                  <a:noFill/>
                </a:ln>
                <a:solidFill>
                  <a:srgbClr val="506361"/>
                </a:solidFill>
                <a:effectLst/>
                <a:uLnTx/>
                <a:uFillTx/>
                <a:latin typeface="Arial"/>
              </a:rPr>
              <a:t>   </a:t>
            </a:r>
            <a:r>
              <a:rPr kumimoji="0" lang="en-GB" sz="2000" b="1" i="0" u="none" strike="noStrike" kern="0" cap="none" spc="0" normalizeH="0" noProof="0" dirty="0" smtClean="0">
                <a:ln>
                  <a:noFill/>
                </a:ln>
                <a:solidFill>
                  <a:srgbClr val="506361"/>
                </a:solidFill>
                <a:effectLst/>
                <a:uLnTx/>
                <a:uFillTx/>
                <a:latin typeface="Arial"/>
                <a:sym typeface="Wingdings" pitchFamily="2" charset="2"/>
              </a:rPr>
              <a:t> International Railway Standard end 2015</a:t>
            </a:r>
            <a:endParaRPr kumimoji="0" lang="en-GB" sz="2000" b="1" i="0" u="none" strike="noStrike" kern="0" cap="none" spc="0" normalizeH="0" baseline="0" noProof="0" dirty="0">
              <a:ln>
                <a:noFill/>
              </a:ln>
              <a:solidFill>
                <a:srgbClr val="506361"/>
              </a:solidFill>
              <a:effectLst/>
              <a:uLnTx/>
              <a:uFillTx/>
              <a:latin typeface="Arial"/>
            </a:endParaRPr>
          </a:p>
        </p:txBody>
      </p:sp>
      <p:pic>
        <p:nvPicPr>
          <p:cNvPr id="5" name="Picture 2" descr="C:\Users\marie_p\Desktop\IRS-HD-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67561" y="1374676"/>
            <a:ext cx="2843808" cy="652456"/>
          </a:xfrm>
          <a:prstGeom prst="rect">
            <a:avLst/>
          </a:prstGeom>
          <a:noFill/>
        </p:spPr>
      </p:pic>
      <p:sp>
        <p:nvSpPr>
          <p:cNvPr id="30" name="Rectangle 5"/>
          <p:cNvSpPr txBox="1">
            <a:spLocks noChangeArrowheads="1"/>
          </p:cNvSpPr>
          <p:nvPr/>
        </p:nvSpPr>
        <p:spPr bwMode="auto">
          <a:xfrm>
            <a:off x="602035" y="2468513"/>
            <a:ext cx="8314828" cy="37166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355600" lvl="2" indent="-355600">
              <a:spcBef>
                <a:spcPct val="50000"/>
              </a:spcBef>
              <a:buFont typeface="Wingdings" pitchFamily="2" charset="2"/>
              <a:buChar char="à"/>
            </a:pPr>
            <a:r>
              <a:rPr lang="en-GB" sz="2000" dirty="0" smtClean="0">
                <a:latin typeface="Calibri" pitchFamily="34" charset="0"/>
              </a:rPr>
              <a:t>Cryptography </a:t>
            </a:r>
            <a:r>
              <a:rPr lang="en-GB" sz="2000" dirty="0" smtClean="0">
                <a:latin typeface="Calibri" pitchFamily="34" charset="0"/>
              </a:rPr>
              <a:t>protection: </a:t>
            </a:r>
            <a:r>
              <a:rPr lang="en-GB" sz="2000" dirty="0" smtClean="0">
                <a:latin typeface="Calibri" pitchFamily="34" charset="0"/>
                <a:sym typeface="Wingdings" pitchFamily="2" charset="2"/>
              </a:rPr>
              <a:t>in coherence with the signalling modules: at telecom format level and at functional </a:t>
            </a:r>
            <a:r>
              <a:rPr lang="en-GB" sz="2000" dirty="0" smtClean="0">
                <a:latin typeface="Calibri" pitchFamily="34" charset="0"/>
                <a:sym typeface="Wingdings" pitchFamily="2" charset="2"/>
              </a:rPr>
              <a:t>level</a:t>
            </a:r>
          </a:p>
          <a:p>
            <a:pPr marL="355600" lvl="2" indent="-355600">
              <a:spcBef>
                <a:spcPct val="50000"/>
              </a:spcBef>
              <a:buFont typeface="Wingdings" pitchFamily="2" charset="2"/>
              <a:buChar char="à"/>
            </a:pPr>
            <a:r>
              <a:rPr lang="en-GB" sz="2000" dirty="0" smtClean="0">
                <a:latin typeface="Calibri" pitchFamily="34" charset="0"/>
              </a:rPr>
              <a:t>“VPN </a:t>
            </a:r>
            <a:r>
              <a:rPr lang="en-GB" sz="2000" dirty="0" smtClean="0">
                <a:latin typeface="Calibri" pitchFamily="34" charset="0"/>
              </a:rPr>
              <a:t>and more” </a:t>
            </a:r>
            <a:r>
              <a:rPr lang="en-GB" sz="2000" dirty="0" smtClean="0">
                <a:latin typeface="Calibri" pitchFamily="34" charset="0"/>
              </a:rPr>
              <a:t>(weak</a:t>
            </a:r>
            <a:r>
              <a:rPr lang="en-GB" sz="2000" dirty="0" smtClean="0">
                <a:latin typeface="Calibri" pitchFamily="34" charset="0"/>
              </a:rPr>
              <a:t>) services of the sub-network </a:t>
            </a:r>
            <a:r>
              <a:rPr lang="en-GB" sz="2000" dirty="0" smtClean="0">
                <a:latin typeface="Calibri" pitchFamily="34" charset="0"/>
              </a:rPr>
              <a:t>networks. </a:t>
            </a:r>
            <a:br>
              <a:rPr lang="en-GB" sz="2000" dirty="0" smtClean="0">
                <a:latin typeface="Calibri" pitchFamily="34" charset="0"/>
              </a:rPr>
            </a:br>
            <a:r>
              <a:rPr lang="en-GB" sz="2000" dirty="0" smtClean="0">
                <a:latin typeface="Calibri" pitchFamily="34" charset="0"/>
              </a:rPr>
              <a:t>In </a:t>
            </a:r>
            <a:r>
              <a:rPr lang="en-GB" sz="2000" dirty="0" smtClean="0">
                <a:latin typeface="Calibri" pitchFamily="34" charset="0"/>
              </a:rPr>
              <a:t>the frame work of a “Security Management System” regular use of in house hackers making intrusions </a:t>
            </a:r>
            <a:r>
              <a:rPr lang="en-GB" sz="2000" dirty="0" smtClean="0">
                <a:latin typeface="Calibri" pitchFamily="34" charset="0"/>
              </a:rPr>
              <a:t>tests. </a:t>
            </a:r>
          </a:p>
          <a:p>
            <a:pPr marL="355600" lvl="2" indent="-355600">
              <a:spcBef>
                <a:spcPct val="50000"/>
              </a:spcBef>
              <a:buFont typeface="Wingdings" pitchFamily="2" charset="2"/>
              <a:buChar char="à"/>
            </a:pPr>
            <a:r>
              <a:rPr lang="en-GB" sz="2000" dirty="0" smtClean="0">
                <a:latin typeface="Calibri" pitchFamily="34" charset="0"/>
              </a:rPr>
              <a:t>Reduce in critical systems the usage of radio communication links and satellite localisation systems too easy to </a:t>
            </a:r>
            <a:r>
              <a:rPr lang="en-GB" sz="2000" dirty="0" err="1" smtClean="0">
                <a:latin typeface="Calibri" pitchFamily="34" charset="0"/>
              </a:rPr>
              <a:t>perturbate</a:t>
            </a:r>
            <a:r>
              <a:rPr lang="en-GB" sz="2000" dirty="0" smtClean="0">
                <a:latin typeface="Calibri" pitchFamily="34" charset="0"/>
              </a:rPr>
              <a:t>, to intrude, to modify the safe behaviours of the safety functions...</a:t>
            </a:r>
          </a:p>
          <a:p>
            <a:pPr lvl="1">
              <a:defRPr/>
            </a:pPr>
            <a:r>
              <a:rPr lang="en-GB" altLang="fr-FR" sz="2000" i="0" dirty="0">
                <a:solidFill>
                  <a:srgbClr val="675C53"/>
                </a:solidFill>
                <a:latin typeface="Calibri" pitchFamily="34" charset="0"/>
                <a:ea typeface="Gulim" pitchFamily="34" charset="-127"/>
                <a:sym typeface="Wingdings" pitchFamily="2" charset="2"/>
              </a:rPr>
              <a:t/>
            </a:r>
            <a:br>
              <a:rPr lang="en-GB" altLang="fr-FR" sz="2000" i="0" dirty="0">
                <a:solidFill>
                  <a:srgbClr val="675C53"/>
                </a:solidFill>
                <a:latin typeface="Calibri" pitchFamily="34" charset="0"/>
                <a:ea typeface="Gulim" pitchFamily="34" charset="-127"/>
                <a:sym typeface="Wingdings" pitchFamily="2" charset="2"/>
              </a:rPr>
            </a:br>
            <a:r>
              <a:rPr lang="en-GB" altLang="fr-FR" sz="2000" i="0" dirty="0">
                <a:solidFill>
                  <a:srgbClr val="675C53"/>
                </a:solidFill>
                <a:latin typeface="Calibri" pitchFamily="34" charset="0"/>
                <a:ea typeface="Gulim" pitchFamily="34" charset="-127"/>
                <a:sym typeface="Wingdings" pitchFamily="2" charset="2"/>
              </a:rPr>
              <a:t/>
            </a:r>
            <a:br>
              <a:rPr lang="en-GB" altLang="fr-FR" sz="2000" i="0" dirty="0">
                <a:solidFill>
                  <a:srgbClr val="675C53"/>
                </a:solidFill>
                <a:latin typeface="Calibri" pitchFamily="34" charset="0"/>
                <a:ea typeface="Gulim" pitchFamily="34" charset="-127"/>
                <a:sym typeface="Wingdings" pitchFamily="2" charset="2"/>
              </a:rPr>
            </a:br>
            <a:endParaRPr lang="en-GB" altLang="fr-FR" sz="2000" i="0" dirty="0">
              <a:solidFill>
                <a:srgbClr val="675C53"/>
              </a:solidFill>
              <a:latin typeface="Calibri" pitchFamily="34" charset="0"/>
              <a:ea typeface="Gulim" pitchFamily="34" charset="-127"/>
              <a:sym typeface="Wingdings" pitchFamily="2" charset="2"/>
            </a:endParaRPr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225227" y="1988840"/>
            <a:ext cx="8496944" cy="3398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b"/>
          <a:lstStyle/>
          <a:p>
            <a:pPr>
              <a:lnSpc>
                <a:spcPct val="90000"/>
              </a:lnSpc>
            </a:pPr>
            <a:r>
              <a:rPr lang="en-GB" sz="2000" b="1" kern="0" dirty="0" smtClean="0">
                <a:solidFill>
                  <a:srgbClr val="506361"/>
                </a:solidFill>
                <a:latin typeface="Arial"/>
                <a:sym typeface="Wingdings" pitchFamily="2" charset="2"/>
              </a:rPr>
              <a:t>3</a:t>
            </a:r>
            <a:r>
              <a:rPr lang="en-GB" sz="2000" b="1" kern="0" dirty="0" smtClean="0">
                <a:solidFill>
                  <a:srgbClr val="506361"/>
                </a:solidFill>
                <a:latin typeface="Arial"/>
                <a:sym typeface="Wingdings" pitchFamily="2" charset="2"/>
              </a:rPr>
              <a:t>) – Generic design choices or mitigation measures</a:t>
            </a:r>
            <a:endParaRPr lang="en-GB" sz="2000" b="1" kern="0" dirty="0" smtClean="0">
              <a:solidFill>
                <a:srgbClr val="506361"/>
              </a:solidFill>
              <a:latin typeface="Arial"/>
              <a:sym typeface="Wingdings" pitchFamily="2" charset="2"/>
            </a:endParaRPr>
          </a:p>
        </p:txBody>
      </p:sp>
      <p:sp>
        <p:nvSpPr>
          <p:cNvPr id="7" name="Rectangle 7"/>
          <p:cNvSpPr txBox="1">
            <a:spLocks noGrp="1" noChangeArrowheads="1"/>
          </p:cNvSpPr>
          <p:nvPr/>
        </p:nvSpPr>
        <p:spPr bwMode="auto">
          <a:xfrm>
            <a:off x="250825" y="6343739"/>
            <a:ext cx="7345363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r>
              <a:rPr lang="en-US" sz="1000" dirty="0" smtClean="0">
                <a:solidFill>
                  <a:schemeClr val="bg1"/>
                </a:solidFill>
              </a:rPr>
              <a:t>UIC – Rail System Department – Dr. Marc ANTONI – </a:t>
            </a:r>
            <a:r>
              <a:rPr lang="en-US" sz="1000" dirty="0" smtClean="0">
                <a:solidFill>
                  <a:schemeClr val="bg1"/>
                </a:solidFill>
              </a:rPr>
              <a:t>24 November </a:t>
            </a:r>
            <a:r>
              <a:rPr lang="en-US" sz="1000" dirty="0" smtClean="0">
                <a:solidFill>
                  <a:schemeClr val="bg1"/>
                </a:solidFill>
              </a:rPr>
              <a:t>2015</a:t>
            </a:r>
            <a:endParaRPr lang="en-US" sz="1000" dirty="0">
              <a:solidFill>
                <a:schemeClr val="bg1"/>
              </a:solidFill>
            </a:endParaRPr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674683" y="6372221"/>
            <a:ext cx="719139" cy="179386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58005F3D-4258-446A-9C04-B8219E6727DF}" type="slidenum">
              <a:rPr lang="en-GB" sz="1000" smtClean="0">
                <a:solidFill>
                  <a:schemeClr val="bg1"/>
                </a:solidFill>
              </a:rPr>
              <a:pPr>
                <a:defRPr/>
              </a:pPr>
              <a:t>19</a:t>
            </a:fld>
            <a:endParaRPr lang="en-GB" sz="10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874068" y="1935882"/>
            <a:ext cx="7704856" cy="3168352"/>
          </a:xfrm>
        </p:spPr>
        <p:txBody>
          <a:bodyPr/>
          <a:lstStyle/>
          <a:p>
            <a:pPr marL="1435100" lvl="0" indent="-1435100" hangingPunct="1">
              <a:buNone/>
            </a:pPr>
            <a:r>
              <a:rPr lang="en-GB" sz="2000" dirty="0" smtClean="0">
                <a:solidFill>
                  <a:schemeClr val="tx2"/>
                </a:solidFill>
              </a:rPr>
              <a:t>1 – Digital word and cyber threats </a:t>
            </a:r>
          </a:p>
          <a:p>
            <a:pPr marL="0" indent="-1435100" hangingPunct="1">
              <a:buNone/>
            </a:pPr>
            <a:r>
              <a:rPr lang="en-GB" sz="2000" dirty="0" smtClean="0">
                <a:solidFill>
                  <a:schemeClr val="tx2"/>
                </a:solidFill>
              </a:rPr>
              <a:t>2 – </a:t>
            </a:r>
            <a:r>
              <a:rPr lang="en-US" altLang="en-US" sz="2000" dirty="0" smtClean="0">
                <a:solidFill>
                  <a:schemeClr val="tx2"/>
                </a:solidFill>
              </a:rPr>
              <a:t>What does it have </a:t>
            </a:r>
            <a:r>
              <a:rPr lang="en-US" altLang="en-US" sz="2000" dirty="0" smtClean="0">
                <a:solidFill>
                  <a:schemeClr val="tx2"/>
                </a:solidFill>
              </a:rPr>
              <a:t>to do with us?</a:t>
            </a:r>
            <a:endParaRPr lang="en-GB" altLang="en-US" sz="2000" dirty="0" smtClean="0">
              <a:solidFill>
                <a:schemeClr val="tx2"/>
              </a:solidFill>
            </a:endParaRPr>
          </a:p>
          <a:p>
            <a:pPr marL="360000" indent="-1435100" hangingPunct="1">
              <a:buNone/>
            </a:pPr>
            <a:r>
              <a:rPr lang="en-GB" altLang="en-US" sz="2000" dirty="0" smtClean="0">
                <a:solidFill>
                  <a:schemeClr val="tx2"/>
                </a:solidFill>
              </a:rPr>
              <a:t>3 – Security-is-Safety &amp; Safety-is-Security / risk </a:t>
            </a:r>
            <a:r>
              <a:rPr lang="en-GB" altLang="en-US" sz="2000" dirty="0" smtClean="0">
                <a:solidFill>
                  <a:schemeClr val="tx2"/>
                </a:solidFill>
              </a:rPr>
              <a:t>assessment</a:t>
            </a:r>
            <a:endParaRPr lang="en-GB" altLang="en-US" sz="2000" dirty="0" smtClean="0">
              <a:solidFill>
                <a:schemeClr val="tx2"/>
              </a:solidFill>
            </a:endParaRPr>
          </a:p>
          <a:p>
            <a:pPr marL="1435100" indent="-1435100" hangingPunct="1">
              <a:buNone/>
            </a:pPr>
            <a:r>
              <a:rPr lang="en-GB" altLang="en-US" sz="2000" dirty="0" smtClean="0">
                <a:solidFill>
                  <a:schemeClr val="tx2"/>
                </a:solidFill>
              </a:rPr>
              <a:t>4 – Some reduction and mitigation measures</a:t>
            </a:r>
          </a:p>
          <a:p>
            <a:pPr marL="1435100" indent="-1435100" hangingPunct="1">
              <a:buNone/>
            </a:pPr>
            <a:r>
              <a:rPr lang="en-GB" altLang="en-US" sz="2000" dirty="0" smtClean="0">
                <a:solidFill>
                  <a:schemeClr val="tx2"/>
                </a:solidFill>
              </a:rPr>
              <a:t>5 – </a:t>
            </a:r>
            <a:r>
              <a:rPr lang="en-GB" altLang="en-US" sz="2000" dirty="0" smtClean="0">
                <a:solidFill>
                  <a:schemeClr val="tx2"/>
                </a:solidFill>
              </a:rPr>
              <a:t>Perspectives </a:t>
            </a:r>
            <a:endParaRPr lang="en-GB" altLang="en-US" sz="2000" dirty="0" smtClean="0">
              <a:solidFill>
                <a:schemeClr val="tx2"/>
              </a:solidFill>
            </a:endParaRPr>
          </a:p>
          <a:p>
            <a:pPr marL="457200" lvl="0" indent="-457200" hangingPunct="1">
              <a:buNone/>
            </a:pPr>
            <a:endParaRPr lang="en-GB" sz="1800" b="0" dirty="0" smtClean="0">
              <a:solidFill>
                <a:srgbClr val="E05206"/>
              </a:solidFill>
            </a:endParaRPr>
          </a:p>
          <a:p>
            <a:pPr marL="457200" lvl="0" indent="-457200" hangingPunct="1">
              <a:buNone/>
            </a:pPr>
            <a:r>
              <a:rPr lang="en-GB" sz="1800" b="0" dirty="0" smtClean="0">
                <a:solidFill>
                  <a:srgbClr val="E05206"/>
                </a:solidFill>
              </a:rPr>
              <a:t> </a:t>
            </a:r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 bwMode="auto">
          <a:xfrm>
            <a:off x="244520" y="757491"/>
            <a:ext cx="8763000" cy="4929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spAutoFit/>
          </a:bodyPr>
          <a:lstStyle/>
          <a:p>
            <a:pPr>
              <a:lnSpc>
                <a:spcPct val="80000"/>
              </a:lnSpc>
              <a:defRPr/>
            </a:pPr>
            <a:r>
              <a:rPr lang="en-GB" sz="3200" b="1" i="1" kern="0" dirty="0" smtClean="0">
                <a:solidFill>
                  <a:srgbClr val="506361"/>
                </a:solidFill>
                <a:latin typeface="Arial"/>
              </a:rPr>
              <a:t>CONTENT</a:t>
            </a:r>
            <a:endParaRPr lang="fr-FR" sz="3200" b="1" i="1" kern="0" dirty="0">
              <a:solidFill>
                <a:srgbClr val="506361"/>
              </a:solidFill>
              <a:latin typeface="Arial"/>
            </a:endParaRPr>
          </a:p>
        </p:txBody>
      </p:sp>
      <p:sp>
        <p:nvSpPr>
          <p:cNvPr id="5" name="Rectangle 7"/>
          <p:cNvSpPr txBox="1">
            <a:spLocks noGrp="1" noChangeArrowheads="1"/>
          </p:cNvSpPr>
          <p:nvPr/>
        </p:nvSpPr>
        <p:spPr bwMode="auto">
          <a:xfrm>
            <a:off x="250825" y="6343739"/>
            <a:ext cx="7345363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r>
              <a:rPr lang="en-US" sz="1000" dirty="0" smtClean="0">
                <a:solidFill>
                  <a:schemeClr val="bg1"/>
                </a:solidFill>
              </a:rPr>
              <a:t>UIC – Rail System Department – Dr. Marc ANTONI – </a:t>
            </a:r>
            <a:r>
              <a:rPr lang="en-US" sz="1000" dirty="0" smtClean="0">
                <a:solidFill>
                  <a:schemeClr val="bg1"/>
                </a:solidFill>
              </a:rPr>
              <a:t>24 November </a:t>
            </a:r>
            <a:r>
              <a:rPr lang="en-US" sz="1000" dirty="0" smtClean="0">
                <a:solidFill>
                  <a:schemeClr val="bg1"/>
                </a:solidFill>
              </a:rPr>
              <a:t>2015</a:t>
            </a:r>
            <a:endParaRPr lang="en-US" sz="1000" dirty="0">
              <a:solidFill>
                <a:schemeClr val="bg1"/>
              </a:solidFill>
            </a:endParaRP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703258" y="6334121"/>
            <a:ext cx="719139" cy="179386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58005F3D-4258-446A-9C04-B8219E6727DF}" type="slidenum">
              <a:rPr lang="en-GB" sz="1000" smtClean="0">
                <a:solidFill>
                  <a:schemeClr val="bg1"/>
                </a:solidFill>
              </a:rPr>
              <a:pPr>
                <a:defRPr/>
              </a:pPr>
              <a:t>2</a:t>
            </a:fld>
            <a:endParaRPr lang="en-GB" sz="10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5" name="Rectangle 3"/>
          <p:cNvSpPr>
            <a:spLocks noGrp="1"/>
          </p:cNvSpPr>
          <p:nvPr>
            <p:ph type="body" idx="1"/>
          </p:nvPr>
        </p:nvSpPr>
        <p:spPr>
          <a:xfrm>
            <a:off x="697040" y="1259043"/>
            <a:ext cx="8229600" cy="4682682"/>
          </a:xfrm>
          <a:gradFill rotWithShape="1">
            <a:gsLst>
              <a:gs pos="0">
                <a:schemeClr val="tx2">
                  <a:lumMod val="60000"/>
                  <a:lumOff val="40000"/>
                </a:schemeClr>
              </a:gs>
              <a:gs pos="100000">
                <a:srgbClr val="808080"/>
              </a:gs>
            </a:gsLst>
            <a:lin ang="5400000" scaled="1"/>
          </a:gradFill>
        </p:spPr>
        <p:txBody>
          <a:bodyPr/>
          <a:lstStyle/>
          <a:p>
            <a:pPr>
              <a:lnSpc>
                <a:spcPct val="80000"/>
              </a:lnSpc>
              <a:buFont typeface="Arial" pitchFamily="34" charset="0"/>
              <a:buChar char="•"/>
              <a:defRPr/>
            </a:pPr>
            <a:endParaRPr lang="en-GB" altLang="fr-FR" sz="2000" b="1" dirty="0" smtClean="0">
              <a:solidFill>
                <a:schemeClr val="bg1"/>
              </a:solidFill>
              <a:latin typeface="+mn-lt"/>
              <a:ea typeface="Gulim" pitchFamily="34" charset="-127"/>
              <a:cs typeface="Arial" charset="0"/>
            </a:endParaRPr>
          </a:p>
          <a:p>
            <a:pPr>
              <a:lnSpc>
                <a:spcPct val="80000"/>
              </a:lnSpc>
              <a:buFont typeface="Arial" pitchFamily="34" charset="0"/>
              <a:buChar char="•"/>
              <a:defRPr/>
            </a:pPr>
            <a:r>
              <a:rPr lang="en-GB" altLang="fr-FR" sz="2000" b="1" dirty="0" smtClean="0">
                <a:solidFill>
                  <a:schemeClr val="bg1"/>
                </a:solidFill>
                <a:latin typeface="+mn-lt"/>
                <a:ea typeface="Gulim" pitchFamily="34" charset="-127"/>
                <a:cs typeface="Arial" charset="0"/>
              </a:rPr>
              <a:t>Major consequences of cyber attacks are a reality for all the railways</a:t>
            </a:r>
          </a:p>
          <a:p>
            <a:pPr>
              <a:lnSpc>
                <a:spcPct val="80000"/>
              </a:lnSpc>
              <a:buFont typeface="Arial" pitchFamily="34" charset="0"/>
              <a:buChar char="•"/>
              <a:defRPr/>
            </a:pPr>
            <a:r>
              <a:rPr lang="en-GB" altLang="fr-FR" sz="2000" b="1" dirty="0" smtClean="0">
                <a:solidFill>
                  <a:schemeClr val="bg1"/>
                </a:solidFill>
                <a:latin typeface="+mn-lt"/>
                <a:ea typeface="Gulim" pitchFamily="34" charset="-127"/>
                <a:cs typeface="Arial" charset="0"/>
              </a:rPr>
              <a:t>Need of continuous exchanges </a:t>
            </a:r>
            <a:r>
              <a:rPr lang="en-GB" altLang="fr-FR" sz="2000" b="1" dirty="0" smtClean="0">
                <a:solidFill>
                  <a:schemeClr val="bg1"/>
                </a:solidFill>
                <a:latin typeface="+mn-lt"/>
                <a:ea typeface="Gulim" pitchFamily="34" charset="-127"/>
                <a:cs typeface="Arial" charset="0"/>
              </a:rPr>
              <a:t>of best practices in order to manage the risks with a system point of view (security </a:t>
            </a:r>
            <a:r>
              <a:rPr lang="en-GB" altLang="fr-FR" sz="2000" b="1" dirty="0" smtClean="0">
                <a:solidFill>
                  <a:schemeClr val="bg1"/>
                </a:solidFill>
                <a:latin typeface="+mn-lt"/>
                <a:ea typeface="Gulim" pitchFamily="34" charset="-127"/>
                <a:cs typeface="Arial" charset="0"/>
                <a:sym typeface="Wingdings" pitchFamily="2" charset="2"/>
              </a:rPr>
              <a:t>contribute</a:t>
            </a:r>
            <a:r>
              <a:rPr lang="en-GB" altLang="fr-FR" sz="2000" b="1" dirty="0" smtClean="0">
                <a:solidFill>
                  <a:schemeClr val="bg1"/>
                </a:solidFill>
                <a:latin typeface="+mn-lt"/>
                <a:ea typeface="Gulim" pitchFamily="34" charset="-127"/>
                <a:cs typeface="Arial" charset="0"/>
              </a:rPr>
              <a:t> safety)</a:t>
            </a:r>
          </a:p>
          <a:p>
            <a:pPr>
              <a:lnSpc>
                <a:spcPct val="80000"/>
              </a:lnSpc>
              <a:buFont typeface="Arial" pitchFamily="34" charset="0"/>
              <a:buChar char="•"/>
              <a:defRPr/>
            </a:pPr>
            <a:r>
              <a:rPr lang="en-GB" altLang="fr-FR" sz="2000" b="1" dirty="0" smtClean="0">
                <a:solidFill>
                  <a:schemeClr val="bg1"/>
                </a:solidFill>
                <a:latin typeface="+mn-lt"/>
                <a:ea typeface="Gulim" pitchFamily="34" charset="-127"/>
                <a:cs typeface="Arial" charset="0"/>
              </a:rPr>
              <a:t>Necessity </a:t>
            </a:r>
            <a:r>
              <a:rPr lang="en-GB" altLang="fr-FR" sz="2000" b="1" dirty="0" smtClean="0">
                <a:solidFill>
                  <a:schemeClr val="bg1"/>
                </a:solidFill>
                <a:latin typeface="+mn-lt"/>
                <a:ea typeface="Gulim" pitchFamily="34" charset="-127"/>
                <a:cs typeface="Arial" charset="0"/>
              </a:rPr>
              <a:t>of best understanding (risks / targets) between </a:t>
            </a:r>
            <a:r>
              <a:rPr lang="en-GB" altLang="fr-FR" sz="2000" b="1" dirty="0" smtClean="0">
                <a:solidFill>
                  <a:schemeClr val="bg1"/>
                </a:solidFill>
                <a:latin typeface="+mn-lt"/>
                <a:ea typeface="Gulim" pitchFamily="34" charset="-127"/>
                <a:cs typeface="Arial" charset="0"/>
              </a:rPr>
              <a:t>Signalling</a:t>
            </a:r>
            <a:r>
              <a:rPr lang="en-GB" altLang="fr-FR" sz="2000" b="1" dirty="0" smtClean="0">
                <a:solidFill>
                  <a:schemeClr val="bg1"/>
                </a:solidFill>
                <a:latin typeface="+mn-lt"/>
                <a:ea typeface="Gulim" pitchFamily="34" charset="-127"/>
                <a:cs typeface="Arial" charset="0"/>
              </a:rPr>
              <a:t>, </a:t>
            </a:r>
            <a:r>
              <a:rPr lang="en-GB" altLang="fr-FR" sz="2000" b="1" dirty="0" smtClean="0">
                <a:solidFill>
                  <a:schemeClr val="bg1"/>
                </a:solidFill>
                <a:latin typeface="+mn-lt"/>
                <a:ea typeface="Gulim" pitchFamily="34" charset="-127"/>
                <a:cs typeface="Arial" charset="0"/>
              </a:rPr>
              <a:t>Operation </a:t>
            </a:r>
            <a:r>
              <a:rPr lang="en-GB" altLang="fr-FR" sz="2000" b="1" dirty="0" smtClean="0">
                <a:solidFill>
                  <a:schemeClr val="bg1"/>
                </a:solidFill>
                <a:latin typeface="+mn-lt"/>
                <a:ea typeface="Gulim" pitchFamily="34" charset="-127"/>
                <a:cs typeface="Arial" charset="0"/>
              </a:rPr>
              <a:t>and </a:t>
            </a:r>
            <a:r>
              <a:rPr lang="en-GB" altLang="fr-FR" sz="2000" b="1" dirty="0" smtClean="0">
                <a:solidFill>
                  <a:schemeClr val="bg1"/>
                </a:solidFill>
                <a:latin typeface="+mn-lt"/>
                <a:ea typeface="Gulim" pitchFamily="34" charset="-127"/>
                <a:cs typeface="Arial" charset="0"/>
              </a:rPr>
              <a:t>Telecoms actors </a:t>
            </a:r>
            <a:r>
              <a:rPr lang="en-GB" altLang="fr-FR" sz="2000" b="1" dirty="0" smtClean="0">
                <a:solidFill>
                  <a:schemeClr val="bg1"/>
                </a:solidFill>
                <a:latin typeface="+mn-lt"/>
                <a:ea typeface="Gulim" pitchFamily="34" charset="-127"/>
                <a:cs typeface="Arial" charset="0"/>
              </a:rPr>
              <a:t>for </a:t>
            </a:r>
            <a:r>
              <a:rPr lang="en-GB" altLang="fr-FR" sz="2000" b="1" dirty="0" smtClean="0">
                <a:solidFill>
                  <a:schemeClr val="bg1"/>
                </a:solidFill>
                <a:latin typeface="+mn-lt"/>
                <a:ea typeface="Gulim" pitchFamily="34" charset="-127"/>
                <a:cs typeface="Arial" charset="0"/>
              </a:rPr>
              <a:t>digital critical applications</a:t>
            </a:r>
            <a:endParaRPr lang="en-GB" altLang="fr-FR" sz="2000" b="1" dirty="0" smtClean="0">
              <a:solidFill>
                <a:schemeClr val="bg1"/>
              </a:solidFill>
              <a:latin typeface="+mn-lt"/>
              <a:ea typeface="Gulim" pitchFamily="34" charset="-127"/>
              <a:cs typeface="Arial" charset="0"/>
            </a:endParaRPr>
          </a:p>
          <a:p>
            <a:pPr>
              <a:buFont typeface="Arial" pitchFamily="34" charset="0"/>
              <a:buChar char="•"/>
              <a:defRPr/>
            </a:pPr>
            <a:r>
              <a:rPr lang="en-GB" sz="2000" b="1" dirty="0" smtClean="0">
                <a:solidFill>
                  <a:schemeClr val="bg1"/>
                </a:solidFill>
                <a:latin typeface="+mn-lt"/>
                <a:ea typeface="Gulim" pitchFamily="34" charset="-127"/>
                <a:cs typeface="Arial" charset="0"/>
              </a:rPr>
              <a:t>Railway </a:t>
            </a:r>
            <a:r>
              <a:rPr lang="en-GB" sz="2000" b="1" dirty="0">
                <a:solidFill>
                  <a:schemeClr val="bg1"/>
                </a:solidFill>
                <a:latin typeface="+mn-lt"/>
                <a:ea typeface="Gulim" pitchFamily="34" charset="-127"/>
                <a:cs typeface="Arial" charset="0"/>
              </a:rPr>
              <a:t>IM’s need several and specific set of mitigation measures depending </a:t>
            </a:r>
            <a:r>
              <a:rPr lang="en-GB" sz="2000" b="1" dirty="0" smtClean="0">
                <a:solidFill>
                  <a:schemeClr val="bg1"/>
                </a:solidFill>
                <a:latin typeface="+mn-lt"/>
                <a:ea typeface="Gulim" pitchFamily="34" charset="-127"/>
                <a:cs typeface="Arial" charset="0"/>
              </a:rPr>
              <a:t>of </a:t>
            </a:r>
            <a:r>
              <a:rPr lang="en-GB" sz="2000" b="1" dirty="0">
                <a:solidFill>
                  <a:schemeClr val="bg1"/>
                </a:solidFill>
                <a:latin typeface="+mn-lt"/>
                <a:ea typeface="Gulim" pitchFamily="34" charset="-127"/>
                <a:cs typeface="Arial" charset="0"/>
              </a:rPr>
              <a:t>the </a:t>
            </a:r>
            <a:r>
              <a:rPr lang="en-GB" sz="2000" b="1" dirty="0" err="1">
                <a:solidFill>
                  <a:schemeClr val="bg1"/>
                </a:solidFill>
                <a:latin typeface="+mn-lt"/>
                <a:ea typeface="Gulim" pitchFamily="34" charset="-127"/>
                <a:cs typeface="Arial" charset="0"/>
              </a:rPr>
              <a:t>criticity</a:t>
            </a:r>
            <a:r>
              <a:rPr lang="en-GB" sz="2000" b="1" dirty="0">
                <a:solidFill>
                  <a:schemeClr val="bg1"/>
                </a:solidFill>
                <a:latin typeface="+mn-lt"/>
                <a:ea typeface="Gulim" pitchFamily="34" charset="-127"/>
                <a:cs typeface="Arial" charset="0"/>
              </a:rPr>
              <a:t> of the </a:t>
            </a:r>
            <a:r>
              <a:rPr lang="en-GB" sz="2000" b="1" dirty="0" smtClean="0">
                <a:solidFill>
                  <a:schemeClr val="bg1"/>
                </a:solidFill>
                <a:latin typeface="+mn-lt"/>
                <a:ea typeface="Gulim" pitchFamily="34" charset="-127"/>
                <a:cs typeface="Arial" charset="0"/>
              </a:rPr>
              <a:t>traffic, the acceptability of the consequences.</a:t>
            </a:r>
          </a:p>
          <a:p>
            <a:pPr>
              <a:lnSpc>
                <a:spcPct val="80000"/>
              </a:lnSpc>
              <a:buFont typeface="Arial" pitchFamily="34" charset="0"/>
              <a:buChar char="•"/>
              <a:defRPr/>
            </a:pPr>
            <a:r>
              <a:rPr lang="en-GB" altLang="fr-FR" sz="2000" b="1" dirty="0" smtClean="0">
                <a:solidFill>
                  <a:schemeClr val="bg1"/>
                </a:solidFill>
                <a:latin typeface="+mn-lt"/>
                <a:ea typeface="Gulim" pitchFamily="34" charset="-127"/>
                <a:cs typeface="Arial" charset="0"/>
              </a:rPr>
              <a:t>The </a:t>
            </a:r>
            <a:r>
              <a:rPr lang="en-GB" altLang="fr-FR" sz="2000" b="1" dirty="0">
                <a:solidFill>
                  <a:schemeClr val="bg1"/>
                </a:solidFill>
                <a:latin typeface="+mn-lt"/>
                <a:ea typeface="Gulim" pitchFamily="34" charset="-127"/>
                <a:cs typeface="Arial" charset="0"/>
              </a:rPr>
              <a:t>railway domain is especially critical for national economic and military </a:t>
            </a:r>
            <a:r>
              <a:rPr lang="en-GB" altLang="fr-FR" sz="2000" b="1" dirty="0" smtClean="0">
                <a:solidFill>
                  <a:schemeClr val="bg1"/>
                </a:solidFill>
                <a:latin typeface="+mn-lt"/>
                <a:ea typeface="Gulim" pitchFamily="34" charset="-127"/>
                <a:cs typeface="Arial" charset="0"/>
              </a:rPr>
              <a:t>reasons... We are at the beginning of the story.</a:t>
            </a:r>
            <a:endParaRPr lang="en-GB" altLang="fr-FR" sz="2000" b="1" dirty="0" smtClean="0">
              <a:solidFill>
                <a:schemeClr val="bg1"/>
              </a:solidFill>
              <a:latin typeface="+mn-lt"/>
              <a:ea typeface="Gulim" pitchFamily="34" charset="-127"/>
              <a:cs typeface="Arial" charset="0"/>
            </a:endParaRPr>
          </a:p>
          <a:p>
            <a:pPr>
              <a:lnSpc>
                <a:spcPct val="80000"/>
              </a:lnSpc>
              <a:buNone/>
              <a:defRPr/>
            </a:pPr>
            <a:r>
              <a:rPr lang="en-GB" altLang="fr-FR" sz="2000" b="1" i="1" dirty="0" smtClean="0">
                <a:solidFill>
                  <a:srgbClr val="FFFF00"/>
                </a:solidFill>
                <a:latin typeface="+mn-lt"/>
                <a:ea typeface="Gulim" pitchFamily="34" charset="-127"/>
                <a:cs typeface="Arial" charset="0"/>
                <a:sym typeface="Wingdings" pitchFamily="2" charset="2"/>
              </a:rPr>
              <a:t> UIC will published beginning 2016 a specific IRS (International Railway Standard) on this topic</a:t>
            </a:r>
            <a:endParaRPr lang="en-GB" altLang="fr-FR" sz="2000" b="1" i="1" dirty="0">
              <a:solidFill>
                <a:srgbClr val="FFFF00"/>
              </a:solidFill>
              <a:latin typeface="+mn-lt"/>
              <a:ea typeface="Gulim" pitchFamily="34" charset="-127"/>
              <a:cs typeface="Arial" charset="0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122361" y="732705"/>
            <a:ext cx="8688585" cy="831329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l" defTabSz="914400" rtl="0" eaLnBrk="1" fontAlgn="auto" latinLnBrk="0" hangingPunct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3200" b="1" kern="0" dirty="0" smtClean="0">
                <a:solidFill>
                  <a:srgbClr val="506361"/>
                </a:solidFill>
                <a:latin typeface="Arial"/>
              </a:rPr>
              <a:t>Perspectives</a:t>
            </a:r>
            <a:endParaRPr kumimoji="0" lang="en-GB" sz="2000" b="1" i="0" u="none" strike="noStrike" kern="0" cap="none" spc="0" normalizeH="0" baseline="0" noProof="0" dirty="0">
              <a:ln>
                <a:noFill/>
              </a:ln>
              <a:solidFill>
                <a:srgbClr val="506361"/>
              </a:solidFill>
              <a:effectLst/>
              <a:uLnTx/>
              <a:uFillTx/>
              <a:latin typeface="Arial"/>
            </a:endParaRPr>
          </a:p>
        </p:txBody>
      </p:sp>
      <p:sp>
        <p:nvSpPr>
          <p:cNvPr id="6" name="Rectangle 7"/>
          <p:cNvSpPr txBox="1">
            <a:spLocks noGrp="1" noChangeArrowheads="1"/>
          </p:cNvSpPr>
          <p:nvPr/>
        </p:nvSpPr>
        <p:spPr bwMode="auto">
          <a:xfrm>
            <a:off x="250825" y="6343739"/>
            <a:ext cx="7345363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r>
              <a:rPr lang="en-US" sz="1000" dirty="0" smtClean="0">
                <a:solidFill>
                  <a:schemeClr val="bg1"/>
                </a:solidFill>
              </a:rPr>
              <a:t>UIC – Rail System Department – Dr. Marc ANTONI – </a:t>
            </a:r>
            <a:r>
              <a:rPr lang="en-US" sz="1000" dirty="0" smtClean="0">
                <a:solidFill>
                  <a:schemeClr val="bg1"/>
                </a:solidFill>
              </a:rPr>
              <a:t>24 November </a:t>
            </a:r>
            <a:r>
              <a:rPr lang="en-US" sz="1000" dirty="0" smtClean="0">
                <a:solidFill>
                  <a:schemeClr val="bg1"/>
                </a:solidFill>
              </a:rPr>
              <a:t>2015</a:t>
            </a:r>
            <a:endParaRPr lang="en-US" sz="1000" dirty="0">
              <a:solidFill>
                <a:schemeClr val="bg1"/>
              </a:solidFill>
            </a:endParaRPr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674683" y="6372221"/>
            <a:ext cx="719139" cy="179386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58005F3D-4258-446A-9C04-B8219E6727DF}" type="slidenum">
              <a:rPr lang="en-GB" sz="1000" smtClean="0">
                <a:solidFill>
                  <a:schemeClr val="bg1"/>
                </a:solidFill>
              </a:rPr>
              <a:pPr>
                <a:defRPr/>
              </a:pPr>
              <a:t>20</a:t>
            </a:fld>
            <a:endParaRPr lang="en-GB" sz="10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8" name="Text Box 2"/>
          <p:cNvSpPr txBox="1">
            <a:spLocks noChangeArrowheads="1"/>
          </p:cNvSpPr>
          <p:nvPr/>
        </p:nvSpPr>
        <p:spPr bwMode="auto">
          <a:xfrm>
            <a:off x="971600" y="4653136"/>
            <a:ext cx="4248472" cy="119221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0" tIns="0" rIns="0" bIns="0"/>
          <a:lstStyle/>
          <a:p>
            <a:pPr defTabSz="449263" hangingPunct="0"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US" b="1" i="1" dirty="0" smtClean="0">
                <a:solidFill>
                  <a:srgbClr val="536466"/>
                </a:solidFill>
              </a:rPr>
              <a:t>Dr. </a:t>
            </a:r>
            <a:r>
              <a:rPr lang="en-US" b="1" i="1" dirty="0" smtClean="0">
                <a:solidFill>
                  <a:srgbClr val="536466"/>
                </a:solidFill>
              </a:rPr>
              <a:t>Marc ANTONI</a:t>
            </a:r>
            <a:endParaRPr lang="en-US" b="1" i="1" dirty="0">
              <a:solidFill>
                <a:srgbClr val="536466"/>
              </a:solidFill>
            </a:endParaRPr>
          </a:p>
          <a:p>
            <a:pPr defTabSz="449263" hangingPunct="0"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US" b="1" i="1" dirty="0" smtClean="0">
                <a:solidFill>
                  <a:srgbClr val="536466"/>
                </a:solidFill>
              </a:rPr>
              <a:t>FIRSE</a:t>
            </a:r>
          </a:p>
          <a:p>
            <a:pPr defTabSz="449263" hangingPunct="0"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n-US" b="1" i="1" dirty="0" smtClean="0">
              <a:solidFill>
                <a:srgbClr val="536466"/>
              </a:solidFill>
            </a:endParaRPr>
          </a:p>
          <a:p>
            <a:pPr defTabSz="449263" hangingPunct="0"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US" b="1" i="1" dirty="0" smtClean="0">
                <a:solidFill>
                  <a:srgbClr val="536466"/>
                </a:solidFill>
              </a:rPr>
              <a:t>UIC - </a:t>
            </a:r>
            <a:r>
              <a:rPr lang="en-US" b="1" i="1" dirty="0" smtClean="0">
                <a:solidFill>
                  <a:srgbClr val="536466"/>
                </a:solidFill>
              </a:rPr>
              <a:t>Director </a:t>
            </a:r>
            <a:r>
              <a:rPr lang="en-US" b="1" i="1" dirty="0" smtClean="0">
                <a:solidFill>
                  <a:srgbClr val="536466"/>
                </a:solidFill>
              </a:rPr>
              <a:t>of the Rail System Department</a:t>
            </a:r>
          </a:p>
          <a:p>
            <a:pPr defTabSz="449263" hangingPunct="0"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US" b="1" i="1" dirty="0" smtClean="0">
                <a:solidFill>
                  <a:srgbClr val="536466"/>
                </a:solidFill>
              </a:rPr>
              <a:t> </a:t>
            </a:r>
            <a:r>
              <a:rPr lang="en-US" b="1" i="1" dirty="0" smtClean="0">
                <a:solidFill>
                  <a:srgbClr val="536466"/>
                </a:solidFill>
              </a:rPr>
              <a:t>antoni@uic.org</a:t>
            </a:r>
            <a:endParaRPr lang="fr-FR" b="1" i="1" dirty="0">
              <a:solidFill>
                <a:srgbClr val="536466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5148064" y="1772816"/>
            <a:ext cx="3168352" cy="50405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899592" y="2780928"/>
            <a:ext cx="7319963" cy="441325"/>
            <a:chOff x="408" y="1903"/>
            <a:chExt cx="4611" cy="278"/>
          </a:xfrm>
        </p:grpSpPr>
        <p:sp>
          <p:nvSpPr>
            <p:cNvPr id="21511" name="Rectangle 8"/>
            <p:cNvSpPr>
              <a:spLocks noChangeArrowheads="1"/>
            </p:cNvSpPr>
            <p:nvPr/>
          </p:nvSpPr>
          <p:spPr bwMode="auto">
            <a:xfrm>
              <a:off x="408" y="1971"/>
              <a:ext cx="111" cy="111"/>
            </a:xfrm>
            <a:prstGeom prst="rect">
              <a:avLst/>
            </a:prstGeom>
            <a:solidFill>
              <a:srgbClr val="3B3D3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449263" hangingPunct="0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fr-FR"/>
            </a:p>
          </p:txBody>
        </p:sp>
        <p:sp>
          <p:nvSpPr>
            <p:cNvPr id="21512" name="Rectangle 9"/>
            <p:cNvSpPr>
              <a:spLocks noChangeArrowheads="1"/>
            </p:cNvSpPr>
            <p:nvPr/>
          </p:nvSpPr>
          <p:spPr bwMode="auto">
            <a:xfrm>
              <a:off x="600" y="1971"/>
              <a:ext cx="111" cy="111"/>
            </a:xfrm>
            <a:prstGeom prst="rect">
              <a:avLst/>
            </a:prstGeom>
            <a:solidFill>
              <a:srgbClr val="3B3D3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449263" hangingPunct="0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fr-FR" sz="2200" b="1">
                <a:solidFill>
                  <a:srgbClr val="3B3D3C"/>
                </a:solidFill>
              </a:endParaRPr>
            </a:p>
          </p:txBody>
        </p:sp>
        <p:sp>
          <p:nvSpPr>
            <p:cNvPr id="21513" name="Rectangle 10"/>
            <p:cNvSpPr>
              <a:spLocks noChangeArrowheads="1"/>
            </p:cNvSpPr>
            <p:nvPr/>
          </p:nvSpPr>
          <p:spPr bwMode="auto">
            <a:xfrm>
              <a:off x="789" y="1971"/>
              <a:ext cx="111" cy="111"/>
            </a:xfrm>
            <a:prstGeom prst="rect">
              <a:avLst/>
            </a:prstGeom>
            <a:solidFill>
              <a:srgbClr val="3B3D3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449263" hangingPunct="0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fr-FR" sz="2200" b="1">
                <a:solidFill>
                  <a:srgbClr val="3B3D3C"/>
                </a:solidFill>
              </a:endParaRPr>
            </a:p>
          </p:txBody>
        </p:sp>
        <p:sp>
          <p:nvSpPr>
            <p:cNvPr id="21510" name="Text Box 2"/>
            <p:cNvSpPr txBox="1">
              <a:spLocks noChangeArrowheads="1"/>
            </p:cNvSpPr>
            <p:nvPr/>
          </p:nvSpPr>
          <p:spPr bwMode="auto">
            <a:xfrm>
              <a:off x="1024" y="1903"/>
              <a:ext cx="3995" cy="278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lIns="0" tIns="0" rIns="0" bIns="0"/>
            <a:lstStyle/>
            <a:p>
              <a:pPr defTabSz="449263" hangingPunct="0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GB" sz="2200" b="1" dirty="0">
                  <a:solidFill>
                    <a:srgbClr val="3B3D3C"/>
                  </a:solidFill>
                </a:rPr>
                <a:t>Thank you for your kind attention</a:t>
              </a:r>
            </a:p>
          </p:txBody>
        </p:sp>
      </p:grpSp>
      <p:sp>
        <p:nvSpPr>
          <p:cNvPr id="10" name="Rectangle 7"/>
          <p:cNvSpPr txBox="1">
            <a:spLocks noGrp="1" noChangeArrowheads="1"/>
          </p:cNvSpPr>
          <p:nvPr/>
        </p:nvSpPr>
        <p:spPr bwMode="auto">
          <a:xfrm>
            <a:off x="250825" y="6343739"/>
            <a:ext cx="7345363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r>
              <a:rPr lang="en-US" sz="1000" dirty="0" smtClean="0">
                <a:solidFill>
                  <a:schemeClr val="bg1"/>
                </a:solidFill>
              </a:rPr>
              <a:t>UIC – Rail System Department – Dr. Marc ANTONI – </a:t>
            </a:r>
            <a:r>
              <a:rPr lang="en-US" sz="1000" dirty="0" smtClean="0">
                <a:solidFill>
                  <a:schemeClr val="bg1"/>
                </a:solidFill>
              </a:rPr>
              <a:t>24 November </a:t>
            </a:r>
            <a:r>
              <a:rPr lang="en-US" sz="1000" dirty="0" smtClean="0">
                <a:solidFill>
                  <a:schemeClr val="bg1"/>
                </a:solidFill>
              </a:rPr>
              <a:t>2015</a:t>
            </a:r>
            <a:endParaRPr lang="en-US" sz="1000" dirty="0">
              <a:solidFill>
                <a:schemeClr val="bg1"/>
              </a:solidFill>
            </a:endParaRPr>
          </a:p>
        </p:txBody>
      </p:sp>
      <p:sp>
        <p:nvSpPr>
          <p:cNvPr id="11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684208" y="6372221"/>
            <a:ext cx="719139" cy="179386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58005F3D-4258-446A-9C04-B8219E6727DF}" type="slidenum">
              <a:rPr lang="en-GB" sz="1000" smtClean="0">
                <a:solidFill>
                  <a:schemeClr val="bg1"/>
                </a:solidFill>
              </a:rPr>
              <a:pPr>
                <a:defRPr/>
              </a:pPr>
              <a:t>21</a:t>
            </a:fld>
            <a:endParaRPr lang="en-GB" sz="10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0462" y="744633"/>
            <a:ext cx="8964488" cy="503936"/>
          </a:xfrm>
        </p:spPr>
        <p:txBody>
          <a:bodyPr/>
          <a:lstStyle/>
          <a:p>
            <a:r>
              <a:rPr lang="en-GB" sz="3200" dirty="0" smtClean="0"/>
              <a:t>We live in a connected </a:t>
            </a:r>
            <a:r>
              <a:rPr lang="en-GB" sz="3200" dirty="0" smtClean="0"/>
              <a:t>and open world</a:t>
            </a:r>
            <a:r>
              <a:rPr lang="en-GB" sz="3200" dirty="0" smtClean="0"/>
              <a:t>…</a:t>
            </a:r>
            <a:endParaRPr lang="en-GB" sz="3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8005F3D-4258-446A-9C04-B8219E6727DF}" type="slidenum">
              <a:rPr lang="en-GB" smtClean="0"/>
              <a:pPr>
                <a:defRPr/>
              </a:pPr>
              <a:t>3</a:t>
            </a:fld>
            <a:endParaRPr lang="en-GB" dirty="0"/>
          </a:p>
        </p:txBody>
      </p:sp>
      <p:pic>
        <p:nvPicPr>
          <p:cNvPr id="6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7544" y="1124744"/>
            <a:ext cx="8064500" cy="54959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Oval 6"/>
          <p:cNvSpPr/>
          <p:nvPr/>
        </p:nvSpPr>
        <p:spPr>
          <a:xfrm>
            <a:off x="611560" y="3212976"/>
            <a:ext cx="7704856" cy="3168352"/>
          </a:xfrm>
          <a:prstGeom prst="ellipse">
            <a:avLst/>
          </a:prstGeom>
          <a:solidFill>
            <a:schemeClr val="accent2">
              <a:lumMod val="40000"/>
              <a:lumOff val="60000"/>
              <a:alpha val="57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b="1" dirty="0" smtClean="0">
                <a:solidFill>
                  <a:schemeClr val="tx1"/>
                </a:solidFill>
              </a:rPr>
              <a:t>WIRELESS COMMUNICATIONS</a:t>
            </a:r>
            <a:endParaRPr lang="en-GB" sz="3200" b="1" dirty="0">
              <a:solidFill>
                <a:schemeClr val="tx1"/>
              </a:solidFill>
            </a:endParaRPr>
          </a:p>
        </p:txBody>
      </p:sp>
      <p:sp>
        <p:nvSpPr>
          <p:cNvPr id="8" name="Oval 7"/>
          <p:cNvSpPr/>
          <p:nvPr/>
        </p:nvSpPr>
        <p:spPr>
          <a:xfrm>
            <a:off x="611560" y="1124744"/>
            <a:ext cx="7704856" cy="3168352"/>
          </a:xfrm>
          <a:prstGeom prst="ellipse">
            <a:avLst/>
          </a:prstGeom>
          <a:solidFill>
            <a:schemeClr val="tx2">
              <a:lumMod val="20000"/>
              <a:lumOff val="80000"/>
              <a:alpha val="57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b="1" dirty="0" smtClean="0">
                <a:solidFill>
                  <a:schemeClr val="tx1"/>
                </a:solidFill>
              </a:rPr>
              <a:t>FIXED TRANSMISSION INFRASTRUCTURE</a:t>
            </a:r>
            <a:endParaRPr lang="en-GB" sz="3200" b="1" dirty="0">
              <a:solidFill>
                <a:schemeClr val="tx1"/>
              </a:solidFill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1876847" y="3393951"/>
            <a:ext cx="518457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dirty="0" smtClean="0">
                <a:solidFill>
                  <a:srgbClr val="FF0000"/>
                </a:solidFill>
              </a:rPr>
              <a:t>Especially for signalling critical systems!</a:t>
            </a:r>
            <a:endParaRPr lang="en-GB" sz="2800" dirty="0">
              <a:solidFill>
                <a:srgbClr val="FF0000"/>
              </a:solidFill>
            </a:endParaRPr>
          </a:p>
        </p:txBody>
      </p:sp>
      <p:sp>
        <p:nvSpPr>
          <p:cNvPr id="10" name="Rectangle 7"/>
          <p:cNvSpPr txBox="1">
            <a:spLocks noGrp="1" noChangeArrowheads="1"/>
          </p:cNvSpPr>
          <p:nvPr/>
        </p:nvSpPr>
        <p:spPr bwMode="auto">
          <a:xfrm>
            <a:off x="250825" y="6343739"/>
            <a:ext cx="7345363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r>
              <a:rPr lang="en-US" sz="1000" dirty="0" smtClean="0">
                <a:solidFill>
                  <a:schemeClr val="bg1"/>
                </a:solidFill>
              </a:rPr>
              <a:t>UIC – Rail System Department – Dr. Marc ANTONI – </a:t>
            </a:r>
            <a:r>
              <a:rPr lang="en-US" sz="1000" dirty="0" smtClean="0">
                <a:solidFill>
                  <a:schemeClr val="bg1"/>
                </a:solidFill>
              </a:rPr>
              <a:t>24 November </a:t>
            </a:r>
            <a:r>
              <a:rPr lang="en-US" sz="1000" dirty="0" smtClean="0">
                <a:solidFill>
                  <a:schemeClr val="bg1"/>
                </a:solidFill>
              </a:rPr>
              <a:t>2015</a:t>
            </a:r>
            <a:endParaRPr lang="en-US" sz="1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361055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Title 1"/>
          <p:cNvSpPr>
            <a:spLocks noGrp="1"/>
          </p:cNvSpPr>
          <p:nvPr>
            <p:ph type="title"/>
          </p:nvPr>
        </p:nvSpPr>
        <p:spPr>
          <a:xfrm>
            <a:off x="251520" y="816521"/>
            <a:ext cx="7272338" cy="431800"/>
          </a:xfrm>
        </p:spPr>
        <p:txBody>
          <a:bodyPr/>
          <a:lstStyle/>
          <a:p>
            <a:r>
              <a:rPr lang="en-GB" altLang="en-US" sz="3200" dirty="0" smtClean="0"/>
              <a:t>Cyber Security or Cyber Threat?</a:t>
            </a:r>
            <a:endParaRPr lang="en-GB" sz="3200" dirty="0" smtClean="0"/>
          </a:p>
        </p:txBody>
      </p:sp>
      <p:sp>
        <p:nvSpPr>
          <p:cNvPr id="13" name="Rectangle 4"/>
          <p:cNvSpPr>
            <a:spLocks noChangeArrowheads="1"/>
          </p:cNvSpPr>
          <p:nvPr/>
        </p:nvSpPr>
        <p:spPr bwMode="auto">
          <a:xfrm>
            <a:off x="125412" y="1463452"/>
            <a:ext cx="8873603" cy="446276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</a:bodyPr>
          <a:lstStyle>
            <a:lvl1pPr algn="ctr">
              <a:defRPr>
                <a:solidFill>
                  <a:schemeClr val="tx1"/>
                </a:solidFill>
                <a:latin typeface="Arial" charset="0"/>
                <a:ea typeface="ヒラギノ角ゴ Pro W3" pitchFamily="1" charset="-128"/>
              </a:defRPr>
            </a:lvl1pPr>
            <a:lvl2pPr marL="742950" indent="-285750" algn="ctr">
              <a:defRPr>
                <a:solidFill>
                  <a:schemeClr val="tx1"/>
                </a:solidFill>
                <a:latin typeface="Arial" charset="0"/>
                <a:ea typeface="ヒラギノ角ゴ Pro W3" pitchFamily="1" charset="-128"/>
              </a:defRPr>
            </a:lvl2pPr>
            <a:lvl3pPr marL="1143000" indent="-228600" algn="ctr">
              <a:defRPr>
                <a:solidFill>
                  <a:schemeClr val="tx1"/>
                </a:solidFill>
                <a:latin typeface="Arial" charset="0"/>
                <a:ea typeface="ヒラギノ角ゴ Pro W3" pitchFamily="1" charset="-128"/>
              </a:defRPr>
            </a:lvl3pPr>
            <a:lvl4pPr marL="1600200" indent="-228600" algn="ctr">
              <a:defRPr>
                <a:solidFill>
                  <a:schemeClr val="tx1"/>
                </a:solidFill>
                <a:latin typeface="Arial" charset="0"/>
                <a:ea typeface="ヒラギノ角ゴ Pro W3" pitchFamily="1" charset="-128"/>
              </a:defRPr>
            </a:lvl4pPr>
            <a:lvl5pPr marL="2057400" indent="-228600" algn="ctr">
              <a:defRPr>
                <a:solidFill>
                  <a:schemeClr val="tx1"/>
                </a:solidFill>
                <a:latin typeface="Arial" charset="0"/>
                <a:ea typeface="ヒラギノ角ゴ Pro W3" pitchFamily="1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ヒラギノ角ゴ Pro W3" pitchFamily="1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ヒラギノ角ゴ Pro W3" pitchFamily="1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ヒラギノ角ゴ Pro W3" pitchFamily="1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ヒラギノ角ゴ Pro W3" pitchFamily="1" charset="-128"/>
              </a:defRPr>
            </a:lvl9pPr>
          </a:lstStyle>
          <a:p>
            <a:pPr algn="l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altLang="en-US" sz="2400" b="1" dirty="0">
                <a:solidFill>
                  <a:schemeClr val="tx1">
                    <a:lumMod val="90000"/>
                    <a:lumOff val="10000"/>
                  </a:schemeClr>
                </a:solidFill>
                <a:cs typeface="+mn-cs"/>
              </a:rPr>
              <a:t>The </a:t>
            </a:r>
            <a:r>
              <a:rPr lang="en-GB" altLang="en-US" sz="2400" b="1" dirty="0" smtClean="0">
                <a:solidFill>
                  <a:schemeClr val="tx1">
                    <a:lumMod val="90000"/>
                    <a:lumOff val="10000"/>
                  </a:schemeClr>
                </a:solidFill>
                <a:cs typeface="+mn-cs"/>
              </a:rPr>
              <a:t>UIC </a:t>
            </a:r>
            <a:r>
              <a:rPr lang="en-GB" altLang="en-US" sz="2400" b="1" dirty="0">
                <a:solidFill>
                  <a:schemeClr val="tx1">
                    <a:lumMod val="90000"/>
                    <a:lumOff val="10000"/>
                  </a:schemeClr>
                </a:solidFill>
                <a:cs typeface="+mn-cs"/>
              </a:rPr>
              <a:t>point of </a:t>
            </a:r>
            <a:r>
              <a:rPr lang="en-GB" altLang="en-US" sz="2400" b="1" dirty="0" smtClean="0">
                <a:solidFill>
                  <a:schemeClr val="tx1">
                    <a:lumMod val="90000"/>
                    <a:lumOff val="10000"/>
                  </a:schemeClr>
                </a:solidFill>
                <a:cs typeface="+mn-cs"/>
              </a:rPr>
              <a:t>view:</a:t>
            </a:r>
            <a:endParaRPr lang="en-GB" altLang="en-US" sz="2400" b="1" dirty="0">
              <a:solidFill>
                <a:schemeClr val="tx1">
                  <a:lumMod val="90000"/>
                  <a:lumOff val="10000"/>
                </a:schemeClr>
              </a:solidFill>
              <a:cs typeface="+mn-cs"/>
            </a:endParaRPr>
          </a:p>
          <a:p>
            <a:pPr algn="l" fontAlgn="auto">
              <a:spcBef>
                <a:spcPts val="0"/>
              </a:spcBef>
              <a:spcAft>
                <a:spcPts val="0"/>
              </a:spcAft>
              <a:buFont typeface="Wingdings"/>
              <a:buChar char="à"/>
              <a:defRPr/>
            </a:pPr>
            <a:endParaRPr lang="en-GB" altLang="en-US" sz="2000" dirty="0" smtClean="0">
              <a:solidFill>
                <a:schemeClr val="tx1">
                  <a:lumMod val="90000"/>
                  <a:lumOff val="10000"/>
                </a:schemeClr>
              </a:solidFill>
            </a:endParaRPr>
          </a:p>
          <a:p>
            <a:pPr algn="l" fontAlgn="auto">
              <a:spcBef>
                <a:spcPts val="0"/>
              </a:spcBef>
              <a:spcAft>
                <a:spcPts val="0"/>
              </a:spcAft>
              <a:buFont typeface="Wingdings"/>
              <a:buChar char="à"/>
              <a:defRPr/>
            </a:pPr>
            <a:r>
              <a:rPr lang="en-GB" altLang="en-US" sz="2000" dirty="0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O</a:t>
            </a:r>
            <a:r>
              <a:rPr lang="en-GB" altLang="en-US" sz="2000" dirty="0" smtClean="0">
                <a:solidFill>
                  <a:schemeClr val="tx1">
                    <a:lumMod val="90000"/>
                    <a:lumOff val="10000"/>
                  </a:schemeClr>
                </a:solidFill>
                <a:cs typeface="+mn-cs"/>
              </a:rPr>
              <a:t>ur </a:t>
            </a:r>
            <a:r>
              <a:rPr lang="en-GB" altLang="en-US" sz="2000" dirty="0">
                <a:solidFill>
                  <a:schemeClr val="tx1">
                    <a:lumMod val="90000"/>
                    <a:lumOff val="10000"/>
                  </a:schemeClr>
                </a:solidFill>
                <a:cs typeface="+mn-cs"/>
              </a:rPr>
              <a:t>increasing dependence on cyberspace has brought new risks, risks that key </a:t>
            </a:r>
            <a:r>
              <a:rPr lang="en-GB" altLang="en-US" sz="2000" dirty="0" smtClean="0">
                <a:solidFill>
                  <a:schemeClr val="tx1">
                    <a:lumMod val="90000"/>
                    <a:lumOff val="10000"/>
                  </a:schemeClr>
                </a:solidFill>
                <a:cs typeface="+mn-cs"/>
              </a:rPr>
              <a:t>data, critical functions </a:t>
            </a:r>
            <a:r>
              <a:rPr lang="en-GB" altLang="en-US" sz="2000" dirty="0">
                <a:solidFill>
                  <a:schemeClr val="tx1">
                    <a:lumMod val="90000"/>
                    <a:lumOff val="10000"/>
                  </a:schemeClr>
                </a:solidFill>
                <a:cs typeface="+mn-cs"/>
              </a:rPr>
              <a:t>and systems on which we now rely can be compromised or damaged, in ways that are hard to detect or defend </a:t>
            </a:r>
            <a:r>
              <a:rPr lang="en-GB" altLang="en-US" sz="2000" dirty="0" smtClean="0">
                <a:solidFill>
                  <a:schemeClr val="tx1">
                    <a:lumMod val="90000"/>
                    <a:lumOff val="10000"/>
                  </a:schemeClr>
                </a:solidFill>
                <a:cs typeface="+mn-cs"/>
              </a:rPr>
              <a:t>against</a:t>
            </a:r>
          </a:p>
          <a:p>
            <a:pPr algn="l">
              <a:buFont typeface="Wingdings"/>
              <a:buChar char="à"/>
              <a:defRPr/>
            </a:pPr>
            <a:endParaRPr lang="en-GB" altLang="en-US" sz="2000" dirty="0" smtClean="0">
              <a:solidFill>
                <a:schemeClr val="tx1">
                  <a:lumMod val="90000"/>
                  <a:lumOff val="10000"/>
                </a:schemeClr>
              </a:solidFill>
            </a:endParaRPr>
          </a:p>
          <a:p>
            <a:pPr algn="l">
              <a:buFont typeface="Wingdings"/>
              <a:buChar char="à"/>
              <a:defRPr/>
            </a:pPr>
            <a:r>
              <a:rPr lang="en-GB" altLang="en-US" sz="2000" dirty="0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The safety </a:t>
            </a:r>
            <a:r>
              <a:rPr lang="en-GB" altLang="en-US" sz="2000" dirty="0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and </a:t>
            </a:r>
            <a:r>
              <a:rPr lang="en-GB" altLang="en-US" sz="2000" dirty="0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security </a:t>
            </a:r>
            <a:r>
              <a:rPr lang="en-GB" altLang="en-US" sz="2000" dirty="0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of r</a:t>
            </a:r>
            <a:r>
              <a:rPr lang="en-GB" altLang="en-US" sz="2000" dirty="0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ailways </a:t>
            </a:r>
            <a:r>
              <a:rPr lang="en-GB" altLang="en-US" sz="2000" dirty="0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- which is part of the </a:t>
            </a:r>
            <a:r>
              <a:rPr lang="en-GB" altLang="en-US" sz="2000" dirty="0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critical </a:t>
            </a:r>
            <a:r>
              <a:rPr lang="en-GB" altLang="en-US" sz="2000" dirty="0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n</a:t>
            </a:r>
            <a:r>
              <a:rPr lang="en-GB" altLang="en-US" sz="2000" dirty="0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ational infrastructures - </a:t>
            </a:r>
            <a:r>
              <a:rPr lang="en-GB" altLang="en-US" sz="2000" dirty="0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is essential in supporting the </a:t>
            </a:r>
            <a:r>
              <a:rPr lang="en-GB" altLang="en-US" sz="2000" dirty="0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Governmental </a:t>
            </a:r>
            <a:r>
              <a:rPr lang="en-GB" altLang="en-US" sz="2000" dirty="0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National Security </a:t>
            </a:r>
            <a:r>
              <a:rPr lang="en-GB" altLang="en-US" sz="2000" dirty="0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Strategies</a:t>
            </a:r>
          </a:p>
          <a:p>
            <a:pPr algn="l">
              <a:buFont typeface="Wingdings"/>
              <a:buChar char="à"/>
              <a:defRPr/>
            </a:pPr>
            <a:endParaRPr lang="en-GB" altLang="en-US" sz="2000" dirty="0" smtClean="0">
              <a:solidFill>
                <a:schemeClr val="tx1">
                  <a:lumMod val="90000"/>
                  <a:lumOff val="10000"/>
                </a:schemeClr>
              </a:solidFill>
            </a:endParaRPr>
          </a:p>
          <a:p>
            <a:pPr algn="l">
              <a:buFont typeface="Wingdings"/>
              <a:buChar char="à"/>
              <a:defRPr/>
            </a:pPr>
            <a:r>
              <a:rPr lang="en-GB" altLang="en-US" sz="2000" dirty="0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Railway safety and security are dependant: </a:t>
            </a:r>
            <a:br>
              <a:rPr lang="en-GB" altLang="en-US" sz="2000" dirty="0" smtClean="0">
                <a:solidFill>
                  <a:schemeClr val="tx1">
                    <a:lumMod val="90000"/>
                    <a:lumOff val="10000"/>
                  </a:schemeClr>
                </a:solidFill>
              </a:rPr>
            </a:br>
            <a:r>
              <a:rPr lang="en-GB" altLang="en-US" sz="2000" dirty="0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one can only be demonstrate considering the other </a:t>
            </a:r>
            <a:endParaRPr lang="en-GB" altLang="en-US" sz="2000" dirty="0" smtClean="0">
              <a:solidFill>
                <a:schemeClr val="tx1">
                  <a:lumMod val="90000"/>
                  <a:lumOff val="10000"/>
                </a:schemeClr>
              </a:solidFill>
            </a:endParaRPr>
          </a:p>
          <a:p>
            <a:pPr algn="l" fontAlgn="auto">
              <a:spcBef>
                <a:spcPts val="0"/>
              </a:spcBef>
              <a:spcAft>
                <a:spcPts val="0"/>
              </a:spcAft>
              <a:buFont typeface="Wingdings"/>
              <a:buChar char="à"/>
              <a:defRPr/>
            </a:pPr>
            <a:endParaRPr lang="en-GB" altLang="en-US" sz="2000" dirty="0" smtClean="0">
              <a:solidFill>
                <a:schemeClr val="tx1">
                  <a:lumMod val="90000"/>
                  <a:lumOff val="10000"/>
                </a:schemeClr>
              </a:solidFill>
            </a:endParaRPr>
          </a:p>
          <a:p>
            <a:pPr algn="l" fontAlgn="auto">
              <a:spcBef>
                <a:spcPts val="0"/>
              </a:spcBef>
              <a:spcAft>
                <a:spcPts val="0"/>
              </a:spcAft>
              <a:buFont typeface="Wingdings"/>
              <a:buChar char="à"/>
              <a:defRPr/>
            </a:pPr>
            <a:endParaRPr lang="en-GB" altLang="en-US" sz="2000" dirty="0">
              <a:solidFill>
                <a:schemeClr val="tx1">
                  <a:lumMod val="90000"/>
                  <a:lumOff val="10000"/>
                </a:schemeClr>
              </a:solidFill>
            </a:endParaRPr>
          </a:p>
        </p:txBody>
      </p:sp>
      <p:pic>
        <p:nvPicPr>
          <p:cNvPr id="13319" name="Picture 7" descr="Cyber Threat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84168" y="4005064"/>
            <a:ext cx="2520280" cy="1603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467544" y="5661248"/>
            <a:ext cx="8333794" cy="89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spcAft>
                <a:spcPts val="600"/>
              </a:spcAft>
            </a:pPr>
            <a:r>
              <a:rPr lang="en-GB" altLang="en-US" sz="2000" dirty="0" smtClean="0">
                <a:solidFill>
                  <a:srgbClr val="FF0000"/>
                </a:solidFill>
                <a:latin typeface="Arial" charset="0"/>
                <a:ea typeface="ヒラギノ角ゴ Pro W3" pitchFamily="1" charset="-128"/>
              </a:rPr>
              <a:t>Security has to be considered </a:t>
            </a:r>
            <a:r>
              <a:rPr lang="en-GB" altLang="en-US" sz="2000" dirty="0">
                <a:solidFill>
                  <a:srgbClr val="FF0000"/>
                </a:solidFill>
                <a:latin typeface="Arial" charset="0"/>
                <a:ea typeface="ヒラギノ角ゴ Pro W3" pitchFamily="1" charset="-128"/>
              </a:rPr>
              <a:t>as </a:t>
            </a:r>
            <a:r>
              <a:rPr lang="en-GB" altLang="en-US" sz="2000" dirty="0" smtClean="0">
                <a:solidFill>
                  <a:srgbClr val="FF0000"/>
                </a:solidFill>
                <a:latin typeface="Arial" charset="0"/>
                <a:ea typeface="ヒラギノ角ゴ Pro W3" pitchFamily="1" charset="-128"/>
              </a:rPr>
              <a:t>one of the key elements needed to </a:t>
            </a:r>
            <a:r>
              <a:rPr lang="en-GB" altLang="en-US" sz="2000" dirty="0">
                <a:solidFill>
                  <a:srgbClr val="FF0000"/>
                </a:solidFill>
                <a:latin typeface="Arial" charset="0"/>
                <a:ea typeface="ヒラギノ角ゴ Pro W3" pitchFamily="1" charset="-128"/>
              </a:rPr>
              <a:t>deliver the </a:t>
            </a:r>
            <a:r>
              <a:rPr lang="en-GB" altLang="en-US" sz="2000" dirty="0" smtClean="0">
                <a:solidFill>
                  <a:srgbClr val="FF0000"/>
                </a:solidFill>
                <a:latin typeface="Arial" charset="0"/>
                <a:ea typeface="ヒラギノ角ゴ Pro W3" pitchFamily="1" charset="-128"/>
              </a:rPr>
              <a:t>railway Digitalisation railway programs</a:t>
            </a:r>
            <a:endParaRPr lang="en-GB" altLang="en-US" sz="2000" dirty="0">
              <a:solidFill>
                <a:srgbClr val="FF0000"/>
              </a:solidFill>
              <a:latin typeface="Arial" charset="0"/>
              <a:ea typeface="ヒラギノ角ゴ Pro W3" pitchFamily="1" charset="-128"/>
            </a:endParaRPr>
          </a:p>
        </p:txBody>
      </p:sp>
      <p:sp>
        <p:nvSpPr>
          <p:cNvPr id="8" name="Rectangle 7"/>
          <p:cNvSpPr txBox="1">
            <a:spLocks noGrp="1" noChangeArrowheads="1"/>
          </p:cNvSpPr>
          <p:nvPr/>
        </p:nvSpPr>
        <p:spPr bwMode="auto">
          <a:xfrm>
            <a:off x="250825" y="6343739"/>
            <a:ext cx="7345363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r>
              <a:rPr lang="en-US" sz="1000" dirty="0" smtClean="0">
                <a:solidFill>
                  <a:schemeClr val="bg1"/>
                </a:solidFill>
              </a:rPr>
              <a:t>UIC – Rail System Department – Dr. Marc ANTONI – </a:t>
            </a:r>
            <a:r>
              <a:rPr lang="en-US" sz="1000" dirty="0" smtClean="0">
                <a:solidFill>
                  <a:schemeClr val="bg1"/>
                </a:solidFill>
              </a:rPr>
              <a:t>24 November </a:t>
            </a:r>
            <a:r>
              <a:rPr lang="en-US" sz="1000" dirty="0" smtClean="0">
                <a:solidFill>
                  <a:schemeClr val="bg1"/>
                </a:solidFill>
              </a:rPr>
              <a:t>2015</a:t>
            </a:r>
            <a:endParaRPr lang="en-US" sz="1000" dirty="0">
              <a:solidFill>
                <a:schemeClr val="bg1"/>
              </a:solidFill>
            </a:endParaRPr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665158" y="6343646"/>
            <a:ext cx="719139" cy="179386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58005F3D-4258-446A-9C04-B8219E6727DF}" type="slidenum">
              <a:rPr lang="en-GB" sz="1000" smtClean="0">
                <a:solidFill>
                  <a:schemeClr val="bg1"/>
                </a:solidFill>
              </a:rPr>
              <a:pPr>
                <a:defRPr/>
              </a:pPr>
              <a:t>4</a:t>
            </a:fld>
            <a:endParaRPr lang="en-GB" sz="10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le 11"/>
          <p:cNvSpPr>
            <a:spLocks noGrp="1"/>
          </p:cNvSpPr>
          <p:nvPr>
            <p:ph type="title"/>
          </p:nvPr>
        </p:nvSpPr>
        <p:spPr>
          <a:xfrm>
            <a:off x="238944" y="773088"/>
            <a:ext cx="7272338" cy="431800"/>
          </a:xfrm>
        </p:spPr>
        <p:txBody>
          <a:bodyPr/>
          <a:lstStyle/>
          <a:p>
            <a:r>
              <a:rPr lang="en-GB" sz="3200" dirty="0" smtClean="0"/>
              <a:t>The Bigger Picture</a:t>
            </a:r>
          </a:p>
        </p:txBody>
      </p:sp>
      <p:sp>
        <p:nvSpPr>
          <p:cNvPr id="14339" name="Content Placeholder 12"/>
          <p:cNvSpPr>
            <a:spLocks noGrp="1"/>
          </p:cNvSpPr>
          <p:nvPr>
            <p:ph sz="quarter" idx="14"/>
          </p:nvPr>
        </p:nvSpPr>
        <p:spPr>
          <a:xfrm>
            <a:off x="251520" y="1268760"/>
            <a:ext cx="8640960" cy="5328592"/>
          </a:xfrm>
        </p:spPr>
        <p:txBody>
          <a:bodyPr/>
          <a:lstStyle/>
          <a:p>
            <a:pPr>
              <a:spcAft>
                <a:spcPts val="1200"/>
              </a:spcAft>
            </a:pPr>
            <a:r>
              <a:rPr lang="en-GB" sz="2000" b="1" dirty="0" smtClean="0"/>
              <a:t>There is an increased need to ensure that systems, assets, </a:t>
            </a:r>
            <a:r>
              <a:rPr lang="en-GB" sz="2000" b="1" dirty="0" smtClean="0"/>
              <a:t>services, functions </a:t>
            </a:r>
            <a:r>
              <a:rPr lang="en-GB" sz="2000" b="1" dirty="0" smtClean="0"/>
              <a:t>and data are protected appropriately and this is becoming increasingly harder as we become more </a:t>
            </a:r>
            <a:r>
              <a:rPr lang="en-GB" sz="2000" b="1" dirty="0" smtClean="0"/>
              <a:t>connected.	</a:t>
            </a:r>
            <a:br>
              <a:rPr lang="en-GB" sz="2000" b="1" dirty="0" smtClean="0"/>
            </a:br>
            <a:r>
              <a:rPr lang="en-GB" sz="2000" b="1" dirty="0" smtClean="0"/>
              <a:t>Challenges </a:t>
            </a:r>
            <a:r>
              <a:rPr lang="en-GB" sz="2000" b="1" dirty="0" smtClean="0"/>
              <a:t>that will present themselves from a security perspective include</a:t>
            </a:r>
            <a:r>
              <a:rPr lang="en-GB" sz="2000" b="1" dirty="0" smtClean="0"/>
              <a:t>:</a:t>
            </a:r>
          </a:p>
          <a:p>
            <a:pPr marL="458792" lvl="2" indent="-285750">
              <a:spcAft>
                <a:spcPts val="600"/>
              </a:spcAft>
              <a:buFont typeface="Wingdings" pitchFamily="2" charset="2"/>
              <a:buChar char="Ø"/>
            </a:pPr>
            <a:r>
              <a:rPr lang="en-GB" altLang="en-US" b="0" dirty="0" smtClean="0">
                <a:ea typeface="ヒラギノ角ゴ Pro W3"/>
                <a:cs typeface="ヒラギノ角ゴ Pro W3"/>
              </a:rPr>
              <a:t>Traditional rail systems are moving towards </a:t>
            </a:r>
            <a:r>
              <a:rPr lang="en-GB" altLang="en-US" b="0" u="sng" dirty="0" smtClean="0">
                <a:ea typeface="ヒラギノ角ゴ Pro W3"/>
                <a:cs typeface="ヒラギノ角ゴ Pro W3"/>
              </a:rPr>
              <a:t>open communications protocols </a:t>
            </a:r>
            <a:r>
              <a:rPr lang="en-GB" altLang="en-US" b="0" dirty="0" smtClean="0">
                <a:ea typeface="ヒラギノ角ゴ Pro W3"/>
                <a:cs typeface="ヒラギノ角ゴ Pro W3"/>
              </a:rPr>
              <a:t>that require </a:t>
            </a:r>
            <a:r>
              <a:rPr lang="en-US" altLang="en-US" b="0" dirty="0" smtClean="0">
                <a:ea typeface="ヒラギノ角ゴ Pro W3"/>
                <a:cs typeface="ヒラギノ角ゴ Pro W3"/>
              </a:rPr>
              <a:t>connectivity of systems and services from all parts of the </a:t>
            </a:r>
            <a:r>
              <a:rPr lang="en-US" altLang="en-US" b="0" dirty="0" smtClean="0">
                <a:ea typeface="ヒラギノ角ゴ Pro W3"/>
                <a:cs typeface="ヒラギノ角ゴ Pro W3"/>
              </a:rPr>
              <a:t>business</a:t>
            </a:r>
            <a:r>
              <a:rPr lang="en-US" altLang="en-US" b="0" dirty="0" smtClean="0">
                <a:ea typeface="ヒラギノ角ゴ Pro W3"/>
                <a:cs typeface="ヒラギノ角ゴ Pro W3"/>
                <a:sym typeface="Wingdings" pitchFamily="2" charset="2"/>
              </a:rPr>
              <a:t> </a:t>
            </a:r>
            <a:endParaRPr lang="en-US" altLang="en-US" b="0" dirty="0" smtClean="0">
              <a:ea typeface="ヒラギノ角ゴ Pro W3"/>
              <a:cs typeface="ヒラギノ角ゴ Pro W3"/>
            </a:endParaRPr>
          </a:p>
          <a:p>
            <a:pPr marL="458792" lvl="2" indent="-285750">
              <a:spcAft>
                <a:spcPts val="600"/>
              </a:spcAft>
              <a:buFont typeface="Wingdings" pitchFamily="2" charset="2"/>
              <a:buChar char="Ø"/>
            </a:pPr>
            <a:r>
              <a:rPr lang="en-GB" altLang="en-US" b="0" dirty="0" smtClean="0">
                <a:ea typeface="ヒラギノ角ゴ Pro W3"/>
                <a:cs typeface="ヒラギノ角ゴ Pro W3"/>
              </a:rPr>
              <a:t>Convergence of </a:t>
            </a:r>
            <a:r>
              <a:rPr lang="en-GB" altLang="en-US" b="0" u="sng" dirty="0" smtClean="0">
                <a:ea typeface="ヒラギノ角ゴ Pro W3"/>
                <a:cs typeface="ヒラギノ角ゴ Pro W3"/>
              </a:rPr>
              <a:t>open networks</a:t>
            </a:r>
            <a:r>
              <a:rPr lang="en-GB" altLang="en-US" b="0" dirty="0" smtClean="0">
                <a:ea typeface="ヒラギノ角ゴ Pro W3"/>
                <a:cs typeface="ヒラギノ角ゴ Pro W3"/>
              </a:rPr>
              <a:t> </a:t>
            </a:r>
            <a:r>
              <a:rPr lang="en-GB" altLang="en-US" b="0" dirty="0" smtClean="0">
                <a:ea typeface="ヒラギノ角ゴ Pro W3"/>
                <a:cs typeface="ヒラギノ角ゴ Pro W3"/>
              </a:rPr>
              <a:t>- security</a:t>
            </a:r>
            <a:r>
              <a:rPr lang="en-US" altLang="en-US" b="0" dirty="0" smtClean="0">
                <a:ea typeface="ヒラギノ角ゴ Pro W3"/>
                <a:cs typeface="ヒラギノ角ゴ Pro W3"/>
              </a:rPr>
              <a:t> must be applied end to end and on all </a:t>
            </a:r>
            <a:r>
              <a:rPr lang="en-US" altLang="en-US" b="0" dirty="0" smtClean="0">
                <a:ea typeface="ヒラギノ角ゴ Pro W3"/>
                <a:cs typeface="ヒラギノ角ゴ Pro W3"/>
              </a:rPr>
              <a:t>layers </a:t>
            </a:r>
            <a:r>
              <a:rPr lang="en-US" altLang="en-US" b="0" dirty="0" smtClean="0">
                <a:ea typeface="ヒラギノ角ゴ Pro W3"/>
                <a:cs typeface="ヒラギノ角ゴ Pro W3"/>
                <a:sym typeface="Wingdings" pitchFamily="2" charset="2"/>
              </a:rPr>
              <a:t> </a:t>
            </a:r>
            <a:r>
              <a:rPr lang="en-US" altLang="en-US" b="0" dirty="0" smtClean="0">
                <a:ea typeface="ヒラギノ角ゴ Pro W3"/>
                <a:cs typeface="ヒラギノ角ゴ Pro W3"/>
              </a:rPr>
              <a:t>with the railway particularity that the deny of</a:t>
            </a:r>
            <a:br>
              <a:rPr lang="en-US" altLang="en-US" b="0" dirty="0" smtClean="0">
                <a:ea typeface="ヒラギノ角ゴ Pro W3"/>
                <a:cs typeface="ヒラギノ角ゴ Pro W3"/>
              </a:rPr>
            </a:br>
            <a:r>
              <a:rPr lang="en-US" altLang="en-US" b="0" dirty="0" smtClean="0">
                <a:ea typeface="ヒラギノ角ゴ Pro W3"/>
                <a:cs typeface="ヒラギノ角ゴ Pro W3"/>
              </a:rPr>
              <a:t>service leads to a unsafe operation situation!</a:t>
            </a:r>
            <a:r>
              <a:rPr lang="en-GB" altLang="en-US" b="0" dirty="0" smtClean="0">
                <a:ea typeface="ヒラギノ角ゴ Pro W3"/>
                <a:cs typeface="ヒラギノ角ゴ Pro W3"/>
              </a:rPr>
              <a:t> </a:t>
            </a:r>
          </a:p>
          <a:p>
            <a:pPr marL="458792" lvl="2" indent="-285750">
              <a:spcAft>
                <a:spcPts val="600"/>
              </a:spcAft>
              <a:buFont typeface="Wingdings" pitchFamily="2" charset="2"/>
              <a:buChar char="Ø"/>
            </a:pPr>
            <a:r>
              <a:rPr lang="en-US" altLang="en-US" b="0" dirty="0" smtClean="0">
                <a:ea typeface="ヒラギノ角ゴ Pro W3"/>
                <a:cs typeface="ヒラギノ角ゴ Pro W3"/>
              </a:rPr>
              <a:t>Physical security - is just as important</a:t>
            </a:r>
          </a:p>
          <a:p>
            <a:pPr marL="458792" lvl="2" indent="-285750">
              <a:spcAft>
                <a:spcPts val="600"/>
              </a:spcAft>
              <a:buFont typeface="Wingdings" pitchFamily="2" charset="2"/>
              <a:buChar char="Ø"/>
            </a:pPr>
            <a:r>
              <a:rPr lang="en-GB" altLang="en-US" b="0" dirty="0" smtClean="0">
                <a:ea typeface="ヒラギノ角ゴ Pro W3"/>
                <a:cs typeface="ヒラギノ角ゴ Pro W3"/>
              </a:rPr>
              <a:t>Threats (human and technology based) - are </a:t>
            </a:r>
            <a:r>
              <a:rPr lang="en-GB" altLang="en-US" b="0" dirty="0" smtClean="0">
                <a:ea typeface="ヒラギノ角ゴ Pro W3"/>
                <a:cs typeface="ヒラギノ角ゴ Pro W3"/>
              </a:rPr>
              <a:t>adapting</a:t>
            </a:r>
            <a:br>
              <a:rPr lang="en-GB" altLang="en-US" b="0" dirty="0" smtClean="0">
                <a:ea typeface="ヒラギノ角ゴ Pro W3"/>
                <a:cs typeface="ヒラギノ角ゴ Pro W3"/>
              </a:rPr>
            </a:br>
            <a:r>
              <a:rPr lang="en-GB" altLang="en-US" b="0" dirty="0" smtClean="0">
                <a:ea typeface="ヒラギノ角ゴ Pro W3"/>
                <a:cs typeface="ヒラギノ角ゴ Pro W3"/>
              </a:rPr>
              <a:t>quicker </a:t>
            </a:r>
            <a:r>
              <a:rPr lang="en-GB" altLang="en-US" b="0" dirty="0" smtClean="0">
                <a:ea typeface="ヒラギノ角ゴ Pro W3"/>
                <a:cs typeface="ヒラギノ角ゴ Pro W3"/>
              </a:rPr>
              <a:t>that traditional security detection methods</a:t>
            </a:r>
          </a:p>
          <a:p>
            <a:pPr marL="458792" lvl="2" indent="-285750">
              <a:spcAft>
                <a:spcPts val="600"/>
              </a:spcAft>
              <a:buFont typeface="Wingdings" pitchFamily="2" charset="2"/>
              <a:buChar char="Ø"/>
            </a:pPr>
            <a:r>
              <a:rPr lang="en-GB" altLang="en-US" b="0" dirty="0" smtClean="0">
                <a:ea typeface="ヒラギノ角ゴ Pro W3"/>
                <a:cs typeface="ヒラギノ角ゴ Pro W3"/>
              </a:rPr>
              <a:t>Technology</a:t>
            </a:r>
            <a:r>
              <a:rPr lang="en-US" altLang="en-US" b="0" dirty="0" smtClean="0">
                <a:ea typeface="ヒラギノ角ゴ Pro W3"/>
                <a:cs typeface="ヒラギノ角ゴ Pro W3"/>
              </a:rPr>
              <a:t> deployment makes this harder to control </a:t>
            </a:r>
            <a:r>
              <a:rPr lang="en-US" altLang="en-US" b="0" dirty="0" smtClean="0">
                <a:ea typeface="ヒラギノ角ゴ Pro W3"/>
                <a:cs typeface="ヒラギノ角ゴ Pro W3"/>
              </a:rPr>
              <a:t>and</a:t>
            </a:r>
            <a:br>
              <a:rPr lang="en-US" altLang="en-US" b="0" dirty="0" smtClean="0">
                <a:ea typeface="ヒラギノ角ゴ Pro W3"/>
                <a:cs typeface="ヒラギノ角ゴ Pro W3"/>
              </a:rPr>
            </a:br>
            <a:r>
              <a:rPr lang="en-US" altLang="en-US" b="0" dirty="0" smtClean="0">
                <a:ea typeface="ヒラギノ角ゴ Pro W3"/>
                <a:cs typeface="ヒラギノ角ゴ Pro W3"/>
              </a:rPr>
              <a:t>boundaries </a:t>
            </a:r>
            <a:r>
              <a:rPr lang="en-US" altLang="en-US" b="0" dirty="0" smtClean="0">
                <a:ea typeface="ヒラギノ角ゴ Pro W3"/>
                <a:cs typeface="ヒラギノ角ゴ Pro W3"/>
              </a:rPr>
              <a:t>are becoming blurred. Abnormal</a:t>
            </a:r>
            <a:r>
              <a:rPr lang="en-GB" altLang="en-US" b="0" dirty="0" smtClean="0">
                <a:ea typeface="ヒラギノ角ゴ Pro W3"/>
                <a:cs typeface="ヒラギノ角ゴ Pro W3"/>
              </a:rPr>
              <a:t> behaviour </a:t>
            </a:r>
            <a:r>
              <a:rPr lang="en-GB" altLang="en-US" b="0" dirty="0" smtClean="0">
                <a:ea typeface="ヒラギノ角ゴ Pro W3"/>
                <a:cs typeface="ヒラギノ角ゴ Pro W3"/>
              </a:rPr>
              <a:t/>
            </a:r>
            <a:br>
              <a:rPr lang="en-GB" altLang="en-US" b="0" dirty="0" smtClean="0">
                <a:ea typeface="ヒラギノ角ゴ Pro W3"/>
                <a:cs typeface="ヒラギノ角ゴ Pro W3"/>
              </a:rPr>
            </a:br>
            <a:r>
              <a:rPr lang="en-US" altLang="en-US" b="0" dirty="0" smtClean="0">
                <a:ea typeface="ヒラギノ角ゴ Pro W3"/>
                <a:cs typeface="ヒラギノ角ゴ Pro W3"/>
              </a:rPr>
              <a:t>detection</a:t>
            </a:r>
            <a:r>
              <a:rPr lang="en-GB" altLang="en-US" b="0" dirty="0" smtClean="0">
                <a:ea typeface="ヒラギノ角ゴ Pro W3"/>
                <a:cs typeface="ヒラギノ角ゴ Pro W3"/>
              </a:rPr>
              <a:t> </a:t>
            </a:r>
            <a:r>
              <a:rPr lang="en-GB" altLang="en-US" b="0" dirty="0" smtClean="0">
                <a:ea typeface="ヒラギノ角ゴ Pro W3"/>
                <a:cs typeface="ヒラギノ角ゴ Pro W3"/>
              </a:rPr>
              <a:t>in real-time is becoming harder to detect</a:t>
            </a:r>
          </a:p>
          <a:p>
            <a:pPr marL="287342" lvl="1" indent="-285750">
              <a:spcAft>
                <a:spcPts val="600"/>
              </a:spcAft>
              <a:buFont typeface="Wingdings" pitchFamily="2" charset="2"/>
              <a:buChar char="Ø"/>
            </a:pPr>
            <a:endParaRPr lang="en-GB" altLang="en-US" dirty="0" smtClean="0">
              <a:ea typeface="ヒラギノ角ゴ Pro W3"/>
              <a:cs typeface="ヒラギノ角ゴ Pro W3"/>
            </a:endParaRPr>
          </a:p>
          <a:p>
            <a:pPr lvl="1">
              <a:buSzPct val="100000"/>
            </a:pPr>
            <a:endParaRPr lang="en-GB" dirty="0" smtClean="0"/>
          </a:p>
        </p:txBody>
      </p:sp>
      <p:pic>
        <p:nvPicPr>
          <p:cNvPr id="14342" name="Picture 3" descr="Threat Actors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77063" y="4149080"/>
            <a:ext cx="2666937" cy="20905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3" name="Rectangle 5"/>
          <p:cNvSpPr>
            <a:spLocks noChangeArrowheads="1"/>
          </p:cNvSpPr>
          <p:nvPr/>
        </p:nvSpPr>
        <p:spPr bwMode="auto">
          <a:xfrm>
            <a:off x="422759" y="4437112"/>
            <a:ext cx="6093457" cy="2016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285750" indent="-285750">
              <a:spcAft>
                <a:spcPts val="600"/>
              </a:spcAft>
              <a:buFont typeface="Wingdings" pitchFamily="2" charset="2"/>
              <a:buChar char="Ø"/>
            </a:pPr>
            <a:endParaRPr lang="en-GB" altLang="en-US" sz="1700" b="1" dirty="0">
              <a:ea typeface="ヒラギノ角ゴ Pro W3"/>
              <a:cs typeface="ヒラギノ角ゴ Pro W3"/>
            </a:endParaRPr>
          </a:p>
        </p:txBody>
      </p:sp>
      <p:sp>
        <p:nvSpPr>
          <p:cNvPr id="7" name="Rectangle 7"/>
          <p:cNvSpPr txBox="1">
            <a:spLocks noGrp="1" noChangeArrowheads="1"/>
          </p:cNvSpPr>
          <p:nvPr/>
        </p:nvSpPr>
        <p:spPr bwMode="auto">
          <a:xfrm>
            <a:off x="250825" y="6343739"/>
            <a:ext cx="7345363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r>
              <a:rPr lang="en-US" sz="1000" dirty="0" smtClean="0">
                <a:solidFill>
                  <a:schemeClr val="bg1"/>
                </a:solidFill>
              </a:rPr>
              <a:t>UIC – Rail System Department – Dr. Marc ANTONI – </a:t>
            </a:r>
            <a:r>
              <a:rPr lang="en-US" sz="1000" dirty="0" smtClean="0">
                <a:solidFill>
                  <a:schemeClr val="bg1"/>
                </a:solidFill>
              </a:rPr>
              <a:t>24 November </a:t>
            </a:r>
            <a:r>
              <a:rPr lang="en-US" sz="1000" dirty="0" smtClean="0">
                <a:solidFill>
                  <a:schemeClr val="bg1"/>
                </a:solidFill>
              </a:rPr>
              <a:t>2015</a:t>
            </a:r>
            <a:endParaRPr lang="en-US" sz="1000" dirty="0">
              <a:solidFill>
                <a:schemeClr val="bg1"/>
              </a:solidFill>
            </a:endParaRPr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731833" y="6372221"/>
            <a:ext cx="719139" cy="179386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58005F3D-4258-446A-9C04-B8219E6727DF}" type="slidenum">
              <a:rPr lang="en-GB" sz="1000" smtClean="0">
                <a:solidFill>
                  <a:schemeClr val="bg1"/>
                </a:solidFill>
              </a:rPr>
              <a:pPr>
                <a:defRPr/>
              </a:pPr>
              <a:t>5</a:t>
            </a:fld>
            <a:endParaRPr lang="en-GB" sz="10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-164529" y="696000"/>
            <a:ext cx="71379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b="1" kern="0" dirty="0">
                <a:solidFill>
                  <a:srgbClr val="506361"/>
                </a:solidFill>
                <a:latin typeface="Arial"/>
              </a:rPr>
              <a:t>Cyber </a:t>
            </a:r>
            <a:r>
              <a:rPr lang="en-GB" sz="3200" b="1" kern="0" dirty="0" smtClean="0">
                <a:solidFill>
                  <a:srgbClr val="506361"/>
                </a:solidFill>
                <a:latin typeface="Arial"/>
              </a:rPr>
              <a:t>involvement </a:t>
            </a:r>
            <a:r>
              <a:rPr lang="en-GB" sz="3200" b="1" kern="0" dirty="0">
                <a:solidFill>
                  <a:srgbClr val="506361"/>
                </a:solidFill>
                <a:latin typeface="Arial"/>
              </a:rPr>
              <a:t>in m</a:t>
            </a:r>
            <a:r>
              <a:rPr lang="en-GB" sz="3200" b="1" kern="0" dirty="0" smtClean="0">
                <a:solidFill>
                  <a:srgbClr val="506361"/>
                </a:solidFill>
                <a:latin typeface="Arial"/>
              </a:rPr>
              <a:t>any </a:t>
            </a:r>
            <a:r>
              <a:rPr lang="en-GB" sz="3200" b="1" kern="0" dirty="0">
                <a:solidFill>
                  <a:srgbClr val="506361"/>
                </a:solidFill>
                <a:latin typeface="Arial"/>
              </a:rPr>
              <a:t>r</a:t>
            </a:r>
            <a:r>
              <a:rPr lang="en-GB" sz="3200" b="1" kern="0" dirty="0" smtClean="0">
                <a:solidFill>
                  <a:srgbClr val="506361"/>
                </a:solidFill>
                <a:latin typeface="Arial"/>
              </a:rPr>
              <a:t>isks</a:t>
            </a:r>
            <a:endParaRPr lang="en-GB" sz="3200" b="1" kern="0" dirty="0">
              <a:solidFill>
                <a:srgbClr val="506361"/>
              </a:solidFill>
              <a:latin typeface="Arial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23528" y="1693193"/>
            <a:ext cx="88204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kern="0" dirty="0" smtClean="0">
                <a:solidFill>
                  <a:srgbClr val="3C3C3C"/>
                </a:solidFill>
                <a:latin typeface="Arial"/>
              </a:rPr>
              <a:t>Cyber risk has also been identified at a global level (Davos 2015)</a:t>
            </a:r>
            <a:endParaRPr lang="en-GB" sz="2000" b="1" kern="0" dirty="0">
              <a:solidFill>
                <a:srgbClr val="3C3C3C"/>
              </a:solidFill>
              <a:latin typeface="Arial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574343" y="6091887"/>
            <a:ext cx="2174121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spcBef>
                <a:spcPts val="1500"/>
              </a:spcBef>
            </a:pPr>
            <a:r>
              <a:rPr lang="en-GB" sz="1200" dirty="0" smtClean="0">
                <a:solidFill>
                  <a:schemeClr val="tx2"/>
                </a:solidFill>
              </a:rPr>
              <a:t>Source: World Economic Forum</a:t>
            </a:r>
          </a:p>
        </p:txBody>
      </p:sp>
      <p:grpSp>
        <p:nvGrpSpPr>
          <p:cNvPr id="2" name="Group 7"/>
          <p:cNvGrpSpPr/>
          <p:nvPr/>
        </p:nvGrpSpPr>
        <p:grpSpPr>
          <a:xfrm>
            <a:off x="135652" y="2276873"/>
            <a:ext cx="8828836" cy="3744415"/>
            <a:chOff x="135652" y="2276873"/>
            <a:chExt cx="8828836" cy="3744415"/>
          </a:xfrm>
        </p:grpSpPr>
        <p:pic>
          <p:nvPicPr>
            <p:cNvPr id="37" name="Picture 36"/>
            <p:cNvPicPr>
              <a:picLocks noChangeAspect="1"/>
            </p:cNvPicPr>
            <p:nvPr/>
          </p:nvPicPr>
          <p:blipFill rotWithShape="1">
            <a:blip r:embed="rId3" cstate="print"/>
            <a:srcRect l="4168" t="22031" r="4497" b="10429"/>
            <a:stretch/>
          </p:blipFill>
          <p:spPr>
            <a:xfrm>
              <a:off x="135652" y="2276873"/>
              <a:ext cx="8828836" cy="3672407"/>
            </a:xfrm>
            <a:prstGeom prst="rect">
              <a:avLst/>
            </a:prstGeom>
          </p:spPr>
        </p:pic>
        <p:sp>
          <p:nvSpPr>
            <p:cNvPr id="6" name="Oval 5"/>
            <p:cNvSpPr/>
            <p:nvPr/>
          </p:nvSpPr>
          <p:spPr>
            <a:xfrm>
              <a:off x="7596336" y="5517232"/>
              <a:ext cx="1152128" cy="504056"/>
            </a:xfrm>
            <a:prstGeom prst="ellipse">
              <a:avLst/>
            </a:prstGeom>
            <a:noFill/>
            <a:ln w="4762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" name="Right Arrow 6"/>
            <p:cNvSpPr/>
            <p:nvPr/>
          </p:nvSpPr>
          <p:spPr>
            <a:xfrm rot="10800000">
              <a:off x="1954217" y="5411429"/>
              <a:ext cx="504056" cy="252028"/>
            </a:xfrm>
            <a:prstGeom prst="rightArrow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8" name="Right Arrow 37"/>
            <p:cNvSpPr/>
            <p:nvPr/>
          </p:nvSpPr>
          <p:spPr>
            <a:xfrm rot="10800000">
              <a:off x="1672222" y="5718272"/>
              <a:ext cx="504056" cy="252028"/>
            </a:xfrm>
            <a:prstGeom prst="rightArrow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9" name="Right Arrow 38"/>
            <p:cNvSpPr/>
            <p:nvPr/>
          </p:nvSpPr>
          <p:spPr>
            <a:xfrm rot="10800000">
              <a:off x="6837341" y="4797152"/>
              <a:ext cx="504056" cy="252028"/>
            </a:xfrm>
            <a:prstGeom prst="rightArrow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2" name="Rectangle 7"/>
          <p:cNvSpPr txBox="1">
            <a:spLocks noGrp="1" noChangeArrowheads="1"/>
          </p:cNvSpPr>
          <p:nvPr/>
        </p:nvSpPr>
        <p:spPr bwMode="auto">
          <a:xfrm>
            <a:off x="250825" y="6343739"/>
            <a:ext cx="7345363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r>
              <a:rPr lang="en-US" sz="1000" dirty="0" smtClean="0">
                <a:solidFill>
                  <a:schemeClr val="bg1"/>
                </a:solidFill>
              </a:rPr>
              <a:t>UIC – Rail System Department – Dr. Marc ANTONI – </a:t>
            </a:r>
            <a:r>
              <a:rPr lang="en-US" sz="1000" dirty="0" smtClean="0">
                <a:solidFill>
                  <a:schemeClr val="bg1"/>
                </a:solidFill>
              </a:rPr>
              <a:t>24 November </a:t>
            </a:r>
            <a:r>
              <a:rPr lang="en-US" sz="1000" dirty="0" smtClean="0">
                <a:solidFill>
                  <a:schemeClr val="bg1"/>
                </a:solidFill>
              </a:rPr>
              <a:t>2015</a:t>
            </a:r>
            <a:endParaRPr lang="en-US" sz="1000" dirty="0">
              <a:solidFill>
                <a:schemeClr val="bg1"/>
              </a:solidFill>
            </a:endParaRPr>
          </a:p>
        </p:txBody>
      </p:sp>
      <p:sp>
        <p:nvSpPr>
          <p:cNvPr id="13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722308" y="6372221"/>
            <a:ext cx="719139" cy="179386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58005F3D-4258-446A-9C04-B8219E6727DF}" type="slidenum">
              <a:rPr lang="en-GB" sz="1000" smtClean="0">
                <a:solidFill>
                  <a:schemeClr val="bg1"/>
                </a:solidFill>
              </a:rPr>
              <a:pPr>
                <a:defRPr/>
              </a:pPr>
              <a:t>6</a:t>
            </a:fld>
            <a:endParaRPr lang="en-GB" sz="1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22001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294967295"/>
          </p:nvPr>
        </p:nvSpPr>
        <p:spPr>
          <a:xfrm>
            <a:off x="8705850" y="6561138"/>
            <a:ext cx="171450" cy="180975"/>
          </a:xfrm>
          <a:prstGeom prst="rect">
            <a:avLst/>
          </a:prstGeom>
        </p:spPr>
        <p:txBody>
          <a:bodyPr/>
          <a:lstStyle/>
          <a:p>
            <a:r>
              <a:rPr lang="en-GB" smtClean="0"/>
              <a:t>Page </a:t>
            </a:r>
            <a:fld id="{60BB0AF9-7319-46DA-8993-2AE0CEA075A2}" type="slidenum">
              <a:rPr lang="en-GB" smtClean="0"/>
              <a:pPr/>
              <a:t>7</a:t>
            </a:fld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23528" y="1633290"/>
            <a:ext cx="4971048" cy="4676030"/>
          </a:xfrm>
          <a:prstGeom prst="rect">
            <a:avLst/>
          </a:prstGeom>
        </p:spPr>
      </p:pic>
      <p:pic>
        <p:nvPicPr>
          <p:cNvPr id="4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587751" y="1758404"/>
            <a:ext cx="3160713" cy="4406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itle 1"/>
          <p:cNvSpPr txBox="1">
            <a:spLocks/>
          </p:cNvSpPr>
          <p:nvPr/>
        </p:nvSpPr>
        <p:spPr bwMode="auto">
          <a:xfrm>
            <a:off x="117475" y="539749"/>
            <a:ext cx="9001125" cy="6962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 i="1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 i="1">
                <a:solidFill>
                  <a:schemeClr val="tx2"/>
                </a:solidFill>
                <a:latin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 i="1">
                <a:solidFill>
                  <a:schemeClr val="tx2"/>
                </a:solidFill>
                <a:latin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 i="1">
                <a:solidFill>
                  <a:schemeClr val="tx2"/>
                </a:solidFill>
                <a:latin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 i="1">
                <a:solidFill>
                  <a:schemeClr val="tx2"/>
                </a:solidFill>
                <a:latin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800" b="1" i="1">
                <a:solidFill>
                  <a:schemeClr val="tx2"/>
                </a:solidFill>
                <a:latin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800" b="1" i="1">
                <a:solidFill>
                  <a:schemeClr val="tx2"/>
                </a:solidFill>
                <a:latin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800" b="1" i="1">
                <a:solidFill>
                  <a:schemeClr val="tx2"/>
                </a:solidFill>
                <a:latin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800" b="1" i="1">
                <a:solidFill>
                  <a:schemeClr val="tx2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en-US" altLang="en-US" sz="3200" i="0" kern="0" dirty="0" smtClean="0">
                <a:solidFill>
                  <a:srgbClr val="506361"/>
                </a:solidFill>
                <a:latin typeface="Arial"/>
                <a:ea typeface="+mn-ea"/>
                <a:cs typeface="+mn-cs"/>
              </a:rPr>
              <a:t>What does it have to do with me? </a:t>
            </a:r>
          </a:p>
          <a:p>
            <a:pPr>
              <a:defRPr/>
            </a:pPr>
            <a:r>
              <a:rPr lang="en-US" altLang="en-US" i="0" kern="0" dirty="0" smtClean="0">
                <a:solidFill>
                  <a:srgbClr val="506361"/>
                </a:solidFill>
                <a:latin typeface="Arial"/>
                <a:ea typeface="+mn-ea"/>
                <a:cs typeface="+mn-cs"/>
              </a:rPr>
              <a:t>Surely it won’t happen to us</a:t>
            </a:r>
          </a:p>
        </p:txBody>
      </p:sp>
      <p:sp>
        <p:nvSpPr>
          <p:cNvPr id="6" name="Rectangle 7"/>
          <p:cNvSpPr txBox="1">
            <a:spLocks noGrp="1" noChangeArrowheads="1"/>
          </p:cNvSpPr>
          <p:nvPr/>
        </p:nvSpPr>
        <p:spPr bwMode="auto">
          <a:xfrm>
            <a:off x="250825" y="6343739"/>
            <a:ext cx="7345363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r>
              <a:rPr lang="en-US" sz="1000" dirty="0" smtClean="0">
                <a:solidFill>
                  <a:schemeClr val="bg1"/>
                </a:solidFill>
              </a:rPr>
              <a:t>UIC – Rail System Department – Dr. Marc ANTONI – </a:t>
            </a:r>
            <a:r>
              <a:rPr lang="en-US" sz="1000" dirty="0" smtClean="0">
                <a:solidFill>
                  <a:schemeClr val="bg1"/>
                </a:solidFill>
              </a:rPr>
              <a:t>24 November </a:t>
            </a:r>
            <a:r>
              <a:rPr lang="en-US" sz="1000" dirty="0" smtClean="0">
                <a:solidFill>
                  <a:schemeClr val="bg1"/>
                </a:solidFill>
              </a:rPr>
              <a:t>2015</a:t>
            </a:r>
            <a:endParaRPr lang="en-US" sz="1000" dirty="0">
              <a:solidFill>
                <a:schemeClr val="bg1"/>
              </a:solidFill>
            </a:endParaRPr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731833" y="6372221"/>
            <a:ext cx="719139" cy="179386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58005F3D-4258-446A-9C04-B8219E6727DF}" type="slidenum">
              <a:rPr lang="en-GB" sz="1000" smtClean="0">
                <a:solidFill>
                  <a:schemeClr val="bg1"/>
                </a:solidFill>
              </a:rPr>
              <a:pPr>
                <a:defRPr/>
              </a:pPr>
              <a:t>7</a:t>
            </a:fld>
            <a:endParaRPr lang="en-GB" sz="1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02449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2"/>
          <p:cNvGrpSpPr>
            <a:grpSpLocks/>
          </p:cNvGrpSpPr>
          <p:nvPr/>
        </p:nvGrpSpPr>
        <p:grpSpPr bwMode="auto">
          <a:xfrm rot="-405923">
            <a:off x="292100" y="2060575"/>
            <a:ext cx="5194300" cy="2209800"/>
            <a:chOff x="2616" y="5072"/>
            <a:chExt cx="3272" cy="1392"/>
          </a:xfrm>
        </p:grpSpPr>
        <p:sp>
          <p:nvSpPr>
            <p:cNvPr id="43033" name="Rectangle 16"/>
            <p:cNvSpPr>
              <a:spLocks noChangeArrowheads="1"/>
            </p:cNvSpPr>
            <p:nvPr/>
          </p:nvSpPr>
          <p:spPr bwMode="auto">
            <a:xfrm>
              <a:off x="2616" y="5072"/>
              <a:ext cx="3272" cy="139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rgbClr val="E0E0E0"/>
                </a:gs>
              </a:gsLst>
              <a:lin ang="5400000" scaled="1"/>
            </a:gradFill>
            <a:ln w="317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chemeClr val="folHlink"/>
                </a:buClr>
                <a:buSzPct val="50000"/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folHlink"/>
                </a:buClr>
                <a:buSzPct val="50000"/>
                <a:buFont typeface="Arial" pitchFamily="34" charset="0"/>
                <a:buChar char="►"/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folHlink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folHlink"/>
                </a:buClr>
                <a:buFont typeface="Arial" pitchFamily="34" charset="0"/>
                <a:buChar char="-"/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folHlink"/>
                </a:buClr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endParaRPr lang="en-US" altLang="en-US">
                <a:solidFill>
                  <a:schemeClr val="tx2"/>
                </a:solidFill>
              </a:endParaRPr>
            </a:p>
          </p:txBody>
        </p:sp>
        <p:sp>
          <p:nvSpPr>
            <p:cNvPr id="43034" name="Rectangle 17"/>
            <p:cNvSpPr>
              <a:spLocks noChangeAspect="1" noChangeArrowheads="1"/>
            </p:cNvSpPr>
            <p:nvPr/>
          </p:nvSpPr>
          <p:spPr bwMode="auto">
            <a:xfrm>
              <a:off x="2747" y="5230"/>
              <a:ext cx="3013" cy="5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lr>
                  <a:schemeClr val="folHlink"/>
                </a:buClr>
                <a:buSzPct val="50000"/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folHlink"/>
                </a:buClr>
                <a:buSzPct val="50000"/>
                <a:buFont typeface="Arial" pitchFamily="34" charset="0"/>
                <a:buChar char="►"/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folHlink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folHlink"/>
                </a:buClr>
                <a:buFont typeface="Arial" pitchFamily="34" charset="0"/>
                <a:buChar char="-"/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folHlink"/>
                </a:buClr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>
                <a:lnSpc>
                  <a:spcPct val="80000"/>
                </a:lnSpc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GB" altLang="en-US" sz="3200" b="1">
                  <a:solidFill>
                    <a:schemeClr val="tx2"/>
                  </a:solidFill>
                  <a:latin typeface="Times New Roman" pitchFamily="18" charset="0"/>
                  <a:ea typeface="ヒラギノ角ゴ Pro W3"/>
                  <a:cs typeface="ヒラギノ角ゴ Pro W3"/>
                </a:rPr>
                <a:t>DDoS attack on US Rail Signalling System</a:t>
              </a:r>
            </a:p>
          </p:txBody>
        </p:sp>
        <p:sp>
          <p:nvSpPr>
            <p:cNvPr id="43035" name="Rectangle 18"/>
            <p:cNvSpPr>
              <a:spLocks noChangeArrowheads="1"/>
            </p:cNvSpPr>
            <p:nvPr/>
          </p:nvSpPr>
          <p:spPr bwMode="auto">
            <a:xfrm>
              <a:off x="5272" y="5122"/>
              <a:ext cx="534" cy="1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Clr>
                  <a:schemeClr val="folHlink"/>
                </a:buClr>
                <a:buSzPct val="50000"/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folHlink"/>
                </a:buClr>
                <a:buSzPct val="50000"/>
                <a:buFont typeface="Arial" pitchFamily="34" charset="0"/>
                <a:buChar char="►"/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folHlink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folHlink"/>
                </a:buClr>
                <a:buFont typeface="Arial" pitchFamily="34" charset="0"/>
                <a:buChar char="-"/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folHlink"/>
                </a:buClr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GB" altLang="en-US" sz="1200" b="1">
                  <a:solidFill>
                    <a:schemeClr val="tx2"/>
                  </a:solidFill>
                  <a:latin typeface="Times New Roman" pitchFamily="18" charset="0"/>
                  <a:ea typeface="ヒラギノ角ゴ Pro W3"/>
                  <a:cs typeface="ヒラギノ角ゴ Pro W3"/>
                </a:rPr>
                <a:t>DEC 2011</a:t>
              </a:r>
            </a:p>
          </p:txBody>
        </p:sp>
        <p:sp>
          <p:nvSpPr>
            <p:cNvPr id="43036" name="Rectangle 19"/>
            <p:cNvSpPr>
              <a:spLocks noChangeArrowheads="1"/>
            </p:cNvSpPr>
            <p:nvPr/>
          </p:nvSpPr>
          <p:spPr bwMode="auto">
            <a:xfrm>
              <a:off x="2736" y="5746"/>
              <a:ext cx="3121" cy="63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lr>
                  <a:schemeClr val="folHlink"/>
                </a:buClr>
                <a:buSzPct val="50000"/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folHlink"/>
                </a:buClr>
                <a:buSzPct val="50000"/>
                <a:buFont typeface="Arial" pitchFamily="34" charset="0"/>
                <a:buChar char="►"/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folHlink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folHlink"/>
                </a:buClr>
                <a:buFont typeface="Arial" pitchFamily="34" charset="0"/>
                <a:buChar char="-"/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folHlink"/>
                </a:buClr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GB" altLang="en-US" sz="1500">
                  <a:solidFill>
                    <a:schemeClr val="tx2"/>
                  </a:solidFill>
                  <a:latin typeface="Times New Roman" pitchFamily="18" charset="0"/>
                  <a:ea typeface="ヒラギノ角ゴ Pro W3"/>
                  <a:cs typeface="ヒラギノ角ゴ Pro W3"/>
                </a:rPr>
                <a:t>Denial of Service (DDoS) attack against train track control point switch gear. Primary routers/servers controlling track signals could not be deemed 100% reliable and commuter train service held to 15 mph.</a:t>
              </a:r>
              <a:endParaRPr lang="en-US" altLang="en-US" sz="1500">
                <a:solidFill>
                  <a:schemeClr val="tx2"/>
                </a:solidFill>
                <a:latin typeface="Times New Roman" pitchFamily="18" charset="0"/>
                <a:ea typeface="ヒラギノ角ゴ Pro W3"/>
                <a:cs typeface="ヒラギノ角ゴ Pro W3"/>
              </a:endParaRPr>
            </a:p>
          </p:txBody>
        </p:sp>
      </p:grpSp>
      <p:grpSp>
        <p:nvGrpSpPr>
          <p:cNvPr id="3" name="Group 48"/>
          <p:cNvGrpSpPr>
            <a:grpSpLocks/>
          </p:cNvGrpSpPr>
          <p:nvPr/>
        </p:nvGrpSpPr>
        <p:grpSpPr bwMode="auto">
          <a:xfrm rot="603594">
            <a:off x="3594100" y="3343275"/>
            <a:ext cx="5484813" cy="2425700"/>
            <a:chOff x="2216" y="2378"/>
            <a:chExt cx="3455" cy="1528"/>
          </a:xfrm>
        </p:grpSpPr>
        <p:grpSp>
          <p:nvGrpSpPr>
            <p:cNvPr id="4" name="Group 46"/>
            <p:cNvGrpSpPr>
              <a:grpSpLocks/>
            </p:cNvGrpSpPr>
            <p:nvPr/>
          </p:nvGrpSpPr>
          <p:grpSpPr bwMode="auto">
            <a:xfrm>
              <a:off x="2216" y="2378"/>
              <a:ext cx="3455" cy="1528"/>
              <a:chOff x="2216" y="2378"/>
              <a:chExt cx="3455" cy="1528"/>
            </a:xfrm>
          </p:grpSpPr>
          <p:sp>
            <p:nvSpPr>
              <p:cNvPr id="43030" name="Rectangle 13"/>
              <p:cNvSpPr>
                <a:spLocks noChangeArrowheads="1"/>
              </p:cNvSpPr>
              <p:nvPr/>
            </p:nvSpPr>
            <p:spPr bwMode="auto">
              <a:xfrm rot="-120000">
                <a:off x="2216" y="2378"/>
                <a:ext cx="3320" cy="1528"/>
              </a:xfrm>
              <a:prstGeom prst="rect">
                <a:avLst/>
              </a:prstGeom>
              <a:gradFill rotWithShape="0">
                <a:gsLst>
                  <a:gs pos="0">
                    <a:schemeClr val="bg1"/>
                  </a:gs>
                  <a:gs pos="100000">
                    <a:srgbClr val="E0E0E0"/>
                  </a:gs>
                </a:gsLst>
                <a:lin ang="5400000" scaled="1"/>
              </a:gradFill>
              <a:ln w="3175">
                <a:solidFill>
                  <a:srgbClr val="969696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lr>
                    <a:schemeClr val="folHlink"/>
                  </a:buClr>
                  <a:buSzPct val="50000"/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lr>
                    <a:schemeClr val="folHlink"/>
                  </a:buClr>
                  <a:buSzPct val="50000"/>
                  <a:buFont typeface="Arial" pitchFamily="34" charset="0"/>
                  <a:buChar char="►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lr>
                    <a:schemeClr val="folHlink"/>
                  </a:buClr>
                  <a:buChar char="•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lr>
                    <a:schemeClr val="folHlink"/>
                  </a:buClr>
                  <a:buFont typeface="Arial" pitchFamily="34" charset="0"/>
                  <a:buChar char="-"/>
                  <a:defRPr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lr>
                    <a:schemeClr val="folHlink"/>
                  </a:buClr>
                  <a:defRPr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defRPr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defRPr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defRPr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defRPr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  <a:buClrTx/>
                  <a:buSzTx/>
                  <a:buFontTx/>
                  <a:buNone/>
                </a:pPr>
                <a:endParaRPr lang="en-US" altLang="en-US">
                  <a:solidFill>
                    <a:schemeClr val="tx2"/>
                  </a:solidFill>
                </a:endParaRPr>
              </a:p>
            </p:txBody>
          </p:sp>
          <p:sp>
            <p:nvSpPr>
              <p:cNvPr id="43031" name="Rectangle 12"/>
              <p:cNvSpPr>
                <a:spLocks noChangeAspect="1" noChangeArrowheads="1"/>
              </p:cNvSpPr>
              <p:nvPr/>
            </p:nvSpPr>
            <p:spPr bwMode="auto">
              <a:xfrm rot="-120000">
                <a:off x="2308" y="2536"/>
                <a:ext cx="3229" cy="8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spcBef>
                    <a:spcPct val="20000"/>
                  </a:spcBef>
                  <a:buClr>
                    <a:schemeClr val="folHlink"/>
                  </a:buClr>
                  <a:buSzPct val="50000"/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lr>
                    <a:schemeClr val="folHlink"/>
                  </a:buClr>
                  <a:buSzPct val="50000"/>
                  <a:buFont typeface="Arial" pitchFamily="34" charset="0"/>
                  <a:buChar char="►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lr>
                    <a:schemeClr val="folHlink"/>
                  </a:buClr>
                  <a:buChar char="•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lr>
                    <a:schemeClr val="folHlink"/>
                  </a:buClr>
                  <a:buFont typeface="Arial" pitchFamily="34" charset="0"/>
                  <a:buChar char="-"/>
                  <a:defRPr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lr>
                    <a:schemeClr val="folHlink"/>
                  </a:buClr>
                  <a:defRPr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defRPr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defRPr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defRPr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defRPr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>
                  <a:spcBef>
                    <a:spcPct val="50000"/>
                  </a:spcBef>
                  <a:buClrTx/>
                  <a:buSzTx/>
                  <a:buFontTx/>
                  <a:buNone/>
                </a:pPr>
                <a:r>
                  <a:rPr lang="en-GB" altLang="en-US" sz="2800" b="1">
                    <a:solidFill>
                      <a:schemeClr val="tx2"/>
                    </a:solidFill>
                    <a:latin typeface="Times New Roman" pitchFamily="18" charset="0"/>
                    <a:ea typeface="ヒラギノ角ゴ Pro W3"/>
                    <a:cs typeface="ヒラギノ角ゴ Pro W3"/>
                  </a:rPr>
                  <a:t>Computer Hackers </a:t>
                </a:r>
                <a:br>
                  <a:rPr lang="en-GB" altLang="en-US" sz="2800" b="1">
                    <a:solidFill>
                      <a:schemeClr val="tx2"/>
                    </a:solidFill>
                    <a:latin typeface="Times New Roman" pitchFamily="18" charset="0"/>
                    <a:ea typeface="ヒラギノ角ゴ Pro W3"/>
                    <a:cs typeface="ヒラギノ角ゴ Pro W3"/>
                  </a:rPr>
                </a:br>
                <a:r>
                  <a:rPr lang="en-GB" altLang="en-US" sz="2800" b="1">
                    <a:solidFill>
                      <a:schemeClr val="tx2"/>
                    </a:solidFill>
                    <a:latin typeface="Times New Roman" pitchFamily="18" charset="0"/>
                    <a:ea typeface="ヒラギノ角ゴ Pro W3"/>
                    <a:cs typeface="ヒラギノ角ゴ Pro W3"/>
                  </a:rPr>
                  <a:t>‘Could bring rail network to a standstill’</a:t>
                </a:r>
              </a:p>
            </p:txBody>
          </p:sp>
          <p:sp>
            <p:nvSpPr>
              <p:cNvPr id="43032" name="Rectangle 15"/>
              <p:cNvSpPr>
                <a:spLocks noChangeArrowheads="1"/>
              </p:cNvSpPr>
              <p:nvPr/>
            </p:nvSpPr>
            <p:spPr bwMode="auto">
              <a:xfrm rot="-120000">
                <a:off x="2326" y="3308"/>
                <a:ext cx="3345" cy="40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spcBef>
                    <a:spcPct val="20000"/>
                  </a:spcBef>
                  <a:buClr>
                    <a:schemeClr val="folHlink"/>
                  </a:buClr>
                  <a:buSzPct val="50000"/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lr>
                    <a:schemeClr val="folHlink"/>
                  </a:buClr>
                  <a:buSzPct val="50000"/>
                  <a:buFont typeface="Arial" pitchFamily="34" charset="0"/>
                  <a:buChar char="►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lr>
                    <a:schemeClr val="folHlink"/>
                  </a:buClr>
                  <a:buChar char="•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lr>
                    <a:schemeClr val="folHlink"/>
                  </a:buClr>
                  <a:buFont typeface="Arial" pitchFamily="34" charset="0"/>
                  <a:buChar char="-"/>
                  <a:defRPr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lr>
                    <a:schemeClr val="folHlink"/>
                  </a:buClr>
                  <a:defRPr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defRPr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defRPr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defRPr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defRPr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  <a:buClrTx/>
                  <a:buSzTx/>
                  <a:buFontTx/>
                  <a:buNone/>
                </a:pPr>
                <a:r>
                  <a:rPr lang="en-GB" altLang="en-US" sz="1800">
                    <a:solidFill>
                      <a:schemeClr val="tx2"/>
                    </a:solidFill>
                    <a:latin typeface="Times New Roman" pitchFamily="18" charset="0"/>
                    <a:ea typeface="ヒラギノ角ゴ Pro W3"/>
                    <a:cs typeface="ヒラギノ角ゴ Pro W3"/>
                  </a:rPr>
                  <a:t>New switching systems are vulnerable to attack. Simplest form of cyber attack could paralyse network.</a:t>
                </a:r>
                <a:endParaRPr lang="en-US" altLang="en-US" sz="1800">
                  <a:solidFill>
                    <a:schemeClr val="tx2"/>
                  </a:solidFill>
                  <a:latin typeface="Times New Roman" pitchFamily="18" charset="0"/>
                  <a:ea typeface="ヒラギノ角ゴ Pro W3"/>
                  <a:cs typeface="ヒラギノ角ゴ Pro W3"/>
                </a:endParaRPr>
              </a:p>
            </p:txBody>
          </p:sp>
        </p:grpSp>
        <p:sp>
          <p:nvSpPr>
            <p:cNvPr id="43029" name="Rectangle 47"/>
            <p:cNvSpPr>
              <a:spLocks noChangeArrowheads="1"/>
            </p:cNvSpPr>
            <p:nvPr/>
          </p:nvSpPr>
          <p:spPr bwMode="auto">
            <a:xfrm rot="-157946">
              <a:off x="4847" y="2384"/>
              <a:ext cx="534" cy="1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Clr>
                  <a:schemeClr val="folHlink"/>
                </a:buClr>
                <a:buSzPct val="50000"/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folHlink"/>
                </a:buClr>
                <a:buSzPct val="50000"/>
                <a:buFont typeface="Arial" pitchFamily="34" charset="0"/>
                <a:buChar char="►"/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folHlink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folHlink"/>
                </a:buClr>
                <a:buFont typeface="Arial" pitchFamily="34" charset="0"/>
                <a:buChar char="-"/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folHlink"/>
                </a:buClr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GB" altLang="en-US" sz="1200" b="1">
                  <a:solidFill>
                    <a:schemeClr val="tx2"/>
                  </a:solidFill>
                  <a:latin typeface="Times New Roman" pitchFamily="18" charset="0"/>
                </a:rPr>
                <a:t>DEC 2011</a:t>
              </a:r>
            </a:p>
          </p:txBody>
        </p:sp>
      </p:grpSp>
      <p:grpSp>
        <p:nvGrpSpPr>
          <p:cNvPr id="5" name="Group 45"/>
          <p:cNvGrpSpPr>
            <a:grpSpLocks/>
          </p:cNvGrpSpPr>
          <p:nvPr/>
        </p:nvGrpSpPr>
        <p:grpSpPr bwMode="auto">
          <a:xfrm rot="-685819">
            <a:off x="484188" y="2974975"/>
            <a:ext cx="4089400" cy="3022600"/>
            <a:chOff x="352" y="4320"/>
            <a:chExt cx="2576" cy="1904"/>
          </a:xfrm>
        </p:grpSpPr>
        <p:sp>
          <p:nvSpPr>
            <p:cNvPr id="43024" name="Rectangle 40"/>
            <p:cNvSpPr>
              <a:spLocks noChangeArrowheads="1"/>
            </p:cNvSpPr>
            <p:nvPr/>
          </p:nvSpPr>
          <p:spPr bwMode="auto">
            <a:xfrm>
              <a:off x="352" y="4320"/>
              <a:ext cx="2576" cy="1904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rgbClr val="E0E0E0"/>
                </a:gs>
              </a:gsLst>
              <a:lin ang="5400000" scaled="1"/>
            </a:gradFill>
            <a:ln w="317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chemeClr val="folHlink"/>
                </a:buClr>
                <a:buSzPct val="50000"/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folHlink"/>
                </a:buClr>
                <a:buSzPct val="50000"/>
                <a:buFont typeface="Arial" pitchFamily="34" charset="0"/>
                <a:buChar char="►"/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folHlink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folHlink"/>
                </a:buClr>
                <a:buFont typeface="Arial" pitchFamily="34" charset="0"/>
                <a:buChar char="-"/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folHlink"/>
                </a:buClr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endParaRPr lang="en-US" altLang="en-US">
                <a:solidFill>
                  <a:schemeClr val="tx2"/>
                </a:solidFill>
              </a:endParaRPr>
            </a:p>
          </p:txBody>
        </p:sp>
        <p:sp>
          <p:nvSpPr>
            <p:cNvPr id="43025" name="Rectangle 41"/>
            <p:cNvSpPr>
              <a:spLocks noChangeAspect="1" noChangeArrowheads="1"/>
            </p:cNvSpPr>
            <p:nvPr/>
          </p:nvSpPr>
          <p:spPr bwMode="auto">
            <a:xfrm>
              <a:off x="442" y="4477"/>
              <a:ext cx="2357" cy="79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lr>
                  <a:schemeClr val="folHlink"/>
                </a:buClr>
                <a:buSzPct val="50000"/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folHlink"/>
                </a:buClr>
                <a:buSzPct val="50000"/>
                <a:buFont typeface="Arial" pitchFamily="34" charset="0"/>
                <a:buChar char="►"/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folHlink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folHlink"/>
                </a:buClr>
                <a:buFont typeface="Arial" pitchFamily="34" charset="0"/>
                <a:buChar char="-"/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folHlink"/>
                </a:buClr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>
                <a:lnSpc>
                  <a:spcPct val="80000"/>
                </a:lnSpc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GB" altLang="en-US" sz="3200" b="1">
                  <a:solidFill>
                    <a:schemeClr val="tx2"/>
                  </a:solidFill>
                  <a:latin typeface="Times New Roman" pitchFamily="18" charset="0"/>
                  <a:ea typeface="ヒラギノ角ゴ Pro W3"/>
                  <a:cs typeface="ヒラギノ角ゴ Pro W3"/>
                </a:rPr>
                <a:t>Stuxnet Worm Targets Industrial Control System</a:t>
              </a:r>
            </a:p>
          </p:txBody>
        </p:sp>
        <p:sp>
          <p:nvSpPr>
            <p:cNvPr id="43026" name="Rectangle 42"/>
            <p:cNvSpPr>
              <a:spLocks noChangeArrowheads="1"/>
            </p:cNvSpPr>
            <p:nvPr/>
          </p:nvSpPr>
          <p:spPr bwMode="auto">
            <a:xfrm>
              <a:off x="2062" y="4321"/>
              <a:ext cx="518" cy="1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Clr>
                  <a:schemeClr val="folHlink"/>
                </a:buClr>
                <a:buSzPct val="50000"/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folHlink"/>
                </a:buClr>
                <a:buSzPct val="50000"/>
                <a:buFont typeface="Arial" pitchFamily="34" charset="0"/>
                <a:buChar char="►"/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folHlink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folHlink"/>
                </a:buClr>
                <a:buFont typeface="Arial" pitchFamily="34" charset="0"/>
                <a:buChar char="-"/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folHlink"/>
                </a:buClr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GB" altLang="en-US" sz="1200" b="1">
                  <a:solidFill>
                    <a:schemeClr val="tx2"/>
                  </a:solidFill>
                  <a:latin typeface="Times New Roman" pitchFamily="18" charset="0"/>
                  <a:ea typeface="ヒラギノ角ゴ Pro W3"/>
                  <a:cs typeface="ヒラギノ角ゴ Pro W3"/>
                </a:rPr>
                <a:t>JUN 2010</a:t>
              </a:r>
            </a:p>
          </p:txBody>
        </p:sp>
        <p:sp>
          <p:nvSpPr>
            <p:cNvPr id="43027" name="Rectangle 44"/>
            <p:cNvSpPr>
              <a:spLocks noChangeArrowheads="1"/>
            </p:cNvSpPr>
            <p:nvPr/>
          </p:nvSpPr>
          <p:spPr bwMode="auto">
            <a:xfrm>
              <a:off x="453" y="5257"/>
              <a:ext cx="2392" cy="87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Clr>
                  <a:schemeClr val="folHlink"/>
                </a:buClr>
                <a:buSzPct val="50000"/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folHlink"/>
                </a:buClr>
                <a:buSzPct val="50000"/>
                <a:buFont typeface="Arial" pitchFamily="34" charset="0"/>
                <a:buChar char="►"/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folHlink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folHlink"/>
                </a:buClr>
                <a:buFont typeface="Arial" pitchFamily="34" charset="0"/>
                <a:buChar char="-"/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folHlink"/>
                </a:buClr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>
                <a:spcBef>
                  <a:spcPct val="0"/>
                </a:spcBef>
                <a:buClrTx/>
                <a:buSzTx/>
                <a:buFont typeface="Wingdings" pitchFamily="2" charset="2"/>
                <a:buNone/>
              </a:pPr>
              <a:r>
                <a:rPr lang="en-GB" altLang="en-US" sz="1400">
                  <a:solidFill>
                    <a:schemeClr val="tx2"/>
                  </a:solidFill>
                  <a:latin typeface="Times New Roman" pitchFamily="18" charset="0"/>
                  <a:ea typeface="ヒラギノ角ゴ Pro W3"/>
                  <a:cs typeface="ヒラギノ角ゴ Pro W3"/>
                </a:rPr>
                <a:t>A worm targeting the types of industrial control </a:t>
              </a:r>
            </a:p>
            <a:p>
              <a:pPr>
                <a:spcBef>
                  <a:spcPct val="0"/>
                </a:spcBef>
                <a:buClrTx/>
                <a:buSzTx/>
                <a:buFont typeface="Wingdings" pitchFamily="2" charset="2"/>
                <a:buNone/>
              </a:pPr>
              <a:r>
                <a:rPr lang="en-GB" altLang="en-US" sz="1400">
                  <a:solidFill>
                    <a:schemeClr val="tx2"/>
                  </a:solidFill>
                  <a:latin typeface="Times New Roman" pitchFamily="18" charset="0"/>
                  <a:ea typeface="ヒラギノ角ゴ Pro W3"/>
                  <a:cs typeface="ヒラギノ角ゴ Pro W3"/>
                </a:rPr>
                <a:t>systems (ICS) that are commonly used in </a:t>
              </a:r>
            </a:p>
            <a:p>
              <a:pPr>
                <a:spcBef>
                  <a:spcPct val="0"/>
                </a:spcBef>
                <a:buClrTx/>
                <a:buSzTx/>
                <a:buFont typeface="Wingdings" pitchFamily="2" charset="2"/>
                <a:buNone/>
              </a:pPr>
              <a:r>
                <a:rPr lang="en-GB" altLang="en-US" sz="1400">
                  <a:solidFill>
                    <a:schemeClr val="tx2"/>
                  </a:solidFill>
                  <a:latin typeface="Times New Roman" pitchFamily="18" charset="0"/>
                  <a:ea typeface="ヒラギノ角ゴ Pro W3"/>
                  <a:cs typeface="ヒラギノ角ゴ Pro W3"/>
                </a:rPr>
                <a:t>infrastructure supporting facilities. “Crafted and </a:t>
              </a:r>
            </a:p>
            <a:p>
              <a:pPr>
                <a:spcBef>
                  <a:spcPct val="0"/>
                </a:spcBef>
                <a:buClrTx/>
                <a:buSzTx/>
                <a:buFont typeface="Wingdings" pitchFamily="2" charset="2"/>
                <a:buNone/>
              </a:pPr>
              <a:r>
                <a:rPr lang="en-GB" altLang="en-US" sz="1400">
                  <a:solidFill>
                    <a:schemeClr val="tx2"/>
                  </a:solidFill>
                  <a:latin typeface="Times New Roman" pitchFamily="18" charset="0"/>
                  <a:ea typeface="ヒラギノ角ゴ Pro W3"/>
                  <a:cs typeface="ヒラギノ角ゴ Pro W3"/>
                </a:rPr>
                <a:t>targeted attack carried out by a well funded threat </a:t>
              </a:r>
            </a:p>
            <a:p>
              <a:pPr>
                <a:spcBef>
                  <a:spcPct val="0"/>
                </a:spcBef>
                <a:buClrTx/>
                <a:buSzTx/>
                <a:buFont typeface="Wingdings" pitchFamily="2" charset="2"/>
                <a:buNone/>
              </a:pPr>
              <a:r>
                <a:rPr lang="en-GB" altLang="en-US" sz="1400">
                  <a:solidFill>
                    <a:schemeClr val="tx2"/>
                  </a:solidFill>
                  <a:latin typeface="Times New Roman" pitchFamily="18" charset="0"/>
                  <a:ea typeface="ヒラギノ角ゴ Pro W3"/>
                  <a:cs typeface="ヒラギノ角ゴ Pro W3"/>
                </a:rPr>
                <a:t>source, as part of its mode of operation jumped </a:t>
              </a:r>
            </a:p>
            <a:p>
              <a:pPr>
                <a:spcBef>
                  <a:spcPct val="0"/>
                </a:spcBef>
                <a:buClrTx/>
                <a:buSzTx/>
                <a:buFont typeface="Wingdings" pitchFamily="2" charset="2"/>
                <a:buNone/>
              </a:pPr>
              <a:r>
                <a:rPr lang="en-GB" altLang="en-US" sz="1400">
                  <a:solidFill>
                    <a:schemeClr val="tx2"/>
                  </a:solidFill>
                  <a:latin typeface="Times New Roman" pitchFamily="18" charset="0"/>
                  <a:ea typeface="ヒラギノ角ゴ Pro W3"/>
                  <a:cs typeface="ヒラギノ角ゴ Pro W3"/>
                </a:rPr>
                <a:t>the air gap and penetrated a ‘closed’ system.</a:t>
              </a:r>
            </a:p>
          </p:txBody>
        </p:sp>
      </p:grpSp>
      <p:grpSp>
        <p:nvGrpSpPr>
          <p:cNvPr id="6" name="Group 38"/>
          <p:cNvGrpSpPr>
            <a:grpSpLocks/>
          </p:cNvGrpSpPr>
          <p:nvPr/>
        </p:nvGrpSpPr>
        <p:grpSpPr bwMode="auto">
          <a:xfrm rot="480000">
            <a:off x="4367213" y="1833563"/>
            <a:ext cx="4406900" cy="2019300"/>
            <a:chOff x="344" y="3048"/>
            <a:chExt cx="2776" cy="1272"/>
          </a:xfrm>
        </p:grpSpPr>
        <p:sp>
          <p:nvSpPr>
            <p:cNvPr id="43020" name="Rectangle 34"/>
            <p:cNvSpPr>
              <a:spLocks noChangeArrowheads="1"/>
            </p:cNvSpPr>
            <p:nvPr/>
          </p:nvSpPr>
          <p:spPr bwMode="auto">
            <a:xfrm>
              <a:off x="344" y="3048"/>
              <a:ext cx="2776" cy="12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rgbClr val="E0E0E0"/>
                </a:gs>
              </a:gsLst>
              <a:lin ang="5400000" scaled="1"/>
            </a:gradFill>
            <a:ln w="317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chemeClr val="folHlink"/>
                </a:buClr>
                <a:buSzPct val="50000"/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folHlink"/>
                </a:buClr>
                <a:buSzPct val="50000"/>
                <a:buFont typeface="Arial" pitchFamily="34" charset="0"/>
                <a:buChar char="►"/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folHlink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folHlink"/>
                </a:buClr>
                <a:buFont typeface="Arial" pitchFamily="34" charset="0"/>
                <a:buChar char="-"/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folHlink"/>
                </a:buClr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endParaRPr lang="en-US" altLang="en-US">
                <a:solidFill>
                  <a:schemeClr val="tx2"/>
                </a:solidFill>
              </a:endParaRPr>
            </a:p>
          </p:txBody>
        </p:sp>
        <p:sp>
          <p:nvSpPr>
            <p:cNvPr id="43021" name="Rectangle 35"/>
            <p:cNvSpPr>
              <a:spLocks noChangeAspect="1" noChangeArrowheads="1"/>
            </p:cNvSpPr>
            <p:nvPr/>
          </p:nvSpPr>
          <p:spPr bwMode="auto">
            <a:xfrm>
              <a:off x="497" y="3224"/>
              <a:ext cx="2493" cy="56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lr>
                  <a:schemeClr val="folHlink"/>
                </a:buClr>
                <a:buSzPct val="50000"/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folHlink"/>
                </a:buClr>
                <a:buSzPct val="50000"/>
                <a:buFont typeface="Arial" pitchFamily="34" charset="0"/>
                <a:buChar char="►"/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folHlink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folHlink"/>
                </a:buClr>
                <a:buFont typeface="Arial" pitchFamily="34" charset="0"/>
                <a:buChar char="-"/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folHlink"/>
                </a:buClr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>
                <a:lnSpc>
                  <a:spcPct val="85000"/>
                </a:lnSpc>
                <a:spcBef>
                  <a:spcPts val="600"/>
                </a:spcBef>
                <a:buClrTx/>
                <a:buSzTx/>
                <a:buFontTx/>
                <a:buNone/>
              </a:pPr>
              <a:r>
                <a:rPr lang="en-GB" altLang="en-US" sz="2800" b="1">
                  <a:solidFill>
                    <a:schemeClr val="tx2"/>
                  </a:solidFill>
                  <a:latin typeface="Times New Roman" pitchFamily="18" charset="0"/>
                  <a:ea typeface="ヒラギノ角ゴ Pro W3"/>
                  <a:cs typeface="ヒラギノ角ゴ Pro W3"/>
                </a:rPr>
                <a:t>Teenage boy hacks </a:t>
              </a:r>
            </a:p>
            <a:p>
              <a:pPr>
                <a:lnSpc>
                  <a:spcPct val="85000"/>
                </a:lnSpc>
                <a:spcBef>
                  <a:spcPts val="600"/>
                </a:spcBef>
                <a:buClrTx/>
                <a:buSzTx/>
                <a:buFontTx/>
                <a:buNone/>
              </a:pPr>
              <a:r>
                <a:rPr lang="en-GB" altLang="en-US" sz="2800" b="1">
                  <a:solidFill>
                    <a:schemeClr val="tx2"/>
                  </a:solidFill>
                  <a:latin typeface="Times New Roman" pitchFamily="18" charset="0"/>
                  <a:ea typeface="ヒラギノ角ゴ Pro W3"/>
                  <a:cs typeface="ヒラギノ角ゴ Pro W3"/>
                </a:rPr>
                <a:t>Polish Tram system</a:t>
              </a:r>
            </a:p>
          </p:txBody>
        </p:sp>
        <p:sp>
          <p:nvSpPr>
            <p:cNvPr id="43022" name="Rectangle 36"/>
            <p:cNvSpPr>
              <a:spLocks noChangeArrowheads="1"/>
            </p:cNvSpPr>
            <p:nvPr/>
          </p:nvSpPr>
          <p:spPr bwMode="auto">
            <a:xfrm>
              <a:off x="2472" y="3076"/>
              <a:ext cx="519" cy="1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Clr>
                  <a:schemeClr val="folHlink"/>
                </a:buClr>
                <a:buSzPct val="50000"/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folHlink"/>
                </a:buClr>
                <a:buSzPct val="50000"/>
                <a:buFont typeface="Arial" pitchFamily="34" charset="0"/>
                <a:buChar char="►"/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folHlink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folHlink"/>
                </a:buClr>
                <a:buFont typeface="Arial" pitchFamily="34" charset="0"/>
                <a:buChar char="-"/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folHlink"/>
                </a:buClr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GB" altLang="en-US" sz="1200" b="1">
                  <a:solidFill>
                    <a:schemeClr val="tx2"/>
                  </a:solidFill>
                  <a:latin typeface="Times New Roman" pitchFamily="18" charset="0"/>
                  <a:ea typeface="ヒラギノ角ゴ Pro W3"/>
                  <a:cs typeface="ヒラギノ角ゴ Pro W3"/>
                </a:rPr>
                <a:t>JAN 2008</a:t>
              </a:r>
            </a:p>
          </p:txBody>
        </p:sp>
        <p:sp>
          <p:nvSpPr>
            <p:cNvPr id="43023" name="Rectangle 37"/>
            <p:cNvSpPr>
              <a:spLocks noChangeArrowheads="1"/>
            </p:cNvSpPr>
            <p:nvPr/>
          </p:nvSpPr>
          <p:spPr bwMode="auto">
            <a:xfrm>
              <a:off x="464" y="3794"/>
              <a:ext cx="2561" cy="44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lr>
                  <a:schemeClr val="folHlink"/>
                </a:buClr>
                <a:buSzPct val="50000"/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folHlink"/>
                </a:buClr>
                <a:buSzPct val="50000"/>
                <a:buFont typeface="Arial" pitchFamily="34" charset="0"/>
                <a:buChar char="►"/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folHlink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folHlink"/>
                </a:buClr>
                <a:buFont typeface="Arial" pitchFamily="34" charset="0"/>
                <a:buChar char="-"/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folHlink"/>
                </a:buClr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GB" altLang="en-US" sz="2000">
                  <a:solidFill>
                    <a:schemeClr val="tx2"/>
                  </a:solidFill>
                  <a:latin typeface="Times New Roman" pitchFamily="18" charset="0"/>
                  <a:ea typeface="ヒラギノ角ゴ Pro W3"/>
                  <a:cs typeface="ヒラギノ角ゴ Pro W3"/>
                </a:rPr>
                <a:t>Used it like ‘a giant train set’, causing chaos and derailing four vehicles.</a:t>
              </a:r>
              <a:endParaRPr lang="en-US" altLang="en-US" sz="2000">
                <a:solidFill>
                  <a:schemeClr val="tx2"/>
                </a:solidFill>
                <a:latin typeface="Times New Roman" pitchFamily="18" charset="0"/>
                <a:ea typeface="ヒラギノ角ゴ Pro W3"/>
                <a:cs typeface="ヒラギノ角ゴ Pro W3"/>
              </a:endParaRPr>
            </a:p>
          </p:txBody>
        </p:sp>
      </p:grpSp>
      <p:grpSp>
        <p:nvGrpSpPr>
          <p:cNvPr id="7" name="Group 29"/>
          <p:cNvGrpSpPr>
            <a:grpSpLocks/>
          </p:cNvGrpSpPr>
          <p:nvPr/>
        </p:nvGrpSpPr>
        <p:grpSpPr bwMode="auto">
          <a:xfrm>
            <a:off x="1708150" y="2990850"/>
            <a:ext cx="6262688" cy="1524000"/>
            <a:chOff x="976" y="1480"/>
            <a:chExt cx="3945" cy="960"/>
          </a:xfrm>
        </p:grpSpPr>
        <p:sp>
          <p:nvSpPr>
            <p:cNvPr id="43016" name="Rectangle 30"/>
            <p:cNvSpPr>
              <a:spLocks noChangeArrowheads="1"/>
            </p:cNvSpPr>
            <p:nvPr/>
          </p:nvSpPr>
          <p:spPr bwMode="auto">
            <a:xfrm>
              <a:off x="976" y="1480"/>
              <a:ext cx="3872" cy="96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rgbClr val="E0E0E0"/>
                </a:gs>
              </a:gsLst>
              <a:lin ang="5400000" scaled="1"/>
            </a:gradFill>
            <a:ln w="317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chemeClr val="folHlink"/>
                </a:buClr>
                <a:buSzPct val="50000"/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folHlink"/>
                </a:buClr>
                <a:buSzPct val="50000"/>
                <a:buFont typeface="Arial" pitchFamily="34" charset="0"/>
                <a:buChar char="►"/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folHlink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folHlink"/>
                </a:buClr>
                <a:buFont typeface="Arial" pitchFamily="34" charset="0"/>
                <a:buChar char="-"/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folHlink"/>
                </a:buClr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endParaRPr lang="en-US" altLang="en-US">
                <a:solidFill>
                  <a:schemeClr val="tx2"/>
                </a:solidFill>
              </a:endParaRPr>
            </a:p>
          </p:txBody>
        </p:sp>
        <p:sp>
          <p:nvSpPr>
            <p:cNvPr id="43017" name="Rectangle 31"/>
            <p:cNvSpPr>
              <a:spLocks noChangeAspect="1" noChangeArrowheads="1"/>
            </p:cNvSpPr>
            <p:nvPr/>
          </p:nvSpPr>
          <p:spPr bwMode="auto">
            <a:xfrm>
              <a:off x="1107" y="1601"/>
              <a:ext cx="2828" cy="33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Clr>
                  <a:schemeClr val="folHlink"/>
                </a:buClr>
                <a:buSzPct val="50000"/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folHlink"/>
                </a:buClr>
                <a:buSzPct val="50000"/>
                <a:buFont typeface="Arial" pitchFamily="34" charset="0"/>
                <a:buChar char="►"/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folHlink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folHlink"/>
                </a:buClr>
                <a:buFont typeface="Arial" pitchFamily="34" charset="0"/>
                <a:buChar char="-"/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folHlink"/>
                </a:buClr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GB" altLang="en-US" sz="2800" b="1">
                  <a:solidFill>
                    <a:schemeClr val="tx2"/>
                  </a:solidFill>
                  <a:latin typeface="Times New Roman" pitchFamily="18" charset="0"/>
                  <a:ea typeface="ヒラギノ角ゴ Pro W3"/>
                  <a:cs typeface="ヒラギノ角ゴ Pro W3"/>
                </a:rPr>
                <a:t>Network Rail Station Status</a:t>
              </a:r>
            </a:p>
          </p:txBody>
        </p:sp>
        <p:sp>
          <p:nvSpPr>
            <p:cNvPr id="43018" name="Rectangle 32"/>
            <p:cNvSpPr>
              <a:spLocks noChangeArrowheads="1"/>
            </p:cNvSpPr>
            <p:nvPr/>
          </p:nvSpPr>
          <p:spPr bwMode="auto">
            <a:xfrm>
              <a:off x="4104" y="1540"/>
              <a:ext cx="545" cy="1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Clr>
                  <a:schemeClr val="folHlink"/>
                </a:buClr>
                <a:buSzPct val="50000"/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folHlink"/>
                </a:buClr>
                <a:buSzPct val="50000"/>
                <a:buFont typeface="Arial" pitchFamily="34" charset="0"/>
                <a:buChar char="►"/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folHlink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folHlink"/>
                </a:buClr>
                <a:buFont typeface="Arial" pitchFamily="34" charset="0"/>
                <a:buChar char="-"/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folHlink"/>
                </a:buClr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GB" altLang="en-US" sz="1200" b="1">
                  <a:solidFill>
                    <a:schemeClr val="tx2"/>
                  </a:solidFill>
                  <a:latin typeface="Times New Roman" pitchFamily="18" charset="0"/>
                  <a:ea typeface="ヒラギノ角ゴ Pro W3"/>
                  <a:cs typeface="ヒラギノ角ゴ Pro W3"/>
                </a:rPr>
                <a:t>AUG 2012</a:t>
              </a:r>
            </a:p>
          </p:txBody>
        </p:sp>
        <p:sp>
          <p:nvSpPr>
            <p:cNvPr id="43019" name="Rectangle 33"/>
            <p:cNvSpPr>
              <a:spLocks noChangeArrowheads="1"/>
            </p:cNvSpPr>
            <p:nvPr/>
          </p:nvSpPr>
          <p:spPr bwMode="auto">
            <a:xfrm>
              <a:off x="1096" y="1930"/>
              <a:ext cx="3825" cy="44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lr>
                  <a:schemeClr val="folHlink"/>
                </a:buClr>
                <a:buSzPct val="50000"/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folHlink"/>
                </a:buClr>
                <a:buSzPct val="50000"/>
                <a:buFont typeface="Arial" pitchFamily="34" charset="0"/>
                <a:buChar char="►"/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folHlink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folHlink"/>
                </a:buClr>
                <a:buFont typeface="Arial" pitchFamily="34" charset="0"/>
                <a:buChar char="-"/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folHlink"/>
                </a:buClr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GB" altLang="en-US" sz="2000">
                  <a:solidFill>
                    <a:schemeClr val="tx2"/>
                  </a:solidFill>
                  <a:latin typeface="Times New Roman" pitchFamily="18" charset="0"/>
                  <a:ea typeface="ヒラギノ角ゴ Pro W3"/>
                  <a:cs typeface="ヒラギノ角ゴ Pro W3"/>
                </a:rPr>
                <a:t>Station status report application affected by </a:t>
              </a:r>
              <a:r>
                <a:rPr lang="en-GB" altLang="en-US" sz="2000" b="1">
                  <a:solidFill>
                    <a:schemeClr val="tx2"/>
                  </a:solidFill>
                  <a:latin typeface="Times New Roman" pitchFamily="18" charset="0"/>
                  <a:ea typeface="ヒラギノ角ゴ Pro W3"/>
                  <a:cs typeface="ヒラギノ角ゴ Pro W3"/>
                </a:rPr>
                <a:t>Distributed Denial of Service attack</a:t>
              </a:r>
              <a:r>
                <a:rPr lang="en-GB" altLang="en-US" sz="2000">
                  <a:solidFill>
                    <a:schemeClr val="tx2"/>
                  </a:solidFill>
                  <a:latin typeface="Times New Roman" pitchFamily="18" charset="0"/>
                  <a:ea typeface="ヒラギノ角ゴ Pro W3"/>
                  <a:cs typeface="ヒラギノ角ゴ Pro W3"/>
                </a:rPr>
                <a:t> causing a 6 hour outage</a:t>
              </a:r>
              <a:endParaRPr lang="en-US" altLang="en-US" sz="2000">
                <a:solidFill>
                  <a:schemeClr val="tx2"/>
                </a:solidFill>
                <a:latin typeface="Times New Roman" pitchFamily="18" charset="0"/>
                <a:ea typeface="ヒラギノ角ゴ Pro W3"/>
                <a:cs typeface="ヒラギノ角ゴ Pro W3"/>
              </a:endParaRPr>
            </a:p>
          </p:txBody>
        </p:sp>
      </p:grpSp>
      <p:sp>
        <p:nvSpPr>
          <p:cNvPr id="29" name="Title 1"/>
          <p:cNvSpPr txBox="1">
            <a:spLocks/>
          </p:cNvSpPr>
          <p:nvPr/>
        </p:nvSpPr>
        <p:spPr bwMode="auto">
          <a:xfrm>
            <a:off x="117475" y="682625"/>
            <a:ext cx="9001125" cy="433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 i="1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 i="1">
                <a:solidFill>
                  <a:schemeClr val="tx2"/>
                </a:solidFill>
                <a:latin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 i="1">
                <a:solidFill>
                  <a:schemeClr val="tx2"/>
                </a:solidFill>
                <a:latin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 i="1">
                <a:solidFill>
                  <a:schemeClr val="tx2"/>
                </a:solidFill>
                <a:latin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 i="1">
                <a:solidFill>
                  <a:schemeClr val="tx2"/>
                </a:solidFill>
                <a:latin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800" b="1" i="1">
                <a:solidFill>
                  <a:schemeClr val="tx2"/>
                </a:solidFill>
                <a:latin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800" b="1" i="1">
                <a:solidFill>
                  <a:schemeClr val="tx2"/>
                </a:solidFill>
                <a:latin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800" b="1" i="1">
                <a:solidFill>
                  <a:schemeClr val="tx2"/>
                </a:solidFill>
                <a:latin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800" b="1" i="1">
                <a:solidFill>
                  <a:schemeClr val="tx2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en-US" altLang="en-US" sz="3200" i="0" kern="0" dirty="0" smtClean="0">
                <a:solidFill>
                  <a:srgbClr val="506361"/>
                </a:solidFill>
                <a:latin typeface="Arial"/>
                <a:ea typeface="+mn-ea"/>
                <a:cs typeface="+mn-cs"/>
              </a:rPr>
              <a:t>What does it have to do with me? </a:t>
            </a:r>
          </a:p>
          <a:p>
            <a:pPr>
              <a:defRPr/>
            </a:pPr>
            <a:r>
              <a:rPr lang="en-US" altLang="en-US" i="0" kern="0" dirty="0" smtClean="0">
                <a:solidFill>
                  <a:srgbClr val="506361"/>
                </a:solidFill>
                <a:latin typeface="Arial"/>
                <a:ea typeface="+mn-ea"/>
                <a:cs typeface="+mn-cs"/>
              </a:rPr>
              <a:t>Surely it won’t happen to us</a:t>
            </a:r>
          </a:p>
        </p:txBody>
      </p:sp>
      <p:sp>
        <p:nvSpPr>
          <p:cNvPr id="30" name="ZoneTexte 29"/>
          <p:cNvSpPr txBox="1"/>
          <p:nvPr/>
        </p:nvSpPr>
        <p:spPr>
          <a:xfrm>
            <a:off x="1611288" y="2968377"/>
            <a:ext cx="6273080" cy="1938992"/>
          </a:xfrm>
          <a:prstGeom prst="rect">
            <a:avLst/>
          </a:prstGeom>
          <a:solidFill>
            <a:srgbClr val="FFFF99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GB" sz="2400" dirty="0" smtClean="0">
                <a:solidFill>
                  <a:srgbClr val="FF0000"/>
                </a:solidFill>
              </a:rPr>
              <a:t>And a lots of non official events, behaviours, intrusions tests and results… </a:t>
            </a:r>
            <a:br>
              <a:rPr lang="en-GB" sz="2400" dirty="0" smtClean="0">
                <a:solidFill>
                  <a:srgbClr val="FF0000"/>
                </a:solidFill>
              </a:rPr>
            </a:br>
            <a:r>
              <a:rPr lang="en-GB" sz="2400" dirty="0" smtClean="0">
                <a:solidFill>
                  <a:srgbClr val="FF0000"/>
                </a:solidFill>
              </a:rPr>
              <a:t>Leading to think that some improvement have quickly to be done on existing and forecasted modern signalling and traffic control systems</a:t>
            </a:r>
            <a:endParaRPr lang="en-GB" sz="2400" dirty="0">
              <a:solidFill>
                <a:srgbClr val="FF0000"/>
              </a:solidFill>
            </a:endParaRPr>
          </a:p>
        </p:txBody>
      </p:sp>
      <p:sp>
        <p:nvSpPr>
          <p:cNvPr id="31" name="Rectangle 7"/>
          <p:cNvSpPr txBox="1">
            <a:spLocks noGrp="1" noChangeArrowheads="1"/>
          </p:cNvSpPr>
          <p:nvPr/>
        </p:nvSpPr>
        <p:spPr bwMode="auto">
          <a:xfrm>
            <a:off x="250825" y="6343739"/>
            <a:ext cx="7345363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r>
              <a:rPr lang="en-US" sz="1000" dirty="0" smtClean="0">
                <a:solidFill>
                  <a:schemeClr val="bg1"/>
                </a:solidFill>
              </a:rPr>
              <a:t>UIC – Rail System Department – Dr. Marc ANTONI – </a:t>
            </a:r>
            <a:r>
              <a:rPr lang="en-US" sz="1000" dirty="0" smtClean="0">
                <a:solidFill>
                  <a:schemeClr val="bg1"/>
                </a:solidFill>
              </a:rPr>
              <a:t>24 November </a:t>
            </a:r>
            <a:r>
              <a:rPr lang="en-US" sz="1000" dirty="0" smtClean="0">
                <a:solidFill>
                  <a:schemeClr val="bg1"/>
                </a:solidFill>
              </a:rPr>
              <a:t>2015</a:t>
            </a:r>
            <a:endParaRPr lang="en-US" sz="1000" dirty="0">
              <a:solidFill>
                <a:schemeClr val="bg1"/>
              </a:solidFill>
            </a:endParaRPr>
          </a:p>
        </p:txBody>
      </p:sp>
      <p:sp>
        <p:nvSpPr>
          <p:cNvPr id="32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722308" y="6372221"/>
            <a:ext cx="719139" cy="179386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58005F3D-4258-446A-9C04-B8219E6727DF}" type="slidenum">
              <a:rPr lang="en-GB" sz="1000" smtClean="0">
                <a:solidFill>
                  <a:schemeClr val="bg1"/>
                </a:solidFill>
              </a:rPr>
              <a:pPr>
                <a:defRPr/>
              </a:pPr>
              <a:t>8</a:t>
            </a:fld>
            <a:endParaRPr lang="en-GB" sz="1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598968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8087" y="542207"/>
            <a:ext cx="8496944" cy="576064"/>
          </a:xfrm>
        </p:spPr>
        <p:txBody>
          <a:bodyPr>
            <a:noAutofit/>
          </a:bodyPr>
          <a:lstStyle/>
          <a:p>
            <a:r>
              <a:rPr lang="en-GB" sz="3200" b="1" dirty="0" smtClean="0">
                <a:solidFill>
                  <a:schemeClr val="accent1"/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‘</a:t>
            </a:r>
            <a:r>
              <a:rPr lang="en-GB" sz="3200" dirty="0" smtClean="0"/>
              <a:t>’Security-is-Safety &amp; Safety-is-Security’’</a:t>
            </a:r>
            <a:endParaRPr lang="en-GB" sz="3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705850" y="6561138"/>
            <a:ext cx="171450" cy="180975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grpSp>
        <p:nvGrpSpPr>
          <p:cNvPr id="3" name="Group 2"/>
          <p:cNvGrpSpPr/>
          <p:nvPr/>
        </p:nvGrpSpPr>
        <p:grpSpPr>
          <a:xfrm>
            <a:off x="1475656" y="1268760"/>
            <a:ext cx="7272809" cy="4894743"/>
            <a:chOff x="1619671" y="1486585"/>
            <a:chExt cx="7272809" cy="4894743"/>
          </a:xfrm>
        </p:grpSpPr>
        <p:sp>
          <p:nvSpPr>
            <p:cNvPr id="7" name="Freeform 6"/>
            <p:cNvSpPr/>
            <p:nvPr/>
          </p:nvSpPr>
          <p:spPr>
            <a:xfrm>
              <a:off x="2843809" y="1486585"/>
              <a:ext cx="3240359" cy="3094543"/>
            </a:xfrm>
            <a:custGeom>
              <a:avLst/>
              <a:gdLst>
                <a:gd name="connsiteX0" fmla="*/ 0 w 2678697"/>
                <a:gd name="connsiteY0" fmla="*/ 1339349 h 2678697"/>
                <a:gd name="connsiteX1" fmla="*/ 1339349 w 2678697"/>
                <a:gd name="connsiteY1" fmla="*/ 0 h 2678697"/>
                <a:gd name="connsiteX2" fmla="*/ 2678698 w 2678697"/>
                <a:gd name="connsiteY2" fmla="*/ 1339349 h 2678697"/>
                <a:gd name="connsiteX3" fmla="*/ 1339349 w 2678697"/>
                <a:gd name="connsiteY3" fmla="*/ 2678698 h 2678697"/>
                <a:gd name="connsiteX4" fmla="*/ 0 w 2678697"/>
                <a:gd name="connsiteY4" fmla="*/ 1339349 h 26786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78697" h="2678697">
                  <a:moveTo>
                    <a:pt x="0" y="1339349"/>
                  </a:moveTo>
                  <a:cubicBezTo>
                    <a:pt x="0" y="599647"/>
                    <a:pt x="599647" y="0"/>
                    <a:pt x="1339349" y="0"/>
                  </a:cubicBezTo>
                  <a:cubicBezTo>
                    <a:pt x="2079051" y="0"/>
                    <a:pt x="2678698" y="599647"/>
                    <a:pt x="2678698" y="1339349"/>
                  </a:cubicBezTo>
                  <a:cubicBezTo>
                    <a:pt x="2678698" y="2079051"/>
                    <a:pt x="2079051" y="2678698"/>
                    <a:pt x="1339349" y="2678698"/>
                  </a:cubicBezTo>
                  <a:cubicBezTo>
                    <a:pt x="599647" y="2678698"/>
                    <a:pt x="0" y="2079051"/>
                    <a:pt x="0" y="1339349"/>
                  </a:cubicBez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4">
                <a:alpha val="5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4">
                <a:alpha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tx1"/>
            </a:fontRef>
          </p:style>
          <p:txBody>
            <a:bodyPr spcFirstLastPara="0" vert="horz" wrap="square" lIns="357159" tIns="468772" rIns="357160" bIns="1004512" numCol="1" spcCol="1270" anchor="ctr" anchorCtr="0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GB" sz="3600" b="1" kern="1200" dirty="0" smtClean="0"/>
                <a:t>SAFETY</a:t>
              </a:r>
              <a:endParaRPr lang="en-GB" sz="3600" b="1" kern="1200" dirty="0"/>
            </a:p>
          </p:txBody>
        </p:sp>
        <p:sp>
          <p:nvSpPr>
            <p:cNvPr id="8" name="Freeform 7"/>
            <p:cNvSpPr/>
            <p:nvPr/>
          </p:nvSpPr>
          <p:spPr>
            <a:xfrm>
              <a:off x="4067944" y="3430800"/>
              <a:ext cx="3240360" cy="2950528"/>
            </a:xfrm>
            <a:custGeom>
              <a:avLst/>
              <a:gdLst>
                <a:gd name="connsiteX0" fmla="*/ 0 w 2678697"/>
                <a:gd name="connsiteY0" fmla="*/ 1339349 h 2678697"/>
                <a:gd name="connsiteX1" fmla="*/ 1339349 w 2678697"/>
                <a:gd name="connsiteY1" fmla="*/ 0 h 2678697"/>
                <a:gd name="connsiteX2" fmla="*/ 2678698 w 2678697"/>
                <a:gd name="connsiteY2" fmla="*/ 1339349 h 2678697"/>
                <a:gd name="connsiteX3" fmla="*/ 1339349 w 2678697"/>
                <a:gd name="connsiteY3" fmla="*/ 2678698 h 2678697"/>
                <a:gd name="connsiteX4" fmla="*/ 0 w 2678697"/>
                <a:gd name="connsiteY4" fmla="*/ 1339349 h 26786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78697" h="2678697">
                  <a:moveTo>
                    <a:pt x="0" y="1339349"/>
                  </a:moveTo>
                  <a:cubicBezTo>
                    <a:pt x="0" y="599647"/>
                    <a:pt x="599647" y="0"/>
                    <a:pt x="1339349" y="0"/>
                  </a:cubicBezTo>
                  <a:cubicBezTo>
                    <a:pt x="2079051" y="0"/>
                    <a:pt x="2678698" y="599647"/>
                    <a:pt x="2678698" y="1339349"/>
                  </a:cubicBezTo>
                  <a:cubicBezTo>
                    <a:pt x="2678698" y="2079051"/>
                    <a:pt x="2079051" y="2678698"/>
                    <a:pt x="1339349" y="2678698"/>
                  </a:cubicBezTo>
                  <a:cubicBezTo>
                    <a:pt x="599647" y="2678698"/>
                    <a:pt x="0" y="2079051"/>
                    <a:pt x="0" y="1339349"/>
                  </a:cubicBez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4">
                <a:alpha val="50000"/>
                <a:hueOff val="4751379"/>
                <a:satOff val="19812"/>
                <a:lumOff val="-15000"/>
                <a:alphaOff val="0"/>
              </a:schemeClr>
            </a:fillRef>
            <a:effectRef idx="0">
              <a:schemeClr val="accent4">
                <a:alpha val="50000"/>
                <a:hueOff val="4751379"/>
                <a:satOff val="19812"/>
                <a:lumOff val="-15000"/>
                <a:alphaOff val="0"/>
              </a:schemeClr>
            </a:effectRef>
            <a:fontRef idx="minor">
              <a:schemeClr val="tx1"/>
            </a:fontRef>
          </p:style>
          <p:txBody>
            <a:bodyPr spcFirstLastPara="0" vert="horz" wrap="square" lIns="819235" tIns="691997" rIns="252244" bIns="513417" numCol="1" spcCol="1270" anchor="ctr" anchorCtr="0">
              <a:noAutofit/>
            </a:bodyPr>
            <a:lstStyle/>
            <a:p>
              <a:pPr lvl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3200" b="1" kern="1200" dirty="0" smtClean="0"/>
                <a:t>PHYSICAL SECURITY</a:t>
              </a:r>
              <a:endParaRPr lang="en-GB" sz="3200" b="1" kern="1200" dirty="0"/>
            </a:p>
          </p:txBody>
        </p:sp>
        <p:sp>
          <p:nvSpPr>
            <p:cNvPr id="9" name="Freeform 8"/>
            <p:cNvSpPr/>
            <p:nvPr/>
          </p:nvSpPr>
          <p:spPr>
            <a:xfrm>
              <a:off x="1619671" y="3430800"/>
              <a:ext cx="3253105" cy="2950528"/>
            </a:xfrm>
            <a:custGeom>
              <a:avLst/>
              <a:gdLst>
                <a:gd name="connsiteX0" fmla="*/ 0 w 2678697"/>
                <a:gd name="connsiteY0" fmla="*/ 1339349 h 2678697"/>
                <a:gd name="connsiteX1" fmla="*/ 1339349 w 2678697"/>
                <a:gd name="connsiteY1" fmla="*/ 0 h 2678697"/>
                <a:gd name="connsiteX2" fmla="*/ 2678698 w 2678697"/>
                <a:gd name="connsiteY2" fmla="*/ 1339349 h 2678697"/>
                <a:gd name="connsiteX3" fmla="*/ 1339349 w 2678697"/>
                <a:gd name="connsiteY3" fmla="*/ 2678698 h 2678697"/>
                <a:gd name="connsiteX4" fmla="*/ 0 w 2678697"/>
                <a:gd name="connsiteY4" fmla="*/ 1339349 h 26786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78697" h="2678697">
                  <a:moveTo>
                    <a:pt x="0" y="1339349"/>
                  </a:moveTo>
                  <a:cubicBezTo>
                    <a:pt x="0" y="599647"/>
                    <a:pt x="599647" y="0"/>
                    <a:pt x="1339349" y="0"/>
                  </a:cubicBezTo>
                  <a:cubicBezTo>
                    <a:pt x="2079051" y="0"/>
                    <a:pt x="2678698" y="599647"/>
                    <a:pt x="2678698" y="1339349"/>
                  </a:cubicBezTo>
                  <a:cubicBezTo>
                    <a:pt x="2678698" y="2079051"/>
                    <a:pt x="2079051" y="2678698"/>
                    <a:pt x="1339349" y="2678698"/>
                  </a:cubicBezTo>
                  <a:cubicBezTo>
                    <a:pt x="599647" y="2678698"/>
                    <a:pt x="0" y="2079051"/>
                    <a:pt x="0" y="1339349"/>
                  </a:cubicBez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4">
                <a:alpha val="50000"/>
                <a:hueOff val="9502758"/>
                <a:satOff val="39624"/>
                <a:lumOff val="-30001"/>
                <a:alphaOff val="0"/>
              </a:schemeClr>
            </a:fillRef>
            <a:effectRef idx="0">
              <a:schemeClr val="accent4">
                <a:alpha val="50000"/>
                <a:hueOff val="9502758"/>
                <a:satOff val="39624"/>
                <a:lumOff val="-30001"/>
                <a:alphaOff val="0"/>
              </a:schemeClr>
            </a:effectRef>
            <a:fontRef idx="minor">
              <a:schemeClr val="tx1"/>
            </a:fontRef>
          </p:style>
          <p:txBody>
            <a:bodyPr spcFirstLastPara="0" vert="horz" wrap="square" lIns="252244" tIns="691997" rIns="819235" bIns="513417" numCol="1" spcCol="1270" anchor="ctr" anchorCtr="0">
              <a:noAutofit/>
            </a:bodyPr>
            <a:lstStyle/>
            <a:p>
              <a:pPr lvl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3200" b="1" kern="1200" dirty="0" smtClean="0"/>
                <a:t>CYBER SECURITY</a:t>
              </a:r>
              <a:endParaRPr lang="en-GB" sz="3200" b="1" kern="1200" dirty="0"/>
            </a:p>
          </p:txBody>
        </p:sp>
        <p:sp>
          <p:nvSpPr>
            <p:cNvPr id="5" name="Line Callout 2 4"/>
            <p:cNvSpPr/>
            <p:nvPr/>
          </p:nvSpPr>
          <p:spPr>
            <a:xfrm>
              <a:off x="6156176" y="2276872"/>
              <a:ext cx="2736304" cy="631497"/>
            </a:xfrm>
            <a:prstGeom prst="borderCallout2">
              <a:avLst>
                <a:gd name="adj1" fmla="val 54950"/>
                <a:gd name="adj2" fmla="val -2067"/>
                <a:gd name="adj3" fmla="val 79083"/>
                <a:gd name="adj4" fmla="val -8014"/>
                <a:gd name="adj5" fmla="val 321627"/>
                <a:gd name="adj6" fmla="val -61540"/>
              </a:avLst>
            </a:prstGeom>
            <a:ln>
              <a:tailEnd type="oval" w="lg" len="lg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3000" b="1" dirty="0" smtClean="0"/>
                <a:t>Convergence</a:t>
              </a:r>
              <a:endParaRPr lang="en-GB" sz="3000" b="1" dirty="0"/>
            </a:p>
          </p:txBody>
        </p:sp>
      </p:grpSp>
      <p:sp>
        <p:nvSpPr>
          <p:cNvPr id="6" name="Oval 5"/>
          <p:cNvSpPr/>
          <p:nvPr/>
        </p:nvSpPr>
        <p:spPr>
          <a:xfrm>
            <a:off x="1079613" y="1124744"/>
            <a:ext cx="6480720" cy="5616624"/>
          </a:xfrm>
          <a:prstGeom prst="ellipse">
            <a:avLst/>
          </a:prstGeom>
          <a:solidFill>
            <a:srgbClr val="92D050">
              <a:alpha val="66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5400" b="1" dirty="0" smtClean="0">
                <a:solidFill>
                  <a:schemeClr val="tx1"/>
                </a:solidFill>
              </a:rPr>
              <a:t>RESILIENCE</a:t>
            </a:r>
            <a:br>
              <a:rPr lang="en-GB" sz="5400" b="1" dirty="0" smtClean="0">
                <a:solidFill>
                  <a:schemeClr val="tx1"/>
                </a:solidFill>
              </a:rPr>
            </a:br>
            <a:r>
              <a:rPr lang="en-GB" sz="5400" b="1" dirty="0" smtClean="0">
                <a:solidFill>
                  <a:schemeClr val="tx1"/>
                </a:solidFill>
              </a:rPr>
              <a:t> </a:t>
            </a:r>
            <a:endParaRPr lang="en-GB" sz="5400" b="1" dirty="0">
              <a:solidFill>
                <a:schemeClr val="tx1"/>
              </a:solidFill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2678460" y="3750940"/>
            <a:ext cx="410445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ym typeface="Wingdings" pitchFamily="2" charset="2"/>
              </a:rPr>
              <a:t> </a:t>
            </a:r>
            <a:r>
              <a:rPr lang="en-GB" sz="2000" dirty="0" smtClean="0">
                <a:latin typeface="Arial" pitchFamily="34" charset="0"/>
                <a:cs typeface="Arial" pitchFamily="34" charset="0"/>
                <a:sym typeface="Wingdings" pitchFamily="2" charset="2"/>
              </a:rPr>
              <a:t>Need to be considered</a:t>
            </a:r>
            <a:r>
              <a:rPr lang="en-GB" sz="2000" dirty="0" smtClean="0">
                <a:latin typeface="Arial" pitchFamily="34" charset="0"/>
                <a:cs typeface="Arial" pitchFamily="34" charset="0"/>
              </a:rPr>
              <a:t> on the railway system point of view</a:t>
            </a:r>
            <a:endParaRPr lang="en-GB" sz="2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Rectangle 7"/>
          <p:cNvSpPr txBox="1">
            <a:spLocks noGrp="1" noChangeArrowheads="1"/>
          </p:cNvSpPr>
          <p:nvPr/>
        </p:nvSpPr>
        <p:spPr bwMode="auto">
          <a:xfrm>
            <a:off x="250825" y="6343739"/>
            <a:ext cx="7345363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r>
              <a:rPr lang="en-US" sz="1000" dirty="0" smtClean="0">
                <a:solidFill>
                  <a:schemeClr val="bg1"/>
                </a:solidFill>
              </a:rPr>
              <a:t>UIC – Rail System Department – Dr. Marc ANTONI – </a:t>
            </a:r>
            <a:r>
              <a:rPr lang="en-US" sz="1000" dirty="0" smtClean="0">
                <a:solidFill>
                  <a:schemeClr val="bg1"/>
                </a:solidFill>
              </a:rPr>
              <a:t>24 November </a:t>
            </a:r>
            <a:r>
              <a:rPr lang="en-US" sz="1000" dirty="0" smtClean="0">
                <a:solidFill>
                  <a:schemeClr val="bg1"/>
                </a:solidFill>
              </a:rPr>
              <a:t>2015</a:t>
            </a:r>
            <a:endParaRPr lang="en-US" sz="1000" dirty="0">
              <a:solidFill>
                <a:schemeClr val="bg1"/>
              </a:solidFill>
            </a:endParaRPr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741358" y="6372221"/>
            <a:ext cx="719139" cy="179386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58005F3D-4258-446A-9C04-B8219E6727DF}" type="slidenum">
              <a:rPr lang="en-GB" sz="1000" smtClean="0">
                <a:solidFill>
                  <a:schemeClr val="bg1"/>
                </a:solidFill>
              </a:rPr>
              <a:pPr>
                <a:defRPr/>
              </a:pPr>
              <a:t>9</a:t>
            </a:fld>
            <a:endParaRPr lang="en-GB" sz="1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4633681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0" grpId="0"/>
    </p:bldLst>
  </p:timing>
</p:sld>
</file>

<file path=ppt/theme/theme1.xml><?xml version="1.0" encoding="utf-8"?>
<a:theme xmlns:a="http://schemas.openxmlformats.org/drawingml/2006/main" name="Powerpoint exemple 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Powerpoint%20exemple%201</Template>
  <TotalTime>14723</TotalTime>
  <Words>2073</Words>
  <Application>Microsoft Office PowerPoint</Application>
  <PresentationFormat>Affichage à l'écran (4:3)</PresentationFormat>
  <Paragraphs>289</Paragraphs>
  <Slides>21</Slides>
  <Notes>14</Notes>
  <HiddenSlides>1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21</vt:i4>
      </vt:variant>
    </vt:vector>
  </HeadingPairs>
  <TitlesOfParts>
    <vt:vector size="22" baseType="lpstr">
      <vt:lpstr>Powerpoint exemple 1</vt:lpstr>
      <vt:lpstr>Diapositive 1</vt:lpstr>
      <vt:lpstr>Diapositive 2</vt:lpstr>
      <vt:lpstr>We live in a connected and open world…</vt:lpstr>
      <vt:lpstr>Cyber Security or Cyber Threat?</vt:lpstr>
      <vt:lpstr>The Bigger Picture</vt:lpstr>
      <vt:lpstr>Diapositive 6</vt:lpstr>
      <vt:lpstr>Diapositive 7</vt:lpstr>
      <vt:lpstr>Diapositive 8</vt:lpstr>
      <vt:lpstr>‘’Security-is-Safety &amp; Safety-is-Security’’</vt:lpstr>
      <vt:lpstr>What does that mean to us? Delivering a Cyber-Safe Service</vt:lpstr>
      <vt:lpstr>What does that mean to us? Considering railway as a system</vt:lpstr>
      <vt:lpstr>What does that mean to us? Considering first the severity level </vt:lpstr>
      <vt:lpstr> Risks cartography of a       IP signalling network </vt:lpstr>
      <vt:lpstr>Diapositive 14</vt:lpstr>
      <vt:lpstr>Diapositive 15</vt:lpstr>
      <vt:lpstr>Diapositive 16</vt:lpstr>
      <vt:lpstr>Diapositive 17</vt:lpstr>
      <vt:lpstr>Diapositive 18</vt:lpstr>
      <vt:lpstr>Diapositive 19</vt:lpstr>
      <vt:lpstr>Diapositive 20</vt:lpstr>
      <vt:lpstr>Diapositive 21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Sylvain Le Doaré</dc:creator>
  <cp:lastModifiedBy>marc_a</cp:lastModifiedBy>
  <cp:revision>645</cp:revision>
  <dcterms:created xsi:type="dcterms:W3CDTF">2010-07-29T13:02:45Z</dcterms:created>
  <dcterms:modified xsi:type="dcterms:W3CDTF">2015-11-22T13:45:01Z</dcterms:modified>
</cp:coreProperties>
</file>