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Default Extension="tiff" ContentType="image/tiff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36" r:id="rId2"/>
    <p:sldId id="337" r:id="rId3"/>
    <p:sldId id="339" r:id="rId4"/>
    <p:sldId id="316" r:id="rId5"/>
    <p:sldId id="340" r:id="rId6"/>
    <p:sldId id="321" r:id="rId7"/>
    <p:sldId id="283" r:id="rId8"/>
    <p:sldId id="338" r:id="rId9"/>
    <p:sldId id="342" r:id="rId10"/>
    <p:sldId id="323" r:id="rId11"/>
    <p:sldId id="353" r:id="rId12"/>
    <p:sldId id="352" r:id="rId13"/>
    <p:sldId id="350" r:id="rId14"/>
    <p:sldId id="355" r:id="rId15"/>
    <p:sldId id="356" r:id="rId16"/>
    <p:sldId id="326" r:id="rId17"/>
    <p:sldId id="331" r:id="rId18"/>
    <p:sldId id="367" r:id="rId19"/>
    <p:sldId id="333" r:id="rId20"/>
    <p:sldId id="332" r:id="rId21"/>
    <p:sldId id="357" r:id="rId22"/>
    <p:sldId id="329" r:id="rId23"/>
    <p:sldId id="335" r:id="rId24"/>
    <p:sldId id="280" r:id="rId25"/>
    <p:sldId id="368" r:id="rId26"/>
    <p:sldId id="282" r:id="rId27"/>
    <p:sldId id="371" r:id="rId28"/>
    <p:sldId id="291" r:id="rId29"/>
    <p:sldId id="292" r:id="rId30"/>
    <p:sldId id="293" r:id="rId31"/>
    <p:sldId id="294" r:id="rId32"/>
    <p:sldId id="295" r:id="rId33"/>
    <p:sldId id="315" r:id="rId34"/>
    <p:sldId id="263" r:id="rId35"/>
    <p:sldId id="296" r:id="rId36"/>
    <p:sldId id="298" r:id="rId37"/>
    <p:sldId id="305" r:id="rId38"/>
    <p:sldId id="304" r:id="rId39"/>
    <p:sldId id="311" r:id="rId40"/>
    <p:sldId id="313" r:id="rId41"/>
    <p:sldId id="312" r:id="rId42"/>
    <p:sldId id="330" r:id="rId43"/>
    <p:sldId id="370" r:id="rId4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FF6600"/>
    <a:srgbClr val="FF9999"/>
    <a:srgbClr val="0099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8" autoAdjust="0"/>
    <p:restoredTop sz="94660"/>
  </p:normalViewPr>
  <p:slideViewPr>
    <p:cSldViewPr>
      <p:cViewPr>
        <p:scale>
          <a:sx n="66" d="100"/>
          <a:sy n="66" d="100"/>
        </p:scale>
        <p:origin x="-5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2892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REPORT%202015\REPORT%20PART%202%20-%202015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Tehran%2009%202014\TEHRAN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Tehran%2009%202014\TEHRAN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Tehran%2009%202014\TEHRAN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\\TRINIDAD\Olivie_G$\Presentations%20&amp;%20texts\Graphiques%20de%20la%20pr&#233;sentation%20de%20base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\\TRINIDAD\Olivie_G$\Presentations%20&amp;%20texts\Graphiques%20de%20la%20pr&#233;sentation%20de%20base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\\TRINIDAD\Olivie_G$\Presentations%20&amp;%20texts\Graphiques%20de%20la%20pr&#233;sentation%20de%20base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\\TRINIDAD\Olivie_G$\Presentations%20&amp;%20texts\Graphiques%20de%20la%20pr&#233;sentation%20de%20base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_UIC%2025.11.2014\Data\report\REPORT%202014\EXCEL%20FILES%202014\REPORT%20PART%204%20-%202014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REPORT%202015\REPORT%20PART%202%20-%202015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REPORT%202015\REPORT%20PART%202%20-%202015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REPORT%202015\EXCEL\REPORT%20PART%201%20-%202015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REPORT%202015\REPORT%20PART%202%20-%202015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REPORT%202015\REPORT%20PART%202%20-%202015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REPORT%202015\REPORT%20PART%202%20-%202015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REPORT%202015\EXCEL\REPORT%20PART%201%20-%202015.xlsx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REPORT%202015\EXCEL\REPORT%20PART%201%20-%202015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Classeur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Classeur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Tehran%2009%202014\TEHRAN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Tehran%2009%202014\TEHRAN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Tehran%2009%202014\TEHRAN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Tehran%2009%202014\TEHRAN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_g\Documents\Tehran%2009%202014\TEHRA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autoTitleDeleted val="1"/>
    <c:view3D>
      <c:rotX val="20"/>
      <c:rotY val="50"/>
      <c:rAngAx val="1"/>
    </c:view3D>
    <c:floor>
      <c:spPr>
        <a:solidFill>
          <a:schemeClr val="tx1">
            <a:lumMod val="50000"/>
            <a:lumOff val="50000"/>
          </a:schemeClr>
        </a:solidFill>
      </c:spPr>
    </c:floor>
    <c:sideWall>
      <c:spPr>
        <a:noFill/>
      </c:spPr>
    </c:sideWall>
    <c:backWall>
      <c:spPr>
        <a:noFill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ACCIDENTS!$C$2</c:f>
              <c:strCache>
                <c:ptCount val="1"/>
                <c:pt idx="0">
                  <c:v>Accidents</c:v>
                </c:pt>
              </c:strCache>
            </c:strRef>
          </c:tx>
          <c:spPr>
            <a:solidFill>
              <a:srgbClr val="0099CC"/>
            </a:solidFill>
          </c:spPr>
          <c:dPt>
            <c:idx val="8"/>
            <c:spPr>
              <a:solidFill>
                <a:schemeClr val="accent4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1.2422360248447317E-2"/>
                  <c:y val="0.27217915590008612"/>
                </c:manualLayout>
              </c:layout>
              <c:showVal val="1"/>
            </c:dLbl>
            <c:dLbl>
              <c:idx val="1"/>
              <c:layout>
                <c:manualLayout>
                  <c:x val="1.5527950310559046E-2"/>
                  <c:y val="0.27217915590008612"/>
                </c:manualLayout>
              </c:layout>
              <c:showVal val="1"/>
            </c:dLbl>
            <c:dLbl>
              <c:idx val="2"/>
              <c:layout>
                <c:manualLayout>
                  <c:x val="1.2422360248447317E-2"/>
                  <c:y val="0.25839793281653578"/>
                </c:manualLayout>
              </c:layout>
              <c:showVal val="1"/>
            </c:dLbl>
            <c:dLbl>
              <c:idx val="3"/>
              <c:layout>
                <c:manualLayout>
                  <c:x val="9.316770186335404E-3"/>
                  <c:y val="0.26184323858742464"/>
                </c:manualLayout>
              </c:layout>
              <c:showVal val="1"/>
            </c:dLbl>
            <c:dLbl>
              <c:idx val="4"/>
              <c:layout>
                <c:manualLayout>
                  <c:x val="9.3167701863354647E-3"/>
                  <c:y val="0.25495235576173125"/>
                </c:manualLayout>
              </c:layout>
              <c:showVal val="1"/>
            </c:dLbl>
            <c:dLbl>
              <c:idx val="5"/>
              <c:layout>
                <c:manualLayout>
                  <c:x val="9.316770186335404E-3"/>
                  <c:y val="0.24117140396210171"/>
                </c:manualLayout>
              </c:layout>
              <c:showVal val="1"/>
            </c:dLbl>
            <c:dLbl>
              <c:idx val="6"/>
              <c:layout>
                <c:manualLayout>
                  <c:x val="1.2422360248447317E-2"/>
                  <c:y val="0.25150732127476338"/>
                </c:manualLayout>
              </c:layout>
              <c:showVal val="1"/>
            </c:dLbl>
            <c:dLbl>
              <c:idx val="7"/>
              <c:layout>
                <c:manualLayout>
                  <c:x val="1.2422360248447317E-2"/>
                  <c:y val="0.24461670973298891"/>
                </c:manualLayout>
              </c:layout>
              <c:showVal val="1"/>
            </c:dLbl>
            <c:dLbl>
              <c:idx val="8"/>
              <c:layout>
                <c:manualLayout>
                  <c:x val="1.5527950310559147E-2"/>
                  <c:y val="0.24461670973298891"/>
                </c:manualLayout>
              </c:layout>
              <c:showVal val="1"/>
            </c:dLbl>
            <c:spPr>
              <a:solidFill>
                <a:schemeClr val="bg1">
                  <a:lumMod val="85000"/>
                </a:schemeClr>
              </a:solidFill>
              <a:ln>
                <a:noFill/>
              </a:ln>
            </c:spPr>
            <c:txPr>
              <a:bodyPr/>
              <a:lstStyle/>
              <a:p>
                <a:pPr>
                  <a:defRPr sz="2000"/>
                </a:pPr>
                <a:endParaRPr lang="fr-FR"/>
              </a:p>
            </c:txPr>
            <c:showVal val="1"/>
          </c:dLbls>
          <c:cat>
            <c:numRef>
              <c:f>ACCIDENTS!$D$1:$L$1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ACCIDENTS!$D$2:$L$2</c:f>
              <c:numCache>
                <c:formatCode>#,##0</c:formatCode>
                <c:ptCount val="9"/>
                <c:pt idx="0">
                  <c:v>2371</c:v>
                </c:pt>
                <c:pt idx="1">
                  <c:v>2288</c:v>
                </c:pt>
                <c:pt idx="2">
                  <c:v>2177</c:v>
                </c:pt>
                <c:pt idx="3">
                  <c:v>2220</c:v>
                </c:pt>
                <c:pt idx="4">
                  <c:v>2134</c:v>
                </c:pt>
                <c:pt idx="5">
                  <c:v>2009</c:v>
                </c:pt>
                <c:pt idx="6">
                  <c:v>1929</c:v>
                </c:pt>
                <c:pt idx="7">
                  <c:v>1877</c:v>
                </c:pt>
                <c:pt idx="8">
                  <c:v>1830</c:v>
                </c:pt>
              </c:numCache>
            </c:numRef>
          </c:val>
        </c:ser>
        <c:shape val="box"/>
        <c:axId val="77188480"/>
        <c:axId val="77190272"/>
        <c:axId val="0"/>
      </c:bar3DChart>
      <c:catAx>
        <c:axId val="771884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800">
                <a:latin typeface="Aharoni" pitchFamily="2" charset="-79"/>
                <a:cs typeface="Aharoni" pitchFamily="2" charset="-79"/>
              </a:defRPr>
            </a:pPr>
            <a:endParaRPr lang="fr-FR"/>
          </a:p>
        </c:txPr>
        <c:crossAx val="77190272"/>
        <c:crosses val="autoZero"/>
        <c:auto val="1"/>
        <c:lblAlgn val="ctr"/>
        <c:lblOffset val="100"/>
      </c:catAx>
      <c:valAx>
        <c:axId val="77190272"/>
        <c:scaling>
          <c:orientation val="minMax"/>
        </c:scaling>
        <c:delete val="1"/>
        <c:axPos val="l"/>
        <c:numFmt formatCode="#,##0" sourceLinked="1"/>
        <c:tickLblPos val="none"/>
        <c:crossAx val="77188480"/>
        <c:crosses val="autoZero"/>
        <c:crossBetween val="between"/>
      </c:valAx>
      <c:spPr>
        <a:solidFill>
          <a:schemeClr val="bg1">
            <a:lumMod val="85000"/>
          </a:schemeClr>
        </a:solidFill>
      </c:spPr>
    </c:plotArea>
    <c:plotVisOnly val="1"/>
    <c:dispBlanksAs val="gap"/>
  </c:chart>
  <c:spPr>
    <a:solidFill>
      <a:schemeClr val="bg1">
        <a:lumMod val="75000"/>
      </a:schemeClr>
    </a:solidFill>
    <a:ln>
      <a:noFill/>
    </a:ln>
  </c:sp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/>
      <c:barChart>
        <c:barDir val="col"/>
        <c:grouping val="stacked"/>
        <c:ser>
          <c:idx val="1"/>
          <c:order val="0"/>
          <c:tx>
            <c:strRef>
              <c:f>Feuil2!$B$21</c:f>
              <c:strCache>
                <c:ptCount val="1"/>
                <c:pt idx="0">
                  <c:v>Fatalities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cat>
            <c:numRef>
              <c:f>Feuil2!$A$22:$A$29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</c:numCache>
            </c:numRef>
          </c:cat>
          <c:val>
            <c:numRef>
              <c:f>Feuil2!$B$22:$B$29</c:f>
              <c:numCache>
                <c:formatCode>General</c:formatCode>
                <c:ptCount val="8"/>
                <c:pt idx="0">
                  <c:v>1284</c:v>
                </c:pt>
                <c:pt idx="1">
                  <c:v>1363</c:v>
                </c:pt>
                <c:pt idx="2">
                  <c:v>1194</c:v>
                </c:pt>
              </c:numCache>
            </c:numRef>
          </c:val>
        </c:ser>
        <c:ser>
          <c:idx val="2"/>
          <c:order val="1"/>
          <c:tx>
            <c:strRef>
              <c:f>Feuil2!$C$21</c:f>
              <c:strCache>
                <c:ptCount val="1"/>
                <c:pt idx="0">
                  <c:v>Serious injuries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cat>
            <c:numRef>
              <c:f>Feuil2!$A$22:$A$29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</c:numCache>
            </c:numRef>
          </c:cat>
          <c:val>
            <c:numRef>
              <c:f>Feuil2!$C$22:$C$29</c:f>
              <c:numCache>
                <c:formatCode>General</c:formatCode>
                <c:ptCount val="8"/>
                <c:pt idx="0">
                  <c:v>1145</c:v>
                </c:pt>
                <c:pt idx="1">
                  <c:v>1145</c:v>
                </c:pt>
                <c:pt idx="2">
                  <c:v>1068</c:v>
                </c:pt>
              </c:numCache>
            </c:numRef>
          </c:val>
        </c:ser>
        <c:overlap val="100"/>
        <c:axId val="81283712"/>
        <c:axId val="81293696"/>
      </c:barChart>
      <c:catAx>
        <c:axId val="8128371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2000" b="1"/>
            </a:pPr>
            <a:endParaRPr lang="fr-FR"/>
          </a:p>
        </c:txPr>
        <c:crossAx val="81293696"/>
        <c:crosses val="autoZero"/>
        <c:auto val="1"/>
        <c:lblAlgn val="ctr"/>
        <c:lblOffset val="100"/>
      </c:catAx>
      <c:valAx>
        <c:axId val="81293696"/>
        <c:scaling>
          <c:orientation val="minMax"/>
          <c:max val="2500"/>
        </c:scaling>
        <c:axPos val="l"/>
        <c:numFmt formatCode="General" sourceLinked="1"/>
        <c:tickLblPos val="nextTo"/>
        <c:txPr>
          <a:bodyPr/>
          <a:lstStyle/>
          <a:p>
            <a:pPr>
              <a:defRPr sz="2000" b="1"/>
            </a:pPr>
            <a:endParaRPr lang="fr-FR"/>
          </a:p>
        </c:txPr>
        <c:crossAx val="81283712"/>
        <c:crosses val="autoZero"/>
        <c:crossBetween val="between"/>
      </c:valAx>
    </c:plotArea>
    <c:plotVisOnly val="1"/>
  </c:chart>
  <c:spPr>
    <a:ln>
      <a:noFill/>
    </a:ln>
  </c:sp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/>
      <c:barChart>
        <c:barDir val="col"/>
        <c:grouping val="stacked"/>
        <c:ser>
          <c:idx val="1"/>
          <c:order val="0"/>
          <c:tx>
            <c:strRef>
              <c:f>Feuil2!$B$11</c:f>
              <c:strCache>
                <c:ptCount val="1"/>
                <c:pt idx="0">
                  <c:v>Fatalities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cat>
            <c:numRef>
              <c:f>Feuil2!$A$12:$A$19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</c:numCache>
            </c:numRef>
          </c:cat>
          <c:val>
            <c:numRef>
              <c:f>Feuil2!$B$12:$B$19</c:f>
              <c:numCache>
                <c:formatCode>General</c:formatCode>
                <c:ptCount val="8"/>
                <c:pt idx="0">
                  <c:v>1284</c:v>
                </c:pt>
                <c:pt idx="1">
                  <c:v>1363</c:v>
                </c:pt>
              </c:numCache>
            </c:numRef>
          </c:val>
        </c:ser>
        <c:ser>
          <c:idx val="2"/>
          <c:order val="1"/>
          <c:tx>
            <c:strRef>
              <c:f>Feuil2!$C$11</c:f>
              <c:strCache>
                <c:ptCount val="1"/>
                <c:pt idx="0">
                  <c:v>Serious injuries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cat>
            <c:numRef>
              <c:f>Feuil2!$A$12:$A$19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</c:numCache>
            </c:numRef>
          </c:cat>
          <c:val>
            <c:numRef>
              <c:f>Feuil2!$C$12:$C$19</c:f>
              <c:numCache>
                <c:formatCode>General</c:formatCode>
                <c:ptCount val="8"/>
                <c:pt idx="0">
                  <c:v>1145</c:v>
                </c:pt>
                <c:pt idx="1">
                  <c:v>1145</c:v>
                </c:pt>
              </c:numCache>
            </c:numRef>
          </c:val>
        </c:ser>
        <c:overlap val="100"/>
        <c:axId val="81305600"/>
        <c:axId val="81307136"/>
      </c:barChart>
      <c:catAx>
        <c:axId val="8130560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2000" b="1"/>
            </a:pPr>
            <a:endParaRPr lang="fr-FR"/>
          </a:p>
        </c:txPr>
        <c:crossAx val="81307136"/>
        <c:crosses val="autoZero"/>
        <c:auto val="1"/>
        <c:lblAlgn val="ctr"/>
        <c:lblOffset val="100"/>
      </c:catAx>
      <c:valAx>
        <c:axId val="81307136"/>
        <c:scaling>
          <c:orientation val="minMax"/>
          <c:max val="2500"/>
        </c:scaling>
        <c:axPos val="l"/>
        <c:numFmt formatCode="General" sourceLinked="1"/>
        <c:tickLblPos val="nextTo"/>
        <c:txPr>
          <a:bodyPr/>
          <a:lstStyle/>
          <a:p>
            <a:pPr>
              <a:defRPr sz="2000" b="1"/>
            </a:pPr>
            <a:endParaRPr lang="fr-FR"/>
          </a:p>
        </c:txPr>
        <c:crossAx val="81305600"/>
        <c:crosses val="autoZero"/>
        <c:crossBetween val="between"/>
      </c:valAx>
    </c:plotArea>
    <c:plotVisOnly val="1"/>
  </c:chart>
  <c:spPr>
    <a:ln>
      <a:noFill/>
    </a:ln>
  </c:sp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/>
      <c:barChart>
        <c:barDir val="col"/>
        <c:grouping val="stacked"/>
        <c:ser>
          <c:idx val="1"/>
          <c:order val="0"/>
          <c:tx>
            <c:strRef>
              <c:f>Feuil2!$B$1</c:f>
              <c:strCache>
                <c:ptCount val="1"/>
                <c:pt idx="0">
                  <c:v>Fatalities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cat>
            <c:numRef>
              <c:f>Feuil2!$A$2:$A$9</c:f>
              <c:numCache>
                <c:formatCode>General</c:formatCode>
                <c:ptCount val="8"/>
                <c:pt idx="0">
                  <c:v>2006</c:v>
                </c:pt>
              </c:numCache>
            </c:numRef>
          </c:cat>
          <c:val>
            <c:numRef>
              <c:f>Feuil2!$B$2:$B$9</c:f>
              <c:numCache>
                <c:formatCode>General</c:formatCode>
                <c:ptCount val="8"/>
                <c:pt idx="0">
                  <c:v>1284</c:v>
                </c:pt>
              </c:numCache>
            </c:numRef>
          </c:val>
        </c:ser>
        <c:ser>
          <c:idx val="2"/>
          <c:order val="1"/>
          <c:tx>
            <c:strRef>
              <c:f>Feuil2!$C$1</c:f>
              <c:strCache>
                <c:ptCount val="1"/>
                <c:pt idx="0">
                  <c:v>Serious injuries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cat>
            <c:numRef>
              <c:f>Feuil2!$A$2:$A$9</c:f>
              <c:numCache>
                <c:formatCode>General</c:formatCode>
                <c:ptCount val="8"/>
                <c:pt idx="0">
                  <c:v>2006</c:v>
                </c:pt>
              </c:numCache>
            </c:numRef>
          </c:cat>
          <c:val>
            <c:numRef>
              <c:f>Feuil2!$C$2:$C$9</c:f>
              <c:numCache>
                <c:formatCode>General</c:formatCode>
                <c:ptCount val="8"/>
                <c:pt idx="0">
                  <c:v>1145</c:v>
                </c:pt>
              </c:numCache>
            </c:numRef>
          </c:val>
        </c:ser>
        <c:overlap val="100"/>
        <c:axId val="81355904"/>
        <c:axId val="81357440"/>
      </c:barChart>
      <c:catAx>
        <c:axId val="813559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2000" b="0"/>
            </a:pPr>
            <a:endParaRPr lang="fr-FR"/>
          </a:p>
        </c:txPr>
        <c:crossAx val="81357440"/>
        <c:crosses val="autoZero"/>
        <c:auto val="1"/>
        <c:lblAlgn val="ctr"/>
        <c:lblOffset val="100"/>
      </c:catAx>
      <c:valAx>
        <c:axId val="81357440"/>
        <c:scaling>
          <c:orientation val="minMax"/>
          <c:max val="2500"/>
        </c:scaling>
        <c:axPos val="l"/>
        <c:numFmt formatCode="General" sourceLinked="1"/>
        <c:tickLblPos val="nextTo"/>
        <c:txPr>
          <a:bodyPr/>
          <a:lstStyle/>
          <a:p>
            <a:pPr>
              <a:defRPr sz="2000" b="0"/>
            </a:pPr>
            <a:endParaRPr lang="fr-FR"/>
          </a:p>
        </c:txPr>
        <c:crossAx val="81355904"/>
        <c:crosses val="autoZero"/>
        <c:crossBetween val="between"/>
      </c:valAx>
    </c:plotArea>
    <c:plotVisOnly val="1"/>
  </c:chart>
  <c:spPr>
    <a:ln>
      <a:noFill/>
    </a:ln>
  </c:sp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title>
      <c:tx>
        <c:rich>
          <a:bodyPr/>
          <a:lstStyle/>
          <a:p>
            <a:pPr>
              <a:defRPr>
                <a:solidFill>
                  <a:schemeClr val="accent4">
                    <a:lumMod val="50000"/>
                  </a:schemeClr>
                </a:solidFill>
              </a:defRPr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All victims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32390488282868696"/>
          <c:w val="0.99361811467100869"/>
          <c:h val="0.63018773437222741"/>
        </c:manualLayout>
      </c:layout>
      <c:pie3DChart>
        <c:varyColors val="1"/>
        <c:ser>
          <c:idx val="1"/>
          <c:order val="1"/>
          <c:tx>
            <c:strRef>
              <c:f>Feuil4!$E$4</c:f>
              <c:strCache>
                <c:ptCount val="1"/>
                <c:pt idx="0">
                  <c:v>all</c:v>
                </c:pt>
              </c:strCache>
            </c:strRef>
          </c:tx>
          <c:dPt>
            <c:idx val="0"/>
            <c:spPr>
              <a:solidFill>
                <a:srgbClr val="8064A2">
                  <a:lumMod val="60000"/>
                  <a:lumOff val="40000"/>
                </a:srgbClr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56%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>
                <c:manualLayout>
                  <c:x val="0.24332657482501938"/>
                  <c:y val="6.108547462980311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44%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  <c:showLeaderLines val="1"/>
          </c:dLbls>
          <c:val>
            <c:numRef>
              <c:f>Feuil4!$F$4:$G$4</c:f>
              <c:numCache>
                <c:formatCode>0%</c:formatCode>
                <c:ptCount val="2"/>
                <c:pt idx="0">
                  <c:v>0.52329192546583869</c:v>
                </c:pt>
                <c:pt idx="1">
                  <c:v>0.47670807453416147</c:v>
                </c:pt>
              </c:numCache>
            </c:numRef>
          </c:val>
        </c:ser>
        <c:ser>
          <c:idx val="0"/>
          <c:order val="0"/>
          <c:tx>
            <c:strRef>
              <c:f>'[GLOBAL REPORT tables.xlsx]1.10'!$B$25</c:f>
              <c:strCache>
                <c:ptCount val="1"/>
              </c:strCache>
            </c:strRef>
          </c:tx>
          <c:dPt>
            <c:idx val="0"/>
            <c:spPr>
              <a:solidFill>
                <a:srgbClr val="8064A2">
                  <a:lumMod val="60000"/>
                  <a:lumOff val="40000"/>
                </a:srgbClr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52%</a:t>
                    </a:r>
                    <a:endParaRPr lang="en-US" dirty="0"/>
                  </a:p>
                </c:rich>
              </c:tx>
              <c:dLblPos val="ctr"/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48%</a:t>
                    </a:r>
                    <a:endParaRPr lang="en-US" dirty="0"/>
                  </a:p>
                </c:rich>
              </c:tx>
              <c:dLblPos val="ctr"/>
              <c:showPercent val="1"/>
            </c:dLbl>
            <c:txPr>
              <a:bodyPr/>
              <a:lstStyle/>
              <a:p>
                <a:pPr>
                  <a:defRPr sz="2800" b="1"/>
                </a:pPr>
                <a:endParaRPr lang="fr-FR"/>
              </a:p>
            </c:txPr>
            <c:dLblPos val="ctr"/>
            <c:showPercent val="1"/>
            <c:showLeaderLines val="1"/>
          </c:dLbls>
          <c:val>
            <c:numRef>
              <c:f>'[GLOBAL REPORT tables.xlsx]1.10'!$C$25:$D$25</c:f>
              <c:numCache>
                <c:formatCode>General</c:formatCode>
                <c:ptCount val="2"/>
              </c:numCache>
            </c:numRef>
          </c:val>
        </c:ser>
      </c:pie3DChart>
    </c:plotArea>
    <c:plotVisOnly val="1"/>
  </c:chart>
  <c:txPr>
    <a:bodyPr/>
    <a:lstStyle/>
    <a:p>
      <a:pPr>
        <a:defRPr sz="2500"/>
      </a:pPr>
      <a:endParaRPr lang="fr-FR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title>
      <c:layout>
        <c:manualLayout>
          <c:xMode val="edge"/>
          <c:yMode val="edge"/>
          <c:x val="0.22025191645372738"/>
          <c:y val="6.928793626105037E-2"/>
        </c:manualLayout>
      </c:layout>
      <c:txPr>
        <a:bodyPr/>
        <a:lstStyle/>
        <a:p>
          <a:pPr>
            <a:defRPr>
              <a:solidFill>
                <a:schemeClr val="accent4">
                  <a:lumMod val="50000"/>
                </a:schemeClr>
              </a:solidFill>
            </a:defRPr>
          </a:pPr>
          <a:endParaRPr lang="fr-FR"/>
        </a:p>
      </c:txPr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32390488282868718"/>
          <c:w val="0.99361811467100869"/>
          <c:h val="0.63018773437222741"/>
        </c:manualLayout>
      </c:layout>
      <c:pie3DChart>
        <c:varyColors val="1"/>
        <c:ser>
          <c:idx val="1"/>
          <c:order val="1"/>
          <c:tx>
            <c:strRef>
              <c:f>VICTIMS2!$E$5</c:f>
              <c:strCache>
                <c:ptCount val="1"/>
                <c:pt idx="0">
                  <c:v>Passengers</c:v>
                </c:pt>
              </c:strCache>
            </c:strRef>
          </c:tx>
          <c:dPt>
            <c:idx val="0"/>
            <c:spPr>
              <a:solidFill>
                <a:srgbClr val="8064A2">
                  <a:lumMod val="60000"/>
                  <a:lumOff val="40000"/>
                </a:srgbClr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Lbls>
            <c:dLbl>
              <c:idx val="0"/>
              <c:layout>
                <c:manualLayout>
                  <c:x val="-0.13331824241751022"/>
                  <c:y val="0.2277440403447247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0.14455977113654039"/>
                  <c:y val="-0.2015649054866930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94%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  <c:showLeaderLines val="1"/>
          </c:dLbls>
          <c:val>
            <c:numRef>
              <c:f>VICTIMS2!$F$5:$G$5</c:f>
              <c:numCache>
                <c:formatCode>0%</c:formatCode>
                <c:ptCount val="2"/>
                <c:pt idx="0">
                  <c:v>0.13223140495867769</c:v>
                </c:pt>
                <c:pt idx="1">
                  <c:v>0.86776859504132231</c:v>
                </c:pt>
              </c:numCache>
            </c:numRef>
          </c:val>
        </c:ser>
        <c:ser>
          <c:idx val="0"/>
          <c:order val="0"/>
          <c:tx>
            <c:strRef>
              <c:f>'[1]1.10'!$B$25</c:f>
              <c:strCache>
                <c:ptCount val="1"/>
              </c:strCache>
            </c:strRef>
          </c:tx>
          <c:dPt>
            <c:idx val="0"/>
            <c:spPr>
              <a:solidFill>
                <a:srgbClr val="8064A2">
                  <a:lumMod val="60000"/>
                  <a:lumOff val="40000"/>
                </a:srgbClr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52%</a:t>
                    </a:r>
                    <a:endParaRPr lang="en-US" dirty="0"/>
                  </a:p>
                </c:rich>
              </c:tx>
              <c:dLblPos val="ctr"/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48%</a:t>
                    </a:r>
                    <a:endParaRPr lang="en-US" dirty="0"/>
                  </a:p>
                </c:rich>
              </c:tx>
              <c:dLblPos val="ctr"/>
              <c:showPercent val="1"/>
            </c:dLbl>
            <c:txPr>
              <a:bodyPr/>
              <a:lstStyle/>
              <a:p>
                <a:pPr>
                  <a:defRPr sz="2800" b="1"/>
                </a:pPr>
                <a:endParaRPr lang="fr-FR"/>
              </a:p>
            </c:txPr>
            <c:dLblPos val="ctr"/>
            <c:showPercent val="1"/>
            <c:showLeaderLines val="1"/>
          </c:dLbls>
          <c:val>
            <c:numRef>
              <c:f>'[1]1.10'!$C$25:$D$25</c:f>
              <c:numCache>
                <c:formatCode>General</c:formatCode>
                <c:ptCount val="2"/>
              </c:numCache>
            </c:numRef>
          </c:val>
        </c:ser>
      </c:pie3DChart>
    </c:plotArea>
    <c:plotVisOnly val="1"/>
  </c:chart>
  <c:txPr>
    <a:bodyPr/>
    <a:lstStyle/>
    <a:p>
      <a:pPr>
        <a:defRPr sz="2500"/>
      </a:pPr>
      <a:endParaRPr lang="fr-FR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title>
      <c:layout/>
      <c:txPr>
        <a:bodyPr/>
        <a:lstStyle/>
        <a:p>
          <a:pPr>
            <a:defRPr>
              <a:solidFill>
                <a:schemeClr val="accent4">
                  <a:lumMod val="50000"/>
                </a:schemeClr>
              </a:solidFill>
            </a:defRPr>
          </a:pPr>
          <a:endParaRPr lang="fr-FR"/>
        </a:p>
      </c:txPr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32390488282868746"/>
          <c:w val="0.99361811467100869"/>
          <c:h val="0.63018773437222741"/>
        </c:manualLayout>
      </c:layout>
      <c:pie3DChart>
        <c:varyColors val="1"/>
        <c:ser>
          <c:idx val="1"/>
          <c:order val="1"/>
          <c:tx>
            <c:strRef>
              <c:f>VICTIMS2!$E$6</c:f>
              <c:strCache>
                <c:ptCount val="1"/>
                <c:pt idx="0">
                  <c:v>Staff</c:v>
                </c:pt>
              </c:strCache>
            </c:strRef>
          </c:tx>
          <c:dPt>
            <c:idx val="0"/>
            <c:spPr>
              <a:solidFill>
                <a:srgbClr val="8064A2">
                  <a:lumMod val="60000"/>
                  <a:lumOff val="40000"/>
                </a:srgbClr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Lbls>
            <c:dLbl>
              <c:idx val="0"/>
              <c:layout>
                <c:manualLayout>
                  <c:x val="-0.20033857349183423"/>
                  <c:y val="7.027145793324557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27%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0.24685396067103654"/>
                  <c:y val="-0.1070818520164426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73%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  <c:showLeaderLines val="1"/>
          </c:dLbls>
          <c:val>
            <c:numRef>
              <c:f>VICTIMS2!$F$6:$G$6</c:f>
              <c:numCache>
                <c:formatCode>0%</c:formatCode>
                <c:ptCount val="2"/>
                <c:pt idx="0">
                  <c:v>0.40740740740740738</c:v>
                </c:pt>
                <c:pt idx="1">
                  <c:v>0.59259259259259267</c:v>
                </c:pt>
              </c:numCache>
            </c:numRef>
          </c:val>
        </c:ser>
        <c:ser>
          <c:idx val="0"/>
          <c:order val="0"/>
          <c:tx>
            <c:strRef>
              <c:f>'[1]1.10'!$B$25</c:f>
              <c:strCache>
                <c:ptCount val="1"/>
              </c:strCache>
            </c:strRef>
          </c:tx>
          <c:dPt>
            <c:idx val="0"/>
            <c:spPr>
              <a:solidFill>
                <a:srgbClr val="8064A2">
                  <a:lumMod val="60000"/>
                  <a:lumOff val="40000"/>
                </a:srgbClr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52%</a:t>
                    </a:r>
                    <a:endParaRPr lang="en-US" dirty="0"/>
                  </a:p>
                </c:rich>
              </c:tx>
              <c:dLblPos val="ctr"/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48%</a:t>
                    </a:r>
                    <a:endParaRPr lang="en-US" dirty="0"/>
                  </a:p>
                </c:rich>
              </c:tx>
              <c:dLblPos val="ctr"/>
              <c:showPercent val="1"/>
            </c:dLbl>
            <c:txPr>
              <a:bodyPr/>
              <a:lstStyle/>
              <a:p>
                <a:pPr>
                  <a:defRPr sz="2800" b="1"/>
                </a:pPr>
                <a:endParaRPr lang="fr-FR"/>
              </a:p>
            </c:txPr>
            <c:dLblPos val="ctr"/>
            <c:showPercent val="1"/>
            <c:showLeaderLines val="1"/>
          </c:dLbls>
          <c:val>
            <c:numRef>
              <c:f>'[1]1.10'!$C$25:$D$25</c:f>
              <c:numCache>
                <c:formatCode>General</c:formatCode>
                <c:ptCount val="2"/>
              </c:numCache>
            </c:numRef>
          </c:val>
        </c:ser>
      </c:pie3DChart>
    </c:plotArea>
    <c:plotVisOnly val="1"/>
  </c:chart>
  <c:txPr>
    <a:bodyPr/>
    <a:lstStyle/>
    <a:p>
      <a:pPr>
        <a:defRPr sz="2500"/>
      </a:pPr>
      <a:endParaRPr lang="fr-FR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title>
      <c:layout/>
      <c:txPr>
        <a:bodyPr/>
        <a:lstStyle/>
        <a:p>
          <a:pPr>
            <a:defRPr>
              <a:solidFill>
                <a:schemeClr val="accent4">
                  <a:lumMod val="50000"/>
                </a:schemeClr>
              </a:solidFill>
            </a:defRPr>
          </a:pPr>
          <a:endParaRPr lang="fr-FR"/>
        </a:p>
      </c:txPr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32390488282868746"/>
          <c:w val="0.99361811467100869"/>
          <c:h val="0.63018773437222741"/>
        </c:manualLayout>
      </c:layout>
      <c:pie3DChart>
        <c:varyColors val="1"/>
        <c:ser>
          <c:idx val="1"/>
          <c:order val="1"/>
          <c:tx>
            <c:strRef>
              <c:f>VICTIMS2!$E$7</c:f>
              <c:strCache>
                <c:ptCount val="1"/>
                <c:pt idx="0">
                  <c:v>3rd parties</c:v>
                </c:pt>
              </c:strCache>
            </c:strRef>
          </c:tx>
          <c:dPt>
            <c:idx val="0"/>
            <c:spPr>
              <a:solidFill>
                <a:srgbClr val="8064A2">
                  <a:lumMod val="60000"/>
                  <a:lumOff val="40000"/>
                </a:srgbClr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Lbls>
            <c:dLbl>
              <c:idx val="0"/>
              <c:layout>
                <c:manualLayout>
                  <c:x val="-0.27088629041217638"/>
                  <c:y val="-0.1009218221784881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60%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0.21863487390289971"/>
                  <c:y val="6.928793626105038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40%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showVal val="1"/>
            <c:showLeaderLines val="1"/>
          </c:dLbls>
          <c:val>
            <c:numRef>
              <c:f>VICTIMS2!$F$7:$G$7</c:f>
              <c:numCache>
                <c:formatCode>0%</c:formatCode>
                <c:ptCount val="2"/>
                <c:pt idx="0">
                  <c:v>0.59102402022756007</c:v>
                </c:pt>
                <c:pt idx="1">
                  <c:v>0.40897597977244526</c:v>
                </c:pt>
              </c:numCache>
            </c:numRef>
          </c:val>
        </c:ser>
        <c:ser>
          <c:idx val="0"/>
          <c:order val="0"/>
          <c:tx>
            <c:strRef>
              <c:f>'[1]1.10'!$B$25</c:f>
              <c:strCache>
                <c:ptCount val="1"/>
              </c:strCache>
            </c:strRef>
          </c:tx>
          <c:dPt>
            <c:idx val="0"/>
            <c:spPr>
              <a:solidFill>
                <a:srgbClr val="8064A2">
                  <a:lumMod val="60000"/>
                  <a:lumOff val="40000"/>
                </a:srgbClr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52%</a:t>
                    </a:r>
                    <a:endParaRPr lang="en-US" dirty="0"/>
                  </a:p>
                </c:rich>
              </c:tx>
              <c:dLblPos val="ctr"/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48%</a:t>
                    </a:r>
                    <a:endParaRPr lang="en-US" dirty="0"/>
                  </a:p>
                </c:rich>
              </c:tx>
              <c:dLblPos val="ctr"/>
              <c:showPercent val="1"/>
            </c:dLbl>
            <c:txPr>
              <a:bodyPr/>
              <a:lstStyle/>
              <a:p>
                <a:pPr>
                  <a:defRPr sz="2800" b="1"/>
                </a:pPr>
                <a:endParaRPr lang="fr-FR"/>
              </a:p>
            </c:txPr>
            <c:dLblPos val="ctr"/>
            <c:showPercent val="1"/>
            <c:showLeaderLines val="1"/>
          </c:dLbls>
          <c:val>
            <c:numRef>
              <c:f>'[1]1.10'!$C$25:$D$25</c:f>
              <c:numCache>
                <c:formatCode>General</c:formatCode>
                <c:ptCount val="2"/>
              </c:numCache>
            </c:numRef>
          </c:val>
        </c:ser>
      </c:pie3DChart>
    </c:plotArea>
    <c:plotVisOnly val="1"/>
  </c:chart>
  <c:txPr>
    <a:bodyPr/>
    <a:lstStyle/>
    <a:p>
      <a:pPr>
        <a:defRPr sz="2500"/>
      </a:pPr>
      <a:endParaRPr lang="fr-FR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plotArea>
      <c:layout>
        <c:manualLayout>
          <c:layoutTarget val="inner"/>
          <c:xMode val="edge"/>
          <c:yMode val="edge"/>
          <c:x val="0.18911468258248745"/>
          <c:y val="3.5670806738072339E-2"/>
          <c:w val="0.79685374944570286"/>
          <c:h val="0.76310811750941465"/>
        </c:manualLayout>
      </c:layout>
      <c:barChart>
        <c:barDir val="col"/>
        <c:grouping val="clustered"/>
        <c:ser>
          <c:idx val="0"/>
          <c:order val="0"/>
          <c:tx>
            <c:strRef>
              <c:f>'4.7 &amp; 4.8'!$P$6</c:f>
              <c:strCache>
                <c:ptCount val="1"/>
                <c:pt idx="0">
                  <c:v>2008-2012</c:v>
                </c:pt>
              </c:strCache>
            </c:strRef>
          </c:tx>
          <c:spPr>
            <a:solidFill>
              <a:srgbClr val="8EB4E3"/>
            </a:solidFill>
          </c:spPr>
          <c:dPt>
            <c:idx val="1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cat>
            <c:strRef>
              <c:f>'4.7 &amp; 4.8'!$O$7:$O$28</c:f>
              <c:strCache>
                <c:ptCount val="22"/>
                <c:pt idx="0">
                  <c:v>CFR</c:v>
                </c:pt>
                <c:pt idx="1">
                  <c:v>SŽ</c:v>
                </c:pt>
                <c:pt idx="2">
                  <c:v>HZ</c:v>
                </c:pt>
                <c:pt idx="3">
                  <c:v>ŽSR</c:v>
                </c:pt>
                <c:pt idx="4">
                  <c:v>PKP</c:v>
                </c:pt>
                <c:pt idx="5">
                  <c:v>REFER</c:v>
                </c:pt>
                <c:pt idx="6">
                  <c:v>MÁV</c:v>
                </c:pt>
                <c:pt idx="7">
                  <c:v>SŽDC</c:v>
                </c:pt>
                <c:pt idx="8">
                  <c:v>ÖBB</c:v>
                </c:pt>
                <c:pt idx="9">
                  <c:v>Infrabel</c:v>
                </c:pt>
                <c:pt idx="10">
                  <c:v>All</c:v>
                </c:pt>
                <c:pt idx="11">
                  <c:v>PRORAIL</c:v>
                </c:pt>
                <c:pt idx="12">
                  <c:v>RFF / SNCF</c:v>
                </c:pt>
                <c:pt idx="13">
                  <c:v>JBV</c:v>
                </c:pt>
                <c:pt idx="14">
                  <c:v>Trafikverket</c:v>
                </c:pt>
                <c:pt idx="15">
                  <c:v>ADIF</c:v>
                </c:pt>
                <c:pt idx="16">
                  <c:v>DB</c:v>
                </c:pt>
                <c:pt idx="17">
                  <c:v>RFI</c:v>
                </c:pt>
                <c:pt idx="18">
                  <c:v>Network Rail</c:v>
                </c:pt>
                <c:pt idx="19">
                  <c:v>SBB CFF FFS</c:v>
                </c:pt>
                <c:pt idx="20">
                  <c:v>Eurotunnel</c:v>
                </c:pt>
                <c:pt idx="21">
                  <c:v>CFL</c:v>
                </c:pt>
              </c:strCache>
            </c:strRef>
          </c:cat>
          <c:val>
            <c:numRef>
              <c:f>'4.7 &amp; 4.8'!$P$7:$P$28</c:f>
              <c:numCache>
                <c:formatCode>#,##0</c:formatCode>
                <c:ptCount val="22"/>
                <c:pt idx="0">
                  <c:v>686.75422783071417</c:v>
                </c:pt>
                <c:pt idx="1">
                  <c:v>567.83248675937841</c:v>
                </c:pt>
                <c:pt idx="3">
                  <c:v>398.89792139139985</c:v>
                </c:pt>
                <c:pt idx="4">
                  <c:v>392.61188972059767</c:v>
                </c:pt>
                <c:pt idx="5">
                  <c:v>349.18566775244301</c:v>
                </c:pt>
                <c:pt idx="7">
                  <c:v>284.16461779858895</c:v>
                </c:pt>
                <c:pt idx="8">
                  <c:v>186.12885079911305</c:v>
                </c:pt>
                <c:pt idx="9">
                  <c:v>187.80646135882077</c:v>
                </c:pt>
                <c:pt idx="10">
                  <c:v>87.201999169588163</c:v>
                </c:pt>
                <c:pt idx="11">
                  <c:v>110.20408163265299</c:v>
                </c:pt>
                <c:pt idx="12">
                  <c:v>79.427278457561286</c:v>
                </c:pt>
                <c:pt idx="13">
                  <c:v>39.812966997532044</c:v>
                </c:pt>
                <c:pt idx="14">
                  <c:v>74.919641480700406</c:v>
                </c:pt>
                <c:pt idx="15">
                  <c:v>58.544706334430813</c:v>
                </c:pt>
                <c:pt idx="16">
                  <c:v>64.313023240154621</c:v>
                </c:pt>
                <c:pt idx="17">
                  <c:v>37.676647308333195</c:v>
                </c:pt>
                <c:pt idx="18">
                  <c:v>25.310408994820278</c:v>
                </c:pt>
                <c:pt idx="19">
                  <c:v>21.929845734177938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</c:ser>
        <c:ser>
          <c:idx val="1"/>
          <c:order val="1"/>
          <c:tx>
            <c:strRef>
              <c:f>'4.7 &amp; 4.8'!$Q$6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17375E"/>
            </a:solidFill>
          </c:spPr>
          <c:dPt>
            <c:idx val="10"/>
            <c:spPr>
              <a:solidFill>
                <a:srgbClr val="FF3BC2"/>
              </a:solidFill>
            </c:spPr>
          </c:dPt>
          <c:cat>
            <c:strRef>
              <c:f>'4.7 &amp; 4.8'!$O$7:$O$28</c:f>
              <c:strCache>
                <c:ptCount val="22"/>
                <c:pt idx="0">
                  <c:v>CFR</c:v>
                </c:pt>
                <c:pt idx="1">
                  <c:v>SŽ</c:v>
                </c:pt>
                <c:pt idx="2">
                  <c:v>HZ</c:v>
                </c:pt>
                <c:pt idx="3">
                  <c:v>ŽSR</c:v>
                </c:pt>
                <c:pt idx="4">
                  <c:v>PKP</c:v>
                </c:pt>
                <c:pt idx="5">
                  <c:v>REFER</c:v>
                </c:pt>
                <c:pt idx="6">
                  <c:v>MÁV</c:v>
                </c:pt>
                <c:pt idx="7">
                  <c:v>SŽDC</c:v>
                </c:pt>
                <c:pt idx="8">
                  <c:v>ÖBB</c:v>
                </c:pt>
                <c:pt idx="9">
                  <c:v>Infrabel</c:v>
                </c:pt>
                <c:pt idx="10">
                  <c:v>All</c:v>
                </c:pt>
                <c:pt idx="11">
                  <c:v>PRORAIL</c:v>
                </c:pt>
                <c:pt idx="12">
                  <c:v>RFF / SNCF</c:v>
                </c:pt>
                <c:pt idx="13">
                  <c:v>JBV</c:v>
                </c:pt>
                <c:pt idx="14">
                  <c:v>Trafikverket</c:v>
                </c:pt>
                <c:pt idx="15">
                  <c:v>ADIF</c:v>
                </c:pt>
                <c:pt idx="16">
                  <c:v>DB</c:v>
                </c:pt>
                <c:pt idx="17">
                  <c:v>RFI</c:v>
                </c:pt>
                <c:pt idx="18">
                  <c:v>Network Rail</c:v>
                </c:pt>
                <c:pt idx="19">
                  <c:v>SBB CFF FFS</c:v>
                </c:pt>
                <c:pt idx="20">
                  <c:v>Eurotunnel</c:v>
                </c:pt>
                <c:pt idx="21">
                  <c:v>CFL</c:v>
                </c:pt>
              </c:strCache>
            </c:strRef>
          </c:cat>
          <c:val>
            <c:numRef>
              <c:f>'4.7 &amp; 4.8'!$Q$7:$Q$28</c:f>
              <c:numCache>
                <c:formatCode>#,##0</c:formatCode>
                <c:ptCount val="22"/>
                <c:pt idx="0">
                  <c:v>706.17906683480442</c:v>
                </c:pt>
                <c:pt idx="1">
                  <c:v>576.79198783493257</c:v>
                </c:pt>
                <c:pt idx="2">
                  <c:v>576.49667405765035</c:v>
                </c:pt>
                <c:pt idx="3">
                  <c:v>427.65197682126285</c:v>
                </c:pt>
                <c:pt idx="4">
                  <c:v>341.54949621449339</c:v>
                </c:pt>
                <c:pt idx="5">
                  <c:v>333.33333333333337</c:v>
                </c:pt>
                <c:pt idx="6">
                  <c:v>316.74670481250627</c:v>
                </c:pt>
                <c:pt idx="7">
                  <c:v>225</c:v>
                </c:pt>
                <c:pt idx="8">
                  <c:v>203.13955687557353</c:v>
                </c:pt>
                <c:pt idx="9">
                  <c:v>134.03305461331448</c:v>
                </c:pt>
                <c:pt idx="10">
                  <c:v>117.4608351489901</c:v>
                </c:pt>
                <c:pt idx="11">
                  <c:v>109.67741935483868</c:v>
                </c:pt>
                <c:pt idx="12">
                  <c:v>104.43444730077121</c:v>
                </c:pt>
                <c:pt idx="13">
                  <c:v>104.39230628702656</c:v>
                </c:pt>
                <c:pt idx="14">
                  <c:v>76.441973592772797</c:v>
                </c:pt>
                <c:pt idx="15">
                  <c:v>58.234026671184196</c:v>
                </c:pt>
                <c:pt idx="16">
                  <c:v>57.197330791229795</c:v>
                </c:pt>
                <c:pt idx="17">
                  <c:v>42.215722341163385</c:v>
                </c:pt>
                <c:pt idx="18">
                  <c:v>24.372834734771306</c:v>
                </c:pt>
                <c:pt idx="19">
                  <c:v>17.528483786152499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</c:ser>
        <c:axId val="82001280"/>
        <c:axId val="84292352"/>
      </c:barChart>
      <c:catAx>
        <c:axId val="82001280"/>
        <c:scaling>
          <c:orientation val="minMax"/>
        </c:scaling>
        <c:axPos val="b"/>
        <c:majorTickMark val="none"/>
        <c:tickLblPos val="nextTo"/>
        <c:crossAx val="84292352"/>
        <c:crosses val="autoZero"/>
        <c:auto val="1"/>
        <c:lblAlgn val="ctr"/>
        <c:lblOffset val="100"/>
      </c:catAx>
      <c:valAx>
        <c:axId val="84292352"/>
        <c:scaling>
          <c:orientation val="minMax"/>
          <c:max val="700"/>
        </c:scaling>
        <c:axPos val="l"/>
        <c:numFmt formatCode="#,##0" sourceLinked="1"/>
        <c:tickLblPos val="nextTo"/>
        <c:crossAx val="82001280"/>
        <c:crosses val="autoZero"/>
        <c:crossBetween val="between"/>
      </c:valAx>
      <c:spPr>
        <a:noFill/>
      </c:spPr>
    </c:plotArea>
    <c:legend>
      <c:legendPos val="r"/>
      <c:layout>
        <c:manualLayout>
          <c:xMode val="edge"/>
          <c:yMode val="edge"/>
          <c:x val="0.73947809641578444"/>
          <c:y val="0.43547645700914173"/>
          <c:w val="0.19273361377772993"/>
          <c:h val="0.11981876644993782"/>
        </c:manualLayout>
      </c:layout>
    </c:legend>
    <c:plotVisOnly val="1"/>
  </c:chart>
  <c:spPr>
    <a:noFill/>
    <a:ln>
      <a:noFill/>
    </a:ln>
  </c:spPr>
  <c:txPr>
    <a:bodyPr/>
    <a:lstStyle/>
    <a:p>
      <a:pPr>
        <a:defRPr sz="1400"/>
      </a:pPr>
      <a:endParaRPr lang="fr-FR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plotArea>
      <c:layout>
        <c:manualLayout>
          <c:layoutTarget val="inner"/>
          <c:xMode val="edge"/>
          <c:yMode val="edge"/>
          <c:x val="2.2808455152955986E-2"/>
          <c:y val="2.2185544114678001E-2"/>
          <c:w val="0.96417191001810842"/>
          <c:h val="0.87108116293155669"/>
        </c:manualLayout>
      </c:layout>
      <c:barChart>
        <c:barDir val="col"/>
        <c:grouping val="stacked"/>
        <c:ser>
          <c:idx val="2"/>
          <c:order val="0"/>
          <c:tx>
            <c:strRef>
              <c:f>VICTIMS!$C$53</c:f>
              <c:strCache>
                <c:ptCount val="1"/>
                <c:pt idx="0">
                  <c:v>Human factors</c:v>
                </c:pt>
              </c:strCache>
            </c:strRef>
          </c:tx>
          <c:spPr>
            <a:solidFill>
              <a:srgbClr val="00B050"/>
            </a:solidFill>
          </c:spPr>
          <c:dLbls>
            <c:txPr>
              <a:bodyPr rot="0" vert="horz"/>
              <a:lstStyle/>
              <a:p>
                <a:pPr>
                  <a:defRPr sz="2000" b="1"/>
                </a:pPr>
                <a:endParaRPr lang="fr-FR"/>
              </a:p>
            </c:txPr>
            <c:dLblPos val="inBase"/>
            <c:showVal val="1"/>
          </c:dLbls>
          <c:cat>
            <c:numRef>
              <c:f>VICTIMS!$D$1:$L$1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VICTIMS!$D$53:$L$53</c:f>
              <c:numCache>
                <c:formatCode>#,##0</c:formatCode>
                <c:ptCount val="9"/>
                <c:pt idx="0">
                  <c:v>226</c:v>
                </c:pt>
                <c:pt idx="1">
                  <c:v>160</c:v>
                </c:pt>
                <c:pt idx="2">
                  <c:v>121</c:v>
                </c:pt>
                <c:pt idx="3">
                  <c:v>70</c:v>
                </c:pt>
                <c:pt idx="4">
                  <c:v>321</c:v>
                </c:pt>
                <c:pt idx="5">
                  <c:v>152</c:v>
                </c:pt>
                <c:pt idx="6">
                  <c:v>207</c:v>
                </c:pt>
                <c:pt idx="7">
                  <c:v>363</c:v>
                </c:pt>
                <c:pt idx="8">
                  <c:v>58</c:v>
                </c:pt>
              </c:numCache>
            </c:numRef>
          </c:val>
        </c:ser>
        <c:ser>
          <c:idx val="3"/>
          <c:order val="1"/>
          <c:tx>
            <c:strRef>
              <c:f>VICTIMS!$C$54</c:f>
              <c:strCache>
                <c:ptCount val="1"/>
                <c:pt idx="0">
                  <c:v>Railway users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txPr>
              <a:bodyPr rot="0" vert="horz"/>
              <a:lstStyle/>
              <a:p>
                <a:pPr>
                  <a:defRPr sz="2000" b="1"/>
                </a:pPr>
                <a:endParaRPr lang="fr-FR"/>
              </a:p>
            </c:txPr>
            <c:dLblPos val="inBase"/>
            <c:showVal val="1"/>
          </c:dLbls>
          <c:cat>
            <c:numRef>
              <c:f>VICTIMS!$D$1:$L$1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VICTIMS!$D$54:$L$54</c:f>
              <c:numCache>
                <c:formatCode>#,##0</c:formatCode>
                <c:ptCount val="9"/>
                <c:pt idx="0">
                  <c:v>228</c:v>
                </c:pt>
                <c:pt idx="1">
                  <c:v>351</c:v>
                </c:pt>
                <c:pt idx="2">
                  <c:v>225</c:v>
                </c:pt>
                <c:pt idx="3">
                  <c:v>178</c:v>
                </c:pt>
                <c:pt idx="4">
                  <c:v>183</c:v>
                </c:pt>
                <c:pt idx="5">
                  <c:v>172</c:v>
                </c:pt>
                <c:pt idx="6">
                  <c:v>155</c:v>
                </c:pt>
                <c:pt idx="7">
                  <c:v>67</c:v>
                </c:pt>
                <c:pt idx="8">
                  <c:v>51</c:v>
                </c:pt>
              </c:numCache>
            </c:numRef>
          </c:val>
        </c:ser>
        <c:ser>
          <c:idx val="0"/>
          <c:order val="2"/>
          <c:tx>
            <c:strRef>
              <c:f>VICTIMS!$C$51</c:f>
              <c:strCache>
                <c:ptCount val="1"/>
                <c:pt idx="0">
                  <c:v>Infrastructures</c:v>
                </c:pt>
              </c:strCache>
            </c:strRef>
          </c:tx>
          <c:spPr>
            <a:solidFill>
              <a:srgbClr val="FFC000"/>
            </a:solidFill>
          </c:spPr>
          <c:cat>
            <c:numRef>
              <c:f>VICTIMS!$D$1:$L$1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VICTIMS!$D$51:$L$51</c:f>
              <c:numCache>
                <c:formatCode>#,##0</c:formatCode>
                <c:ptCount val="9"/>
                <c:pt idx="0">
                  <c:v>2</c:v>
                </c:pt>
                <c:pt idx="1">
                  <c:v>17</c:v>
                </c:pt>
                <c:pt idx="2">
                  <c:v>7</c:v>
                </c:pt>
                <c:pt idx="3">
                  <c:v>3</c:v>
                </c:pt>
                <c:pt idx="4">
                  <c:v>9</c:v>
                </c:pt>
                <c:pt idx="5">
                  <c:v>6</c:v>
                </c:pt>
                <c:pt idx="6">
                  <c:v>7</c:v>
                </c:pt>
                <c:pt idx="7">
                  <c:v>41</c:v>
                </c:pt>
                <c:pt idx="8">
                  <c:v>7</c:v>
                </c:pt>
              </c:numCache>
            </c:numRef>
          </c:val>
        </c:ser>
        <c:ser>
          <c:idx val="1"/>
          <c:order val="3"/>
          <c:tx>
            <c:strRef>
              <c:f>VICTIMS!$C$52</c:f>
              <c:strCache>
                <c:ptCount val="1"/>
                <c:pt idx="0">
                  <c:v>Rolling stock</c:v>
                </c:pt>
              </c:strCache>
            </c:strRef>
          </c:tx>
          <c:spPr>
            <a:solidFill>
              <a:srgbClr val="00B0F0"/>
            </a:solidFill>
          </c:spPr>
          <c:cat>
            <c:numRef>
              <c:f>VICTIMS!$D$1:$L$1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VICTIMS!$D$52:$L$52</c:f>
              <c:numCache>
                <c:formatCode>#,##0</c:formatCode>
                <c:ptCount val="9"/>
                <c:pt idx="0">
                  <c:v>4</c:v>
                </c:pt>
                <c:pt idx="1">
                  <c:v>1</c:v>
                </c:pt>
                <c:pt idx="2">
                  <c:v>2</c:v>
                </c:pt>
                <c:pt idx="3">
                  <c:v>47</c:v>
                </c:pt>
                <c:pt idx="4">
                  <c:v>7</c:v>
                </c:pt>
                <c:pt idx="5">
                  <c:v>5</c:v>
                </c:pt>
                <c:pt idx="6">
                  <c:v>5</c:v>
                </c:pt>
                <c:pt idx="7">
                  <c:v>2</c:v>
                </c:pt>
                <c:pt idx="8">
                  <c:v>5</c:v>
                </c:pt>
              </c:numCache>
            </c:numRef>
          </c:val>
        </c:ser>
        <c:gapWidth val="100"/>
        <c:overlap val="100"/>
        <c:axId val="78553472"/>
        <c:axId val="78555392"/>
      </c:barChart>
      <c:catAx>
        <c:axId val="7855347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noFill/>
          </a:ln>
        </c:spPr>
        <c:crossAx val="78555392"/>
        <c:crosses val="autoZero"/>
        <c:auto val="1"/>
        <c:lblAlgn val="ctr"/>
        <c:lblOffset val="100"/>
      </c:catAx>
      <c:valAx>
        <c:axId val="78555392"/>
        <c:scaling>
          <c:orientation val="minMax"/>
        </c:scaling>
        <c:delete val="1"/>
        <c:axPos val="l"/>
        <c:numFmt formatCode="#,##0" sourceLinked="1"/>
        <c:tickLblPos val="none"/>
        <c:crossAx val="78553472"/>
        <c:crosses val="autoZero"/>
        <c:crossBetween val="between"/>
      </c:valAx>
      <c:spPr>
        <a:solidFill>
          <a:schemeClr val="bg1">
            <a:lumMod val="85000"/>
          </a:schemeClr>
        </a:solidFill>
      </c:spPr>
    </c:plotArea>
    <c:legend>
      <c:legendPos val="t"/>
      <c:layout/>
    </c:legend>
    <c:plotVisOnly val="1"/>
    <c:dispBlanksAs val="gap"/>
  </c:chart>
  <c:spPr>
    <a:solidFill>
      <a:schemeClr val="bg1">
        <a:lumMod val="75000"/>
      </a:schemeClr>
    </a:solidFill>
    <a:ln>
      <a:noFill/>
    </a:ln>
  </c:spPr>
  <c:txPr>
    <a:bodyPr/>
    <a:lstStyle/>
    <a:p>
      <a:pPr>
        <a:defRPr sz="1800">
          <a:solidFill>
            <a:schemeClr val="tx1"/>
          </a:solidFill>
        </a:defRPr>
      </a:pPr>
      <a:endParaRPr lang="fr-FR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>
        <c:manualLayout>
          <c:layoutTarget val="inner"/>
          <c:xMode val="edge"/>
          <c:yMode val="edge"/>
          <c:x val="2.280845515295599E-2"/>
          <c:y val="2.2185544114678012E-2"/>
          <c:w val="0.96417191001811142"/>
          <c:h val="0.87108116293155669"/>
        </c:manualLayout>
      </c:layout>
      <c:barChart>
        <c:barDir val="col"/>
        <c:grouping val="clustered"/>
        <c:ser>
          <c:idx val="2"/>
          <c:order val="0"/>
          <c:tx>
            <c:strRef>
              <c:f>VICTIMS!$C$67</c:f>
              <c:strCache>
                <c:ptCount val="1"/>
                <c:pt idx="0">
                  <c:v>Serious injuries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txPr>
              <a:bodyPr rot="0" vert="horz"/>
              <a:lstStyle/>
              <a:p>
                <a:pPr>
                  <a:defRPr b="1"/>
                </a:pPr>
                <a:endParaRPr lang="fr-FR"/>
              </a:p>
            </c:txPr>
            <c:dLblPos val="outEnd"/>
            <c:showVal val="1"/>
          </c:dLbls>
          <c:cat>
            <c:numRef>
              <c:f>VICTIMS!$D$1:$L$1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VICTIMS!$D$67:$L$67</c:f>
              <c:numCache>
                <c:formatCode>General</c:formatCode>
                <c:ptCount val="9"/>
                <c:pt idx="0">
                  <c:v>289</c:v>
                </c:pt>
                <c:pt idx="1">
                  <c:v>336</c:v>
                </c:pt>
                <c:pt idx="2">
                  <c:v>282</c:v>
                </c:pt>
                <c:pt idx="3">
                  <c:v>208</c:v>
                </c:pt>
                <c:pt idx="4">
                  <c:v>395</c:v>
                </c:pt>
                <c:pt idx="5">
                  <c:v>214</c:v>
                </c:pt>
                <c:pt idx="6">
                  <c:v>280</c:v>
                </c:pt>
                <c:pt idx="7">
                  <c:v>395</c:v>
                </c:pt>
                <c:pt idx="8">
                  <c:v>153</c:v>
                </c:pt>
              </c:numCache>
            </c:numRef>
          </c:val>
        </c:ser>
        <c:ser>
          <c:idx val="3"/>
          <c:order val="1"/>
          <c:tx>
            <c:strRef>
              <c:f>VICTIMS!$C$66</c:f>
              <c:strCache>
                <c:ptCount val="1"/>
                <c:pt idx="0">
                  <c:v>Fatalities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txPr>
              <a:bodyPr rot="0" vert="horz"/>
              <a:lstStyle/>
              <a:p>
                <a:pPr>
                  <a:defRPr b="1"/>
                </a:pPr>
                <a:endParaRPr lang="fr-FR"/>
              </a:p>
            </c:txPr>
            <c:dLblPos val="outEnd"/>
            <c:showVal val="1"/>
          </c:dLbls>
          <c:cat>
            <c:numRef>
              <c:f>VICTIMS!$D$1:$L$1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VICTIMS!$D$66:$L$66</c:f>
              <c:numCache>
                <c:formatCode>General</c:formatCode>
                <c:ptCount val="9"/>
                <c:pt idx="0">
                  <c:v>166</c:v>
                </c:pt>
                <c:pt idx="1">
                  <c:v>232</c:v>
                </c:pt>
                <c:pt idx="2">
                  <c:v>151</c:v>
                </c:pt>
                <c:pt idx="3">
                  <c:v>209</c:v>
                </c:pt>
                <c:pt idx="4">
                  <c:v>169</c:v>
                </c:pt>
                <c:pt idx="5">
                  <c:v>117</c:v>
                </c:pt>
                <c:pt idx="6">
                  <c:v>150</c:v>
                </c:pt>
                <c:pt idx="7">
                  <c:v>195</c:v>
                </c:pt>
                <c:pt idx="8">
                  <c:v>66</c:v>
                </c:pt>
              </c:numCache>
            </c:numRef>
          </c:val>
        </c:ser>
        <c:axId val="84341504"/>
        <c:axId val="84343040"/>
      </c:barChart>
      <c:catAx>
        <c:axId val="8434150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noFill/>
          </a:ln>
        </c:spPr>
        <c:crossAx val="84343040"/>
        <c:crosses val="autoZero"/>
        <c:auto val="1"/>
        <c:lblAlgn val="ctr"/>
        <c:lblOffset val="100"/>
      </c:catAx>
      <c:valAx>
        <c:axId val="84343040"/>
        <c:scaling>
          <c:orientation val="minMax"/>
        </c:scaling>
        <c:delete val="1"/>
        <c:axPos val="l"/>
        <c:numFmt formatCode="General" sourceLinked="1"/>
        <c:tickLblPos val="none"/>
        <c:crossAx val="84341504"/>
        <c:crosses val="autoZero"/>
        <c:crossBetween val="between"/>
      </c:valAx>
      <c:spPr>
        <a:solidFill>
          <a:schemeClr val="bg1">
            <a:lumMod val="85000"/>
          </a:schemeClr>
        </a:solidFill>
      </c:spPr>
    </c:plotArea>
    <c:legend>
      <c:legendPos val="t"/>
      <c:layout>
        <c:manualLayout>
          <c:xMode val="edge"/>
          <c:yMode val="edge"/>
          <c:x val="1.8001342855398898E-2"/>
          <c:y val="2.4191315463805648E-2"/>
          <c:w val="0.29362656412134752"/>
          <c:h val="0.11979600995471539"/>
        </c:manualLayout>
      </c:layout>
    </c:legend>
    <c:plotVisOnly val="1"/>
    <c:dispBlanksAs val="gap"/>
  </c:chart>
  <c:spPr>
    <a:solidFill>
      <a:schemeClr val="bg1">
        <a:lumMod val="75000"/>
      </a:schemeClr>
    </a:solidFill>
    <a:ln>
      <a:noFill/>
    </a:ln>
  </c:spPr>
  <c:txPr>
    <a:bodyPr/>
    <a:lstStyle/>
    <a:p>
      <a:pPr>
        <a:defRPr sz="2000">
          <a:solidFill>
            <a:schemeClr val="tx1"/>
          </a:solidFill>
        </a:defRPr>
      </a:pPr>
      <a:endParaRPr lang="fr-F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>
        <c:manualLayout>
          <c:layoutTarget val="inner"/>
          <c:xMode val="edge"/>
          <c:yMode val="edge"/>
          <c:x val="2.6816322756404404E-2"/>
          <c:y val="0.12266383368745572"/>
          <c:w val="0.74584958286510272"/>
          <c:h val="0.73216426502420451"/>
        </c:manualLayout>
      </c:layout>
      <c:pieChart>
        <c:varyColors val="1"/>
        <c:ser>
          <c:idx val="0"/>
          <c:order val="0"/>
          <c:explosion val="8"/>
          <c:dPt>
            <c:idx val="0"/>
            <c:spPr>
              <a:solidFill>
                <a:srgbClr val="009999"/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rgbClr val="00CC99"/>
              </a:solidFill>
            </c:spPr>
          </c:dPt>
          <c:dPt>
            <c:idx val="3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4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5"/>
            <c:spPr>
              <a:solidFill>
                <a:srgbClr val="FFCCCC"/>
              </a:solidFill>
            </c:spPr>
          </c:dPt>
          <c:dPt>
            <c:idx val="6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1.1590551181102473E-2"/>
                  <c:y val="-4.7294516215822313E-2"/>
                </c:manualLayout>
              </c:layout>
              <c:dLblPos val="bestFit"/>
              <c:showCatName val="1"/>
              <c:showPercent val="1"/>
            </c:dLbl>
            <c:dLbl>
              <c:idx val="1"/>
              <c:layout>
                <c:manualLayout>
                  <c:x val="1.6262705798139064E-2"/>
                  <c:y val="-2.392674161083953E-2"/>
                </c:manualLayout>
              </c:layout>
              <c:numFmt formatCode="0%" sourceLinked="0"/>
              <c:spPr>
                <a:noFill/>
                <a:ln w="25400">
                  <a:noFill/>
                </a:ln>
              </c:spPr>
              <c:txPr>
                <a:bodyPr rot="0"/>
                <a:lstStyle/>
                <a:p>
                  <a:pPr>
                    <a:defRPr/>
                  </a:pPr>
                  <a:endParaRPr lang="fr-FR"/>
                </a:p>
              </c:txPr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-9.3558816511574425E-2"/>
                  <c:y val="-3.8238351750456256E-4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Derailment
7%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showVal val="1"/>
              <c:showCatName val="1"/>
            </c:dLbl>
            <c:dLbl>
              <c:idx val="3"/>
              <c:layout>
                <c:manualLayout>
                  <c:x val="0.17082319255547887"/>
                  <c:y val="8.5561763446190528E-2"/>
                </c:manualLayout>
              </c:layout>
              <c:dLblPos val="bestFit"/>
              <c:showCatName val="1"/>
              <c:showPercent val="1"/>
            </c:dLbl>
            <c:dLbl>
              <c:idx val="4"/>
              <c:layout>
                <c:manualLayout>
                  <c:x val="-7.1384156525888809E-2"/>
                  <c:y val="8.4801812324500226E-3"/>
                </c:manualLayout>
              </c:layout>
              <c:dLblPos val="bestFit"/>
              <c:showCatName val="1"/>
              <c:showPercent val="1"/>
            </c:dLbl>
            <c:dLbl>
              <c:idx val="5"/>
              <c:delete val="1"/>
            </c:dLbl>
            <c:dLbl>
              <c:idx val="6"/>
              <c:layout>
                <c:manualLayout>
                  <c:x val="4.415175375805297E-3"/>
                  <c:y val="5.0209106956297836E-2"/>
                </c:manualLayout>
              </c:layout>
              <c:dLblPos val="bestFit"/>
              <c:showCatName val="1"/>
              <c:showPercent val="1"/>
            </c:dLbl>
            <c:dLbl>
              <c:idx val="7"/>
              <c:delete val="1"/>
            </c:dLbl>
            <c:dLbl>
              <c:idx val="8"/>
              <c:delete val="1"/>
            </c:dLbl>
            <c:numFmt formatCode="0%" sourceLinked="0"/>
            <c:spPr>
              <a:noFill/>
              <a:ln w="25400">
                <a:noFill/>
              </a:ln>
            </c:spPr>
            <c:dLblPos val="inEnd"/>
            <c:showCatName val="1"/>
            <c:showPercent val="1"/>
          </c:dLbls>
          <c:cat>
            <c:strRef>
              <c:f>'1.5'!$B$36:$B$44</c:f>
              <c:strCache>
                <c:ptCount val="9"/>
                <c:pt idx="0">
                  <c:v>Collision with an obstacle</c:v>
                </c:pt>
                <c:pt idx="1">
                  <c:v>Collision between trains</c:v>
                </c:pt>
                <c:pt idx="2">
                  <c:v>Derailment</c:v>
                </c:pt>
                <c:pt idx="3">
                  <c:v>Individual hit by a train</c:v>
                </c:pt>
                <c:pt idx="4">
                  <c:v>Fall from a train</c:v>
                </c:pt>
                <c:pt idx="5">
                  <c:v>Electrocution</c:v>
                </c:pt>
                <c:pt idx="6">
                  <c:v>Fire in RS</c:v>
                </c:pt>
                <c:pt idx="7">
                  <c:v>Dangerous goods accidents (no release)</c:v>
                </c:pt>
                <c:pt idx="8">
                  <c:v>Dangerous goods accidents (with release)</c:v>
                </c:pt>
              </c:strCache>
            </c:strRef>
          </c:cat>
          <c:val>
            <c:numRef>
              <c:f>'1.5'!$H$22:$H$30</c:f>
              <c:numCache>
                <c:formatCode>0.0%</c:formatCode>
                <c:ptCount val="9"/>
                <c:pt idx="0">
                  <c:v>0.23278688524590163</c:v>
                </c:pt>
                <c:pt idx="1">
                  <c:v>2.1311475409836064E-2</c:v>
                </c:pt>
                <c:pt idx="2">
                  <c:v>6.9945355191256831E-2</c:v>
                </c:pt>
                <c:pt idx="3">
                  <c:v>0.62349726775956282</c:v>
                </c:pt>
                <c:pt idx="4">
                  <c:v>3.4972677595628415E-2</c:v>
                </c:pt>
                <c:pt idx="5">
                  <c:v>2.185792349726776E-3</c:v>
                </c:pt>
                <c:pt idx="6">
                  <c:v>8.7431693989071038E-3</c:v>
                </c:pt>
                <c:pt idx="7">
                  <c:v>5.4644808743169399E-3</c:v>
                </c:pt>
                <c:pt idx="8">
                  <c:v>1.092896174863388E-3</c:v>
                </c:pt>
              </c:numCache>
            </c:numRef>
          </c:val>
        </c:ser>
        <c:dLbls>
          <c:showCatName val="1"/>
          <c:showPercent val="1"/>
        </c:dLbls>
        <c:firstSliceAng val="60"/>
      </c:pieChart>
      <c:spPr>
        <a:noFill/>
        <a:ln w="25400">
          <a:noFill/>
        </a:ln>
      </c:spPr>
    </c:plotArea>
    <c:plotVisOnly val="1"/>
    <c:dispBlanksAs val="zero"/>
  </c:chart>
  <c:spPr>
    <a:noFill/>
    <a:ln w="3175">
      <a:noFill/>
      <a:prstDash val="solid"/>
    </a:ln>
  </c:spPr>
  <c:txPr>
    <a:bodyPr/>
    <a:lstStyle/>
    <a:p>
      <a:pPr>
        <a:defRPr sz="2000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fr-FR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plotArea>
      <c:layout>
        <c:manualLayout>
          <c:layoutTarget val="inner"/>
          <c:xMode val="edge"/>
          <c:yMode val="edge"/>
          <c:x val="2.2808455152955986E-2"/>
          <c:y val="2.2185544114678001E-2"/>
          <c:w val="0.96417191001810942"/>
          <c:h val="0.87108116293155669"/>
        </c:manualLayout>
      </c:layout>
      <c:barChart>
        <c:barDir val="col"/>
        <c:grouping val="clustered"/>
        <c:ser>
          <c:idx val="2"/>
          <c:order val="0"/>
          <c:tx>
            <c:strRef>
              <c:f>VICTIMS!$C$70</c:f>
              <c:strCache>
                <c:ptCount val="1"/>
                <c:pt idx="0">
                  <c:v>Serious injuries</c:v>
                </c:pt>
              </c:strCache>
            </c:strRef>
          </c:tx>
          <c:spPr>
            <a:solidFill>
              <a:srgbClr val="FFC000"/>
            </a:solidFill>
          </c:spPr>
          <c:dLbls>
            <c:txPr>
              <a:bodyPr rot="0" vert="horz"/>
              <a:lstStyle/>
              <a:p>
                <a:pPr>
                  <a:defRPr b="1"/>
                </a:pPr>
                <a:endParaRPr lang="fr-FR"/>
              </a:p>
            </c:txPr>
            <c:dLblPos val="outEnd"/>
            <c:showVal val="1"/>
          </c:dLbls>
          <c:cat>
            <c:numRef>
              <c:f>VICTIMS!$D$1:$L$1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VICTIMS!$D$70:$L$70</c:f>
              <c:numCache>
                <c:formatCode>General</c:formatCode>
                <c:ptCount val="9"/>
                <c:pt idx="0">
                  <c:v>146</c:v>
                </c:pt>
                <c:pt idx="1">
                  <c:v>108</c:v>
                </c:pt>
                <c:pt idx="2">
                  <c:v>146</c:v>
                </c:pt>
                <c:pt idx="3">
                  <c:v>170</c:v>
                </c:pt>
                <c:pt idx="4">
                  <c:v>319</c:v>
                </c:pt>
                <c:pt idx="5">
                  <c:v>201</c:v>
                </c:pt>
                <c:pt idx="6">
                  <c:v>213</c:v>
                </c:pt>
                <c:pt idx="7">
                  <c:v>300</c:v>
                </c:pt>
                <c:pt idx="8">
                  <c:v>81</c:v>
                </c:pt>
              </c:numCache>
            </c:numRef>
          </c:val>
        </c:ser>
        <c:ser>
          <c:idx val="3"/>
          <c:order val="1"/>
          <c:tx>
            <c:strRef>
              <c:f>VICTIMS!$C$69</c:f>
              <c:strCache>
                <c:ptCount val="1"/>
                <c:pt idx="0">
                  <c:v>Fatalities</c:v>
                </c:pt>
              </c:strCache>
            </c:strRef>
          </c:tx>
          <c:spPr>
            <a:solidFill>
              <a:srgbClr val="FF0000"/>
            </a:solidFill>
          </c:spPr>
          <c:dLbls>
            <c:txPr>
              <a:bodyPr rot="0" vert="horz"/>
              <a:lstStyle/>
              <a:p>
                <a:pPr>
                  <a:defRPr b="1"/>
                </a:pPr>
                <a:endParaRPr lang="fr-FR"/>
              </a:p>
            </c:txPr>
            <c:dLblPos val="outEnd"/>
            <c:showVal val="1"/>
          </c:dLbls>
          <c:cat>
            <c:numRef>
              <c:f>VICTIMS!$D$1:$L$1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VICTIMS!$D$69:$L$69</c:f>
              <c:numCache>
                <c:formatCode>General</c:formatCode>
                <c:ptCount val="9"/>
                <c:pt idx="0">
                  <c:v>25</c:v>
                </c:pt>
                <c:pt idx="1">
                  <c:v>26</c:v>
                </c:pt>
                <c:pt idx="2">
                  <c:v>30</c:v>
                </c:pt>
                <c:pt idx="3">
                  <c:v>27</c:v>
                </c:pt>
                <c:pt idx="4">
                  <c:v>41</c:v>
                </c:pt>
                <c:pt idx="5">
                  <c:v>33</c:v>
                </c:pt>
                <c:pt idx="6">
                  <c:v>33</c:v>
                </c:pt>
                <c:pt idx="7">
                  <c:v>96</c:v>
                </c:pt>
                <c:pt idx="8">
                  <c:v>5</c:v>
                </c:pt>
              </c:numCache>
            </c:numRef>
          </c:val>
        </c:ser>
        <c:axId val="83981824"/>
        <c:axId val="83983360"/>
      </c:barChart>
      <c:catAx>
        <c:axId val="8398182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noFill/>
          </a:ln>
        </c:spPr>
        <c:crossAx val="83983360"/>
        <c:crosses val="autoZero"/>
        <c:auto val="1"/>
        <c:lblAlgn val="ctr"/>
        <c:lblOffset val="100"/>
      </c:catAx>
      <c:valAx>
        <c:axId val="83983360"/>
        <c:scaling>
          <c:orientation val="minMax"/>
        </c:scaling>
        <c:delete val="1"/>
        <c:axPos val="l"/>
        <c:numFmt formatCode="General" sourceLinked="1"/>
        <c:tickLblPos val="none"/>
        <c:crossAx val="83981824"/>
        <c:crosses val="autoZero"/>
        <c:crossBetween val="between"/>
      </c:valAx>
      <c:spPr>
        <a:solidFill>
          <a:schemeClr val="bg1">
            <a:lumMod val="85000"/>
          </a:schemeClr>
        </a:solidFill>
      </c:spPr>
    </c:plotArea>
    <c:legend>
      <c:legendPos val="t"/>
      <c:layout>
        <c:manualLayout>
          <c:xMode val="edge"/>
          <c:yMode val="edge"/>
          <c:x val="2.1102118049197351E-2"/>
          <c:y val="2.4191315463805742E-2"/>
          <c:w val="0.35841170425508323"/>
          <c:h val="0.18160444121125049"/>
        </c:manualLayout>
      </c:layout>
      <c:txPr>
        <a:bodyPr/>
        <a:lstStyle/>
        <a:p>
          <a:pPr>
            <a:defRPr b="0"/>
          </a:pPr>
          <a:endParaRPr lang="fr-FR"/>
        </a:p>
      </c:txPr>
    </c:legend>
    <c:plotVisOnly val="1"/>
    <c:dispBlanksAs val="gap"/>
  </c:chart>
  <c:spPr>
    <a:solidFill>
      <a:schemeClr val="bg1">
        <a:lumMod val="75000"/>
      </a:schemeClr>
    </a:solidFill>
    <a:ln>
      <a:noFill/>
    </a:ln>
  </c:spPr>
  <c:txPr>
    <a:bodyPr/>
    <a:lstStyle/>
    <a:p>
      <a:pPr>
        <a:defRPr sz="2000">
          <a:solidFill>
            <a:schemeClr val="tx1"/>
          </a:solidFill>
        </a:defRPr>
      </a:pPr>
      <a:endParaRPr lang="fr-FR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>
        <c:manualLayout>
          <c:layoutTarget val="inner"/>
          <c:xMode val="edge"/>
          <c:yMode val="edge"/>
          <c:x val="2.2808455152955986E-2"/>
          <c:y val="2.2185544114678001E-2"/>
          <c:w val="0.96417191001811142"/>
          <c:h val="0.87108116293155669"/>
        </c:manualLayout>
      </c:layout>
      <c:barChart>
        <c:barDir val="col"/>
        <c:grouping val="clustered"/>
        <c:ser>
          <c:idx val="3"/>
          <c:order val="0"/>
          <c:tx>
            <c:strRef>
              <c:f>VICTIMS!$C$22</c:f>
              <c:strCache>
                <c:ptCount val="1"/>
                <c:pt idx="0">
                  <c:v>Serious injuries</c:v>
                </c:pt>
              </c:strCache>
            </c:strRef>
          </c:tx>
          <c:spPr>
            <a:solidFill>
              <a:srgbClr val="FFC000"/>
            </a:solidFill>
          </c:spPr>
          <c:dLbls>
            <c:txPr>
              <a:bodyPr rot="0" vert="horz"/>
              <a:lstStyle/>
              <a:p>
                <a:pPr>
                  <a:defRPr/>
                </a:pPr>
                <a:endParaRPr lang="fr-FR"/>
              </a:p>
            </c:txPr>
            <c:dLblPos val="outEnd"/>
            <c:showVal val="1"/>
          </c:dLbls>
          <c:cat>
            <c:numRef>
              <c:f>VICTIMS!$D$1:$L$1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VICTIMS!$D$22:$L$22</c:f>
              <c:numCache>
                <c:formatCode>#,##0</c:formatCode>
                <c:ptCount val="9"/>
                <c:pt idx="0">
                  <c:v>17</c:v>
                </c:pt>
                <c:pt idx="1">
                  <c:v>16</c:v>
                </c:pt>
                <c:pt idx="2">
                  <c:v>13</c:v>
                </c:pt>
                <c:pt idx="3">
                  <c:v>18</c:v>
                </c:pt>
                <c:pt idx="4">
                  <c:v>16</c:v>
                </c:pt>
                <c:pt idx="5">
                  <c:v>48</c:v>
                </c:pt>
                <c:pt idx="6">
                  <c:v>8</c:v>
                </c:pt>
                <c:pt idx="7">
                  <c:v>182</c:v>
                </c:pt>
                <c:pt idx="8">
                  <c:v>0</c:v>
                </c:pt>
              </c:numCache>
            </c:numRef>
          </c:val>
        </c:ser>
        <c:ser>
          <c:idx val="2"/>
          <c:order val="1"/>
          <c:tx>
            <c:strRef>
              <c:f>VICTIMS!$C$21</c:f>
              <c:strCache>
                <c:ptCount val="1"/>
                <c:pt idx="0">
                  <c:v>Fatalities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txPr>
              <a:bodyPr rot="0" vert="horz"/>
              <a:lstStyle/>
              <a:p>
                <a:pPr>
                  <a:defRPr/>
                </a:pPr>
                <a:endParaRPr lang="fr-FR"/>
              </a:p>
            </c:txPr>
            <c:dLblPos val="outEnd"/>
            <c:showVal val="1"/>
          </c:dLbls>
          <c:cat>
            <c:numRef>
              <c:f>VICTIMS!$D$1:$L$1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VICTIMS!$D$21:$L$21</c:f>
              <c:numCache>
                <c:formatCode>#,##0</c:formatCode>
                <c:ptCount val="9"/>
                <c:pt idx="0">
                  <c:v>10</c:v>
                </c:pt>
                <c:pt idx="1">
                  <c:v>5</c:v>
                </c:pt>
                <c:pt idx="2">
                  <c:v>3</c:v>
                </c:pt>
                <c:pt idx="3">
                  <c:v>1</c:v>
                </c:pt>
                <c:pt idx="4">
                  <c:v>1</c:v>
                </c:pt>
                <c:pt idx="5">
                  <c:v>3</c:v>
                </c:pt>
                <c:pt idx="6">
                  <c:v>1</c:v>
                </c:pt>
                <c:pt idx="7">
                  <c:v>87</c:v>
                </c:pt>
                <c:pt idx="8">
                  <c:v>0</c:v>
                </c:pt>
              </c:numCache>
            </c:numRef>
          </c:val>
        </c:ser>
        <c:axId val="84359424"/>
        <c:axId val="84373504"/>
      </c:barChart>
      <c:catAx>
        <c:axId val="8435942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noFill/>
          </a:ln>
        </c:spPr>
        <c:txPr>
          <a:bodyPr/>
          <a:lstStyle/>
          <a:p>
            <a:pPr>
              <a:defRPr b="0"/>
            </a:pPr>
            <a:endParaRPr lang="fr-FR"/>
          </a:p>
        </c:txPr>
        <c:crossAx val="84373504"/>
        <c:crosses val="autoZero"/>
        <c:auto val="1"/>
        <c:lblAlgn val="ctr"/>
        <c:lblOffset val="100"/>
      </c:catAx>
      <c:valAx>
        <c:axId val="84373504"/>
        <c:scaling>
          <c:orientation val="minMax"/>
        </c:scaling>
        <c:delete val="1"/>
        <c:axPos val="l"/>
        <c:numFmt formatCode="#,##0" sourceLinked="1"/>
        <c:tickLblPos val="none"/>
        <c:crossAx val="84359424"/>
        <c:crosses val="autoZero"/>
        <c:crossBetween val="between"/>
      </c:valAx>
      <c:spPr>
        <a:solidFill>
          <a:schemeClr val="bg1">
            <a:lumMod val="85000"/>
          </a:schemeClr>
        </a:solidFill>
      </c:spPr>
    </c:plotArea>
    <c:legend>
      <c:legendPos val="t"/>
      <c:layout>
        <c:manualLayout>
          <c:xMode val="edge"/>
          <c:yMode val="edge"/>
          <c:x val="1.8001342855398898E-2"/>
          <c:y val="2.7645546897311492E-2"/>
          <c:w val="0.36090170536607091"/>
          <c:h val="0.17710132664102771"/>
        </c:manualLayout>
      </c:layout>
      <c:txPr>
        <a:bodyPr/>
        <a:lstStyle/>
        <a:p>
          <a:pPr>
            <a:defRPr b="0"/>
          </a:pPr>
          <a:endParaRPr lang="fr-FR"/>
        </a:p>
      </c:txPr>
    </c:legend>
    <c:plotVisOnly val="1"/>
    <c:dispBlanksAs val="gap"/>
  </c:chart>
  <c:spPr>
    <a:solidFill>
      <a:schemeClr val="bg1">
        <a:lumMod val="75000"/>
      </a:schemeClr>
    </a:solidFill>
    <a:ln>
      <a:noFill/>
    </a:ln>
  </c:spPr>
  <c:txPr>
    <a:bodyPr/>
    <a:lstStyle/>
    <a:p>
      <a:pPr>
        <a:defRPr sz="2000" b="1">
          <a:solidFill>
            <a:schemeClr val="tx1"/>
          </a:solidFill>
        </a:defRPr>
      </a:pPr>
      <a:endParaRPr lang="fr-FR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>
        <c:manualLayout>
          <c:layoutTarget val="inner"/>
          <c:xMode val="edge"/>
          <c:yMode val="edge"/>
          <c:x val="2.280845515295599E-2"/>
          <c:y val="2.2185544114678012E-2"/>
          <c:w val="0.96417191001810976"/>
          <c:h val="0.87108116293155669"/>
        </c:manualLayout>
      </c:layout>
      <c:barChart>
        <c:barDir val="col"/>
        <c:grouping val="clustered"/>
        <c:ser>
          <c:idx val="2"/>
          <c:order val="0"/>
          <c:tx>
            <c:strRef>
              <c:f>VICTIMS!$C$73</c:f>
              <c:strCache>
                <c:ptCount val="1"/>
                <c:pt idx="0">
                  <c:v>Serious injuries</c:v>
                </c:pt>
              </c:strCache>
            </c:strRef>
          </c:tx>
          <c:spPr>
            <a:solidFill>
              <a:srgbClr val="FFC000"/>
            </a:solidFill>
          </c:spPr>
          <c:dLbls>
            <c:txPr>
              <a:bodyPr rot="0" vert="horz"/>
              <a:lstStyle/>
              <a:p>
                <a:pPr>
                  <a:defRPr/>
                </a:pPr>
                <a:endParaRPr lang="fr-FR"/>
              </a:p>
            </c:txPr>
            <c:dLblPos val="outEnd"/>
            <c:showVal val="1"/>
          </c:dLbls>
          <c:cat>
            <c:numRef>
              <c:f>VICTIMS!$D$1:$L$1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VICTIMS!$D$73:$L$73</c:f>
              <c:numCache>
                <c:formatCode>General</c:formatCode>
                <c:ptCount val="9"/>
                <c:pt idx="0">
                  <c:v>157</c:v>
                </c:pt>
                <c:pt idx="1">
                  <c:v>130</c:v>
                </c:pt>
                <c:pt idx="2">
                  <c:v>134</c:v>
                </c:pt>
                <c:pt idx="3">
                  <c:v>71</c:v>
                </c:pt>
                <c:pt idx="4">
                  <c:v>83</c:v>
                </c:pt>
                <c:pt idx="5">
                  <c:v>60</c:v>
                </c:pt>
                <c:pt idx="6">
                  <c:v>66</c:v>
                </c:pt>
                <c:pt idx="7">
                  <c:v>65</c:v>
                </c:pt>
                <c:pt idx="8">
                  <c:v>52</c:v>
                </c:pt>
              </c:numCache>
            </c:numRef>
          </c:val>
        </c:ser>
        <c:ser>
          <c:idx val="3"/>
          <c:order val="1"/>
          <c:tx>
            <c:strRef>
              <c:f>VICTIMS!$C$72</c:f>
              <c:strCache>
                <c:ptCount val="1"/>
                <c:pt idx="0">
                  <c:v>Fatalities</c:v>
                </c:pt>
              </c:strCache>
            </c:strRef>
          </c:tx>
          <c:spPr>
            <a:solidFill>
              <a:srgbClr val="FF0000"/>
            </a:solidFill>
          </c:spPr>
          <c:dLbls>
            <c:txPr>
              <a:bodyPr rot="0" vert="horz"/>
              <a:lstStyle/>
              <a:p>
                <a:pPr>
                  <a:defRPr/>
                </a:pPr>
                <a:endParaRPr lang="fr-FR"/>
              </a:p>
            </c:txPr>
            <c:dLblPos val="outEnd"/>
            <c:showVal val="1"/>
          </c:dLbls>
          <c:cat>
            <c:numRef>
              <c:f>VICTIMS!$D$1:$L$1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VICTIMS!$D$72:$L$72</c:f>
              <c:numCache>
                <c:formatCode>General</c:formatCode>
                <c:ptCount val="9"/>
                <c:pt idx="0">
                  <c:v>41</c:v>
                </c:pt>
                <c:pt idx="1">
                  <c:v>42</c:v>
                </c:pt>
                <c:pt idx="2">
                  <c:v>44</c:v>
                </c:pt>
                <c:pt idx="3">
                  <c:v>25</c:v>
                </c:pt>
                <c:pt idx="4">
                  <c:v>38</c:v>
                </c:pt>
                <c:pt idx="5">
                  <c:v>28</c:v>
                </c:pt>
                <c:pt idx="6">
                  <c:v>45</c:v>
                </c:pt>
                <c:pt idx="7">
                  <c:v>27</c:v>
                </c:pt>
                <c:pt idx="8">
                  <c:v>19</c:v>
                </c:pt>
              </c:numCache>
            </c:numRef>
          </c:val>
        </c:ser>
        <c:axId val="82066432"/>
        <c:axId val="82072320"/>
      </c:barChart>
      <c:catAx>
        <c:axId val="8206643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noFill/>
          </a:ln>
        </c:spPr>
        <c:txPr>
          <a:bodyPr/>
          <a:lstStyle/>
          <a:p>
            <a:pPr>
              <a:defRPr b="0"/>
            </a:pPr>
            <a:endParaRPr lang="fr-FR"/>
          </a:p>
        </c:txPr>
        <c:crossAx val="82072320"/>
        <c:crosses val="autoZero"/>
        <c:auto val="1"/>
        <c:lblAlgn val="ctr"/>
        <c:lblOffset val="100"/>
      </c:catAx>
      <c:valAx>
        <c:axId val="82072320"/>
        <c:scaling>
          <c:orientation val="minMax"/>
          <c:max val="200"/>
        </c:scaling>
        <c:delete val="1"/>
        <c:axPos val="l"/>
        <c:numFmt formatCode="General" sourceLinked="1"/>
        <c:tickLblPos val="none"/>
        <c:crossAx val="82066432"/>
        <c:crosses val="autoZero"/>
        <c:crossBetween val="between"/>
      </c:valAx>
      <c:spPr>
        <a:solidFill>
          <a:schemeClr val="bg1">
            <a:lumMod val="85000"/>
          </a:schemeClr>
        </a:solidFill>
      </c:spPr>
    </c:plotArea>
    <c:legend>
      <c:legendPos val="t"/>
      <c:layout>
        <c:manualLayout>
          <c:xMode val="edge"/>
          <c:yMode val="edge"/>
          <c:x val="0.72807886223524465"/>
          <c:y val="2.4191315463805742E-2"/>
          <c:w val="0.2719211377647584"/>
          <c:h val="0.22826567663498018"/>
        </c:manualLayout>
      </c:layout>
      <c:txPr>
        <a:bodyPr/>
        <a:lstStyle/>
        <a:p>
          <a:pPr>
            <a:defRPr b="0"/>
          </a:pPr>
          <a:endParaRPr lang="fr-FR"/>
        </a:p>
      </c:txPr>
    </c:legend>
    <c:plotVisOnly val="1"/>
    <c:dispBlanksAs val="gap"/>
  </c:chart>
  <c:spPr>
    <a:solidFill>
      <a:schemeClr val="bg1">
        <a:lumMod val="75000"/>
      </a:schemeClr>
    </a:solidFill>
    <a:ln>
      <a:noFill/>
    </a:ln>
  </c:spPr>
  <c:txPr>
    <a:bodyPr/>
    <a:lstStyle/>
    <a:p>
      <a:pPr>
        <a:defRPr sz="2000" b="1">
          <a:solidFill>
            <a:schemeClr val="tx1"/>
          </a:solidFill>
        </a:defRPr>
      </a:pPr>
      <a:endParaRPr lang="fr-FR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'1.17'!$O$33</c:f>
              <c:strCache>
                <c:ptCount val="1"/>
                <c:pt idx="0">
                  <c:v>Global Safety Index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numFmt formatCode="#,##0.00" sourceLinked="0"/>
            <c:showVal val="1"/>
          </c:dLbls>
          <c:cat>
            <c:numRef>
              <c:f>'1.17'!$M$35:$M$43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'1.17'!$O$35:$O$43</c:f>
              <c:numCache>
                <c:formatCode>General</c:formatCode>
                <c:ptCount val="9"/>
                <c:pt idx="0">
                  <c:v>12.538000000000165</c:v>
                </c:pt>
                <c:pt idx="1">
                  <c:v>12.300000000000152</c:v>
                </c:pt>
                <c:pt idx="2">
                  <c:v>11.693000000000035</c:v>
                </c:pt>
                <c:pt idx="3">
                  <c:v>10.474000000000064</c:v>
                </c:pt>
                <c:pt idx="4">
                  <c:v>11.193000000000096</c:v>
                </c:pt>
                <c:pt idx="5">
                  <c:v>9.9910000000000476</c:v>
                </c:pt>
                <c:pt idx="6">
                  <c:v>9.9380000000000113</c:v>
                </c:pt>
                <c:pt idx="7">
                  <c:v>9.1759999999999753</c:v>
                </c:pt>
                <c:pt idx="8">
                  <c:v>8.391</c:v>
                </c:pt>
              </c:numCache>
            </c:numRef>
          </c:val>
        </c:ser>
        <c:gapWidth val="60"/>
        <c:axId val="84516864"/>
        <c:axId val="84518400"/>
      </c:barChart>
      <c:catAx>
        <c:axId val="84516864"/>
        <c:scaling>
          <c:orientation val="minMax"/>
        </c:scaling>
        <c:axPos val="b"/>
        <c:numFmt formatCode="General" sourceLinked="1"/>
        <c:majorTickMark val="none"/>
        <c:tickLblPos val="nextTo"/>
        <c:crossAx val="84518400"/>
        <c:crosses val="autoZero"/>
        <c:auto val="1"/>
        <c:lblAlgn val="ctr"/>
        <c:lblOffset val="100"/>
      </c:catAx>
      <c:valAx>
        <c:axId val="84518400"/>
        <c:scaling>
          <c:orientation val="minMax"/>
          <c:max val="13"/>
          <c:min val="6"/>
        </c:scaling>
        <c:delete val="1"/>
        <c:axPos val="l"/>
        <c:numFmt formatCode="General" sourceLinked="1"/>
        <c:tickLblPos val="none"/>
        <c:crossAx val="84516864"/>
        <c:crosses val="autoZero"/>
        <c:crossBetween val="between"/>
      </c:valAx>
      <c:spPr>
        <a:solidFill>
          <a:schemeClr val="accent4">
            <a:lumMod val="20000"/>
            <a:lumOff val="80000"/>
          </a:schemeClr>
        </a:solidFill>
      </c:spPr>
    </c:plotArea>
    <c:plotVisOnly val="1"/>
  </c:chart>
  <c:spPr>
    <a:solidFill>
      <a:schemeClr val="accent4">
        <a:lumMod val="40000"/>
        <a:lumOff val="60000"/>
      </a:schemeClr>
    </a:solidFill>
  </c:spPr>
  <c:txPr>
    <a:bodyPr/>
    <a:lstStyle/>
    <a:p>
      <a:pPr>
        <a:defRPr sz="2000" b="1"/>
      </a:pPr>
      <a:endParaRPr lang="fr-FR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plotArea>
      <c:layout>
        <c:manualLayout>
          <c:layoutTarget val="inner"/>
          <c:xMode val="edge"/>
          <c:yMode val="edge"/>
          <c:x val="8.6071741032370933E-2"/>
          <c:y val="5.1400554097404488E-2"/>
          <c:w val="0.8776364829396327"/>
          <c:h val="0.8326195683872849"/>
        </c:manualLayout>
      </c:layout>
      <c:lineChart>
        <c:grouping val="standard"/>
        <c:ser>
          <c:idx val="0"/>
          <c:order val="0"/>
          <c:tx>
            <c:strRef>
              <c:f>'1.17'!$N$45</c:f>
              <c:strCache>
                <c:ptCount val="1"/>
                <c:pt idx="0">
                  <c:v>EVENTS</c:v>
                </c:pt>
              </c:strCache>
            </c:strRef>
          </c:tx>
          <c:spPr>
            <a:ln w="38100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'1.17'!$M$35:$M$43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'1.17'!$N$47:$N$55</c:f>
              <c:numCache>
                <c:formatCode>0</c:formatCode>
                <c:ptCount val="9"/>
                <c:pt idx="0" formatCode="General">
                  <c:v>100</c:v>
                </c:pt>
                <c:pt idx="1">
                  <c:v>96.499367355546184</c:v>
                </c:pt>
                <c:pt idx="2">
                  <c:v>91.817798397300677</c:v>
                </c:pt>
                <c:pt idx="3">
                  <c:v>93.631379164909319</c:v>
                </c:pt>
                <c:pt idx="4">
                  <c:v>90.004217629692178</c:v>
                </c:pt>
                <c:pt idx="5">
                  <c:v>84.732180514550748</c:v>
                </c:pt>
                <c:pt idx="6">
                  <c:v>81.358076760860357</c:v>
                </c:pt>
                <c:pt idx="7">
                  <c:v>79.164909320961613</c:v>
                </c:pt>
                <c:pt idx="8">
                  <c:v>77.182623365668491</c:v>
                </c:pt>
              </c:numCache>
            </c:numRef>
          </c:val>
        </c:ser>
        <c:ser>
          <c:idx val="1"/>
          <c:order val="1"/>
          <c:tx>
            <c:strRef>
              <c:f>'1.17'!$O$45</c:f>
              <c:strCache>
                <c:ptCount val="1"/>
                <c:pt idx="0">
                  <c:v>GSI</c:v>
                </c:pt>
              </c:strCache>
            </c:strRef>
          </c:tx>
          <c:spPr>
            <a:ln w="38100">
              <a:solidFill>
                <a:schemeClr val="accent4">
                  <a:lumMod val="75000"/>
                </a:schemeClr>
              </a:solidFill>
            </a:ln>
          </c:spPr>
          <c:marker>
            <c:symbol val="none"/>
          </c:marker>
          <c:val>
            <c:numRef>
              <c:f>'1.17'!$O$47:$O$55</c:f>
              <c:numCache>
                <c:formatCode>0</c:formatCode>
                <c:ptCount val="9"/>
                <c:pt idx="0" formatCode="General">
                  <c:v>100</c:v>
                </c:pt>
                <c:pt idx="1">
                  <c:v>98.101770617323155</c:v>
                </c:pt>
                <c:pt idx="2">
                  <c:v>93.260488116125885</c:v>
                </c:pt>
                <c:pt idx="3">
                  <c:v>83.538044345190002</c:v>
                </c:pt>
                <c:pt idx="4">
                  <c:v>89.272611261763785</c:v>
                </c:pt>
                <c:pt idx="5">
                  <c:v>79.685755303875439</c:v>
                </c:pt>
                <c:pt idx="6">
                  <c:v>79.263040357312775</c:v>
                </c:pt>
                <c:pt idx="7">
                  <c:v>73.185516031263688</c:v>
                </c:pt>
                <c:pt idx="8">
                  <c:v>66.924549369914601</c:v>
                </c:pt>
              </c:numCache>
            </c:numRef>
          </c:val>
        </c:ser>
        <c:ser>
          <c:idx val="2"/>
          <c:order val="2"/>
          <c:tx>
            <c:strRef>
              <c:f>'1.17'!$P$45</c:f>
              <c:strCache>
                <c:ptCount val="1"/>
                <c:pt idx="0">
                  <c:v>VICTIMS</c:v>
                </c:pt>
              </c:strCache>
            </c:strRef>
          </c:tx>
          <c:spPr>
            <a:ln w="38100">
              <a:solidFill>
                <a:srgbClr val="00B050"/>
              </a:solidFill>
            </a:ln>
          </c:spPr>
          <c:marker>
            <c:symbol val="none"/>
          </c:marker>
          <c:val>
            <c:numRef>
              <c:f>'1.17'!$P$47:$P$55</c:f>
              <c:numCache>
                <c:formatCode>0</c:formatCode>
                <c:ptCount val="9"/>
                <c:pt idx="0" formatCode="General">
                  <c:v>100</c:v>
                </c:pt>
                <c:pt idx="1">
                  <c:v>103.37865677791511</c:v>
                </c:pt>
                <c:pt idx="2">
                  <c:v>93.201483312731696</c:v>
                </c:pt>
                <c:pt idx="3">
                  <c:v>94.767202307375413</c:v>
                </c:pt>
                <c:pt idx="4">
                  <c:v>94.478780387309399</c:v>
                </c:pt>
                <c:pt idx="5">
                  <c:v>81.829419035846712</c:v>
                </c:pt>
                <c:pt idx="6">
                  <c:v>81.211372064276887</c:v>
                </c:pt>
                <c:pt idx="7">
                  <c:v>83.930778739184106</c:v>
                </c:pt>
                <c:pt idx="8">
                  <c:v>67.367119901112602</c:v>
                </c:pt>
              </c:numCache>
            </c:numRef>
          </c:val>
        </c:ser>
        <c:marker val="1"/>
        <c:axId val="84535552"/>
        <c:axId val="85598208"/>
      </c:lineChart>
      <c:catAx>
        <c:axId val="8453555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800"/>
            </a:pPr>
            <a:endParaRPr lang="fr-FR"/>
          </a:p>
        </c:txPr>
        <c:crossAx val="85598208"/>
        <c:crosses val="autoZero"/>
        <c:auto val="1"/>
        <c:lblAlgn val="ctr"/>
        <c:lblOffset val="100"/>
      </c:catAx>
      <c:valAx>
        <c:axId val="85598208"/>
        <c:scaling>
          <c:orientation val="minMax"/>
          <c:max val="110"/>
          <c:min val="60"/>
        </c:scaling>
        <c:axPos val="l"/>
        <c:numFmt formatCode="General" sourceLinked="1"/>
        <c:tickLblPos val="nextTo"/>
        <c:crossAx val="84535552"/>
        <c:crosses val="autoZero"/>
        <c:crossBetween val="between"/>
        <c:majorUnit val="10"/>
      </c:valAx>
      <c:spPr>
        <a:solidFill>
          <a:schemeClr val="accent4">
            <a:lumMod val="20000"/>
            <a:lumOff val="80000"/>
          </a:schemeClr>
        </a:solidFill>
      </c:spPr>
    </c:plotArea>
    <c:legend>
      <c:legendPos val="r"/>
      <c:layout>
        <c:manualLayout>
          <c:xMode val="edge"/>
          <c:yMode val="edge"/>
          <c:x val="0.73922363828232862"/>
          <c:y val="5.3310098532765422E-2"/>
          <c:w val="0.22016808723651815"/>
          <c:h val="0.24620111010713858"/>
        </c:manualLayout>
      </c:layout>
    </c:legend>
    <c:plotVisOnly val="1"/>
  </c:chart>
  <c:spPr>
    <a:solidFill>
      <a:schemeClr val="accent4">
        <a:lumMod val="40000"/>
        <a:lumOff val="60000"/>
      </a:schemeClr>
    </a:solidFill>
  </c:spPr>
  <c:txPr>
    <a:bodyPr/>
    <a:lstStyle/>
    <a:p>
      <a:pPr>
        <a:defRPr sz="2400" b="1"/>
      </a:pPr>
      <a:endParaRPr lang="fr-FR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2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4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2200" b="1">
                      <a:solidFill>
                        <a:srgbClr val="FF0000"/>
                      </a:solidFill>
                    </a:defRPr>
                  </a:pPr>
                  <a:endParaRPr lang="fr-FR"/>
                </a:p>
              </c:txPr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Rolling stock</a:t>
                    </a:r>
                    <a:r>
                      <a:rPr lang="en-US" dirty="0"/>
                      <a:t>
3%</a:t>
                    </a:r>
                  </a:p>
                </c:rich>
              </c:tx>
              <c:showVal val="1"/>
              <c:showCatName val="1"/>
              <c:separator>
</c:separator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Infrastructure</a:t>
                    </a:r>
                    <a:r>
                      <a:rPr lang="en-US" dirty="0"/>
                      <a:t>
4%</a:t>
                    </a:r>
                  </a:p>
                </c:rich>
              </c:tx>
              <c:showVal val="1"/>
              <c:showCatName val="1"/>
              <c:separator>
</c:separator>
            </c:dLbl>
            <c:dLbl>
              <c:idx val="3"/>
              <c:layout>
                <c:manualLayout>
                  <c:x val="3.4594050743657033E-2"/>
                  <c:y val="1.136111528579915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Human factors
</a:t>
                    </a:r>
                    <a:r>
                      <a:rPr lang="en-US" smtClean="0"/>
                      <a:t>8%</a:t>
                    </a:r>
                    <a:endParaRPr lang="en-US"/>
                  </a:p>
                </c:rich>
              </c:tx>
              <c:showVal val="1"/>
              <c:showCatName val="1"/>
              <c:separator>
</c:separator>
            </c:dLbl>
            <c:dLbl>
              <c:idx val="4"/>
              <c:layout>
                <c:manualLayout>
                  <c:x val="7.6324037620297464E-2"/>
                  <c:y val="1.249722681437905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Railway users
</a:t>
                    </a:r>
                    <a:r>
                      <a:rPr lang="en-US" smtClean="0"/>
                      <a:t>3%</a:t>
                    </a:r>
                    <a:endParaRPr lang="en-US"/>
                  </a:p>
                </c:rich>
              </c:tx>
              <c:showVal val="1"/>
              <c:showCatName val="1"/>
              <c:separator>
</c:separator>
            </c:dLbl>
            <c:txPr>
              <a:bodyPr/>
              <a:lstStyle/>
              <a:p>
                <a:pPr>
                  <a:defRPr sz="2200" b="1"/>
                </a:pPr>
                <a:endParaRPr lang="fr-FR"/>
              </a:p>
            </c:txPr>
            <c:showVal val="1"/>
            <c:showCatName val="1"/>
            <c:separator>
</c:separator>
          </c:dLbls>
          <c:cat>
            <c:strRef>
              <c:f>Feuil1!$A$1:$A$5</c:f>
              <c:strCache>
                <c:ptCount val="5"/>
                <c:pt idx="0">
                  <c:v>External causes</c:v>
                </c:pt>
                <c:pt idx="1">
                  <c:v>Infrastructures</c:v>
                </c:pt>
                <c:pt idx="2">
                  <c:v>Rolling stock</c:v>
                </c:pt>
                <c:pt idx="3">
                  <c:v>Human factors</c:v>
                </c:pt>
                <c:pt idx="4">
                  <c:v>Railway users</c:v>
                </c:pt>
              </c:strCache>
            </c:strRef>
          </c:cat>
          <c:val>
            <c:numRef>
              <c:f>Feuil1!$B$1:$B$5</c:f>
              <c:numCache>
                <c:formatCode>0%</c:formatCode>
                <c:ptCount val="5"/>
                <c:pt idx="0">
                  <c:v>0.81</c:v>
                </c:pt>
                <c:pt idx="1">
                  <c:v>3.0000000000000002E-2</c:v>
                </c:pt>
                <c:pt idx="2">
                  <c:v>4.0000000000000022E-2</c:v>
                </c:pt>
                <c:pt idx="3">
                  <c:v>7.0000000000000021E-2</c:v>
                </c:pt>
                <c:pt idx="4">
                  <c:v>4.0000000000000022E-2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plotArea>
      <c:layout/>
      <c:pieChart>
        <c:varyColors val="1"/>
        <c:ser>
          <c:idx val="0"/>
          <c:order val="0"/>
          <c:dPt>
            <c:idx val="0"/>
            <c:spPr>
              <a:solidFill>
                <a:schemeClr val="accent4">
                  <a:lumMod val="20000"/>
                  <a:lumOff val="80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40000"/>
                  <a:lumOff val="60000"/>
                </a:schemeClr>
              </a:solidFill>
            </c:spPr>
          </c:dPt>
          <c:dPt>
            <c:idx val="2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3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4"/>
            <c:spPr>
              <a:solidFill>
                <a:schemeClr val="accent4">
                  <a:lumMod val="50000"/>
                </a:schemeClr>
              </a:solidFill>
            </c:spPr>
          </c:dPt>
          <c:dPt>
            <c:idx val="5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/>
                      <a:t>Trespassing</a:t>
                    </a:r>
                    <a:r>
                      <a:rPr lang="en-US"/>
                      <a:t>
</a:t>
                    </a:r>
                    <a:r>
                      <a:rPr lang="en-US" smtClean="0"/>
                      <a:t>49%</a:t>
                    </a:r>
                    <a:endParaRPr lang="en-US" dirty="0"/>
                  </a:p>
                </c:rich>
              </c:tx>
              <c:showVal val="1"/>
              <c:showCatName val="1"/>
              <c:separator>
</c:separator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Vehicle at LC</a:t>
                    </a:r>
                    <a:r>
                      <a:rPr lang="en-US"/>
                      <a:t>
</a:t>
                    </a:r>
                    <a:r>
                      <a:rPr lang="en-US" smtClean="0"/>
                      <a:t>15%</a:t>
                    </a:r>
                    <a:endParaRPr lang="en-US" dirty="0"/>
                  </a:p>
                </c:rich>
              </c:tx>
              <c:showVal val="1"/>
              <c:showCatName val="1"/>
              <c:separator>
</c:separator>
            </c:dLbl>
            <c:dLbl>
              <c:idx val="5"/>
              <c:spPr/>
              <c:txPr>
                <a:bodyPr/>
                <a:lstStyle/>
                <a:p>
                  <a:pPr>
                    <a:defRPr sz="2200" b="1">
                      <a:solidFill>
                        <a:srgbClr val="FF0000"/>
                      </a:solidFill>
                    </a:defRPr>
                  </a:pPr>
                  <a:endParaRPr lang="fr-FR"/>
                </a:p>
              </c:txPr>
            </c:dLbl>
            <c:txPr>
              <a:bodyPr/>
              <a:lstStyle/>
              <a:p>
                <a:pPr>
                  <a:defRPr sz="2200" b="1"/>
                </a:pPr>
                <a:endParaRPr lang="fr-FR"/>
              </a:p>
            </c:txPr>
            <c:showVal val="1"/>
            <c:showCatName val="1"/>
            <c:separator>
</c:separator>
          </c:dLbls>
          <c:cat>
            <c:strRef>
              <c:f>Feuil1!$A$7:$A$12</c:f>
              <c:strCache>
                <c:ptCount val="6"/>
                <c:pt idx="0">
                  <c:v>Trespassing</c:v>
                </c:pt>
                <c:pt idx="1">
                  <c:v>Vehicle at LC</c:v>
                </c:pt>
                <c:pt idx="2">
                  <c:v>Pedestrian at LC</c:v>
                </c:pt>
                <c:pt idx="3">
                  <c:v>Other 3rd parties</c:v>
                </c:pt>
                <c:pt idx="4">
                  <c:v>Weather &amp; Environment</c:v>
                </c:pt>
                <c:pt idx="5">
                  <c:v>Internal causes</c:v>
                </c:pt>
              </c:strCache>
            </c:strRef>
          </c:cat>
          <c:val>
            <c:numRef>
              <c:f>Feuil1!$B$7:$B$12</c:f>
              <c:numCache>
                <c:formatCode>0%</c:formatCode>
                <c:ptCount val="6"/>
                <c:pt idx="0">
                  <c:v>0.47000000000000008</c:v>
                </c:pt>
                <c:pt idx="1">
                  <c:v>0.17</c:v>
                </c:pt>
                <c:pt idx="2">
                  <c:v>8.0000000000000043E-2</c:v>
                </c:pt>
                <c:pt idx="3">
                  <c:v>0.05</c:v>
                </c:pt>
                <c:pt idx="4">
                  <c:v>0.05</c:v>
                </c:pt>
                <c:pt idx="5">
                  <c:v>0.18000000000000024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plotArea>
      <c:layout/>
      <c:barChart>
        <c:barDir val="col"/>
        <c:grouping val="stacked"/>
        <c:ser>
          <c:idx val="1"/>
          <c:order val="0"/>
          <c:tx>
            <c:strRef>
              <c:f>Feuil2!$B$71</c:f>
              <c:strCache>
                <c:ptCount val="1"/>
                <c:pt idx="0">
                  <c:v>Fatalities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cat>
            <c:numRef>
              <c:f>Feuil2!$A$72:$A$79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</c:numCache>
            </c:numRef>
          </c:cat>
          <c:val>
            <c:numRef>
              <c:f>Feuil2!$B$72:$B$79</c:f>
              <c:numCache>
                <c:formatCode>General</c:formatCode>
                <c:ptCount val="8"/>
                <c:pt idx="0">
                  <c:v>1284</c:v>
                </c:pt>
                <c:pt idx="1">
                  <c:v>1363</c:v>
                </c:pt>
                <c:pt idx="2">
                  <c:v>1194</c:v>
                </c:pt>
                <c:pt idx="3">
                  <c:v>1348</c:v>
                </c:pt>
                <c:pt idx="4">
                  <c:v>1156</c:v>
                </c:pt>
                <c:pt idx="5">
                  <c:v>1095</c:v>
                </c:pt>
                <c:pt idx="6">
                  <c:v>949</c:v>
                </c:pt>
                <c:pt idx="7">
                  <c:v>1074</c:v>
                </c:pt>
              </c:numCache>
            </c:numRef>
          </c:val>
        </c:ser>
        <c:ser>
          <c:idx val="2"/>
          <c:order val="1"/>
          <c:tx>
            <c:strRef>
              <c:f>Feuil2!$C$71</c:f>
              <c:strCache>
                <c:ptCount val="1"/>
                <c:pt idx="0">
                  <c:v>Serious injuries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cat>
            <c:numRef>
              <c:f>Feuil2!$A$72:$A$79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</c:numCache>
            </c:numRef>
          </c:cat>
          <c:val>
            <c:numRef>
              <c:f>Feuil2!$C$72:$C$79</c:f>
              <c:numCache>
                <c:formatCode>General</c:formatCode>
                <c:ptCount val="8"/>
                <c:pt idx="0">
                  <c:v>1145</c:v>
                </c:pt>
                <c:pt idx="1">
                  <c:v>1145</c:v>
                </c:pt>
                <c:pt idx="2">
                  <c:v>1068</c:v>
                </c:pt>
                <c:pt idx="3">
                  <c:v>952</c:v>
                </c:pt>
                <c:pt idx="4">
                  <c:v>1137</c:v>
                </c:pt>
                <c:pt idx="5">
                  <c:v>891</c:v>
                </c:pt>
                <c:pt idx="6">
                  <c:v>1022</c:v>
                </c:pt>
                <c:pt idx="7">
                  <c:v>957</c:v>
                </c:pt>
              </c:numCache>
            </c:numRef>
          </c:val>
        </c:ser>
        <c:overlap val="100"/>
        <c:axId val="78455552"/>
        <c:axId val="78457088"/>
      </c:barChart>
      <c:catAx>
        <c:axId val="7845555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2000" b="1"/>
            </a:pPr>
            <a:endParaRPr lang="fr-FR"/>
          </a:p>
        </c:txPr>
        <c:crossAx val="78457088"/>
        <c:crosses val="autoZero"/>
        <c:auto val="1"/>
        <c:lblAlgn val="ctr"/>
        <c:lblOffset val="100"/>
      </c:catAx>
      <c:valAx>
        <c:axId val="78457088"/>
        <c:scaling>
          <c:orientation val="minMax"/>
          <c:max val="2500"/>
        </c:scaling>
        <c:axPos val="l"/>
        <c:numFmt formatCode="General" sourceLinked="1"/>
        <c:tickLblPos val="nextTo"/>
        <c:txPr>
          <a:bodyPr/>
          <a:lstStyle/>
          <a:p>
            <a:pPr>
              <a:defRPr sz="2000" b="1"/>
            </a:pPr>
            <a:endParaRPr lang="fr-FR"/>
          </a:p>
        </c:txPr>
        <c:crossAx val="78455552"/>
        <c:crosses val="autoZero"/>
        <c:crossBetween val="between"/>
      </c:valAx>
    </c:plotArea>
    <c:plotVisOnly val="1"/>
  </c:chart>
  <c:spPr>
    <a:ln>
      <a:noFill/>
    </a:ln>
  </c:sp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plotArea>
      <c:layout/>
      <c:barChart>
        <c:barDir val="col"/>
        <c:grouping val="stacked"/>
        <c:ser>
          <c:idx val="1"/>
          <c:order val="0"/>
          <c:tx>
            <c:strRef>
              <c:f>Feuil2!$B$61</c:f>
              <c:strCache>
                <c:ptCount val="1"/>
                <c:pt idx="0">
                  <c:v>Fatalities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cat>
            <c:numRef>
              <c:f>Feuil2!$A$62:$A$69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</c:numCache>
            </c:numRef>
          </c:cat>
          <c:val>
            <c:numRef>
              <c:f>Feuil2!$B$62:$B$69</c:f>
              <c:numCache>
                <c:formatCode>General</c:formatCode>
                <c:ptCount val="8"/>
                <c:pt idx="0">
                  <c:v>1284</c:v>
                </c:pt>
                <c:pt idx="1">
                  <c:v>1363</c:v>
                </c:pt>
                <c:pt idx="2">
                  <c:v>1194</c:v>
                </c:pt>
                <c:pt idx="3">
                  <c:v>1348</c:v>
                </c:pt>
                <c:pt idx="4">
                  <c:v>1156</c:v>
                </c:pt>
                <c:pt idx="5">
                  <c:v>1095</c:v>
                </c:pt>
                <c:pt idx="6">
                  <c:v>949</c:v>
                </c:pt>
              </c:numCache>
            </c:numRef>
          </c:val>
        </c:ser>
        <c:ser>
          <c:idx val="2"/>
          <c:order val="1"/>
          <c:tx>
            <c:strRef>
              <c:f>Feuil2!$C$61</c:f>
              <c:strCache>
                <c:ptCount val="1"/>
                <c:pt idx="0">
                  <c:v>Serious injuries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cat>
            <c:numRef>
              <c:f>Feuil2!$A$62:$A$69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</c:numCache>
            </c:numRef>
          </c:cat>
          <c:val>
            <c:numRef>
              <c:f>Feuil2!$C$62:$C$69</c:f>
              <c:numCache>
                <c:formatCode>General</c:formatCode>
                <c:ptCount val="8"/>
                <c:pt idx="0">
                  <c:v>1145</c:v>
                </c:pt>
                <c:pt idx="1">
                  <c:v>1145</c:v>
                </c:pt>
                <c:pt idx="2">
                  <c:v>1068</c:v>
                </c:pt>
                <c:pt idx="3">
                  <c:v>952</c:v>
                </c:pt>
                <c:pt idx="4">
                  <c:v>1137</c:v>
                </c:pt>
                <c:pt idx="5">
                  <c:v>891</c:v>
                </c:pt>
                <c:pt idx="6">
                  <c:v>1022</c:v>
                </c:pt>
              </c:numCache>
            </c:numRef>
          </c:val>
        </c:ser>
        <c:overlap val="100"/>
        <c:axId val="78481280"/>
        <c:axId val="78482816"/>
      </c:barChart>
      <c:catAx>
        <c:axId val="784812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2000" b="1"/>
            </a:pPr>
            <a:endParaRPr lang="fr-FR"/>
          </a:p>
        </c:txPr>
        <c:crossAx val="78482816"/>
        <c:crosses val="autoZero"/>
        <c:auto val="1"/>
        <c:lblAlgn val="ctr"/>
        <c:lblOffset val="100"/>
      </c:catAx>
      <c:valAx>
        <c:axId val="78482816"/>
        <c:scaling>
          <c:orientation val="minMax"/>
          <c:max val="2500"/>
        </c:scaling>
        <c:axPos val="l"/>
        <c:numFmt formatCode="General" sourceLinked="1"/>
        <c:tickLblPos val="nextTo"/>
        <c:txPr>
          <a:bodyPr/>
          <a:lstStyle/>
          <a:p>
            <a:pPr>
              <a:defRPr sz="2000" b="1"/>
            </a:pPr>
            <a:endParaRPr lang="fr-FR"/>
          </a:p>
        </c:txPr>
        <c:crossAx val="78481280"/>
        <c:crosses val="autoZero"/>
        <c:crossBetween val="between"/>
      </c:valAx>
    </c:plotArea>
    <c:plotVisOnly val="1"/>
  </c:chart>
  <c:spPr>
    <a:ln>
      <a:noFill/>
    </a:ln>
  </c:sp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/>
      <c:barChart>
        <c:barDir val="col"/>
        <c:grouping val="stacked"/>
        <c:ser>
          <c:idx val="1"/>
          <c:order val="0"/>
          <c:tx>
            <c:strRef>
              <c:f>Feuil2!$B$51</c:f>
              <c:strCache>
                <c:ptCount val="1"/>
                <c:pt idx="0">
                  <c:v>Fatalities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cat>
            <c:numRef>
              <c:f>Feuil2!$A$52:$A$59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Feuil2!$B$52:$B$59</c:f>
              <c:numCache>
                <c:formatCode>General</c:formatCode>
                <c:ptCount val="8"/>
                <c:pt idx="0">
                  <c:v>1284</c:v>
                </c:pt>
                <c:pt idx="1">
                  <c:v>1363</c:v>
                </c:pt>
                <c:pt idx="2">
                  <c:v>1194</c:v>
                </c:pt>
                <c:pt idx="3">
                  <c:v>1348</c:v>
                </c:pt>
                <c:pt idx="4">
                  <c:v>1156</c:v>
                </c:pt>
                <c:pt idx="5">
                  <c:v>1095</c:v>
                </c:pt>
              </c:numCache>
            </c:numRef>
          </c:val>
        </c:ser>
        <c:ser>
          <c:idx val="2"/>
          <c:order val="1"/>
          <c:tx>
            <c:strRef>
              <c:f>Feuil2!$C$51</c:f>
              <c:strCache>
                <c:ptCount val="1"/>
                <c:pt idx="0">
                  <c:v>Serious injuries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cat>
            <c:numRef>
              <c:f>Feuil2!$A$52:$A$59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Feuil2!$C$52:$C$59</c:f>
              <c:numCache>
                <c:formatCode>General</c:formatCode>
                <c:ptCount val="8"/>
                <c:pt idx="0">
                  <c:v>1145</c:v>
                </c:pt>
                <c:pt idx="1">
                  <c:v>1145</c:v>
                </c:pt>
                <c:pt idx="2">
                  <c:v>1068</c:v>
                </c:pt>
                <c:pt idx="3">
                  <c:v>952</c:v>
                </c:pt>
                <c:pt idx="4">
                  <c:v>1137</c:v>
                </c:pt>
                <c:pt idx="5">
                  <c:v>891</c:v>
                </c:pt>
              </c:numCache>
            </c:numRef>
          </c:val>
        </c:ser>
        <c:overlap val="100"/>
        <c:axId val="78507008"/>
        <c:axId val="81199872"/>
      </c:barChart>
      <c:catAx>
        <c:axId val="7850700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2000" b="1"/>
            </a:pPr>
            <a:endParaRPr lang="fr-FR"/>
          </a:p>
        </c:txPr>
        <c:crossAx val="81199872"/>
        <c:crosses val="autoZero"/>
        <c:auto val="1"/>
        <c:lblAlgn val="ctr"/>
        <c:lblOffset val="100"/>
      </c:catAx>
      <c:valAx>
        <c:axId val="81199872"/>
        <c:scaling>
          <c:orientation val="minMax"/>
          <c:max val="2500"/>
        </c:scaling>
        <c:axPos val="l"/>
        <c:numFmt formatCode="General" sourceLinked="1"/>
        <c:tickLblPos val="nextTo"/>
        <c:txPr>
          <a:bodyPr/>
          <a:lstStyle/>
          <a:p>
            <a:pPr>
              <a:defRPr sz="2000" b="1"/>
            </a:pPr>
            <a:endParaRPr lang="fr-FR"/>
          </a:p>
        </c:txPr>
        <c:crossAx val="78507008"/>
        <c:crosses val="autoZero"/>
        <c:crossBetween val="between"/>
      </c:valAx>
    </c:plotArea>
    <c:plotVisOnly val="1"/>
  </c:chart>
  <c:spPr>
    <a:ln>
      <a:noFill/>
    </a:ln>
  </c:sp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/>
      <c:barChart>
        <c:barDir val="col"/>
        <c:grouping val="stacked"/>
        <c:ser>
          <c:idx val="1"/>
          <c:order val="0"/>
          <c:tx>
            <c:strRef>
              <c:f>Feuil2!$B$41</c:f>
              <c:strCache>
                <c:ptCount val="1"/>
                <c:pt idx="0">
                  <c:v>Fatalities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cat>
            <c:numRef>
              <c:f>Feuil2!$A$42:$A$49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</c:numCache>
            </c:numRef>
          </c:cat>
          <c:val>
            <c:numRef>
              <c:f>Feuil2!$B$42:$B$49</c:f>
              <c:numCache>
                <c:formatCode>General</c:formatCode>
                <c:ptCount val="8"/>
                <c:pt idx="0">
                  <c:v>1284</c:v>
                </c:pt>
                <c:pt idx="1">
                  <c:v>1363</c:v>
                </c:pt>
                <c:pt idx="2">
                  <c:v>1194</c:v>
                </c:pt>
                <c:pt idx="3">
                  <c:v>1348</c:v>
                </c:pt>
                <c:pt idx="4">
                  <c:v>1156</c:v>
                </c:pt>
              </c:numCache>
            </c:numRef>
          </c:val>
        </c:ser>
        <c:ser>
          <c:idx val="2"/>
          <c:order val="1"/>
          <c:tx>
            <c:strRef>
              <c:f>Feuil2!$C$41</c:f>
              <c:strCache>
                <c:ptCount val="1"/>
                <c:pt idx="0">
                  <c:v>Serious injuries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cat>
            <c:numRef>
              <c:f>Feuil2!$A$42:$A$49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</c:numCache>
            </c:numRef>
          </c:cat>
          <c:val>
            <c:numRef>
              <c:f>Feuil2!$C$42:$C$49</c:f>
              <c:numCache>
                <c:formatCode>General</c:formatCode>
                <c:ptCount val="8"/>
                <c:pt idx="0">
                  <c:v>1145</c:v>
                </c:pt>
                <c:pt idx="1">
                  <c:v>1145</c:v>
                </c:pt>
                <c:pt idx="2">
                  <c:v>1068</c:v>
                </c:pt>
                <c:pt idx="3">
                  <c:v>952</c:v>
                </c:pt>
                <c:pt idx="4">
                  <c:v>1137</c:v>
                </c:pt>
              </c:numCache>
            </c:numRef>
          </c:val>
        </c:ser>
        <c:overlap val="100"/>
        <c:axId val="81228160"/>
        <c:axId val="81229696"/>
      </c:barChart>
      <c:catAx>
        <c:axId val="8122816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2000" b="1"/>
            </a:pPr>
            <a:endParaRPr lang="fr-FR"/>
          </a:p>
        </c:txPr>
        <c:crossAx val="81229696"/>
        <c:crosses val="autoZero"/>
        <c:auto val="1"/>
        <c:lblAlgn val="ctr"/>
        <c:lblOffset val="100"/>
      </c:catAx>
      <c:valAx>
        <c:axId val="81229696"/>
        <c:scaling>
          <c:orientation val="minMax"/>
          <c:max val="2500"/>
        </c:scaling>
        <c:axPos val="l"/>
        <c:numFmt formatCode="General" sourceLinked="1"/>
        <c:tickLblPos val="nextTo"/>
        <c:txPr>
          <a:bodyPr/>
          <a:lstStyle/>
          <a:p>
            <a:pPr>
              <a:defRPr sz="2000" b="1"/>
            </a:pPr>
            <a:endParaRPr lang="fr-FR"/>
          </a:p>
        </c:txPr>
        <c:crossAx val="81228160"/>
        <c:crosses val="autoZero"/>
        <c:crossBetween val="between"/>
      </c:valAx>
    </c:plotArea>
    <c:plotVisOnly val="1"/>
  </c:chart>
  <c:spPr>
    <a:ln>
      <a:noFill/>
    </a:ln>
  </c:sp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plotArea>
      <c:layout/>
      <c:barChart>
        <c:barDir val="col"/>
        <c:grouping val="stacked"/>
        <c:ser>
          <c:idx val="1"/>
          <c:order val="0"/>
          <c:tx>
            <c:strRef>
              <c:f>Feuil2!$B$31</c:f>
              <c:strCache>
                <c:ptCount val="1"/>
                <c:pt idx="0">
                  <c:v>Fatalities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cat>
            <c:numRef>
              <c:f>Feuil2!$A$32:$A$39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</c:numCache>
            </c:numRef>
          </c:cat>
          <c:val>
            <c:numRef>
              <c:f>Feuil2!$B$32:$B$39</c:f>
              <c:numCache>
                <c:formatCode>General</c:formatCode>
                <c:ptCount val="8"/>
                <c:pt idx="0">
                  <c:v>1284</c:v>
                </c:pt>
                <c:pt idx="1">
                  <c:v>1363</c:v>
                </c:pt>
                <c:pt idx="2">
                  <c:v>1194</c:v>
                </c:pt>
                <c:pt idx="3">
                  <c:v>1348</c:v>
                </c:pt>
              </c:numCache>
            </c:numRef>
          </c:val>
        </c:ser>
        <c:ser>
          <c:idx val="2"/>
          <c:order val="1"/>
          <c:tx>
            <c:strRef>
              <c:f>Feuil2!$C$31</c:f>
              <c:strCache>
                <c:ptCount val="1"/>
                <c:pt idx="0">
                  <c:v>Serious injuries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cat>
            <c:numRef>
              <c:f>Feuil2!$A$32:$A$39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</c:numCache>
            </c:numRef>
          </c:cat>
          <c:val>
            <c:numRef>
              <c:f>Feuil2!$C$32:$C$39</c:f>
              <c:numCache>
                <c:formatCode>General</c:formatCode>
                <c:ptCount val="8"/>
                <c:pt idx="0">
                  <c:v>1145</c:v>
                </c:pt>
                <c:pt idx="1">
                  <c:v>1145</c:v>
                </c:pt>
                <c:pt idx="2">
                  <c:v>1068</c:v>
                </c:pt>
                <c:pt idx="3">
                  <c:v>952</c:v>
                </c:pt>
              </c:numCache>
            </c:numRef>
          </c:val>
        </c:ser>
        <c:overlap val="100"/>
        <c:axId val="81253888"/>
        <c:axId val="81255424"/>
      </c:barChart>
      <c:catAx>
        <c:axId val="8125388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2000" b="1"/>
            </a:pPr>
            <a:endParaRPr lang="fr-FR"/>
          </a:p>
        </c:txPr>
        <c:crossAx val="81255424"/>
        <c:crosses val="autoZero"/>
        <c:auto val="1"/>
        <c:lblAlgn val="ctr"/>
        <c:lblOffset val="100"/>
      </c:catAx>
      <c:valAx>
        <c:axId val="81255424"/>
        <c:scaling>
          <c:orientation val="minMax"/>
          <c:max val="2500"/>
        </c:scaling>
        <c:axPos val="l"/>
        <c:numFmt formatCode="General" sourceLinked="1"/>
        <c:tickLblPos val="nextTo"/>
        <c:txPr>
          <a:bodyPr/>
          <a:lstStyle/>
          <a:p>
            <a:pPr>
              <a:defRPr sz="2000" b="1"/>
            </a:pPr>
            <a:endParaRPr lang="fr-FR"/>
          </a:p>
        </c:txPr>
        <c:crossAx val="81253888"/>
        <c:crosses val="autoZero"/>
        <c:crossBetween val="between"/>
      </c:valAx>
    </c:plotArea>
    <c:plotVisOnly val="1"/>
  </c:chart>
  <c:spPr>
    <a:ln>
      <a:noFill/>
    </a:ln>
  </c:sp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2EB30E-2DBE-40CA-B9AE-C20975F35793}" type="datetimeFigureOut">
              <a:rPr lang="fr-FR" smtClean="0"/>
              <a:pPr/>
              <a:t>16/11/2015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DBB4CA-19DC-48CE-BED8-BE1F8FBE90D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863BCE-50F6-467D-832B-7AB32240DFF9}" type="datetimeFigureOut">
              <a:rPr lang="fr-FR" smtClean="0"/>
              <a:pPr/>
              <a:t>16/11/2015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D667F7-F2AD-4D25-9EB7-EAF2A56543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9D41C5-6931-40E6-9EAB-9D33FD3CB900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9D41C5-6931-40E6-9EAB-9D33FD3CB900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9D41C5-6931-40E6-9EAB-9D33FD3CB900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9D41C5-6931-40E6-9EAB-9D33FD3CB900}" type="slidenum">
              <a:rPr lang="fr-FR" smtClean="0"/>
              <a:pPr/>
              <a:t>22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9D41C5-6931-40E6-9EAB-9D33FD3CB900}" type="slidenum">
              <a:rPr lang="fr-FR" smtClean="0"/>
              <a:pPr/>
              <a:t>42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361E0-DA89-4C78-A5B1-01B3CA56198B}" type="datetimeFigureOut">
              <a:rPr lang="fr-FR" smtClean="0"/>
              <a:pPr/>
              <a:t>16/11/2015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9059-5341-4C28-8B03-908EAEBB8FC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361E0-DA89-4C78-A5B1-01B3CA56198B}" type="datetimeFigureOut">
              <a:rPr lang="fr-FR" smtClean="0"/>
              <a:pPr/>
              <a:t>16/11/2015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9059-5341-4C28-8B03-908EAEBB8FC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361E0-DA89-4C78-A5B1-01B3CA56198B}" type="datetimeFigureOut">
              <a:rPr lang="fr-FR" smtClean="0"/>
              <a:pPr/>
              <a:t>16/11/2015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9059-5341-4C28-8B03-908EAEBB8FC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361E0-DA89-4C78-A5B1-01B3CA56198B}" type="datetimeFigureOut">
              <a:rPr lang="fr-FR" smtClean="0"/>
              <a:pPr/>
              <a:t>16/11/2015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9059-5341-4C28-8B03-908EAEBB8FC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361E0-DA89-4C78-A5B1-01B3CA56198B}" type="datetimeFigureOut">
              <a:rPr lang="fr-FR" smtClean="0"/>
              <a:pPr/>
              <a:t>16/11/2015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9059-5341-4C28-8B03-908EAEBB8FC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361E0-DA89-4C78-A5B1-01B3CA56198B}" type="datetimeFigureOut">
              <a:rPr lang="fr-FR" smtClean="0"/>
              <a:pPr/>
              <a:t>16/11/2015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9059-5341-4C28-8B03-908EAEBB8FC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361E0-DA89-4C78-A5B1-01B3CA56198B}" type="datetimeFigureOut">
              <a:rPr lang="fr-FR" smtClean="0"/>
              <a:pPr/>
              <a:t>16/11/2015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9059-5341-4C28-8B03-908EAEBB8FC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361E0-DA89-4C78-A5B1-01B3CA56198B}" type="datetimeFigureOut">
              <a:rPr lang="fr-FR" smtClean="0"/>
              <a:pPr/>
              <a:t>16/11/2015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9059-5341-4C28-8B03-908EAEBB8FC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361E0-DA89-4C78-A5B1-01B3CA56198B}" type="datetimeFigureOut">
              <a:rPr lang="fr-FR" smtClean="0"/>
              <a:pPr/>
              <a:t>16/11/2015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9059-5341-4C28-8B03-908EAEBB8FC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361E0-DA89-4C78-A5B1-01B3CA56198B}" type="datetimeFigureOut">
              <a:rPr lang="fr-FR" smtClean="0"/>
              <a:pPr/>
              <a:t>16/11/2015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9059-5341-4C28-8B03-908EAEBB8FC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361E0-DA89-4C78-A5B1-01B3CA56198B}" type="datetimeFigureOut">
              <a:rPr lang="fr-FR" smtClean="0"/>
              <a:pPr/>
              <a:t>16/11/2015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69059-5341-4C28-8B03-908EAEBB8FC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361E0-DA89-4C78-A5B1-01B3CA56198B}" type="datetimeFigureOut">
              <a:rPr lang="fr-FR" smtClean="0"/>
              <a:pPr/>
              <a:t>16/11/2015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69059-5341-4C28-8B03-908EAEBB8FC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.xml"/><Relationship Id="rId3" Type="http://schemas.openxmlformats.org/officeDocument/2006/relationships/chart" Target="../charts/chart6.xml"/><Relationship Id="rId7" Type="http://schemas.openxmlformats.org/officeDocument/2006/relationships/chart" Target="../charts/chart10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Relationship Id="rId9" Type="http://schemas.openxmlformats.org/officeDocument/2006/relationships/chart" Target="../charts/char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2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safetydb.uic.org/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ic.org/" TargetMode="External"/><Relationship Id="rId2" Type="http://schemas.openxmlformats.org/officeDocument/2006/relationships/hyperlink" Target="mailto:russell@uic.or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safetydb.uic.org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accident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115616" y="0"/>
            <a:ext cx="69381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haroni" pitchFamily="2" charset="-79"/>
                <a:cs typeface="Aharoni" pitchFamily="2" charset="-79"/>
              </a:rPr>
              <a:t>UIC Safety </a:t>
            </a:r>
            <a:r>
              <a:rPr lang="fr-F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haroni" pitchFamily="2" charset="-79"/>
                <a:cs typeface="Aharoni" pitchFamily="2" charset="-79"/>
              </a:rPr>
              <a:t>Database</a:t>
            </a:r>
            <a:endParaRPr lang="fr-F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985450" y="1556792"/>
            <a:ext cx="515718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6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haroni" pitchFamily="2" charset="-79"/>
                <a:cs typeface="Aharoni" pitchFamily="2" charset="-79"/>
              </a:rPr>
              <a:t>l</a:t>
            </a:r>
            <a:r>
              <a:rPr lang="fr-FR" sz="6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haroni" pitchFamily="2" charset="-79"/>
                <a:cs typeface="Aharoni" pitchFamily="2" charset="-79"/>
              </a:rPr>
              <a:t>earning</a:t>
            </a:r>
            <a:r>
              <a:rPr lang="fr-FR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r>
              <a:rPr lang="fr-FR" sz="6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haroni" pitchFamily="2" charset="-79"/>
                <a:cs typeface="Aharoni" pitchFamily="2" charset="-79"/>
              </a:rPr>
              <a:t>from</a:t>
            </a:r>
            <a:endParaRPr lang="fr-FR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67744" y="3861048"/>
            <a:ext cx="4248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haroni" pitchFamily="2" charset="-79"/>
                <a:cs typeface="Aharoni" pitchFamily="2" charset="-79"/>
              </a:rPr>
              <a:t>to </a:t>
            </a:r>
            <a:r>
              <a:rPr lang="fr-FR" sz="6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haroni" pitchFamily="2" charset="-79"/>
                <a:cs typeface="Aharoni" pitchFamily="2" charset="-79"/>
              </a:rPr>
              <a:t>avoid</a:t>
            </a:r>
            <a:endParaRPr lang="fr-FR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75656" y="5301208"/>
            <a:ext cx="590578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haroni" pitchFamily="2" charset="-79"/>
                <a:cs typeface="Aharoni" pitchFamily="2" charset="-79"/>
              </a:rPr>
              <a:t>future accidents</a:t>
            </a:r>
            <a:endParaRPr lang="fr-FR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051720" y="2636912"/>
            <a:ext cx="527420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6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haroni" pitchFamily="2" charset="-79"/>
                <a:cs typeface="Aharoni" pitchFamily="2" charset="-79"/>
              </a:rPr>
              <a:t>past</a:t>
            </a:r>
            <a:r>
              <a:rPr lang="fr-FR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haroni" pitchFamily="2" charset="-79"/>
                <a:cs typeface="Aharoni" pitchFamily="2" charset="-79"/>
              </a:rPr>
              <a:t> accidents</a:t>
            </a:r>
            <a:endParaRPr lang="fr-FR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6532E-6 L -0.196 -0.00046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68208E-6 L 0.129 -0.06358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" y="-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5.78035E-7 L -0.31111 -0.0004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56069E-6 L 0.1731 -0.12624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635B0-A388-4AB3-B3E8-2CE5C89289F1}" type="slidenum">
              <a:rPr lang="fr-FR"/>
              <a:pPr/>
              <a:t>10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 / 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642910" y="1428736"/>
            <a:ext cx="795411" cy="4474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6600" b="1" dirty="0" smtClean="0">
                <a:solidFill>
                  <a:srgbClr val="002060"/>
                </a:solidFill>
              </a:rPr>
              <a:t>C</a:t>
            </a:r>
          </a:p>
          <a:p>
            <a:pPr>
              <a:lnSpc>
                <a:spcPct val="150000"/>
              </a:lnSpc>
            </a:pPr>
            <a:r>
              <a:rPr lang="fr-FR" sz="6600" b="1" dirty="0" smtClean="0">
                <a:solidFill>
                  <a:srgbClr val="002060"/>
                </a:solidFill>
              </a:rPr>
              <a:t>C</a:t>
            </a:r>
          </a:p>
          <a:p>
            <a:pPr>
              <a:lnSpc>
                <a:spcPct val="150000"/>
              </a:lnSpc>
            </a:pPr>
            <a:r>
              <a:rPr lang="fr-FR" sz="6600" b="1" dirty="0" smtClean="0">
                <a:solidFill>
                  <a:srgbClr val="002060"/>
                </a:solidFill>
              </a:rPr>
              <a:t>C</a:t>
            </a:r>
            <a:endParaRPr lang="en-US" sz="6600" b="1" dirty="0">
              <a:solidFill>
                <a:srgbClr val="00206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42910" y="1428736"/>
            <a:ext cx="5231625" cy="1458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6600" b="1" dirty="0" err="1" smtClean="0">
                <a:solidFill>
                  <a:srgbClr val="002060"/>
                </a:solidFill>
              </a:rPr>
              <a:t>Circumstances</a:t>
            </a:r>
            <a:endParaRPr lang="en-US" sz="6600" b="1" dirty="0">
              <a:solidFill>
                <a:srgbClr val="00206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42910" y="2928934"/>
            <a:ext cx="2606804" cy="1458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6600" b="1" dirty="0" smtClean="0">
                <a:solidFill>
                  <a:srgbClr val="002060"/>
                </a:solidFill>
              </a:rPr>
              <a:t>Causes</a:t>
            </a:r>
            <a:endParaRPr lang="en-US" sz="6600" b="1" dirty="0">
              <a:solidFill>
                <a:srgbClr val="002060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42910" y="4429132"/>
            <a:ext cx="6211957" cy="14275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6600" b="1" dirty="0" err="1" smtClean="0">
                <a:solidFill>
                  <a:srgbClr val="002060"/>
                </a:solidFill>
              </a:rPr>
              <a:t>Consequences</a:t>
            </a:r>
            <a:endParaRPr lang="en-US" sz="6600" b="1" dirty="0">
              <a:solidFill>
                <a:srgbClr val="002060"/>
              </a:solidFill>
            </a:endParaRPr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 b="1" dirty="0" smtClean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1" dirty="0" err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CCC</a:t>
            </a: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 description</a:t>
            </a:r>
            <a:endParaRPr lang="fr-FR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/>
          <p:cNvSpPr txBox="1">
            <a:spLocks/>
          </p:cNvSpPr>
          <p:nvPr/>
        </p:nvSpPr>
        <p:spPr>
          <a:xfrm>
            <a:off x="0" y="1916832"/>
            <a:ext cx="4644008" cy="7200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Type of location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5292080" y="1844824"/>
            <a:ext cx="312521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Open line</a:t>
            </a:r>
          </a:p>
          <a:p>
            <a:pPr>
              <a:buFont typeface="Wingdings" pitchFamily="2" charset="2"/>
              <a:buChar char="Ø"/>
            </a:pP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Stations and stops</a:t>
            </a:r>
            <a:endParaRPr lang="fr-FR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0" y="3284984"/>
            <a:ext cx="4644008" cy="7200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Location </a:t>
            </a:r>
            <a:r>
              <a:rPr kumimoji="0" lang="fr-FR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details</a:t>
            </a:r>
            <a:endParaRPr kumimoji="0" lang="fr-FR" sz="3600" b="1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292080" y="3284984"/>
            <a:ext cx="347858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800" dirty="0" err="1" smtClean="0">
                <a:solidFill>
                  <a:schemeClr val="accent4">
                    <a:lumMod val="50000"/>
                  </a:schemeClr>
                </a:solidFill>
              </a:rPr>
              <a:t>Switches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 &amp; </a:t>
            </a:r>
            <a:r>
              <a:rPr lang="fr-FR" sz="2800" dirty="0" err="1" smtClean="0">
                <a:solidFill>
                  <a:schemeClr val="accent4">
                    <a:lumMod val="50000"/>
                  </a:schemeClr>
                </a:solidFill>
              </a:rPr>
              <a:t>crossings</a:t>
            </a:r>
            <a:endParaRPr lang="fr-FR" sz="28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fr-FR" sz="2800" dirty="0" err="1" smtClean="0">
                <a:solidFill>
                  <a:schemeClr val="accent4">
                    <a:lumMod val="50000"/>
                  </a:schemeClr>
                </a:solidFill>
              </a:rPr>
              <a:t>Level</a:t>
            </a: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fr-FR" sz="2800" dirty="0" err="1" smtClean="0">
                <a:solidFill>
                  <a:schemeClr val="accent4">
                    <a:lumMod val="50000"/>
                  </a:schemeClr>
                </a:solidFill>
              </a:rPr>
              <a:t>crossings</a:t>
            </a:r>
            <a:endParaRPr lang="fr-FR" sz="28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Bridges / </a:t>
            </a:r>
            <a:r>
              <a:rPr lang="fr-FR" sz="2800" dirty="0" err="1" smtClean="0">
                <a:solidFill>
                  <a:schemeClr val="accent4">
                    <a:lumMod val="50000"/>
                  </a:schemeClr>
                </a:solidFill>
              </a:rPr>
              <a:t>viaducts</a:t>
            </a:r>
            <a:endParaRPr lang="fr-FR" sz="28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Tunnels</a:t>
            </a:r>
            <a:endParaRPr lang="fr-FR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>
          <a:xfrm>
            <a:off x="0" y="5042118"/>
            <a:ext cx="4644008" cy="7200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Type of </a:t>
            </a:r>
            <a:r>
              <a:rPr kumimoji="0" lang="fr-FR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level</a:t>
            </a:r>
            <a:r>
              <a:rPr kumimoji="0" lang="fr-FR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3600" b="1" i="0" u="none" strike="noStrike" kern="1200" cap="none" spc="0" normalizeH="0" noProof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crossing</a:t>
            </a:r>
            <a:endParaRPr kumimoji="0" lang="fr-FR" sz="3600" b="1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292080" y="5157192"/>
            <a:ext cx="15199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Active</a:t>
            </a:r>
          </a:p>
          <a:p>
            <a:pPr>
              <a:buFont typeface="Wingdings" pitchFamily="2" charset="2"/>
              <a:buChar char="Ø"/>
            </a:pPr>
            <a:r>
              <a:rPr lang="fr-FR" sz="2800" dirty="0" smtClean="0">
                <a:solidFill>
                  <a:schemeClr val="accent4">
                    <a:lumMod val="50000"/>
                  </a:schemeClr>
                </a:solidFill>
              </a:rPr>
              <a:t>Passive</a:t>
            </a:r>
            <a:endParaRPr lang="fr-FR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 b="1" dirty="0" smtClean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Info on location</a:t>
            </a:r>
            <a:endParaRPr lang="fr-FR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/>
          <p:cNvSpPr txBox="1">
            <a:spLocks/>
          </p:cNvSpPr>
          <p:nvPr/>
        </p:nvSpPr>
        <p:spPr>
          <a:xfrm>
            <a:off x="0" y="1988840"/>
            <a:ext cx="4644008" cy="7200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Freight</a:t>
            </a:r>
            <a:r>
              <a:rPr kumimoji="0" lang="fr-F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trains</a:t>
            </a:r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 b="1" dirty="0" smtClean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Type of trains</a:t>
            </a:r>
            <a:endParaRPr lang="fr-FR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411760" y="3429000"/>
            <a:ext cx="67322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b="1" dirty="0" smtClean="0"/>
              <a:t>Regional passenger train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b="1" dirty="0" smtClean="0"/>
              <a:t>Long distance passenger train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b="1" dirty="0" smtClean="0"/>
              <a:t>High speed passenger train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b="1" dirty="0" smtClean="0"/>
              <a:t>Other passenger train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483768" y="3429000"/>
            <a:ext cx="66602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b="1" dirty="0" smtClean="0"/>
              <a:t>Freight combined transport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b="1" dirty="0" smtClean="0"/>
              <a:t>Freight block train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b="1" dirty="0" smtClean="0"/>
              <a:t>Freight HS train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b="1" dirty="0" smtClean="0"/>
              <a:t>Other freight train</a:t>
            </a:r>
            <a:endParaRPr lang="fr-FR" sz="2800" dirty="0"/>
          </a:p>
        </p:txBody>
      </p:sp>
      <p:sp>
        <p:nvSpPr>
          <p:cNvPr id="9" name="ZoneTexte 8"/>
          <p:cNvSpPr txBox="1"/>
          <p:nvPr/>
        </p:nvSpPr>
        <p:spPr>
          <a:xfrm>
            <a:off x="2339752" y="3429000"/>
            <a:ext cx="68042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b="1" dirty="0" smtClean="0"/>
              <a:t>Shunting operation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b="1" dirty="0" smtClean="0"/>
              <a:t>Locomotive running light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b="1" dirty="0" smtClean="0"/>
              <a:t>Infrastructure works train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b="1" dirty="0" smtClean="0"/>
              <a:t>Other train (infrastructure)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b="1" dirty="0" smtClean="0"/>
              <a:t>Non identified train</a:t>
            </a:r>
            <a:endParaRPr lang="fr-FR" sz="2800" dirty="0"/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0" y="1988840"/>
            <a:ext cx="4644008" cy="7200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Passenger</a:t>
            </a:r>
            <a:r>
              <a:rPr kumimoji="0" lang="fr-F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trains</a:t>
            </a: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0" y="1988840"/>
            <a:ext cx="4644008" cy="7200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</a:t>
            </a:r>
            <a:r>
              <a:rPr kumimoji="0" lang="fr-F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trains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1" grpId="0" animBg="1"/>
      <p:bldP spid="7" grpId="0"/>
      <p:bldP spid="7" grpId="1"/>
      <p:bldP spid="8" grpId="0"/>
      <p:bldP spid="8" grpId="1"/>
      <p:bldP spid="9" grpId="0"/>
      <p:bldP spid="10" grpId="0" animBg="1"/>
      <p:bldP spid="10" grpId="1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 b="1" dirty="0" smtClean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1" dirty="0" err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Associated</a:t>
            </a: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 </a:t>
            </a:r>
            <a:r>
              <a:rPr lang="fr-FR" b="1" dirty="0" err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events</a:t>
            </a:r>
            <a:endParaRPr lang="fr-FR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251520" y="1196752"/>
            <a:ext cx="8676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dirty="0" smtClean="0"/>
              <a:t>Accidents are </a:t>
            </a:r>
            <a:r>
              <a:rPr lang="fr-FR" sz="3200" dirty="0" err="1" smtClean="0"/>
              <a:t>often</a:t>
            </a:r>
            <a:r>
              <a:rPr lang="fr-FR" sz="3200" dirty="0" smtClean="0"/>
              <a:t> due to a succession of </a:t>
            </a:r>
            <a:r>
              <a:rPr lang="fr-FR" sz="3200" dirty="0" err="1" smtClean="0"/>
              <a:t>events</a:t>
            </a:r>
            <a:endParaRPr lang="fr-FR" sz="3200" dirty="0" smtClean="0"/>
          </a:p>
          <a:p>
            <a:pPr>
              <a:lnSpc>
                <a:spcPct val="150000"/>
              </a:lnSpc>
            </a:pPr>
            <a:r>
              <a:rPr lang="fr-FR" sz="3200" dirty="0" err="1" smtClean="0"/>
              <a:t>considered</a:t>
            </a:r>
            <a:r>
              <a:rPr lang="fr-FR" sz="3200" dirty="0" smtClean="0"/>
              <a:t> as </a:t>
            </a:r>
            <a:r>
              <a:rPr lang="fr-FR" sz="3200" dirty="0" err="1" smtClean="0"/>
              <a:t>associated</a:t>
            </a:r>
            <a:r>
              <a:rPr lang="fr-FR" sz="3200" dirty="0" smtClean="0"/>
              <a:t> </a:t>
            </a:r>
            <a:r>
              <a:rPr lang="fr-FR" sz="3200" dirty="0" err="1" smtClean="0"/>
              <a:t>events</a:t>
            </a:r>
            <a:endParaRPr lang="fr-FR" sz="3200" dirty="0"/>
          </a:p>
        </p:txBody>
      </p:sp>
      <p:sp>
        <p:nvSpPr>
          <p:cNvPr id="16" name="ZoneTexte 15"/>
          <p:cNvSpPr txBox="1"/>
          <p:nvPr/>
        </p:nvSpPr>
        <p:spPr>
          <a:xfrm>
            <a:off x="611560" y="3717032"/>
            <a:ext cx="7848872" cy="13849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 smtClean="0"/>
              <a:t>A </a:t>
            </a:r>
            <a:r>
              <a:rPr lang="fr-FR" sz="2800" b="1" dirty="0" err="1" smtClean="0">
                <a:solidFill>
                  <a:srgbClr val="C00000"/>
                </a:solidFill>
              </a:rPr>
              <a:t>broken</a:t>
            </a:r>
            <a:r>
              <a:rPr lang="fr-FR" sz="2800" b="1" dirty="0" smtClean="0">
                <a:solidFill>
                  <a:srgbClr val="C00000"/>
                </a:solidFill>
              </a:rPr>
              <a:t> rail </a:t>
            </a:r>
            <a:r>
              <a:rPr lang="fr-FR" sz="2800" dirty="0" err="1" smtClean="0"/>
              <a:t>may</a:t>
            </a:r>
            <a:r>
              <a:rPr lang="fr-FR" sz="2800" dirty="0" smtClean="0"/>
              <a:t> </a:t>
            </a:r>
            <a:r>
              <a:rPr lang="fr-FR" sz="2800" dirty="0" err="1" smtClean="0"/>
              <a:t>lead</a:t>
            </a:r>
            <a:r>
              <a:rPr lang="fr-FR" sz="2800" dirty="0" smtClean="0"/>
              <a:t> to a </a:t>
            </a:r>
            <a:r>
              <a:rPr lang="fr-FR" sz="2800" b="1" dirty="0" err="1" smtClean="0">
                <a:solidFill>
                  <a:schemeClr val="accent3">
                    <a:lumMod val="50000"/>
                  </a:schemeClr>
                </a:solidFill>
              </a:rPr>
              <a:t>derailment</a:t>
            </a:r>
            <a:r>
              <a:rPr lang="fr-FR" sz="2800" dirty="0" smtClean="0"/>
              <a:t> of a wagon </a:t>
            </a:r>
            <a:r>
              <a:rPr lang="fr-FR" sz="2800" dirty="0" err="1" smtClean="0"/>
              <a:t>carrying</a:t>
            </a:r>
            <a:r>
              <a:rPr lang="fr-FR" sz="2800" dirty="0" smtClean="0"/>
              <a:t> </a:t>
            </a:r>
            <a:r>
              <a:rPr lang="fr-FR" sz="2800" dirty="0" err="1" smtClean="0"/>
              <a:t>dangerous</a:t>
            </a:r>
            <a:r>
              <a:rPr lang="fr-FR" sz="2800" dirty="0" smtClean="0"/>
              <a:t> </a:t>
            </a:r>
            <a:r>
              <a:rPr lang="fr-FR" sz="2800" dirty="0" err="1" smtClean="0"/>
              <a:t>goods</a:t>
            </a:r>
            <a:r>
              <a:rPr lang="fr-FR" sz="2800" dirty="0" smtClean="0"/>
              <a:t> and </a:t>
            </a:r>
            <a:r>
              <a:rPr lang="fr-FR" sz="2800" b="1" dirty="0" smtClean="0">
                <a:solidFill>
                  <a:srgbClr val="C00000"/>
                </a:solidFill>
              </a:rPr>
              <a:t>release</a:t>
            </a:r>
            <a:r>
              <a:rPr lang="fr-FR" sz="2800" dirty="0" smtClean="0"/>
              <a:t> </a:t>
            </a:r>
            <a:r>
              <a:rPr lang="fr-FR" sz="2800" dirty="0" err="1" smtClean="0"/>
              <a:t>them</a:t>
            </a:r>
            <a:endParaRPr lang="fr-FR" sz="2800" dirty="0"/>
          </a:p>
        </p:txBody>
      </p:sp>
      <p:sp>
        <p:nvSpPr>
          <p:cNvPr id="5" name="Ellipse 4"/>
          <p:cNvSpPr/>
          <p:nvPr/>
        </p:nvSpPr>
        <p:spPr>
          <a:xfrm>
            <a:off x="4499992" y="3645024"/>
            <a:ext cx="2016224" cy="1008112"/>
          </a:xfrm>
          <a:prstGeom prst="ellipse">
            <a:avLst/>
          </a:prstGeom>
          <a:solidFill>
            <a:srgbClr val="FFFF00">
              <a:alpha val="37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755576" y="3573016"/>
            <a:ext cx="2016224" cy="1008112"/>
          </a:xfrm>
          <a:prstGeom prst="ellipse">
            <a:avLst/>
          </a:prstGeom>
          <a:solidFill>
            <a:schemeClr val="accent3">
              <a:lumMod val="60000"/>
              <a:lumOff val="40000"/>
              <a:alpha val="37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4572000" y="4437112"/>
            <a:ext cx="2016224" cy="1008112"/>
          </a:xfrm>
          <a:prstGeom prst="ellipse">
            <a:avLst/>
          </a:prstGeom>
          <a:solidFill>
            <a:schemeClr val="accent3">
              <a:lumMod val="60000"/>
              <a:lumOff val="40000"/>
              <a:alpha val="37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5868144" y="3140968"/>
            <a:ext cx="21870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TYPE OF ACCIDENT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619672" y="6021288"/>
            <a:ext cx="23866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 smtClean="0">
                <a:solidFill>
                  <a:srgbClr val="FF0000"/>
                </a:solidFill>
              </a:rPr>
              <a:t>ASSOCIATED</a:t>
            </a:r>
            <a:r>
              <a:rPr lang="fr-FR" sz="2000" b="1" dirty="0" smtClean="0">
                <a:solidFill>
                  <a:srgbClr val="FF0000"/>
                </a:solidFill>
              </a:rPr>
              <a:t> EVENTS</a:t>
            </a:r>
            <a:endParaRPr lang="fr-FR" sz="2000" b="1" dirty="0">
              <a:solidFill>
                <a:srgbClr val="FF0000"/>
              </a:solidFill>
            </a:endParaRPr>
          </a:p>
        </p:txBody>
      </p:sp>
      <p:cxnSp>
        <p:nvCxnSpPr>
          <p:cNvPr id="15" name="Connecteur droit avec flèche 14"/>
          <p:cNvCxnSpPr/>
          <p:nvPr/>
        </p:nvCxnSpPr>
        <p:spPr>
          <a:xfrm flipH="1" flipV="1">
            <a:off x="1907704" y="4437112"/>
            <a:ext cx="504056" cy="151216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 flipV="1">
            <a:off x="3635896" y="5229200"/>
            <a:ext cx="1584176" cy="64807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6" grpId="0" animBg="1"/>
      <p:bldP spid="5" grpId="0" animBg="1"/>
      <p:bldP spid="7" grpId="0" animBg="1"/>
      <p:bldP spid="9" grpId="0" animBg="1"/>
      <p:bldP spid="10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leau 16"/>
          <p:cNvGraphicFramePr>
            <a:graphicFrameLocks noGrp="1"/>
          </p:cNvGraphicFramePr>
          <p:nvPr/>
        </p:nvGraphicFramePr>
        <p:xfrm>
          <a:off x="0" y="0"/>
          <a:ext cx="4104456" cy="8615680"/>
        </p:xfrm>
        <a:graphic>
          <a:graphicData uri="http://schemas.openxmlformats.org/drawingml/2006/table">
            <a:tbl>
              <a:tblPr/>
              <a:tblGrid>
                <a:gridCol w="4104456"/>
              </a:tblGrid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Infrastructure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Rolling stock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Human factors (staff and contractors)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Railway users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Weather &amp; Environment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Third parties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Not identified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Broken rail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Track deformation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Obstruction due to collapse of structures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Infrastructure / vehicle interaction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Electrical infrastructure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Traffic operating equipment failures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Maintenance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Materials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Maintenance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Materials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Bridge / viaduct collapsed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Building collapsed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Tunnel obstruction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Maintenance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Materials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Incorrect installation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OHL - catenary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Electric supply lines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Switch failure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Signalling failure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Level crossing equipment failure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Control-command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equipment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failure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Other traffic operating equipment failure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Energy system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Running gear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Buffing and draw gear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Brake failure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Gauge, shifted load (vehicle defect)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Other faults on tractive rolling stock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Other faults on hauled rolling stock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Pantograph defect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Electrical circuit out of order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Vehicle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/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energy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system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interoperability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Tableau 17"/>
          <p:cNvGraphicFramePr>
            <a:graphicFrameLocks noGrp="1"/>
          </p:cNvGraphicFramePr>
          <p:nvPr/>
        </p:nvGraphicFramePr>
        <p:xfrm>
          <a:off x="2195736" y="0"/>
          <a:ext cx="2685430" cy="8615680"/>
        </p:xfrm>
        <a:graphic>
          <a:graphicData uri="http://schemas.openxmlformats.org/drawingml/2006/table">
            <a:tbl>
              <a:tblPr/>
              <a:tblGrid>
                <a:gridCol w="2685430"/>
              </a:tblGrid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Wheel flat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Fault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on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axle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(maintenance)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Fault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on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axle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(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materials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Fault on axle (other)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Fault on wheel (maintenance)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Fault on wheel (materials)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Fault on wheel (other)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Hot boxes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Vehicle / infrastructure interaction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Buffers overriding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Coupling hook broken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Maintenance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Materials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Maintenance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Materials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Maintenance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Materials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Maintenance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Materials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Track and switch maintenance staff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Energy staff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Traffic operating and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signalling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staff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Other IM staff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Train driver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Train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crew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Other RU staff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Communication problems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Organisation problems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Unauthorised occupation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Communication problems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Organisation problems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Communication problems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Involuntary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acts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Organisation problems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Communication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problems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au 18"/>
          <p:cNvGraphicFramePr>
            <a:graphicFrameLocks noGrp="1"/>
          </p:cNvGraphicFramePr>
          <p:nvPr/>
        </p:nvGraphicFramePr>
        <p:xfrm>
          <a:off x="4283968" y="0"/>
          <a:ext cx="3384376" cy="8615680"/>
        </p:xfrm>
        <a:graphic>
          <a:graphicData uri="http://schemas.openxmlformats.org/drawingml/2006/table">
            <a:tbl>
              <a:tblPr/>
              <a:tblGrid>
                <a:gridCol w="3384376"/>
              </a:tblGrid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Involuntary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acts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Organisation problems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Communication problems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Organisation problems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Communication problems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Organisation problems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Communication problems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Organisation problems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Load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improperly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secured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Passengers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Freight customers (carriers and shippers)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Other users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Organisation problems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Organisation problems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Load improperly secured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Voluntary acts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Organisation problems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Weather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Environment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Fog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Wind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Flood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Storm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Frost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Snow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Ice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Heat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Animals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2032" marR="2032" marT="203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au 19"/>
          <p:cNvGraphicFramePr>
            <a:graphicFrameLocks noGrp="1"/>
          </p:cNvGraphicFramePr>
          <p:nvPr/>
        </p:nvGraphicFramePr>
        <p:xfrm>
          <a:off x="6156176" y="0"/>
          <a:ext cx="3384376" cy="7548870"/>
        </p:xfrm>
        <a:graphic>
          <a:graphicData uri="http://schemas.openxmlformats.org/drawingml/2006/table">
            <a:tbl>
              <a:tblPr/>
              <a:tblGrid>
                <a:gridCol w="3384376"/>
              </a:tblGrid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Overgrown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vegetation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Fallen tree(s)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Leaf mulch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Fallen rocks / stones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Landslide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Earthquake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Trespass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Pedestrian on public railway area (not LC)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Pedestrian on level crossing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Road vehicle on level crossing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Vandalism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Objects fouling the gauge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Non-compliance with laws and regulations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Inattention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Alcohol or drugs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Theft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or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attempted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theft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Non-compliance with laws and regulations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Inattention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Alcohol or drugs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Theft or attempted theft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Unconsciousness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Non-compliance with laws and regulations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Inattention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Alcohol or drugs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Non-compliance with laws and regulations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Inattention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Alcohol or drugs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On fixed installations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On rolling stock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Non-compliance with laws and regulations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Inattention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Work near the line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Intentional (vandalism)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Accidental event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611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Vehicle on the track (other than on LC) </a:t>
                      </a:r>
                    </a:p>
                  </a:txBody>
                  <a:tcPr marL="2322" marR="2322" marT="23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itre 1"/>
          <p:cNvSpPr txBox="1">
            <a:spLocks/>
          </p:cNvSpPr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Causal </a:t>
            </a:r>
            <a:r>
              <a:rPr kumimoji="0" lang="fr-F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tree</a:t>
            </a:r>
            <a:endParaRPr kumimoji="0" lang="fr-F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907704" y="2276872"/>
            <a:ext cx="5092100" cy="101566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4000" dirty="0" smtClean="0"/>
              <a:t> </a:t>
            </a:r>
            <a:r>
              <a:rPr lang="fr-FR" sz="4000" dirty="0" smtClean="0"/>
              <a:t>117 causes </a:t>
            </a:r>
            <a:r>
              <a:rPr lang="fr-FR" sz="4000" dirty="0" err="1" smtClean="0"/>
              <a:t>identified</a:t>
            </a:r>
            <a:endParaRPr lang="fr-FR" sz="4000" dirty="0" smtClean="0"/>
          </a:p>
        </p:txBody>
      </p:sp>
      <p:sp>
        <p:nvSpPr>
          <p:cNvPr id="16" name="ZoneTexte 15"/>
          <p:cNvSpPr txBox="1"/>
          <p:nvPr/>
        </p:nvSpPr>
        <p:spPr>
          <a:xfrm>
            <a:off x="1907704" y="3573016"/>
            <a:ext cx="5234895" cy="92025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4000" dirty="0" smtClean="0"/>
              <a:t> </a:t>
            </a:r>
            <a:r>
              <a:rPr lang="fr-FR" sz="4000" dirty="0" err="1" smtClean="0"/>
              <a:t>Three</a:t>
            </a:r>
            <a:r>
              <a:rPr lang="fr-FR" sz="4000" dirty="0" smtClean="0"/>
              <a:t> </a:t>
            </a:r>
            <a:r>
              <a:rPr lang="fr-FR" sz="4000" dirty="0" err="1" smtClean="0"/>
              <a:t>levels</a:t>
            </a:r>
            <a:r>
              <a:rPr lang="fr-FR" sz="4000" dirty="0" smtClean="0"/>
              <a:t> of causes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8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8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8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8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1763688" y="1484784"/>
            <a:ext cx="655272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Infrastructures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Rolling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stock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Human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factors</a:t>
            </a:r>
            <a:endParaRPr lang="fr-FR" sz="36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Railway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users</a:t>
            </a:r>
            <a:endParaRPr lang="fr-FR" sz="36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Weather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and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environment</a:t>
            </a:r>
            <a:endParaRPr lang="fr-FR" sz="36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Third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parties</a:t>
            </a:r>
            <a:endParaRPr lang="fr-FR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First </a:t>
            </a:r>
            <a:r>
              <a:rPr kumimoji="0" lang="fr-F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leve</a:t>
            </a:r>
            <a:r>
              <a:rPr lang="fr-FR" sz="44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l of the c</a:t>
            </a:r>
            <a:r>
              <a:rPr kumimoji="0" lang="fr-F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ausal</a:t>
            </a: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</a:t>
            </a:r>
            <a:r>
              <a:rPr kumimoji="0" lang="fr-F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tree</a:t>
            </a:r>
            <a:endParaRPr kumimoji="0" lang="fr-F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Connecteur droit avec flèche 26"/>
          <p:cNvCxnSpPr/>
          <p:nvPr/>
        </p:nvCxnSpPr>
        <p:spPr>
          <a:xfrm rot="16200000" flipH="1">
            <a:off x="4512139" y="2083255"/>
            <a:ext cx="1477044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 rot="5400000">
            <a:off x="2987800" y="2035960"/>
            <a:ext cx="1453891" cy="15716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543CF-1A1C-410E-B04A-DA8141739CE5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 / </a:t>
            </a:r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3071802" y="1428736"/>
            <a:ext cx="2714644" cy="584775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err="1" smtClean="0">
                <a:solidFill>
                  <a:srgbClr val="FF0000"/>
                </a:solidFill>
              </a:rPr>
              <a:t>Third</a:t>
            </a:r>
            <a:r>
              <a:rPr lang="fr-FR" sz="3200" b="1" dirty="0" smtClean="0">
                <a:solidFill>
                  <a:srgbClr val="FF0000"/>
                </a:solidFill>
              </a:rPr>
              <a:t> parties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14282" y="2571744"/>
            <a:ext cx="2500330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err="1" smtClean="0"/>
              <a:t>Vandalism</a:t>
            </a:r>
            <a:endParaRPr lang="en-US" sz="2000" dirty="0"/>
          </a:p>
        </p:txBody>
      </p:sp>
      <p:sp>
        <p:nvSpPr>
          <p:cNvPr id="14" name="Rectangle 13"/>
          <p:cNvSpPr/>
          <p:nvPr/>
        </p:nvSpPr>
        <p:spPr>
          <a:xfrm>
            <a:off x="3286116" y="2571744"/>
            <a:ext cx="2500330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smtClean="0"/>
              <a:t>Pedestrian </a:t>
            </a:r>
            <a:r>
              <a:rPr lang="fr-FR" sz="2000" dirty="0" err="1" smtClean="0"/>
              <a:t>at</a:t>
            </a:r>
            <a:r>
              <a:rPr lang="fr-FR" sz="2000" dirty="0" smtClean="0"/>
              <a:t> LC</a:t>
            </a:r>
            <a:endParaRPr lang="en-US" sz="2000" dirty="0"/>
          </a:p>
        </p:txBody>
      </p:sp>
      <p:sp>
        <p:nvSpPr>
          <p:cNvPr id="15" name="Rectangle 14"/>
          <p:cNvSpPr/>
          <p:nvPr/>
        </p:nvSpPr>
        <p:spPr>
          <a:xfrm>
            <a:off x="1714480" y="3643314"/>
            <a:ext cx="2500330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err="1" smtClean="0"/>
              <a:t>Trespassing</a:t>
            </a:r>
            <a:endParaRPr lang="en-US" sz="2000" dirty="0"/>
          </a:p>
        </p:txBody>
      </p:sp>
      <p:sp>
        <p:nvSpPr>
          <p:cNvPr id="16" name="Rectangle 15"/>
          <p:cNvSpPr/>
          <p:nvPr/>
        </p:nvSpPr>
        <p:spPr>
          <a:xfrm>
            <a:off x="4786314" y="3643314"/>
            <a:ext cx="2500330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smtClean="0"/>
              <a:t>Etc.</a:t>
            </a:r>
            <a:endParaRPr lang="en-US" sz="2000" dirty="0"/>
          </a:p>
        </p:txBody>
      </p:sp>
      <p:sp>
        <p:nvSpPr>
          <p:cNvPr id="17" name="Rectangle 16"/>
          <p:cNvSpPr/>
          <p:nvPr/>
        </p:nvSpPr>
        <p:spPr>
          <a:xfrm>
            <a:off x="6429388" y="2571744"/>
            <a:ext cx="2500330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err="1" smtClean="0"/>
              <a:t>Vehicle</a:t>
            </a:r>
            <a:r>
              <a:rPr lang="fr-FR" sz="2000" dirty="0" smtClean="0"/>
              <a:t> </a:t>
            </a:r>
            <a:r>
              <a:rPr lang="fr-FR" sz="2000" dirty="0" err="1" smtClean="0"/>
              <a:t>at</a:t>
            </a:r>
            <a:r>
              <a:rPr lang="fr-FR" sz="2000" dirty="0" smtClean="0"/>
              <a:t> LC</a:t>
            </a:r>
            <a:endParaRPr lang="en-US" sz="2000" dirty="0"/>
          </a:p>
        </p:txBody>
      </p:sp>
      <p:cxnSp>
        <p:nvCxnSpPr>
          <p:cNvPr id="19" name="Connecteur droit avec flèche 18"/>
          <p:cNvCxnSpPr/>
          <p:nvPr/>
        </p:nvCxnSpPr>
        <p:spPr>
          <a:xfrm rot="5400000">
            <a:off x="3011945" y="1011689"/>
            <a:ext cx="405475" cy="25717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 rot="5400000">
            <a:off x="4286249" y="2285993"/>
            <a:ext cx="428629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 rot="16200000" flipH="1">
            <a:off x="6012335" y="583059"/>
            <a:ext cx="405474" cy="3429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214282" y="5429264"/>
            <a:ext cx="1500198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accent6">
                    <a:lumMod val="50000"/>
                  </a:schemeClr>
                </a:solidFill>
              </a:rPr>
              <a:t>Non </a:t>
            </a:r>
            <a:r>
              <a:rPr lang="fr-FR" sz="1600" b="1" dirty="0" err="1" smtClean="0">
                <a:solidFill>
                  <a:schemeClr val="accent6">
                    <a:lumMod val="50000"/>
                  </a:schemeClr>
                </a:solidFill>
              </a:rPr>
              <a:t>compliance</a:t>
            </a:r>
            <a:r>
              <a:rPr lang="fr-FR" sz="1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fr-FR" sz="1600" b="1" dirty="0" err="1" smtClean="0">
                <a:solidFill>
                  <a:schemeClr val="accent6">
                    <a:lumMod val="50000"/>
                  </a:schemeClr>
                </a:solidFill>
              </a:rPr>
              <a:t>with</a:t>
            </a:r>
            <a:r>
              <a:rPr lang="fr-FR" sz="1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fr-FR" sz="1600" b="1" dirty="0" err="1" smtClean="0">
                <a:solidFill>
                  <a:schemeClr val="accent6">
                    <a:lumMod val="50000"/>
                  </a:schemeClr>
                </a:solidFill>
              </a:rPr>
              <a:t>law</a:t>
            </a:r>
            <a:endParaRPr 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785918" y="5429264"/>
            <a:ext cx="1500198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err="1" smtClean="0">
                <a:solidFill>
                  <a:schemeClr val="accent6">
                    <a:lumMod val="50000"/>
                  </a:schemeClr>
                </a:solidFill>
              </a:rPr>
              <a:t>Lack</a:t>
            </a:r>
            <a:r>
              <a:rPr lang="fr-FR" sz="1600" b="1" dirty="0" smtClean="0">
                <a:solidFill>
                  <a:schemeClr val="accent6">
                    <a:lumMod val="50000"/>
                  </a:schemeClr>
                </a:solidFill>
              </a:rPr>
              <a:t> of attention</a:t>
            </a:r>
            <a:endParaRPr 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428992" y="5429264"/>
            <a:ext cx="1500198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err="1" smtClean="0">
                <a:solidFill>
                  <a:schemeClr val="accent6">
                    <a:lumMod val="50000"/>
                  </a:schemeClr>
                </a:solidFill>
              </a:rPr>
              <a:t>Unconsciousness</a:t>
            </a:r>
            <a:endParaRPr 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072066" y="5429264"/>
            <a:ext cx="1500198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err="1" smtClean="0">
                <a:solidFill>
                  <a:schemeClr val="accent6">
                    <a:lumMod val="50000"/>
                  </a:schemeClr>
                </a:solidFill>
              </a:rPr>
              <a:t>Alcohol</a:t>
            </a:r>
            <a:r>
              <a:rPr lang="fr-FR" sz="1600" b="1" dirty="0" smtClean="0">
                <a:solidFill>
                  <a:schemeClr val="accent6">
                    <a:lumMod val="50000"/>
                  </a:schemeClr>
                </a:solidFill>
              </a:rPr>
              <a:t> or </a:t>
            </a:r>
            <a:r>
              <a:rPr lang="fr-FR" sz="1600" b="1" dirty="0" err="1" smtClean="0">
                <a:solidFill>
                  <a:schemeClr val="accent6">
                    <a:lumMod val="50000"/>
                  </a:schemeClr>
                </a:solidFill>
              </a:rPr>
              <a:t>drugs</a:t>
            </a:r>
            <a:endParaRPr 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49" name="Connecteur droit avec flèche 48"/>
          <p:cNvCxnSpPr>
            <a:stCxn id="15" idx="2"/>
          </p:cNvCxnSpPr>
          <p:nvPr/>
        </p:nvCxnSpPr>
        <p:spPr>
          <a:xfrm rot="5400000">
            <a:off x="1589464" y="3911207"/>
            <a:ext cx="714380" cy="2035983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1" name="Connecteur droit avec flèche 50"/>
          <p:cNvCxnSpPr>
            <a:stCxn id="15" idx="2"/>
          </p:cNvCxnSpPr>
          <p:nvPr/>
        </p:nvCxnSpPr>
        <p:spPr>
          <a:xfrm rot="16200000" flipH="1">
            <a:off x="3982636" y="3554016"/>
            <a:ext cx="714380" cy="2750363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avec flèche 52"/>
          <p:cNvCxnSpPr>
            <a:stCxn id="15" idx="2"/>
          </p:cNvCxnSpPr>
          <p:nvPr/>
        </p:nvCxnSpPr>
        <p:spPr>
          <a:xfrm rot="5400000">
            <a:off x="2375282" y="4768463"/>
            <a:ext cx="785818" cy="392909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avec flèche 54"/>
          <p:cNvCxnSpPr>
            <a:stCxn id="15" idx="2"/>
          </p:cNvCxnSpPr>
          <p:nvPr/>
        </p:nvCxnSpPr>
        <p:spPr>
          <a:xfrm rot="16200000" flipH="1">
            <a:off x="3125380" y="4411272"/>
            <a:ext cx="714380" cy="1035851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6786578" y="5429264"/>
            <a:ext cx="1500198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chemeClr val="accent6">
                    <a:lumMod val="50000"/>
                  </a:schemeClr>
                </a:solidFill>
              </a:rPr>
              <a:t>Etc.</a:t>
            </a:r>
            <a:endParaRPr 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26" name="Connecteur droit avec flèche 25"/>
          <p:cNvCxnSpPr>
            <a:stCxn id="15" idx="2"/>
          </p:cNvCxnSpPr>
          <p:nvPr/>
        </p:nvCxnSpPr>
        <p:spPr>
          <a:xfrm rot="16200000" flipH="1">
            <a:off x="4839892" y="2696761"/>
            <a:ext cx="714380" cy="4464874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/>
          <p:cNvSpPr txBox="1"/>
          <p:nvPr/>
        </p:nvSpPr>
        <p:spPr>
          <a:xfrm>
            <a:off x="6215074" y="1428736"/>
            <a:ext cx="2714644" cy="584775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rgbClr val="FF0000"/>
                </a:solidFill>
              </a:rPr>
              <a:t>Etc.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29" name="Titre 1"/>
          <p:cNvSpPr txBox="1">
            <a:spLocks/>
          </p:cNvSpPr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fr-FR" sz="44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3</a:t>
            </a: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</a:t>
            </a:r>
            <a:r>
              <a:rPr kumimoji="0" lang="fr-F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leve</a:t>
            </a:r>
            <a:r>
              <a:rPr lang="fr-FR" sz="4400" b="1" dirty="0" err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ls</a:t>
            </a:r>
            <a:r>
              <a:rPr lang="fr-FR" sz="44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 of causes</a:t>
            </a:r>
            <a:endParaRPr kumimoji="0" lang="fr-F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raphique 9"/>
          <p:cNvGraphicFramePr/>
          <p:nvPr/>
        </p:nvGraphicFramePr>
        <p:xfrm>
          <a:off x="0" y="692696"/>
          <a:ext cx="9144000" cy="558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ZoneTexte 23"/>
          <p:cNvSpPr txBox="1"/>
          <p:nvPr/>
        </p:nvSpPr>
        <p:spPr>
          <a:xfrm>
            <a:off x="0" y="6150114"/>
            <a:ext cx="43929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 err="1" smtClean="0">
                <a:solidFill>
                  <a:srgbClr val="FF0000"/>
                </a:solidFill>
              </a:rPr>
              <a:t>Internal</a:t>
            </a:r>
            <a:r>
              <a:rPr lang="fr-FR" sz="4000" b="1" dirty="0" smtClean="0">
                <a:solidFill>
                  <a:srgbClr val="FF0000"/>
                </a:solidFill>
              </a:rPr>
              <a:t> causes 18%</a:t>
            </a:r>
            <a:endParaRPr lang="fr-FR" sz="4000" b="1" dirty="0">
              <a:solidFill>
                <a:srgbClr val="FF000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38DFC44A-854C-466E-B55C-CDC8ACFAA3AA}" type="slidenum">
              <a:rPr lang="de-AT" smtClean="0"/>
              <a:pPr/>
              <a:t>17</a:t>
            </a:fld>
            <a:endParaRPr lang="de-AT"/>
          </a:p>
        </p:txBody>
      </p:sp>
      <p:sp>
        <p:nvSpPr>
          <p:cNvPr id="11" name="ZoneTexte 10"/>
          <p:cNvSpPr txBox="1"/>
          <p:nvPr/>
        </p:nvSpPr>
        <p:spPr>
          <a:xfrm>
            <a:off x="0" y="6150114"/>
            <a:ext cx="44714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 err="1" smtClean="0">
                <a:solidFill>
                  <a:srgbClr val="FF0000"/>
                </a:solidFill>
              </a:rPr>
              <a:t>External</a:t>
            </a:r>
            <a:r>
              <a:rPr lang="fr-FR" sz="4000" b="1" dirty="0" smtClean="0">
                <a:solidFill>
                  <a:srgbClr val="FF0000"/>
                </a:solidFill>
              </a:rPr>
              <a:t> causes 81%</a:t>
            </a:r>
            <a:endParaRPr lang="fr-FR" sz="4000" b="1" dirty="0">
              <a:solidFill>
                <a:srgbClr val="FF0000"/>
              </a:solidFill>
            </a:endParaRPr>
          </a:p>
        </p:txBody>
      </p:sp>
      <p:graphicFrame>
        <p:nvGraphicFramePr>
          <p:cNvPr id="12" name="Graphique 11"/>
          <p:cNvGraphicFramePr/>
          <p:nvPr/>
        </p:nvGraphicFramePr>
        <p:xfrm>
          <a:off x="0" y="620688"/>
          <a:ext cx="9144000" cy="5733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ZoneTexte 7"/>
          <p:cNvSpPr txBox="1"/>
          <p:nvPr/>
        </p:nvSpPr>
        <p:spPr>
          <a:xfrm>
            <a:off x="8023180" y="6211669"/>
            <a:ext cx="1120820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fr-FR" sz="3600" b="1" i="1" dirty="0" smtClean="0">
                <a:solidFill>
                  <a:schemeClr val="accent1">
                    <a:lumMod val="50000"/>
                  </a:schemeClr>
                </a:solidFill>
              </a:rPr>
              <a:t>2014</a:t>
            </a:r>
            <a:endParaRPr lang="fr-FR" sz="36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Titre 1"/>
          <p:cNvSpPr txBox="1">
            <a:spLocks/>
          </p:cNvSpPr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Causes of accidents</a:t>
            </a:r>
            <a:endParaRPr kumimoji="0" lang="fr-F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24" grpId="0"/>
      <p:bldP spid="11" grpId="0"/>
      <p:bldP spid="11" grpId="1"/>
      <p:bldGraphic spid="12" grpId="0">
        <p:bldAsOne/>
      </p:bldGraphic>
      <p:bldGraphic spid="12" grpId="1">
        <p:bldAsOne/>
      </p:bldGraphic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4932040" y="1700808"/>
            <a:ext cx="18473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13800" dirty="0">
              <a:solidFill>
                <a:srgbClr val="7030A0"/>
              </a:solidFill>
            </a:endParaRPr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40960" cy="1323439"/>
          </a:xfr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 sz="8000" b="1" dirty="0" smtClean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8000" b="1" dirty="0" err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Consequences</a:t>
            </a:r>
            <a:endParaRPr lang="fr-FR" sz="80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187624" y="2348880"/>
            <a:ext cx="6715172" cy="41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3600" b="1" dirty="0" smtClean="0">
                <a:latin typeface="+mj-lt"/>
              </a:rPr>
              <a:t> </a:t>
            </a:r>
            <a:r>
              <a:rPr lang="fr-FR" sz="3600" b="1" dirty="0" err="1" smtClean="0">
                <a:latin typeface="+mj-lt"/>
              </a:rPr>
              <a:t>human</a:t>
            </a:r>
            <a:r>
              <a:rPr lang="fr-FR" sz="3600" b="1" dirty="0" smtClean="0">
                <a:latin typeface="+mj-lt"/>
              </a:rPr>
              <a:t> </a:t>
            </a:r>
            <a:r>
              <a:rPr lang="fr-FR" sz="3600" b="1" dirty="0" err="1" smtClean="0">
                <a:latin typeface="+mj-lt"/>
              </a:rPr>
              <a:t>consequences</a:t>
            </a:r>
            <a:endParaRPr lang="fr-FR" sz="3600" b="1" dirty="0" smtClean="0">
              <a:latin typeface="+mj-lt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3600" b="1" dirty="0">
                <a:latin typeface="+mj-lt"/>
              </a:rPr>
              <a:t> </a:t>
            </a:r>
            <a:r>
              <a:rPr lang="fr-FR" sz="3600" b="1" dirty="0" err="1" smtClean="0">
                <a:latin typeface="+mj-lt"/>
              </a:rPr>
              <a:t>financial</a:t>
            </a:r>
            <a:r>
              <a:rPr lang="fr-FR" sz="3600" b="1" dirty="0" smtClean="0">
                <a:latin typeface="+mj-lt"/>
              </a:rPr>
              <a:t> </a:t>
            </a:r>
            <a:r>
              <a:rPr lang="fr-FR" sz="3600" b="1" dirty="0" err="1" smtClean="0">
                <a:latin typeface="+mj-lt"/>
              </a:rPr>
              <a:t>consequences</a:t>
            </a:r>
            <a:endParaRPr lang="fr-FR" sz="3600" b="1" dirty="0" smtClean="0">
              <a:latin typeface="+mj-lt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3600" b="1" dirty="0">
                <a:latin typeface="+mj-lt"/>
              </a:rPr>
              <a:t> </a:t>
            </a:r>
            <a:r>
              <a:rPr lang="fr-FR" sz="3600" b="1" dirty="0" err="1" smtClean="0">
                <a:latin typeface="+mj-lt"/>
              </a:rPr>
              <a:t>environmental</a:t>
            </a:r>
            <a:r>
              <a:rPr lang="fr-FR" sz="3600" b="1" dirty="0" smtClean="0">
                <a:latin typeface="+mj-lt"/>
              </a:rPr>
              <a:t> </a:t>
            </a:r>
            <a:r>
              <a:rPr lang="fr-FR" sz="3600" b="1" dirty="0" err="1" smtClean="0">
                <a:latin typeface="+mj-lt"/>
              </a:rPr>
              <a:t>consequences</a:t>
            </a:r>
            <a:endParaRPr lang="fr-FR" sz="3600" b="1" dirty="0" smtClean="0">
              <a:latin typeface="+mj-lt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3600" b="1" dirty="0" smtClean="0">
                <a:latin typeface="+mj-lt"/>
              </a:rPr>
              <a:t> </a:t>
            </a:r>
            <a:r>
              <a:rPr lang="fr-FR" sz="3600" b="1" dirty="0" err="1" smtClean="0">
                <a:latin typeface="+mj-lt"/>
              </a:rPr>
              <a:t>consequences</a:t>
            </a:r>
            <a:r>
              <a:rPr lang="fr-FR" sz="3600" b="1" dirty="0" smtClean="0">
                <a:latin typeface="+mj-lt"/>
              </a:rPr>
              <a:t> on </a:t>
            </a:r>
            <a:r>
              <a:rPr lang="fr-FR" sz="3600" b="1" dirty="0" err="1" smtClean="0">
                <a:latin typeface="+mj-lt"/>
              </a:rPr>
              <a:t>traffic</a:t>
            </a:r>
            <a:endParaRPr lang="fr-FR" sz="3600" b="1" dirty="0" smtClean="0">
              <a:latin typeface="+mj-lt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3600" b="1" dirty="0">
                <a:latin typeface="+mj-lt"/>
              </a:rPr>
              <a:t> </a:t>
            </a:r>
            <a:r>
              <a:rPr lang="fr-FR" sz="3600" b="1" dirty="0" err="1" smtClean="0">
                <a:latin typeface="+mj-lt"/>
              </a:rPr>
              <a:t>countermeasures</a:t>
            </a:r>
            <a:endParaRPr lang="fr-FR" sz="3600" b="1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Graphique 31"/>
          <p:cNvGraphicFramePr/>
          <p:nvPr/>
        </p:nvGraphicFramePr>
        <p:xfrm>
          <a:off x="0" y="1200150"/>
          <a:ext cx="8524874" cy="56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1" name="Graphique 30"/>
          <p:cNvGraphicFramePr/>
          <p:nvPr/>
        </p:nvGraphicFramePr>
        <p:xfrm>
          <a:off x="0" y="1200150"/>
          <a:ext cx="8524874" cy="56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9" name="Graphique 28"/>
          <p:cNvGraphicFramePr/>
          <p:nvPr/>
        </p:nvGraphicFramePr>
        <p:xfrm>
          <a:off x="0" y="1200150"/>
          <a:ext cx="8524874" cy="56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8" name="Graphique 27"/>
          <p:cNvGraphicFramePr/>
          <p:nvPr/>
        </p:nvGraphicFramePr>
        <p:xfrm>
          <a:off x="0" y="1200150"/>
          <a:ext cx="8524874" cy="56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Graphique 26"/>
          <p:cNvGraphicFramePr/>
          <p:nvPr/>
        </p:nvGraphicFramePr>
        <p:xfrm>
          <a:off x="0" y="1200150"/>
          <a:ext cx="8524874" cy="56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6" name="Graphique 25"/>
          <p:cNvGraphicFramePr/>
          <p:nvPr/>
        </p:nvGraphicFramePr>
        <p:xfrm>
          <a:off x="0" y="1200150"/>
          <a:ext cx="8524874" cy="56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5" name="Graphique 24"/>
          <p:cNvGraphicFramePr/>
          <p:nvPr/>
        </p:nvGraphicFramePr>
        <p:xfrm>
          <a:off x="0" y="1200150"/>
          <a:ext cx="8524874" cy="56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4" name="Graphique 23"/>
          <p:cNvGraphicFramePr/>
          <p:nvPr/>
        </p:nvGraphicFramePr>
        <p:xfrm>
          <a:off x="0" y="1200150"/>
          <a:ext cx="8524874" cy="56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1331640" y="2924944"/>
            <a:ext cx="2465740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2800" b="1" dirty="0" err="1" smtClean="0">
                <a:solidFill>
                  <a:srgbClr val="FF0000"/>
                </a:solidFill>
              </a:rPr>
              <a:t>Serious</a:t>
            </a:r>
            <a:r>
              <a:rPr lang="fr-FR" sz="2800" b="1" dirty="0" smtClean="0">
                <a:solidFill>
                  <a:srgbClr val="FF0000"/>
                </a:solidFill>
              </a:rPr>
              <a:t> injuries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1403648" y="4797152"/>
            <a:ext cx="1527341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2800" b="1" dirty="0" err="1" smtClean="0">
                <a:solidFill>
                  <a:srgbClr val="FF0000"/>
                </a:solidFill>
              </a:rPr>
              <a:t>Fatalities</a:t>
            </a:r>
            <a:endParaRPr lang="fr-FR" sz="2800" b="1" dirty="0" smtClean="0">
              <a:solidFill>
                <a:srgbClr val="FF0000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3491880" y="1124744"/>
            <a:ext cx="13500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 smtClean="0">
                <a:solidFill>
                  <a:srgbClr val="FF0000"/>
                </a:solidFill>
              </a:rPr>
              <a:t>- 10%</a:t>
            </a:r>
            <a:endParaRPr lang="fr-FR" sz="4000" b="1" dirty="0">
              <a:solidFill>
                <a:srgbClr val="FF0000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6300192" y="1772816"/>
            <a:ext cx="13500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 smtClean="0">
                <a:solidFill>
                  <a:srgbClr val="FF0000"/>
                </a:solidFill>
              </a:rPr>
              <a:t>- 20%</a:t>
            </a:r>
            <a:endParaRPr lang="fr-FR" sz="4000" b="1" dirty="0">
              <a:solidFill>
                <a:srgbClr val="FF0000"/>
              </a:solidFill>
            </a:endParaRPr>
          </a:p>
        </p:txBody>
      </p:sp>
      <p:sp>
        <p:nvSpPr>
          <p:cNvPr id="18" name="Titre 1"/>
          <p:cNvSpPr txBox="1">
            <a:spLocks/>
          </p:cNvSpPr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Evolution of </a:t>
            </a:r>
            <a:r>
              <a:rPr kumimoji="0" lang="fr-F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victims</a:t>
            </a:r>
            <a:endParaRPr kumimoji="0" lang="fr-F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grpSp>
        <p:nvGrpSpPr>
          <p:cNvPr id="34" name="Groupe 33"/>
          <p:cNvGrpSpPr/>
          <p:nvPr/>
        </p:nvGrpSpPr>
        <p:grpSpPr>
          <a:xfrm>
            <a:off x="8316416" y="3140968"/>
            <a:ext cx="827584" cy="3630017"/>
            <a:chOff x="8316416" y="3140968"/>
            <a:chExt cx="827584" cy="3630017"/>
          </a:xfrm>
        </p:grpSpPr>
        <p:sp>
          <p:nvSpPr>
            <p:cNvPr id="17" name="ZoneTexte 16"/>
            <p:cNvSpPr txBox="1"/>
            <p:nvPr/>
          </p:nvSpPr>
          <p:spPr>
            <a:xfrm>
              <a:off x="8316416" y="6309320"/>
              <a:ext cx="827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 smtClean="0">
                  <a:solidFill>
                    <a:schemeClr val="accent3">
                      <a:lumMod val="50000"/>
                    </a:schemeClr>
                  </a:solidFill>
                </a:rPr>
                <a:t>2014</a:t>
              </a:r>
              <a:endParaRPr lang="fr-FR" sz="24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cxnSp>
          <p:nvCxnSpPr>
            <p:cNvPr id="20" name="Connecteur droit 19"/>
            <p:cNvCxnSpPr/>
            <p:nvPr/>
          </p:nvCxnSpPr>
          <p:spPr>
            <a:xfrm>
              <a:off x="8388424" y="6309320"/>
              <a:ext cx="64807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0"/>
            <p:cNvSpPr/>
            <p:nvPr/>
          </p:nvSpPr>
          <p:spPr>
            <a:xfrm>
              <a:off x="8460432" y="4509120"/>
              <a:ext cx="360040" cy="18002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8460432" y="3140968"/>
              <a:ext cx="360040" cy="1368152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3" name="ZoneTexte 32"/>
          <p:cNvSpPr txBox="1"/>
          <p:nvPr/>
        </p:nvSpPr>
        <p:spPr>
          <a:xfrm>
            <a:off x="7793950" y="2420888"/>
            <a:ext cx="13500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 smtClean="0">
                <a:solidFill>
                  <a:srgbClr val="FF0000"/>
                </a:solidFill>
              </a:rPr>
              <a:t>- 30%</a:t>
            </a:r>
            <a:endParaRPr lang="fr-FR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2" grpId="0">
        <p:bldAsOne/>
      </p:bldGraphic>
      <p:bldGraphic spid="31" grpId="0">
        <p:bldAsOne/>
      </p:bldGraphic>
      <p:bldGraphic spid="29" grpId="0">
        <p:bldAsOne/>
      </p:bldGraphic>
      <p:bldGraphic spid="28" grpId="0">
        <p:bldAsOne/>
      </p:bldGraphic>
      <p:bldGraphic spid="27" grpId="0">
        <p:bldAsOne/>
      </p:bldGraphic>
      <p:bldGraphic spid="26" grpId="0">
        <p:bldAsOne/>
      </p:bldGraphic>
      <p:bldGraphic spid="25" grpId="0">
        <p:bldAsOne/>
      </p:bldGraphic>
      <p:bldGraphic spid="24" grpId="0">
        <p:bldAsOne/>
      </p:bldGraphic>
      <p:bldP spid="6" grpId="0" animBg="1"/>
      <p:bldP spid="9" grpId="0" animBg="1"/>
      <p:bldP spid="13" grpId="0"/>
      <p:bldP spid="14" grpId="0"/>
      <p:bldP spid="18" grpId="0" animBg="1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umbria2007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5162550"/>
            <a:ext cx="3312368" cy="1695450"/>
          </a:xfrm>
          <a:prstGeom prst="rect">
            <a:avLst/>
          </a:prstGeom>
        </p:spPr>
      </p:pic>
      <p:pic>
        <p:nvPicPr>
          <p:cNvPr id="3" name="Image 2" descr="accident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0"/>
            <a:ext cx="3240360" cy="1733550"/>
          </a:xfrm>
          <a:prstGeom prst="rect">
            <a:avLst/>
          </a:prstGeom>
        </p:spPr>
      </p:pic>
      <p:pic>
        <p:nvPicPr>
          <p:cNvPr id="4" name="Image 3" descr="accident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5" y="0"/>
            <a:ext cx="2915816" cy="1771650"/>
          </a:xfrm>
          <a:prstGeom prst="rect">
            <a:avLst/>
          </a:prstGeom>
        </p:spPr>
      </p:pic>
      <p:pic>
        <p:nvPicPr>
          <p:cNvPr id="5" name="Image 4" descr="accident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1772816"/>
            <a:ext cx="3059832" cy="1971675"/>
          </a:xfrm>
          <a:prstGeom prst="rect">
            <a:avLst/>
          </a:prstGeom>
        </p:spPr>
      </p:pic>
      <p:pic>
        <p:nvPicPr>
          <p:cNvPr id="6" name="Image 5" descr="accident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87824" y="1700808"/>
            <a:ext cx="3312368" cy="1805558"/>
          </a:xfrm>
          <a:prstGeom prst="rect">
            <a:avLst/>
          </a:prstGeom>
        </p:spPr>
      </p:pic>
      <p:pic>
        <p:nvPicPr>
          <p:cNvPr id="7" name="Image 6" descr="accident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00192" y="3501008"/>
            <a:ext cx="2843808" cy="1743075"/>
          </a:xfrm>
          <a:prstGeom prst="rect">
            <a:avLst/>
          </a:prstGeom>
        </p:spPr>
      </p:pic>
      <p:pic>
        <p:nvPicPr>
          <p:cNvPr id="8" name="Image 7" descr="accident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3429000"/>
            <a:ext cx="3131840" cy="1752600"/>
          </a:xfrm>
          <a:prstGeom prst="rect">
            <a:avLst/>
          </a:prstGeom>
        </p:spPr>
      </p:pic>
      <p:pic>
        <p:nvPicPr>
          <p:cNvPr id="10" name="Image 9" descr="accident9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915816" y="3429000"/>
            <a:ext cx="3384376" cy="1718692"/>
          </a:xfrm>
          <a:prstGeom prst="rect">
            <a:avLst/>
          </a:prstGeom>
        </p:spPr>
      </p:pic>
      <p:pic>
        <p:nvPicPr>
          <p:cNvPr id="11" name="Image 10" descr="accident1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5157193"/>
            <a:ext cx="3301568" cy="1700808"/>
          </a:xfrm>
          <a:prstGeom prst="rect">
            <a:avLst/>
          </a:prstGeom>
        </p:spPr>
      </p:pic>
      <p:pic>
        <p:nvPicPr>
          <p:cNvPr id="12" name="Image 11" descr="accident11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3131840" cy="1772816"/>
          </a:xfrm>
          <a:prstGeom prst="rect">
            <a:avLst/>
          </a:prstGeom>
        </p:spPr>
      </p:pic>
      <p:pic>
        <p:nvPicPr>
          <p:cNvPr id="13" name="Image 12" descr="accident13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1700808"/>
            <a:ext cx="3312368" cy="1728192"/>
          </a:xfrm>
          <a:prstGeom prst="rect">
            <a:avLst/>
          </a:prstGeom>
        </p:spPr>
      </p:pic>
      <p:pic>
        <p:nvPicPr>
          <p:cNvPr id="14" name="Image 13" descr="accident12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496050" y="5133975"/>
            <a:ext cx="2647950" cy="1724025"/>
          </a:xfrm>
          <a:prstGeom prst="rect">
            <a:avLst/>
          </a:prstGeom>
        </p:spPr>
      </p:pic>
      <p:sp>
        <p:nvSpPr>
          <p:cNvPr id="15" name="Titre 1"/>
          <p:cNvSpPr>
            <a:spLocks noGrp="1"/>
          </p:cNvSpPr>
          <p:nvPr>
            <p:ph type="title"/>
          </p:nvPr>
        </p:nvSpPr>
        <p:spPr>
          <a:xfrm>
            <a:off x="0" y="2204864"/>
            <a:ext cx="9144000" cy="1143000"/>
          </a:xfrm>
        </p:spPr>
        <p:txBody>
          <a:bodyPr>
            <a:noAutofit/>
          </a:bodyPr>
          <a:lstStyle/>
          <a:p>
            <a:r>
              <a:rPr lang="fr-FR" sz="66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UIC Safety </a:t>
            </a:r>
            <a:r>
              <a:rPr lang="fr-FR" sz="6600" b="1" dirty="0" err="1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Database</a:t>
            </a:r>
            <a:endParaRPr lang="fr-FR" sz="6600" b="1" dirty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6" name="Espace réservé du contenu 2"/>
          <p:cNvSpPr>
            <a:spLocks noGrp="1"/>
          </p:cNvSpPr>
          <p:nvPr>
            <p:ph idx="1"/>
          </p:nvPr>
        </p:nvSpPr>
        <p:spPr>
          <a:xfrm>
            <a:off x="6300192" y="3573016"/>
            <a:ext cx="2843808" cy="18722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2800" b="1" dirty="0" smtClean="0">
                <a:solidFill>
                  <a:srgbClr val="FFFF00"/>
                </a:solidFill>
              </a:rPr>
              <a:t>Olivier Georger</a:t>
            </a:r>
          </a:p>
          <a:p>
            <a:pPr algn="ctr">
              <a:buNone/>
            </a:pPr>
            <a:r>
              <a:rPr lang="fr-FR" sz="2600" b="1" dirty="0" err="1" smtClean="0">
                <a:solidFill>
                  <a:srgbClr val="FFFF00"/>
                </a:solidFill>
              </a:rPr>
              <a:t>database</a:t>
            </a:r>
            <a:r>
              <a:rPr lang="fr-FR" sz="2600" b="1" dirty="0" smtClean="0">
                <a:solidFill>
                  <a:srgbClr val="FFFF00"/>
                </a:solidFill>
              </a:rPr>
              <a:t> manager</a:t>
            </a:r>
          </a:p>
          <a:p>
            <a:pPr algn="ctr">
              <a:buNone/>
            </a:pPr>
            <a:r>
              <a:rPr lang="fr-FR" sz="2600" b="1" dirty="0" smtClean="0">
                <a:solidFill>
                  <a:srgbClr val="FFFF00"/>
                </a:solidFill>
              </a:rPr>
              <a:t>georger@uic.org</a:t>
            </a:r>
            <a:endParaRPr lang="fr-FR" sz="2600" b="1" dirty="0">
              <a:solidFill>
                <a:srgbClr val="FFFF00"/>
              </a:solidFill>
            </a:endParaRPr>
          </a:p>
        </p:txBody>
      </p:sp>
      <p:sp>
        <p:nvSpPr>
          <p:cNvPr id="17" name="Espace réservé du contenu 2"/>
          <p:cNvSpPr txBox="1">
            <a:spLocks/>
          </p:cNvSpPr>
          <p:nvPr/>
        </p:nvSpPr>
        <p:spPr>
          <a:xfrm>
            <a:off x="0" y="5157192"/>
            <a:ext cx="2843808" cy="1700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Safety Workshop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2800" b="1" dirty="0" err="1" smtClean="0">
                <a:solidFill>
                  <a:srgbClr val="FFFF00"/>
                </a:solidFill>
              </a:rPr>
              <a:t>UNECE</a:t>
            </a:r>
            <a:endParaRPr lang="fr-FR" sz="2800" b="1" dirty="0" smtClean="0">
              <a:solidFill>
                <a:srgbClr val="FFFF00"/>
              </a:solidFill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2800" b="1" dirty="0" smtClean="0">
                <a:solidFill>
                  <a:srgbClr val="FFFF00"/>
                </a:solidFill>
              </a:rPr>
              <a:t>24</a:t>
            </a:r>
            <a:r>
              <a:rPr kumimoji="0" lang="fr-F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.11.2015</a:t>
            </a:r>
            <a:endParaRPr kumimoji="0" lang="fr-FR" sz="2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0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2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9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0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3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9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1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2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5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7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8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 build="p"/>
      <p:bldP spid="16" grpId="1" build="p"/>
      <p:bldP spid="17" grpId="0" build="p"/>
      <p:bldP spid="17" grpI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aphique 27"/>
          <p:cNvGraphicFramePr/>
          <p:nvPr/>
        </p:nvGraphicFramePr>
        <p:xfrm>
          <a:off x="395536" y="1124744"/>
          <a:ext cx="3600400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Groupe 13"/>
          <p:cNvGrpSpPr/>
          <p:nvPr/>
        </p:nvGrpSpPr>
        <p:grpSpPr>
          <a:xfrm>
            <a:off x="179512" y="5157192"/>
            <a:ext cx="2689860" cy="1383381"/>
            <a:chOff x="1133128" y="1221337"/>
            <a:chExt cx="1695282" cy="201735"/>
          </a:xfrm>
        </p:grpSpPr>
        <p:sp>
          <p:nvSpPr>
            <p:cNvPr id="15" name="Ellipse 14"/>
            <p:cNvSpPr/>
            <p:nvPr/>
          </p:nvSpPr>
          <p:spPr>
            <a:xfrm>
              <a:off x="1143001" y="1221337"/>
              <a:ext cx="377158" cy="75726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100"/>
            </a:p>
          </p:txBody>
        </p:sp>
        <p:sp>
          <p:nvSpPr>
            <p:cNvPr id="16" name="Ellipse 15"/>
            <p:cNvSpPr/>
            <p:nvPr/>
          </p:nvSpPr>
          <p:spPr>
            <a:xfrm>
              <a:off x="1133128" y="1339066"/>
              <a:ext cx="387031" cy="8400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100"/>
            </a:p>
          </p:txBody>
        </p:sp>
        <p:sp>
          <p:nvSpPr>
            <p:cNvPr id="17" name="ZoneTexte 15"/>
            <p:cNvSpPr txBox="1"/>
            <p:nvPr/>
          </p:nvSpPr>
          <p:spPr>
            <a:xfrm>
              <a:off x="1674972" y="1234059"/>
              <a:ext cx="723531" cy="6157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no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2400" b="1" dirty="0">
                  <a:latin typeface="Arial" pitchFamily="34" charset="0"/>
                  <a:cs typeface="Arial" pitchFamily="34" charset="0"/>
                </a:rPr>
                <a:t>Serious injuries</a:t>
              </a:r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1723107" y="1361854"/>
              <a:ext cx="1105303" cy="61218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no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b="1" dirty="0">
                  <a:latin typeface="Arial" pitchFamily="34" charset="0"/>
                  <a:cs typeface="Arial" pitchFamily="34" charset="0"/>
                </a:rPr>
                <a:t>Fatalities</a:t>
              </a:r>
            </a:p>
          </p:txBody>
        </p:sp>
      </p:grpSp>
      <p:sp>
        <p:nvSpPr>
          <p:cNvPr id="23" name="Flèche droite 22"/>
          <p:cNvSpPr/>
          <p:nvPr/>
        </p:nvSpPr>
        <p:spPr>
          <a:xfrm rot="20589632">
            <a:off x="4148259" y="1738734"/>
            <a:ext cx="1292928" cy="24872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24" name="Flèche droite 23"/>
          <p:cNvSpPr/>
          <p:nvPr/>
        </p:nvSpPr>
        <p:spPr>
          <a:xfrm rot="3010576">
            <a:off x="3786991" y="3664755"/>
            <a:ext cx="1292928" cy="24872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25" name="Flèche droite 24"/>
          <p:cNvSpPr/>
          <p:nvPr/>
        </p:nvSpPr>
        <p:spPr>
          <a:xfrm rot="1049181">
            <a:off x="4147446" y="2753405"/>
            <a:ext cx="1292928" cy="24872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27" name="Rectangle 26"/>
          <p:cNvSpPr/>
          <p:nvPr/>
        </p:nvSpPr>
        <p:spPr>
          <a:xfrm>
            <a:off x="1403648" y="2564904"/>
            <a:ext cx="6234655" cy="193899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r>
              <a:rPr lang="fr-FR" sz="60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Third</a:t>
            </a:r>
            <a:r>
              <a:rPr lang="fr-FR" sz="6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parties:</a:t>
            </a:r>
          </a:p>
          <a:p>
            <a:r>
              <a:rPr lang="fr-FR" sz="6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97% of all </a:t>
            </a:r>
            <a:r>
              <a:rPr lang="fr-FR" sz="60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fatalities</a:t>
            </a:r>
            <a:endParaRPr lang="fr-FR" sz="6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29" name="Graphique 28"/>
          <p:cNvGraphicFramePr/>
          <p:nvPr/>
        </p:nvGraphicFramePr>
        <p:xfrm>
          <a:off x="5076056" y="620688"/>
          <a:ext cx="3600400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0" name="Graphique 29"/>
          <p:cNvGraphicFramePr/>
          <p:nvPr/>
        </p:nvGraphicFramePr>
        <p:xfrm>
          <a:off x="6012160" y="2564904"/>
          <a:ext cx="3600400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1" name="Graphique 30"/>
          <p:cNvGraphicFramePr/>
          <p:nvPr/>
        </p:nvGraphicFramePr>
        <p:xfrm>
          <a:off x="5076056" y="4841776"/>
          <a:ext cx="3600400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ZoneTexte 19"/>
          <p:cNvSpPr txBox="1"/>
          <p:nvPr/>
        </p:nvSpPr>
        <p:spPr>
          <a:xfrm>
            <a:off x="8023180" y="6211669"/>
            <a:ext cx="1120820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fr-FR" sz="3600" b="1" i="1" dirty="0" smtClean="0">
                <a:solidFill>
                  <a:schemeClr val="accent1">
                    <a:lumMod val="50000"/>
                  </a:schemeClr>
                </a:solidFill>
              </a:rPr>
              <a:t>2014</a:t>
            </a:r>
            <a:endParaRPr lang="fr-FR" sz="36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 b="1" dirty="0" smtClean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Distribution of </a:t>
            </a:r>
            <a:r>
              <a:rPr lang="fr-FR" b="1" dirty="0" err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victims</a:t>
            </a:r>
            <a:endParaRPr lang="fr-FR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3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8" grpId="0">
        <p:bldAsOne/>
      </p:bldGraphic>
      <p:bldGraphic spid="28" grpId="1">
        <p:bldAsOne/>
      </p:bldGraphic>
      <p:bldP spid="23" grpId="0" animBg="1"/>
      <p:bldP spid="23" grpId="1" animBg="1"/>
      <p:bldP spid="24" grpId="0" animBg="1"/>
      <p:bldP spid="25" grpId="0" animBg="1"/>
      <p:bldP spid="27" grpId="0" animBg="1"/>
      <p:bldP spid="27" grpId="1" animBg="1"/>
      <p:bldGraphic spid="29" grpId="0">
        <p:bldAsOne/>
      </p:bldGraphic>
      <p:bldGraphic spid="29" grpId="1">
        <p:bldAsOne/>
      </p:bldGraphic>
      <p:bldGraphic spid="29" grpId="2">
        <p:bldAsOne/>
      </p:bldGraphic>
      <p:bldGraphic spid="30" grpId="0">
        <p:bldAsOne/>
      </p:bldGraphic>
      <p:bldGraphic spid="30" grpId="1">
        <p:bldAsOne/>
      </p:bldGraphic>
      <p:bldGraphic spid="30" grpId="2">
        <p:bldAsOne/>
      </p:bldGraphic>
      <p:bldGraphic spid="31" grpId="0">
        <p:bldAsOne/>
      </p:bldGraphic>
      <p:bldGraphic spid="31" grpId="1">
        <p:bldAsOne/>
      </p:bldGraphic>
      <p:bldP spid="20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4932040" y="1700808"/>
            <a:ext cx="18473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13800" dirty="0">
              <a:solidFill>
                <a:srgbClr val="7030A0"/>
              </a:solidFill>
            </a:endParaRPr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251520" y="1024282"/>
            <a:ext cx="8640960" cy="2554545"/>
          </a:xfr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 sz="8000" b="1" dirty="0" smtClean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8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Use of the </a:t>
            </a:r>
            <a:r>
              <a:rPr lang="fr-FR" sz="8000" b="1" dirty="0" err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database</a:t>
            </a:r>
            <a:endParaRPr lang="fr-FR" sz="80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251520" y="1268760"/>
            <a:ext cx="8712968" cy="4081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it-IT" sz="3200" b="1" dirty="0" smtClean="0">
                <a:latin typeface="+mj-lt"/>
              </a:rPr>
              <a:t>All analyses in number, split (percentages), ranking or indicators (per train-km, passenger-km, km of lines, LC number, etc.) for all characteristics referenced in the database.</a:t>
            </a:r>
          </a:p>
          <a:p>
            <a:pPr eaLnBrk="0" hangingPunct="0">
              <a:lnSpc>
                <a:spcPct val="120000"/>
              </a:lnSpc>
            </a:pPr>
            <a:endParaRPr lang="it-IT" sz="3200" b="1" dirty="0" smtClean="0">
              <a:latin typeface="+mj-lt"/>
            </a:endParaRPr>
          </a:p>
          <a:p>
            <a:pPr eaLnBrk="0" hangingPunct="0">
              <a:lnSpc>
                <a:spcPct val="120000"/>
              </a:lnSpc>
            </a:pPr>
            <a:r>
              <a:rPr lang="it-IT" sz="28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Mostly: type of accident, causes, location, type of train, human consequences</a:t>
            </a: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 b="1" dirty="0" smtClean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Analyses </a:t>
            </a:r>
            <a:r>
              <a:rPr lang="fr-FR" b="1" dirty="0" err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allowed</a:t>
            </a: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 by the </a:t>
            </a:r>
            <a:r>
              <a:rPr lang="fr-FR" b="1" dirty="0" err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SDB</a:t>
            </a:r>
            <a:endParaRPr lang="fr-FR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5076056" y="1700808"/>
            <a:ext cx="18473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13800" dirty="0">
              <a:solidFill>
                <a:srgbClr val="7030A0"/>
              </a:solidFill>
            </a:endParaRPr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 b="1" dirty="0" err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Benchmarking</a:t>
            </a:r>
            <a:endParaRPr lang="fr-FR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2475"/>
            <a:ext cx="4314825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762000"/>
            <a:ext cx="43053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Tableau 12"/>
          <p:cNvGraphicFramePr>
            <a:graphicFrameLocks noGrp="1"/>
          </p:cNvGraphicFramePr>
          <p:nvPr/>
        </p:nvGraphicFramePr>
        <p:xfrm>
          <a:off x="0" y="764704"/>
          <a:ext cx="9143997" cy="6114893"/>
        </p:xfrm>
        <a:graphic>
          <a:graphicData uri="http://schemas.openxmlformats.org/drawingml/2006/table">
            <a:tbl>
              <a:tblPr/>
              <a:tblGrid>
                <a:gridCol w="414219"/>
                <a:gridCol w="1068952"/>
                <a:gridCol w="895248"/>
                <a:gridCol w="694819"/>
                <a:gridCol w="659188"/>
                <a:gridCol w="654733"/>
                <a:gridCol w="654733"/>
                <a:gridCol w="654733"/>
                <a:gridCol w="654733"/>
                <a:gridCol w="654733"/>
                <a:gridCol w="654733"/>
                <a:gridCol w="1055592"/>
                <a:gridCol w="427581"/>
              </a:tblGrid>
              <a:tr h="26890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l" fontAlgn="ctr"/>
                      <a:r>
                        <a:rPr lang="fr-FR" sz="1800" b="1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4.7 Indicator 1.3 -  LC accidents per billion train-km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581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>
                          <a:solidFill>
                            <a:srgbClr val="FF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Railway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2008-2012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ÖBB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186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203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Infrabel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188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134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SBB CFF FFS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SŽDC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284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225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ADIF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Eurotunnel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RFF / SNCF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Network Rail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576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317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RFI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CFL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PRORAIL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110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110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JBV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PKP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393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342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349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333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CFR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687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706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Trafikverket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568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577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ŽSR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399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385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  <a:tr h="24201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117</a:t>
                      </a:r>
                    </a:p>
                  </a:txBody>
                  <a:tcPr marL="0" marR="80054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Graphique 13"/>
          <p:cNvGraphicFramePr/>
          <p:nvPr/>
        </p:nvGraphicFramePr>
        <p:xfrm>
          <a:off x="3131840" y="1196752"/>
          <a:ext cx="6012160" cy="566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oneTexte 21"/>
          <p:cNvSpPr txBox="1"/>
          <p:nvPr/>
        </p:nvSpPr>
        <p:spPr>
          <a:xfrm>
            <a:off x="251520" y="5877272"/>
            <a:ext cx="1440160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accent4">
                    <a:lumMod val="75000"/>
                  </a:schemeClr>
                </a:solidFill>
              </a:rPr>
              <a:t>2007</a:t>
            </a:r>
            <a:endParaRPr lang="fr-FR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535380">
            <a:off x="765402" y="2759058"/>
            <a:ext cx="2104904" cy="2973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063365">
            <a:off x="1049635" y="1951531"/>
            <a:ext cx="2109810" cy="2978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422420">
            <a:off x="1428008" y="1173661"/>
            <a:ext cx="2109811" cy="2963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126466">
            <a:off x="1927010" y="704540"/>
            <a:ext cx="2090184" cy="2973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 cstate="print"/>
          <a:srcRect l="33951" t="10626" r="32290" b="5704"/>
          <a:stretch>
            <a:fillRect/>
          </a:stretch>
        </p:blipFill>
        <p:spPr bwMode="auto">
          <a:xfrm rot="21078461">
            <a:off x="2420988" y="557533"/>
            <a:ext cx="2262667" cy="315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7" cstate="print"/>
          <a:srcRect l="33950" t="10626" r="31737" b="5094"/>
          <a:stretch>
            <a:fillRect/>
          </a:stretch>
        </p:blipFill>
        <p:spPr bwMode="auto">
          <a:xfrm rot="353279">
            <a:off x="3072647" y="802277"/>
            <a:ext cx="2299760" cy="317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8" cstate="print"/>
          <a:srcRect l="33950" t="10626" r="31737" b="4719"/>
          <a:stretch>
            <a:fillRect/>
          </a:stretch>
        </p:blipFill>
        <p:spPr bwMode="auto">
          <a:xfrm rot="304415">
            <a:off x="4069872" y="1616673"/>
            <a:ext cx="2299760" cy="318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9" cstate="print"/>
          <a:srcRect l="23435" t="11610" r="42805" b="6078"/>
          <a:stretch>
            <a:fillRect/>
          </a:stretch>
        </p:blipFill>
        <p:spPr bwMode="auto">
          <a:xfrm rot="187272">
            <a:off x="4847791" y="2368580"/>
            <a:ext cx="2262667" cy="3101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0" cstate="print"/>
          <a:srcRect l="21222" t="10664" r="45019" b="6113"/>
          <a:stretch>
            <a:fillRect/>
          </a:stretch>
        </p:blipFill>
        <p:spPr bwMode="auto">
          <a:xfrm>
            <a:off x="6012160" y="2708919"/>
            <a:ext cx="2318197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ZoneTexte 15"/>
          <p:cNvSpPr txBox="1"/>
          <p:nvPr/>
        </p:nvSpPr>
        <p:spPr>
          <a:xfrm>
            <a:off x="251520" y="5877272"/>
            <a:ext cx="1440160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accent4">
                    <a:lumMod val="75000"/>
                  </a:schemeClr>
                </a:solidFill>
              </a:rPr>
              <a:t>2008</a:t>
            </a:r>
            <a:endParaRPr lang="fr-FR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251520" y="5877272"/>
            <a:ext cx="1440160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accent4">
                    <a:lumMod val="75000"/>
                  </a:schemeClr>
                </a:solidFill>
              </a:rPr>
              <a:t>2009</a:t>
            </a:r>
            <a:endParaRPr lang="fr-FR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251520" y="5877272"/>
            <a:ext cx="1440160" cy="70788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accent4">
                    <a:lumMod val="75000"/>
                  </a:schemeClr>
                </a:solidFill>
              </a:rPr>
              <a:t>2010</a:t>
            </a:r>
            <a:endParaRPr lang="fr-FR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251520" y="5877272"/>
            <a:ext cx="1440160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accent4">
                    <a:lumMod val="75000"/>
                  </a:schemeClr>
                </a:solidFill>
              </a:rPr>
              <a:t>2011</a:t>
            </a:r>
            <a:endParaRPr lang="fr-FR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251520" y="5877272"/>
            <a:ext cx="1440160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accent4">
                    <a:lumMod val="75000"/>
                  </a:schemeClr>
                </a:solidFill>
              </a:rPr>
              <a:t>2012</a:t>
            </a:r>
            <a:endParaRPr lang="fr-FR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251520" y="5877272"/>
            <a:ext cx="1440160" cy="707886"/>
          </a:xfrm>
          <a:prstGeom prst="rect">
            <a:avLst/>
          </a:prstGeom>
          <a:solidFill>
            <a:srgbClr val="CC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accent4">
                    <a:lumMod val="75000"/>
                  </a:schemeClr>
                </a:solidFill>
              </a:rPr>
              <a:t>2013</a:t>
            </a:r>
            <a:endParaRPr lang="fr-FR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251520" y="5877272"/>
            <a:ext cx="1440160" cy="707886"/>
          </a:xfrm>
          <a:prstGeom prst="rect">
            <a:avLst/>
          </a:prstGeom>
          <a:solidFill>
            <a:srgbClr val="0099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accent4">
                    <a:lumMod val="75000"/>
                  </a:schemeClr>
                </a:solidFill>
              </a:rPr>
              <a:t>2014</a:t>
            </a:r>
            <a:endParaRPr lang="fr-FR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251520" y="5877272"/>
            <a:ext cx="1440160" cy="707886"/>
          </a:xfrm>
          <a:prstGeom prst="rect">
            <a:avLst/>
          </a:prstGeom>
          <a:solidFill>
            <a:srgbClr val="FF99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chemeClr val="accent4">
                    <a:lumMod val="75000"/>
                  </a:schemeClr>
                </a:solidFill>
              </a:rPr>
              <a:t>2015</a:t>
            </a:r>
            <a:endParaRPr lang="fr-FR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6" name="Titr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237312" cy="1323439"/>
          </a:xfr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 sz="8000" b="1" dirty="0" smtClean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8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Safety Reports</a:t>
            </a:r>
            <a:endParaRPr lang="fr-FR" sz="80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2627784" y="5903893"/>
            <a:ext cx="62000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err="1" smtClean="0">
                <a:solidFill>
                  <a:schemeClr val="accent4">
                    <a:lumMod val="50000"/>
                  </a:schemeClr>
                </a:solidFill>
              </a:rPr>
              <a:t>Every</a:t>
            </a:r>
            <a:r>
              <a:rPr lang="fr-FR" sz="28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fr-FR" sz="2800" b="1" dirty="0" err="1" smtClean="0">
                <a:solidFill>
                  <a:schemeClr val="accent4">
                    <a:lumMod val="50000"/>
                  </a:schemeClr>
                </a:solidFill>
              </a:rPr>
              <a:t>year</a:t>
            </a:r>
            <a:r>
              <a:rPr lang="fr-FR" sz="2800" b="1" dirty="0" smtClean="0">
                <a:solidFill>
                  <a:schemeClr val="accent4">
                    <a:lumMod val="50000"/>
                  </a:schemeClr>
                </a:solidFill>
              </a:rPr>
              <a:t>…</a:t>
            </a:r>
          </a:p>
          <a:p>
            <a:r>
              <a:rPr lang="fr-FR" sz="2800" b="1" dirty="0" smtClean="0">
                <a:solidFill>
                  <a:schemeClr val="accent4">
                    <a:lumMod val="50000"/>
                  </a:schemeClr>
                </a:solidFill>
              </a:rPr>
              <a:t>A public report and a </a:t>
            </a:r>
            <a:r>
              <a:rPr lang="fr-FR" sz="2800" b="1" dirty="0" err="1" smtClean="0">
                <a:solidFill>
                  <a:schemeClr val="accent4">
                    <a:lumMod val="50000"/>
                  </a:schemeClr>
                </a:solidFill>
              </a:rPr>
              <a:t>confidential</a:t>
            </a:r>
            <a:r>
              <a:rPr lang="fr-FR" sz="2800" b="1" dirty="0" smtClean="0">
                <a:solidFill>
                  <a:schemeClr val="accent4">
                    <a:lumMod val="50000"/>
                  </a:schemeClr>
                </a:solidFill>
              </a:rPr>
              <a:t> report</a:t>
            </a:r>
            <a:endParaRPr lang="fr-FR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6.93642E-7 L -0.27639 -0.21295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0" y="-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6" grpId="0" animBg="1"/>
      <p:bldP spid="21" grpId="0" animBg="1"/>
      <p:bldP spid="23" grpId="0" animBg="1"/>
      <p:bldP spid="17" grpId="0" animBg="1"/>
      <p:bldP spid="12" grpId="0" animBg="1"/>
      <p:bldP spid="18" grpId="0" animBg="1"/>
      <p:bldP spid="19" grpId="0" animBg="1"/>
      <p:bldP spid="20" grpId="0" animBg="1"/>
      <p:bldP spid="26" grpId="0" animBg="1"/>
      <p:bldP spid="26" grpId="1" animBg="1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0" y="0"/>
          <a:ext cx="9144001" cy="7092078"/>
        </p:xfrm>
        <a:graphic>
          <a:graphicData uri="http://schemas.openxmlformats.org/drawingml/2006/table">
            <a:tbl>
              <a:tblPr/>
              <a:tblGrid>
                <a:gridCol w="752499"/>
                <a:gridCol w="7005079"/>
                <a:gridCol w="620242"/>
                <a:gridCol w="766181"/>
              </a:tblGrid>
              <a:tr h="36521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UIC Safety Report 2015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219">
                <a:tc>
                  <a:txBody>
                    <a:bodyPr/>
                    <a:lstStyle/>
                    <a:p>
                      <a:pPr algn="l" fontAlgn="ctr"/>
                      <a:endParaRPr lang="fr-FR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fr-FR" sz="1800" b="0" i="0" u="none" strike="noStrike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5219"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</a:tr>
              <a:tr h="365219"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3600" b="0" i="0" u="sng" strike="noStrike">
                          <a:solidFill>
                            <a:srgbClr val="000000"/>
                          </a:solidFill>
                          <a:latin typeface="Cambria"/>
                        </a:rPr>
                        <a:t>UIC Safety Report 2015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</a:tr>
              <a:tr h="879232"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</a:tr>
              <a:tr h="514013"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36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Table of contents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</a:tr>
              <a:tr h="514013"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</a:tr>
              <a:tr h="581644"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Foreword by the Chairman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</a:tr>
              <a:tr h="581644"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Part 1 - General Report on Significant Accidents 2014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</a:tr>
              <a:tr h="581644"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Part 2 - Time series and trends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</a:tr>
              <a:tr h="581644"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Part 3 - Performance by Railway Company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</a:tr>
              <a:tr h="581644"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Part 4 - Benchmarking Indicators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</a:tr>
              <a:tr h="581644">
                <a:tc>
                  <a:txBody>
                    <a:bodyPr/>
                    <a:lstStyle/>
                    <a:p>
                      <a:pPr algn="l" fontAlgn="ctr"/>
                      <a:r>
                        <a:rPr lang="fr-F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mbria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2400" b="0" i="0" u="none" strike="noStrike" dirty="0">
                          <a:solidFill>
                            <a:srgbClr val="000000"/>
                          </a:solidFill>
                          <a:latin typeface="Cambria"/>
                        </a:rPr>
                        <a:t> </a:t>
                      </a:r>
                    </a:p>
                  </a:txBody>
                  <a:tcPr marL="8016" marR="8016" marT="80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640960" cy="1323439"/>
          </a:xfr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 sz="8000" b="1" dirty="0" smtClean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8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Focus on trends</a:t>
            </a:r>
            <a:endParaRPr lang="fr-FR" sz="80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0"/>
            <a:ext cx="9144000" cy="12515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Victims</a:t>
            </a:r>
            <a:r>
              <a:rPr kumimoji="0" lang="fr-F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of accidents </a:t>
            </a:r>
            <a:r>
              <a:rPr kumimoji="0" lang="fr-FR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with</a:t>
            </a:r>
            <a:r>
              <a:rPr kumimoji="0" lang="fr-F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fr-FR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internal</a:t>
            </a:r>
            <a:r>
              <a:rPr kumimoji="0" lang="fr-FR" sz="4000" b="1" i="0" u="none" strike="noStrike" kern="1200" cap="none" spc="0" normalizeH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causes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Graphique 5"/>
          <p:cNvGraphicFramePr/>
          <p:nvPr/>
        </p:nvGraphicFramePr>
        <p:xfrm>
          <a:off x="971600" y="1268760"/>
          <a:ext cx="720080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aphique 4"/>
          <p:cNvGraphicFramePr/>
          <p:nvPr/>
        </p:nvGraphicFramePr>
        <p:xfrm>
          <a:off x="899592" y="1268760"/>
          <a:ext cx="7272808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re 1"/>
          <p:cNvSpPr txBox="1">
            <a:spLocks/>
          </p:cNvSpPr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Victims</a:t>
            </a: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of </a:t>
            </a:r>
            <a:r>
              <a:rPr kumimoji="0" lang="fr-F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severe</a:t>
            </a: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accidents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aphique 5"/>
          <p:cNvGraphicFramePr/>
          <p:nvPr/>
        </p:nvGraphicFramePr>
        <p:xfrm>
          <a:off x="971600" y="1268760"/>
          <a:ext cx="720080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itre 1"/>
          <p:cNvSpPr txBox="1">
            <a:spLocks/>
          </p:cNvSpPr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Passenger</a:t>
            </a: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</a:t>
            </a:r>
            <a:r>
              <a:rPr kumimoji="0" lang="fr-F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victims</a:t>
            </a:r>
            <a:endParaRPr kumimoji="0" lang="fr-FR" sz="4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 38" descr="764px-Europe_satellite_orthographi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5" name="Titre 1"/>
          <p:cNvSpPr txBox="1">
            <a:spLocks/>
          </p:cNvSpPr>
          <p:nvPr/>
        </p:nvSpPr>
        <p:spPr>
          <a:xfrm>
            <a:off x="2627784" y="3356992"/>
            <a:ext cx="399593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FF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Europe</a:t>
            </a:r>
            <a:endParaRPr kumimoji="0" lang="fr-FR" sz="8800" b="1" i="0" u="none" strike="noStrike" kern="1200" cap="none" spc="0" normalizeH="0" baseline="0" noProof="0" dirty="0">
              <a:ln>
                <a:noFill/>
              </a:ln>
              <a:solidFill>
                <a:srgbClr val="CCFF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Image 3" descr="couv.eps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5397500"/>
            <a:ext cx="7175500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25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aphique 4"/>
          <p:cNvGraphicFramePr/>
          <p:nvPr/>
        </p:nvGraphicFramePr>
        <p:xfrm>
          <a:off x="971600" y="1268760"/>
          <a:ext cx="720080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re 1"/>
          <p:cNvSpPr txBox="1">
            <a:spLocks/>
          </p:cNvSpPr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Victims</a:t>
            </a: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of </a:t>
            </a:r>
            <a:r>
              <a:rPr kumimoji="0" lang="fr-F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derailments</a:t>
            </a:r>
            <a:endParaRPr kumimoji="0" lang="fr-FR" sz="4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aphique 4"/>
          <p:cNvGraphicFramePr/>
          <p:nvPr/>
        </p:nvGraphicFramePr>
        <p:xfrm>
          <a:off x="899592" y="1268760"/>
          <a:ext cx="7272808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re 1"/>
          <p:cNvSpPr txBox="1">
            <a:spLocks/>
          </p:cNvSpPr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Staff </a:t>
            </a:r>
            <a:r>
              <a:rPr kumimoji="0" lang="fr-F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victims</a:t>
            </a:r>
            <a:endParaRPr kumimoji="0" lang="fr-FR" sz="4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51520" y="4725144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On the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other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hand,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it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is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uneasy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to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reduce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individual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accidents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caused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by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third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parties</a:t>
            </a:r>
            <a:endParaRPr lang="fr-FR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51520" y="1412776"/>
            <a:ext cx="86409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European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railways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succeeded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in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mitigating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severe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accidents,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involving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passenger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victims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with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fr-FR" sz="3600" b="1" dirty="0" err="1" smtClean="0">
                <a:solidFill>
                  <a:schemeClr val="accent4">
                    <a:lumMod val="50000"/>
                  </a:schemeClr>
                </a:solidFill>
              </a:rPr>
              <a:t>internal</a:t>
            </a:r>
            <a:r>
              <a:rPr lang="fr-FR" sz="3600" b="1" dirty="0" smtClean="0">
                <a:solidFill>
                  <a:schemeClr val="accent4">
                    <a:lumMod val="50000"/>
                  </a:schemeClr>
                </a:solidFill>
              </a:rPr>
              <a:t> causes</a:t>
            </a:r>
            <a:endParaRPr lang="fr-FR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Key message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640960" cy="1323439"/>
          </a:xfr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 sz="8000" b="1" dirty="0" smtClean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8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UIC Safety Index</a:t>
            </a:r>
            <a:endParaRPr lang="fr-FR" sz="80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860032" y="1268760"/>
            <a:ext cx="42839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 dirty="0" smtClean="0">
                <a:solidFill>
                  <a:schemeClr val="accent4">
                    <a:lumMod val="50000"/>
                  </a:schemeClr>
                </a:solidFill>
              </a:rPr>
              <a:t>UIC</a:t>
            </a:r>
          </a:p>
          <a:p>
            <a:pPr algn="ctr"/>
            <a:r>
              <a:rPr lang="fr-FR" sz="8800" b="1" dirty="0" smtClean="0">
                <a:solidFill>
                  <a:schemeClr val="accent4">
                    <a:lumMod val="50000"/>
                  </a:schemeClr>
                </a:solidFill>
              </a:rPr>
              <a:t>Safety Index</a:t>
            </a:r>
            <a:endParaRPr lang="fr-FR" sz="8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5292080" cy="6892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0" y="2564904"/>
          <a:ext cx="9144000" cy="262128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9144000"/>
              </a:tblGrid>
              <a:tr h="283975">
                <a:tc>
                  <a:txBody>
                    <a:bodyPr/>
                    <a:lstStyle/>
                    <a:p>
                      <a:pPr algn="ctr" fontAlgn="b"/>
                      <a:r>
                        <a:rPr lang="fr-FR" sz="32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GSI</a:t>
                      </a:r>
                      <a:r>
                        <a:rPr lang="fr-FR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= ( (Cv </a:t>
                      </a:r>
                      <a:r>
                        <a:rPr lang="fr-FR" sz="32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x</a:t>
                      </a:r>
                      <a:r>
                        <a:rPr lang="fr-FR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fr-FR" sz="32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Cn</a:t>
                      </a:r>
                      <a:r>
                        <a:rPr lang="fr-FR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 </a:t>
                      </a:r>
                      <a:r>
                        <a:rPr lang="fr-FR" sz="32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+</a:t>
                      </a:r>
                      <a:r>
                        <a:rPr lang="fr-FR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Ca ) </a:t>
                      </a:r>
                      <a:r>
                        <a:rPr lang="fr-FR" sz="32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x</a:t>
                      </a:r>
                      <a:r>
                        <a:rPr lang="fr-FR" sz="3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Cr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</a:tr>
              <a:tr h="1166191">
                <a:tc>
                  <a:txBody>
                    <a:bodyPr/>
                    <a:lstStyle/>
                    <a:p>
                      <a:pPr algn="l" fontAlgn="t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where:</a:t>
                      </a:r>
                      <a:b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Wingdings"/>
                        </a:rPr>
                        <a:t>Ø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Wingdings"/>
                        </a:rPr>
                        <a:t> </a:t>
                      </a:r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Cv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is the coefficient for the category of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victim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Wingdings"/>
                        </a:rPr>
                        <a:t>Ø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Wingdings"/>
                        </a:rPr>
                        <a:t> </a:t>
                      </a:r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Cn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is the coefficient for the number of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victims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Wingdings"/>
                        </a:rPr>
                        <a:t>Ø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Wingdings"/>
                        </a:rPr>
                        <a:t> 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 is the coefficient for the type of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accident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Wingdings"/>
                        </a:rPr>
                        <a:t>Ø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Wingdings"/>
                        </a:rPr>
                        <a:t> 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Cr is the coefficient for the railway system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responsibility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0E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aphique 9"/>
          <p:cNvGraphicFramePr/>
          <p:nvPr/>
        </p:nvGraphicFramePr>
        <p:xfrm>
          <a:off x="755576" y="0"/>
          <a:ext cx="7488832" cy="3861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Graphique 10"/>
          <p:cNvGraphicFramePr/>
          <p:nvPr/>
        </p:nvGraphicFramePr>
        <p:xfrm>
          <a:off x="611560" y="2609528"/>
          <a:ext cx="7704856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10" grpId="0">
        <p:bldAsOne/>
      </p:bldGraphic>
      <p:bldGraphic spid="10" grpId="1">
        <p:bldAsOne/>
      </p:bldGraphic>
      <p:bldGraphic spid="11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827584" y="4365104"/>
            <a:ext cx="719491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 smtClean="0">
                <a:solidFill>
                  <a:schemeClr val="accent3">
                    <a:lumMod val="50000"/>
                  </a:schemeClr>
                </a:solidFill>
              </a:rPr>
              <a:t>18 845 </a:t>
            </a:r>
            <a:r>
              <a:rPr lang="fr-FR" sz="4000" b="1" dirty="0" err="1" smtClean="0">
                <a:solidFill>
                  <a:schemeClr val="accent3">
                    <a:lumMod val="50000"/>
                  </a:schemeClr>
                </a:solidFill>
              </a:rPr>
              <a:t>events</a:t>
            </a:r>
            <a:r>
              <a:rPr lang="fr-FR" sz="4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fr-FR" sz="4000" b="1" dirty="0" err="1" smtClean="0">
                <a:solidFill>
                  <a:schemeClr val="accent3">
                    <a:lumMod val="50000"/>
                  </a:schemeClr>
                </a:solidFill>
              </a:rPr>
              <a:t>from</a:t>
            </a:r>
            <a:r>
              <a:rPr lang="fr-FR" sz="4000" b="1" dirty="0" smtClean="0">
                <a:solidFill>
                  <a:schemeClr val="accent3">
                    <a:lumMod val="50000"/>
                  </a:schemeClr>
                </a:solidFill>
              </a:rPr>
              <a:t> 2006 to 2014</a:t>
            </a:r>
          </a:p>
          <a:p>
            <a:endParaRPr lang="fr-FR" sz="4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fr-FR" sz="4000" b="1" dirty="0" smtClean="0">
                <a:solidFill>
                  <a:schemeClr val="accent3">
                    <a:lumMod val="50000"/>
                  </a:schemeClr>
                </a:solidFill>
              </a:rPr>
              <a:t>17 528 </a:t>
            </a:r>
            <a:r>
              <a:rPr lang="fr-FR" sz="4000" b="1" dirty="0" err="1" smtClean="0">
                <a:solidFill>
                  <a:schemeClr val="accent3">
                    <a:lumMod val="50000"/>
                  </a:schemeClr>
                </a:solidFill>
              </a:rPr>
              <a:t>events</a:t>
            </a:r>
            <a:r>
              <a:rPr lang="fr-FR" sz="4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fr-FR" sz="4000" b="1" dirty="0" err="1" smtClean="0">
                <a:solidFill>
                  <a:schemeClr val="accent3">
                    <a:lumMod val="50000"/>
                  </a:schemeClr>
                </a:solidFill>
              </a:rPr>
              <a:t>geolocalised</a:t>
            </a:r>
            <a:r>
              <a:rPr lang="fr-FR" sz="4000" b="1" dirty="0" smtClean="0">
                <a:solidFill>
                  <a:schemeClr val="accent3">
                    <a:lumMod val="50000"/>
                  </a:schemeClr>
                </a:solidFill>
              </a:rPr>
              <a:t> (93%)</a:t>
            </a:r>
            <a:endParaRPr lang="fr-FR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251520" y="509191"/>
            <a:ext cx="8640960" cy="2554545"/>
          </a:xfr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 sz="8000" b="1" dirty="0" smtClean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8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GIS and </a:t>
            </a:r>
            <a:r>
              <a:rPr lang="fr-FR" sz="8000" b="1" dirty="0" err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webmapping</a:t>
            </a:r>
            <a:endParaRPr lang="fr-FR" sz="80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all_events3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990" r="25675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" name="Image 6" descr="all_events4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0" y="0"/>
            <a:ext cx="2411760" cy="3411091"/>
          </a:xfrm>
          <a:prstGeom prst="rect">
            <a:avLst/>
          </a:prstGeom>
        </p:spPr>
      </p:pic>
      <p:sp>
        <p:nvSpPr>
          <p:cNvPr id="5" name="Rectangle 5"/>
          <p:cNvSpPr/>
          <p:nvPr/>
        </p:nvSpPr>
        <p:spPr>
          <a:xfrm>
            <a:off x="2699792" y="6273225"/>
            <a:ext cx="42076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 smtClean="0"/>
              <a:t>All accidents 2006-2014</a:t>
            </a:r>
            <a:endParaRPr lang="fr-FR" sz="3200" b="1" dirty="0"/>
          </a:p>
        </p:txBody>
      </p:sp>
      <p:sp>
        <p:nvSpPr>
          <p:cNvPr id="6" name="Titre 1"/>
          <p:cNvSpPr txBox="1">
            <a:spLocks/>
          </p:cNvSpPr>
          <p:nvPr/>
        </p:nvSpPr>
        <p:spPr>
          <a:xfrm>
            <a:off x="683568" y="1628800"/>
            <a:ext cx="7772400" cy="12515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Geo</a:t>
            </a:r>
            <a:r>
              <a:rPr kumimoji="0" lang="fr-FR" sz="8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Info System</a:t>
            </a:r>
            <a:endParaRPr kumimoji="0" lang="fr-FR" sz="88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437"/>
            <a:ext cx="9144000" cy="6465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437"/>
            <a:ext cx="9144000" cy="6465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4933" b="6250"/>
          <a:stretch/>
        </p:blipFill>
        <p:spPr bwMode="auto">
          <a:xfrm>
            <a:off x="1691680" y="0"/>
            <a:ext cx="586377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re 1"/>
          <p:cNvSpPr txBox="1">
            <a:spLocks/>
          </p:cNvSpPr>
          <p:nvPr/>
        </p:nvSpPr>
        <p:spPr>
          <a:xfrm>
            <a:off x="683568" y="1628800"/>
            <a:ext cx="7772400" cy="12515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Webmapping</a:t>
            </a:r>
            <a:endParaRPr kumimoji="0" lang="fr-FR" sz="88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245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1484221"/>
            <a:ext cx="9144000" cy="537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3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it-IT" sz="2600" dirty="0" smtClean="0">
                <a:solidFill>
                  <a:srgbClr val="003399"/>
                </a:solidFill>
                <a:latin typeface="Arial Narrow" pitchFamily="34" charset="0"/>
              </a:rPr>
              <a:t> </a:t>
            </a:r>
            <a:r>
              <a:rPr lang="it-IT" sz="2600" b="1" dirty="0" smtClean="0">
                <a:latin typeface="+mj-lt"/>
              </a:rPr>
              <a:t>The Safety Database recenses all significant railway accidents occurred in Europe</a:t>
            </a:r>
          </a:p>
          <a:p>
            <a:pPr eaLnBrk="0" hangingPunct="0">
              <a:lnSpc>
                <a:spcPct val="150000"/>
              </a:lnSpc>
              <a:spcBef>
                <a:spcPct val="3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it-IT" sz="2600" dirty="0">
                <a:solidFill>
                  <a:srgbClr val="003399"/>
                </a:solidFill>
                <a:latin typeface="+mj-lt"/>
              </a:rPr>
              <a:t> </a:t>
            </a:r>
            <a:r>
              <a:rPr lang="it-IT" sz="2600" b="1" dirty="0" smtClean="0">
                <a:latin typeface="+mj-lt"/>
              </a:rPr>
              <a:t>Data are provided by 22 UIC european members</a:t>
            </a:r>
            <a:endParaRPr lang="it-IT" sz="2600" b="1" dirty="0">
              <a:latin typeface="+mj-lt"/>
            </a:endParaRPr>
          </a:p>
          <a:p>
            <a:pPr eaLnBrk="0" hangingPunct="0">
              <a:lnSpc>
                <a:spcPct val="150000"/>
              </a:lnSpc>
              <a:spcBef>
                <a:spcPct val="3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it-IT" sz="2600" dirty="0">
                <a:solidFill>
                  <a:srgbClr val="003399"/>
                </a:solidFill>
                <a:latin typeface="+mj-lt"/>
              </a:rPr>
              <a:t> </a:t>
            </a:r>
            <a:r>
              <a:rPr lang="it-IT" sz="2600" b="1" dirty="0" smtClean="0">
                <a:latin typeface="+mj-lt"/>
              </a:rPr>
              <a:t>The database is available online to its contributors</a:t>
            </a:r>
          </a:p>
          <a:p>
            <a:pPr eaLnBrk="0" hangingPunct="0">
              <a:lnSpc>
                <a:spcPct val="150000"/>
              </a:lnSpc>
              <a:spcBef>
                <a:spcPct val="3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it-IT" sz="2600" b="1" dirty="0" smtClean="0">
                <a:latin typeface="+mj-lt"/>
              </a:rPr>
              <a:t> </a:t>
            </a:r>
            <a:r>
              <a:rPr lang="en-GB" sz="2600" b="1" dirty="0" smtClean="0">
                <a:latin typeface="+mj-lt"/>
              </a:rPr>
              <a:t>A report is produced every year available, for its public part, at </a:t>
            </a:r>
            <a:r>
              <a:rPr lang="en-US" sz="2600" dirty="0" err="1" smtClean="0">
                <a:solidFill>
                  <a:schemeClr val="folHlink"/>
                </a:solidFill>
                <a:hlinkClick r:id="rId2"/>
              </a:rPr>
              <a:t>http://safetydb.uic.org/</a:t>
            </a:r>
            <a:endParaRPr lang="en-US" sz="2600" dirty="0" smtClean="0">
              <a:solidFill>
                <a:schemeClr val="folHlink"/>
              </a:solidFill>
            </a:endParaRPr>
          </a:p>
          <a:p>
            <a:pPr eaLnBrk="0" hangingPunct="0">
              <a:lnSpc>
                <a:spcPct val="150000"/>
              </a:lnSpc>
              <a:spcBef>
                <a:spcPct val="3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600" b="1" dirty="0" smtClean="0">
                <a:latin typeface="+mj-lt"/>
              </a:rPr>
              <a:t> The activity is monitored by its group of correspondents and its steering group called Safety Performance Group</a:t>
            </a:r>
            <a:endParaRPr lang="en-GB" sz="2600" b="1" dirty="0" smtClean="0">
              <a:latin typeface="+mj-lt"/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 b="1" dirty="0" smtClean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Basics</a:t>
            </a:r>
            <a:endParaRPr lang="fr-FR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5044" b="6250"/>
          <a:stretch/>
        </p:blipFill>
        <p:spPr bwMode="auto">
          <a:xfrm>
            <a:off x="1691680" y="0"/>
            <a:ext cx="584925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9485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4487" b="6250"/>
          <a:stretch/>
        </p:blipFill>
        <p:spPr bwMode="auto">
          <a:xfrm>
            <a:off x="1691680" y="0"/>
            <a:ext cx="592182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869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95288" y="1556792"/>
            <a:ext cx="8748712" cy="5099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3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it-IT" sz="28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A unique stocking place for information on accidents</a:t>
            </a:r>
          </a:p>
          <a:p>
            <a:pPr eaLnBrk="0" hangingPunct="0">
              <a:lnSpc>
                <a:spcPct val="120000"/>
              </a:lnSpc>
              <a:spcBef>
                <a:spcPct val="3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it-IT" sz="28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</a:t>
            </a:r>
            <a:r>
              <a:rPr lang="it-IT" sz="28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Harmonisation of definitions and perimeters</a:t>
            </a:r>
          </a:p>
          <a:p>
            <a:pPr eaLnBrk="0" hangingPunct="0">
              <a:lnSpc>
                <a:spcPct val="120000"/>
              </a:lnSpc>
              <a:spcBef>
                <a:spcPct val="3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it-IT" sz="28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Possibility of cross-criteria quantitative analysis</a:t>
            </a:r>
          </a:p>
          <a:p>
            <a:pPr eaLnBrk="0" hangingPunct="0">
              <a:lnSpc>
                <a:spcPct val="120000"/>
              </a:lnSpc>
              <a:spcBef>
                <a:spcPct val="3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it-IT" sz="28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</a:t>
            </a:r>
            <a:r>
              <a:rPr lang="it-IT" sz="28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Time-series and trends of indicators</a:t>
            </a:r>
          </a:p>
          <a:p>
            <a:pPr eaLnBrk="0" hangingPunct="0">
              <a:lnSpc>
                <a:spcPct val="120000"/>
              </a:lnSpc>
              <a:spcBef>
                <a:spcPct val="3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it-IT" sz="28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</a:t>
            </a:r>
            <a:r>
              <a:rPr lang="it-IT" sz="28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Focus on causes and consequences</a:t>
            </a:r>
          </a:p>
          <a:p>
            <a:pPr eaLnBrk="0" hangingPunct="0">
              <a:lnSpc>
                <a:spcPct val="120000"/>
              </a:lnSpc>
              <a:spcBef>
                <a:spcPct val="3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it-IT" sz="28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 </a:t>
            </a:r>
            <a:r>
              <a:rPr lang="it-IT" sz="28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Benchmarking between infrastructure managers</a:t>
            </a:r>
          </a:p>
          <a:p>
            <a:pPr eaLnBrk="0" hangingPunct="0">
              <a:lnSpc>
                <a:spcPct val="120000"/>
              </a:lnSpc>
              <a:spcBef>
                <a:spcPct val="3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it-IT" sz="28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Mapping</a:t>
            </a:r>
          </a:p>
          <a:p>
            <a:pPr eaLnBrk="0" hangingPunct="0">
              <a:lnSpc>
                <a:spcPct val="120000"/>
              </a:lnSpc>
              <a:spcBef>
                <a:spcPct val="300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it-IT" sz="28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 Online access</a:t>
            </a:r>
            <a:endParaRPr lang="en-GB" sz="28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 b="1" dirty="0" smtClean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1" dirty="0" err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Advantages</a:t>
            </a: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 </a:t>
            </a:r>
            <a:r>
              <a:rPr lang="fr-FR" b="1" dirty="0" err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offered</a:t>
            </a: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 by the </a:t>
            </a:r>
            <a:r>
              <a:rPr lang="fr-FR" b="1" dirty="0" err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SDB</a:t>
            </a:r>
            <a:endParaRPr lang="fr-FR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378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000"/>
                                        <p:tgtEl>
                                          <p:spTgt spid="378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build="p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2"/>
          <p:cNvSpPr txBox="1">
            <a:spLocks/>
          </p:cNvSpPr>
          <p:nvPr/>
        </p:nvSpPr>
        <p:spPr>
          <a:xfrm>
            <a:off x="467544" y="3501008"/>
            <a:ext cx="8229600" cy="1368152"/>
          </a:xfrm>
          <a:prstGeom prst="rect">
            <a:avLst/>
          </a:prstGeom>
          <a:solidFill>
            <a:srgbClr val="17A986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Thank</a:t>
            </a:r>
            <a:r>
              <a:rPr kumimoji="0" lang="fr-FR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4800" b="1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</a:t>
            </a:r>
            <a:r>
              <a:rPr kumimoji="0" lang="fr-FR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for </a:t>
            </a:r>
            <a:r>
              <a:rPr kumimoji="0" lang="fr-FR" sz="4800" b="1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fr-FR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attention</a:t>
            </a:r>
            <a:endParaRPr kumimoji="0" lang="fr-FR" sz="4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5373216"/>
            <a:ext cx="46440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600" b="1" i="0" u="none" strike="noStrike" cap="none" normalizeH="0" baseline="0" dirty="0" smtClean="0" bmk="_MailAutoSig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Olivier</a:t>
            </a:r>
            <a:r>
              <a:rPr kumimoji="0" lang="en-GB" sz="2800" b="1" i="0" u="none" strike="noStrike" cap="none" normalizeH="0" baseline="0" dirty="0" smtClean="0" bmk="_MailAutoSig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GB" sz="3600" b="1" i="0" u="none" strike="noStrike" cap="none" normalizeH="0" baseline="0" dirty="0" err="1" smtClean="0" bmk="_MailAutoSig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Georger</a:t>
            </a:r>
            <a:endParaRPr kumimoji="0" lang="fr-FR" sz="2800" b="1" i="0" u="none" strike="noStrike" cap="none" normalizeH="0" baseline="0" dirty="0" smtClean="0" bmk="_MailAutoSig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800" b="1" i="0" u="none" strike="noStrike" cap="none" normalizeH="0" baseline="0" dirty="0" smtClean="0" bmk="_MailAutoSig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UIC Safety Database</a:t>
            </a: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Cambria" pitchFamily="18" charset="0"/>
              <a:cs typeface="Arial" pitchFamily="34" charset="0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 rot="10800000" flipV="1">
            <a:off x="4860032" y="5349895"/>
            <a:ext cx="4032448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 bmk="_MailAutoSig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fr-FR" sz="1400" b="1" i="0" u="none" strike="noStrike" cap="none" normalizeH="0" baseline="0" dirty="0" smtClean="0" bmk="_MailAutoSig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 bmk="_MailAutoSig">
                <a:ln>
                  <a:noFill/>
                </a:ln>
                <a:solidFill>
                  <a:srgbClr val="666666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INTERNATIONAL UNION OF RAILWAYS</a:t>
            </a:r>
            <a:endParaRPr kumimoji="0" lang="fr-FR" sz="1400" b="1" i="0" u="none" strike="noStrike" cap="none" normalizeH="0" baseline="0" dirty="0" smtClean="0" bmk="_MailAutoSig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 bmk="_MailAutoSig">
                <a:ln>
                  <a:noFill/>
                </a:ln>
                <a:solidFill>
                  <a:srgbClr val="666666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16 rue Jean Rey - F-75015 Paris</a:t>
            </a:r>
            <a:endParaRPr kumimoji="0" lang="fr-FR" sz="1400" b="1" i="0" u="none" strike="noStrike" cap="none" normalizeH="0" baseline="0" dirty="0" smtClean="0" bmk="_MailAutoSig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 bmk="_MailAutoSig">
                <a:ln>
                  <a:noFill/>
                </a:ln>
                <a:solidFill>
                  <a:srgbClr val="666666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Tel +33 (0)1 44 49 22 80 </a:t>
            </a:r>
            <a:endParaRPr kumimoji="0" lang="fr-FR" sz="1400" b="1" i="0" u="none" strike="noStrike" cap="none" normalizeH="0" baseline="0" dirty="0" smtClean="0" bmk="_MailAutoSig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 bmk="_MailAutoSig">
                <a:ln>
                  <a:noFill/>
                </a:ln>
                <a:solidFill>
                  <a:srgbClr val="48A86C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  <a:hlinkClick r:id="rId2"/>
              </a:rPr>
              <a:t>georger@uic.org</a:t>
            </a:r>
            <a:endParaRPr kumimoji="0" lang="fr-FR" sz="1400" b="1" i="0" u="none" strike="noStrike" cap="none" normalizeH="0" baseline="0" dirty="0" smtClean="0" bmk="_MailAutoSig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 bmk="_MailAutoSig">
                <a:ln>
                  <a:noFill/>
                </a:ln>
                <a:solidFill>
                  <a:srgbClr val="0000FF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  <a:hlinkClick r:id="rId3"/>
              </a:rPr>
              <a:t>www.uic.org</a:t>
            </a:r>
            <a:endParaRPr kumimoji="0" lang="fr-F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</a:endParaRPr>
          </a:p>
        </p:txBody>
      </p:sp>
      <p:pic>
        <p:nvPicPr>
          <p:cNvPr id="15" name="Picture 5" descr="SYMBOLE_QUADR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2708920"/>
            <a:ext cx="2693988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7A9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couv.eps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653136"/>
            <a:ext cx="8520933" cy="173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3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88024" y="5877272"/>
            <a:ext cx="35998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u="sng" dirty="0" smtClean="0">
                <a:solidFill>
                  <a:schemeClr val="tx2"/>
                </a:solidFill>
                <a:hlinkClick r:id="rId2"/>
              </a:rPr>
              <a:t>http://safetydb.uic.org</a:t>
            </a:r>
            <a:endParaRPr lang="fr-FR" sz="2800" b="1" u="sng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339752" y="5517232"/>
            <a:ext cx="62894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smtClean="0"/>
              <a:t>All </a:t>
            </a:r>
            <a:r>
              <a:rPr lang="fr-FR" sz="2400" dirty="0" err="1" smtClean="0"/>
              <a:t>definitions</a:t>
            </a:r>
            <a:r>
              <a:rPr lang="fr-FR" sz="2400" dirty="0" smtClean="0"/>
              <a:t> are </a:t>
            </a:r>
            <a:r>
              <a:rPr lang="fr-FR" sz="2400" dirty="0" err="1" smtClean="0"/>
              <a:t>available</a:t>
            </a:r>
            <a:r>
              <a:rPr lang="fr-FR" sz="2400" dirty="0" smtClean="0"/>
              <a:t> on the UIC </a:t>
            </a:r>
            <a:r>
              <a:rPr lang="fr-FR" sz="2400" dirty="0" err="1" smtClean="0"/>
              <a:t>website</a:t>
            </a:r>
            <a:r>
              <a:rPr lang="fr-FR" sz="2400" dirty="0" smtClean="0"/>
              <a:t> </a:t>
            </a:r>
            <a:r>
              <a:rPr lang="fr-FR" sz="2400" dirty="0" err="1" smtClean="0"/>
              <a:t>at</a:t>
            </a:r>
            <a:endParaRPr lang="fr-FR" sz="2400" dirty="0"/>
          </a:p>
        </p:txBody>
      </p:sp>
      <p:sp>
        <p:nvSpPr>
          <p:cNvPr id="11" name="ZoneTexte 10"/>
          <p:cNvSpPr txBox="1"/>
          <p:nvPr/>
        </p:nvSpPr>
        <p:spPr>
          <a:xfrm>
            <a:off x="0" y="6396335"/>
            <a:ext cx="5620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</a:rPr>
              <a:t>suicides and suicide </a:t>
            </a:r>
            <a:r>
              <a:rPr lang="fr-FR" sz="2400" b="1" dirty="0" err="1" smtClean="0">
                <a:solidFill>
                  <a:srgbClr val="FF0000"/>
                </a:solidFill>
              </a:rPr>
              <a:t>attempts</a:t>
            </a:r>
            <a:r>
              <a:rPr lang="fr-FR" sz="2400" b="1" dirty="0" smtClean="0">
                <a:solidFill>
                  <a:srgbClr val="FF0000"/>
                </a:solidFill>
              </a:rPr>
              <a:t> are </a:t>
            </a:r>
            <a:r>
              <a:rPr lang="fr-FR" sz="2400" b="1" dirty="0" err="1" smtClean="0">
                <a:solidFill>
                  <a:srgbClr val="FF0000"/>
                </a:solidFill>
              </a:rPr>
              <a:t>excluded</a:t>
            </a: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0" y="1052736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	The UIC SDB </a:t>
            </a:r>
            <a:r>
              <a:rPr lang="fr-FR" sz="2800" dirty="0" err="1" smtClean="0"/>
              <a:t>contains</a:t>
            </a:r>
            <a:r>
              <a:rPr lang="fr-FR" sz="2800" dirty="0" smtClean="0"/>
              <a:t> </a:t>
            </a:r>
            <a:r>
              <a:rPr lang="fr-FR" sz="2800" dirty="0" err="1" smtClean="0"/>
              <a:t>detailed</a:t>
            </a:r>
            <a:r>
              <a:rPr lang="fr-FR" sz="2800" dirty="0" smtClean="0"/>
              <a:t> information on </a:t>
            </a:r>
          </a:p>
          <a:p>
            <a:pPr algn="ctr"/>
            <a:r>
              <a:rPr lang="fr-FR" sz="2000" b="1" dirty="0" smtClean="0">
                <a:solidFill>
                  <a:srgbClr val="FF0000"/>
                </a:solidFill>
              </a:rPr>
              <a:t>SIGNIFICANT ACCIDENTS</a:t>
            </a:r>
            <a:r>
              <a:rPr lang="fr-FR" sz="2800" dirty="0" smtClean="0"/>
              <a:t>,  as </a:t>
            </a:r>
            <a:r>
              <a:rPr lang="fr-FR" sz="2800" dirty="0" err="1" smtClean="0"/>
              <a:t>defined</a:t>
            </a:r>
            <a:r>
              <a:rPr lang="fr-FR" sz="2800" dirty="0" smtClean="0"/>
              <a:t> by the EU </a:t>
            </a:r>
            <a:r>
              <a:rPr lang="fr-FR" sz="2800" dirty="0" err="1" smtClean="0"/>
              <a:t>Safety</a:t>
            </a:r>
            <a:r>
              <a:rPr lang="fr-FR" sz="2800" dirty="0" smtClean="0"/>
              <a:t> Directive:</a:t>
            </a:r>
            <a:endParaRPr lang="fr-FR" sz="2800" dirty="0"/>
          </a:p>
        </p:txBody>
      </p:sp>
      <p:sp>
        <p:nvSpPr>
          <p:cNvPr id="12" name="ZoneTexte 11"/>
          <p:cNvSpPr txBox="1"/>
          <p:nvPr/>
        </p:nvSpPr>
        <p:spPr>
          <a:xfrm>
            <a:off x="251520" y="3933056"/>
            <a:ext cx="8496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GB" sz="2800" dirty="0" smtClean="0"/>
              <a:t> significant damage to stock, track, other installations or environment</a:t>
            </a:r>
            <a:endParaRPr lang="fr-FR" sz="2800" dirty="0"/>
          </a:p>
        </p:txBody>
      </p:sp>
      <p:sp>
        <p:nvSpPr>
          <p:cNvPr id="16" name="ZoneTexte 15"/>
          <p:cNvSpPr txBox="1"/>
          <p:nvPr/>
        </p:nvSpPr>
        <p:spPr>
          <a:xfrm>
            <a:off x="251520" y="2060848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GB" sz="2800" dirty="0" smtClean="0"/>
              <a:t>It involves at least one rail vehicle in motion</a:t>
            </a:r>
            <a:endParaRPr lang="fr-FR" sz="2800" dirty="0"/>
          </a:p>
        </p:txBody>
      </p:sp>
      <p:sp>
        <p:nvSpPr>
          <p:cNvPr id="17" name="ZoneTexte 16"/>
          <p:cNvSpPr txBox="1"/>
          <p:nvPr/>
        </p:nvSpPr>
        <p:spPr>
          <a:xfrm>
            <a:off x="251520" y="4941168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GB" sz="2800" dirty="0" smtClean="0"/>
              <a:t> extensive disruptions to traffic.</a:t>
            </a:r>
            <a:endParaRPr lang="fr-FR" sz="2800" dirty="0"/>
          </a:p>
        </p:txBody>
      </p:sp>
      <p:sp>
        <p:nvSpPr>
          <p:cNvPr id="18" name="ZoneTexte 17"/>
          <p:cNvSpPr txBox="1"/>
          <p:nvPr/>
        </p:nvSpPr>
        <p:spPr>
          <a:xfrm>
            <a:off x="251520" y="3284984"/>
            <a:ext cx="7164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GB" sz="2800" dirty="0" smtClean="0"/>
              <a:t> at least one killed or seriously injured person</a:t>
            </a:r>
            <a:endParaRPr lang="fr-FR" sz="2800" dirty="0"/>
          </a:p>
        </p:txBody>
      </p:sp>
      <p:sp>
        <p:nvSpPr>
          <p:cNvPr id="19" name="ZoneTexte 18"/>
          <p:cNvSpPr txBox="1"/>
          <p:nvPr/>
        </p:nvSpPr>
        <p:spPr>
          <a:xfrm>
            <a:off x="251520" y="2636912"/>
            <a:ext cx="8622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And it results in:</a:t>
            </a:r>
            <a:endParaRPr lang="fr-FR" sz="2800" dirty="0"/>
          </a:p>
        </p:txBody>
      </p:sp>
      <p:sp>
        <p:nvSpPr>
          <p:cNvPr id="20" name="ZoneTexte 19"/>
          <p:cNvSpPr txBox="1"/>
          <p:nvPr/>
        </p:nvSpPr>
        <p:spPr>
          <a:xfrm>
            <a:off x="7236296" y="3501008"/>
            <a:ext cx="628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OR</a:t>
            </a:r>
            <a:endParaRPr lang="fr-FR" sz="3200" b="1" dirty="0">
              <a:solidFill>
                <a:srgbClr val="FF0000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2699792" y="4509120"/>
            <a:ext cx="628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OR</a:t>
            </a:r>
            <a:endParaRPr lang="fr-FR" sz="3200" b="1" dirty="0">
              <a:solidFill>
                <a:srgbClr val="FF0000"/>
              </a:solidFill>
            </a:endParaRPr>
          </a:p>
        </p:txBody>
      </p:sp>
      <p:sp>
        <p:nvSpPr>
          <p:cNvPr id="21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 b="1" dirty="0" smtClean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1" dirty="0" err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Significant</a:t>
            </a: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 accidents</a:t>
            </a:r>
            <a:endParaRPr lang="fr-FR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xit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21965E-6 L -0.18646 -0.44254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" y="-221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4624E-6 L -0.13386 -0.2793 " pathEditMode="relative" rAng="0" ptsTypes="AA">
                                      <p:cBhvr>
                                        <p:cTn id="10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-14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9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9" grpId="0"/>
      <p:bldP spid="9" grpId="1"/>
      <p:bldP spid="11" grpId="0"/>
      <p:bldP spid="11" grpId="1"/>
      <p:bldP spid="11" grpId="2"/>
      <p:bldP spid="10" grpId="0"/>
      <p:bldP spid="10" grpId="1"/>
      <p:bldP spid="12" grpId="0"/>
      <p:bldP spid="12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0" grpId="2"/>
      <p:bldP spid="22" grpId="0"/>
      <p:bldP spid="22" grpId="1"/>
      <p:bldP spid="22" grpId="2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635B0-A388-4AB3-B3E8-2CE5C89289F1}" type="slidenum">
              <a:rPr lang="fr-FR"/>
              <a:pPr/>
              <a:t>6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 / 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95288" y="765175"/>
            <a:ext cx="8532812" cy="485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it-IT" sz="6600" b="1" dirty="0" smtClean="0">
                <a:solidFill>
                  <a:srgbClr val="FF0000"/>
                </a:solidFill>
                <a:latin typeface="Arial Narrow" pitchFamily="34" charset="0"/>
              </a:rPr>
              <a:t>25 000 </a:t>
            </a:r>
          </a:p>
          <a:p>
            <a:pPr algn="ctr" eaLnBrk="0" hangingPunct="0">
              <a:lnSpc>
                <a:spcPct val="120000"/>
              </a:lnSpc>
            </a:pPr>
            <a:r>
              <a:rPr lang="it-IT" sz="4800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significant accidents </a:t>
            </a:r>
          </a:p>
          <a:p>
            <a:pPr algn="ctr" eaLnBrk="0" hangingPunct="0">
              <a:lnSpc>
                <a:spcPct val="120000"/>
              </a:lnSpc>
            </a:pPr>
            <a:r>
              <a:rPr lang="it-IT" sz="4800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are registered in the</a:t>
            </a:r>
          </a:p>
          <a:p>
            <a:pPr algn="ctr" eaLnBrk="0" hangingPunct="0">
              <a:lnSpc>
                <a:spcPct val="120000"/>
              </a:lnSpc>
            </a:pPr>
            <a:r>
              <a:rPr lang="it-IT" sz="4800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UIC Safety Database for Europe</a:t>
            </a:r>
          </a:p>
          <a:p>
            <a:pPr algn="ctr" eaLnBrk="0" hangingPunct="0">
              <a:lnSpc>
                <a:spcPct val="120000"/>
              </a:lnSpc>
            </a:pPr>
            <a:r>
              <a:rPr lang="it-IT" sz="4800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since 2003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0"/>
            <a:ext cx="9144000" cy="12515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Significant</a:t>
            </a:r>
            <a:r>
              <a:rPr kumimoji="0" lang="fr-F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accidents</a:t>
            </a:r>
            <a:endParaRPr kumimoji="0" lang="fr-FR" sz="4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Graphique 4"/>
          <p:cNvGraphicFramePr/>
          <p:nvPr/>
        </p:nvGraphicFramePr>
        <p:xfrm>
          <a:off x="971600" y="1268760"/>
          <a:ext cx="720080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7164288" y="1484784"/>
            <a:ext cx="1979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b="1" dirty="0" smtClean="0">
                <a:solidFill>
                  <a:srgbClr val="FF0000"/>
                </a:solidFill>
              </a:rPr>
              <a:t>- 23%</a:t>
            </a:r>
            <a:endParaRPr lang="fr-FR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 38" descr="764px-Europe_satellite_orthographi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 cstate="print"/>
          <a:srcRect l="20266" t="27188" r="39956" b="137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feld 23"/>
          <p:cNvSpPr txBox="1"/>
          <p:nvPr/>
        </p:nvSpPr>
        <p:spPr>
          <a:xfrm>
            <a:off x="1403648" y="0"/>
            <a:ext cx="6624736" cy="769441"/>
          </a:xfrm>
          <a:prstGeom prst="rect">
            <a:avLst/>
          </a:prstGeom>
          <a:solidFill>
            <a:schemeClr val="bg1">
              <a:lumMod val="75000"/>
              <a:alpha val="67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Geographical perimeter</a:t>
            </a:r>
            <a:endParaRPr lang="en-GB" sz="44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15616" y="3933056"/>
            <a:ext cx="187220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France</a:t>
            </a:r>
            <a:endParaRPr lang="fr-FR" sz="2800" dirty="0"/>
          </a:p>
        </p:txBody>
      </p:sp>
      <p:sp>
        <p:nvSpPr>
          <p:cNvPr id="12" name="Rectangle 11"/>
          <p:cNvSpPr/>
          <p:nvPr/>
        </p:nvSpPr>
        <p:spPr>
          <a:xfrm>
            <a:off x="3851920" y="2708920"/>
            <a:ext cx="1512168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Germany</a:t>
            </a:r>
            <a:endParaRPr lang="fr-FR" sz="2800" dirty="0"/>
          </a:p>
        </p:txBody>
      </p:sp>
      <p:sp>
        <p:nvSpPr>
          <p:cNvPr id="13" name="Rectangle 12"/>
          <p:cNvSpPr/>
          <p:nvPr/>
        </p:nvSpPr>
        <p:spPr>
          <a:xfrm>
            <a:off x="4644008" y="692696"/>
            <a:ext cx="1368152" cy="404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err="1" smtClean="0"/>
              <a:t>Sweden</a:t>
            </a:r>
            <a:endParaRPr lang="fr-FR" sz="2800" dirty="0"/>
          </a:p>
        </p:txBody>
      </p:sp>
      <p:sp>
        <p:nvSpPr>
          <p:cNvPr id="15" name="Rectangle 14"/>
          <p:cNvSpPr/>
          <p:nvPr/>
        </p:nvSpPr>
        <p:spPr>
          <a:xfrm>
            <a:off x="1115616" y="1700808"/>
            <a:ext cx="1368152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UK</a:t>
            </a:r>
            <a:endParaRPr lang="fr-FR" sz="2800" dirty="0"/>
          </a:p>
        </p:txBody>
      </p:sp>
      <p:sp>
        <p:nvSpPr>
          <p:cNvPr id="16" name="Rectangle 15"/>
          <p:cNvSpPr/>
          <p:nvPr/>
        </p:nvSpPr>
        <p:spPr>
          <a:xfrm>
            <a:off x="1259632" y="5373216"/>
            <a:ext cx="1944216" cy="476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Spain</a:t>
            </a:r>
            <a:endParaRPr lang="fr-FR" sz="2800" dirty="0"/>
          </a:p>
        </p:txBody>
      </p:sp>
      <p:sp>
        <p:nvSpPr>
          <p:cNvPr id="17" name="Rectangle 16"/>
          <p:cNvSpPr/>
          <p:nvPr/>
        </p:nvSpPr>
        <p:spPr>
          <a:xfrm>
            <a:off x="5436096" y="2420888"/>
            <a:ext cx="1800200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err="1" smtClean="0"/>
              <a:t>Poland</a:t>
            </a:r>
            <a:endParaRPr lang="fr-FR" sz="2800" dirty="0"/>
          </a:p>
        </p:txBody>
      </p:sp>
      <p:sp>
        <p:nvSpPr>
          <p:cNvPr id="18" name="Rectangle 17"/>
          <p:cNvSpPr/>
          <p:nvPr/>
        </p:nvSpPr>
        <p:spPr>
          <a:xfrm>
            <a:off x="3707904" y="5589240"/>
            <a:ext cx="151216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err="1" smtClean="0"/>
              <a:t>Italy</a:t>
            </a:r>
            <a:endParaRPr lang="fr-FR" sz="2800" dirty="0"/>
          </a:p>
        </p:txBody>
      </p:sp>
      <p:sp>
        <p:nvSpPr>
          <p:cNvPr id="19" name="Rectangle 18"/>
          <p:cNvSpPr/>
          <p:nvPr/>
        </p:nvSpPr>
        <p:spPr>
          <a:xfrm>
            <a:off x="6876256" y="4509120"/>
            <a:ext cx="1512168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Romania</a:t>
            </a:r>
            <a:endParaRPr lang="fr-FR" sz="2800" dirty="0"/>
          </a:p>
        </p:txBody>
      </p:sp>
      <p:sp>
        <p:nvSpPr>
          <p:cNvPr id="20" name="Rectangle 19"/>
          <p:cNvSpPr/>
          <p:nvPr/>
        </p:nvSpPr>
        <p:spPr>
          <a:xfrm rot="5400000">
            <a:off x="598376" y="5494920"/>
            <a:ext cx="576064" cy="17728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sz="2800" dirty="0" smtClean="0"/>
              <a:t>Portugal</a:t>
            </a:r>
            <a:endParaRPr lang="fr-FR" sz="2800" dirty="0"/>
          </a:p>
        </p:txBody>
      </p:sp>
      <p:sp>
        <p:nvSpPr>
          <p:cNvPr id="22" name="Rectangle 21"/>
          <p:cNvSpPr/>
          <p:nvPr/>
        </p:nvSpPr>
        <p:spPr>
          <a:xfrm>
            <a:off x="6156176" y="3356992"/>
            <a:ext cx="1728192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err="1" smtClean="0"/>
              <a:t>Slovakia</a:t>
            </a:r>
            <a:endParaRPr lang="fr-FR" sz="2800" dirty="0"/>
          </a:p>
        </p:txBody>
      </p:sp>
      <p:sp>
        <p:nvSpPr>
          <p:cNvPr id="27" name="Rectangle 26"/>
          <p:cNvSpPr/>
          <p:nvPr/>
        </p:nvSpPr>
        <p:spPr>
          <a:xfrm>
            <a:off x="1907704" y="3356992"/>
            <a:ext cx="187220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Luxemburg</a:t>
            </a:r>
            <a:endParaRPr lang="fr-FR" sz="2800" dirty="0"/>
          </a:p>
        </p:txBody>
      </p:sp>
      <p:sp>
        <p:nvSpPr>
          <p:cNvPr id="28" name="Rectangle 27"/>
          <p:cNvSpPr/>
          <p:nvPr/>
        </p:nvSpPr>
        <p:spPr>
          <a:xfrm>
            <a:off x="1403648" y="2708920"/>
            <a:ext cx="151216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err="1" smtClean="0"/>
              <a:t>Belgium</a:t>
            </a:r>
            <a:endParaRPr lang="fr-FR" sz="2800" dirty="0"/>
          </a:p>
        </p:txBody>
      </p:sp>
      <p:sp>
        <p:nvSpPr>
          <p:cNvPr id="29" name="Rectangle 28"/>
          <p:cNvSpPr/>
          <p:nvPr/>
        </p:nvSpPr>
        <p:spPr>
          <a:xfrm>
            <a:off x="2627784" y="2132856"/>
            <a:ext cx="201622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err="1" smtClean="0"/>
              <a:t>Netherlands</a:t>
            </a:r>
            <a:endParaRPr lang="fr-FR" sz="2800" dirty="0"/>
          </a:p>
        </p:txBody>
      </p:sp>
      <p:sp>
        <p:nvSpPr>
          <p:cNvPr id="32" name="Rectangle 31"/>
          <p:cNvSpPr/>
          <p:nvPr/>
        </p:nvSpPr>
        <p:spPr>
          <a:xfrm>
            <a:off x="2915816" y="620688"/>
            <a:ext cx="1368152" cy="404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err="1" smtClean="0"/>
              <a:t>Norway</a:t>
            </a:r>
            <a:endParaRPr lang="fr-FR" sz="2800" dirty="0"/>
          </a:p>
        </p:txBody>
      </p:sp>
      <p:sp>
        <p:nvSpPr>
          <p:cNvPr id="31" name="Rectangle 30"/>
          <p:cNvSpPr/>
          <p:nvPr/>
        </p:nvSpPr>
        <p:spPr>
          <a:xfrm>
            <a:off x="5796136" y="3861048"/>
            <a:ext cx="1728192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err="1" smtClean="0"/>
              <a:t>Hungary</a:t>
            </a:r>
            <a:endParaRPr lang="fr-FR" sz="2800" dirty="0"/>
          </a:p>
        </p:txBody>
      </p:sp>
      <p:sp>
        <p:nvSpPr>
          <p:cNvPr id="33" name="Rectangle 32"/>
          <p:cNvSpPr/>
          <p:nvPr/>
        </p:nvSpPr>
        <p:spPr>
          <a:xfrm>
            <a:off x="4932040" y="4365104"/>
            <a:ext cx="1728192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err="1" smtClean="0"/>
              <a:t>Slovenia</a:t>
            </a:r>
            <a:endParaRPr lang="fr-FR" sz="2800" dirty="0"/>
          </a:p>
        </p:txBody>
      </p:sp>
      <p:sp>
        <p:nvSpPr>
          <p:cNvPr id="35" name="Rectangle 34"/>
          <p:cNvSpPr/>
          <p:nvPr/>
        </p:nvSpPr>
        <p:spPr>
          <a:xfrm>
            <a:off x="5148064" y="4941168"/>
            <a:ext cx="1728192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err="1" smtClean="0"/>
              <a:t>Croatia</a:t>
            </a:r>
            <a:endParaRPr lang="fr-FR" sz="2800" dirty="0"/>
          </a:p>
        </p:txBody>
      </p:sp>
      <p:sp>
        <p:nvSpPr>
          <p:cNvPr id="36" name="Rectangle 35"/>
          <p:cNvSpPr/>
          <p:nvPr/>
        </p:nvSpPr>
        <p:spPr>
          <a:xfrm>
            <a:off x="3851920" y="3789040"/>
            <a:ext cx="1728192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err="1" smtClean="0"/>
              <a:t>Austria</a:t>
            </a:r>
            <a:endParaRPr lang="fr-FR" sz="2800" dirty="0"/>
          </a:p>
        </p:txBody>
      </p:sp>
      <p:sp>
        <p:nvSpPr>
          <p:cNvPr id="37" name="Rectangle 36"/>
          <p:cNvSpPr/>
          <p:nvPr/>
        </p:nvSpPr>
        <p:spPr>
          <a:xfrm>
            <a:off x="4211960" y="3284984"/>
            <a:ext cx="1728192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err="1" smtClean="0"/>
              <a:t>Czech</a:t>
            </a:r>
            <a:r>
              <a:rPr lang="fr-FR" sz="2800" dirty="0" smtClean="0"/>
              <a:t> </a:t>
            </a:r>
            <a:r>
              <a:rPr lang="fr-FR" sz="2800" dirty="0" err="1" smtClean="0"/>
              <a:t>Rep</a:t>
            </a:r>
            <a:endParaRPr lang="fr-FR" sz="2800" dirty="0"/>
          </a:p>
        </p:txBody>
      </p:sp>
      <p:sp>
        <p:nvSpPr>
          <p:cNvPr id="38" name="Rectangle 37"/>
          <p:cNvSpPr/>
          <p:nvPr/>
        </p:nvSpPr>
        <p:spPr>
          <a:xfrm>
            <a:off x="2699792" y="4437112"/>
            <a:ext cx="201622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err="1" smtClean="0"/>
              <a:t>Switzerland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7" grpId="0" animBg="1"/>
      <p:bldP spid="28" grpId="0" animBg="1"/>
      <p:bldP spid="29" grpId="0" animBg="1"/>
      <p:bldP spid="32" grpId="0" animBg="1"/>
      <p:bldP spid="31" grpId="0" animBg="1"/>
      <p:bldP spid="33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4932040" y="1700808"/>
            <a:ext cx="18473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13800" dirty="0">
              <a:solidFill>
                <a:srgbClr val="7030A0"/>
              </a:solidFill>
            </a:endParaRPr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1015663"/>
          </a:xfrm>
          <a:solidFill>
            <a:schemeClr val="bg1">
              <a:lumMod val="75000"/>
              <a:alpha val="67000"/>
            </a:schemeClr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 sz="6000" b="1" dirty="0" smtClean="0">
                <a:solidFill>
                  <a:srgbClr val="7030A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6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ea typeface="+mn-ea"/>
                <a:cs typeface="+mn-cs"/>
              </a:rPr>
              <a:t>Type of accident</a:t>
            </a:r>
            <a:endParaRPr lang="fr-FR" sz="60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  <p:graphicFrame>
        <p:nvGraphicFramePr>
          <p:cNvPr id="4" name="Chart 2"/>
          <p:cNvGraphicFramePr>
            <a:graphicFrameLocks/>
          </p:cNvGraphicFramePr>
          <p:nvPr/>
        </p:nvGraphicFramePr>
        <p:xfrm>
          <a:off x="251520" y="1340768"/>
          <a:ext cx="8568952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Graphic spid="4" grpId="0">
        <p:bldAsOne/>
      </p:bldGraphic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1739</TotalTime>
  <Words>1353</Words>
  <Application>Microsoft Office PowerPoint</Application>
  <PresentationFormat>Affichage à l'écran (4:3)</PresentationFormat>
  <Paragraphs>777</Paragraphs>
  <Slides>43</Slides>
  <Notes>5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43</vt:i4>
      </vt:variant>
    </vt:vector>
  </HeadingPairs>
  <TitlesOfParts>
    <vt:vector size="44" baseType="lpstr">
      <vt:lpstr>Thème Office</vt:lpstr>
      <vt:lpstr>Diapositive 1</vt:lpstr>
      <vt:lpstr>UIC Safety Database</vt:lpstr>
      <vt:lpstr>Diapositive 3</vt:lpstr>
      <vt:lpstr> Basics</vt:lpstr>
      <vt:lpstr> Significant accidents</vt:lpstr>
      <vt:lpstr>Diapositive 6</vt:lpstr>
      <vt:lpstr>Diapositive 7</vt:lpstr>
      <vt:lpstr>Diapositive 8</vt:lpstr>
      <vt:lpstr> Type of accident</vt:lpstr>
      <vt:lpstr> CCC description</vt:lpstr>
      <vt:lpstr> Info on location</vt:lpstr>
      <vt:lpstr> Type of trains</vt:lpstr>
      <vt:lpstr> Associated events</vt:lpstr>
      <vt:lpstr>Diapositive 14</vt:lpstr>
      <vt:lpstr>Diapositive 15</vt:lpstr>
      <vt:lpstr>Diapositive 16</vt:lpstr>
      <vt:lpstr>Diapositive 17</vt:lpstr>
      <vt:lpstr> Consequences</vt:lpstr>
      <vt:lpstr>Diapositive 19</vt:lpstr>
      <vt:lpstr> Distribution of victims</vt:lpstr>
      <vt:lpstr> Use of the database</vt:lpstr>
      <vt:lpstr> Analyses allowed by the SDB</vt:lpstr>
      <vt:lpstr>Benchmarking</vt:lpstr>
      <vt:lpstr> Safety Reports</vt:lpstr>
      <vt:lpstr>Diapositive 25</vt:lpstr>
      <vt:lpstr> Focus on trends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 UIC Safety Index</vt:lpstr>
      <vt:lpstr>Diapositive 34</vt:lpstr>
      <vt:lpstr> GIS and webmapping</vt:lpstr>
      <vt:lpstr>Diapositive 36</vt:lpstr>
      <vt:lpstr>Diapositive 37</vt:lpstr>
      <vt:lpstr>Diapositive 38</vt:lpstr>
      <vt:lpstr>Diapositive 39</vt:lpstr>
      <vt:lpstr>Diapositive 40</vt:lpstr>
      <vt:lpstr>Diapositive 41</vt:lpstr>
      <vt:lpstr> Advantages offered by the SDB</vt:lpstr>
      <vt:lpstr>Diapositive 43</vt:lpstr>
    </vt:vector>
  </TitlesOfParts>
  <Company>UIC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UIC Safety Database and Report  Olivier Georger</dc:title>
  <dc:creator>olivie_g</dc:creator>
  <cp:lastModifiedBy>olivie_g</cp:lastModifiedBy>
  <cp:revision>73</cp:revision>
  <dcterms:created xsi:type="dcterms:W3CDTF">2015-10-07T06:51:56Z</dcterms:created>
  <dcterms:modified xsi:type="dcterms:W3CDTF">2015-11-16T11:24:32Z</dcterms:modified>
</cp:coreProperties>
</file>