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notesMasterIdLst>
    <p:notesMasterId r:id="rId21"/>
  </p:notesMasterIdLst>
  <p:handoutMasterIdLst>
    <p:handoutMasterId r:id="rId22"/>
  </p:handoutMasterIdLst>
  <p:sldIdLst>
    <p:sldId id="332" r:id="rId3"/>
    <p:sldId id="363" r:id="rId4"/>
    <p:sldId id="352" r:id="rId5"/>
    <p:sldId id="340" r:id="rId6"/>
    <p:sldId id="256" r:id="rId7"/>
    <p:sldId id="283" r:id="rId8"/>
    <p:sldId id="376" r:id="rId9"/>
    <p:sldId id="377" r:id="rId10"/>
    <p:sldId id="366" r:id="rId11"/>
    <p:sldId id="367" r:id="rId12"/>
    <p:sldId id="368" r:id="rId13"/>
    <p:sldId id="378" r:id="rId14"/>
    <p:sldId id="369" r:id="rId15"/>
    <p:sldId id="370" r:id="rId16"/>
    <p:sldId id="380" r:id="rId17"/>
    <p:sldId id="379" r:id="rId18"/>
    <p:sldId id="375" r:id="rId19"/>
    <p:sldId id="279" r:id="rId20"/>
  </p:sldIdLst>
  <p:sldSz cx="9144000" cy="6858000" type="screen4x3"/>
  <p:notesSz cx="6797675" cy="9926638"/>
  <p:custDataLst>
    <p:tags r:id="rId2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844"/>
    <a:srgbClr val="00B140"/>
    <a:srgbClr val="00968E"/>
    <a:srgbClr val="006272"/>
    <a:srgbClr val="00A5E1"/>
    <a:srgbClr val="141B4D"/>
    <a:srgbClr val="EF3B24"/>
    <a:srgbClr val="FF7500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34" autoAdjust="0"/>
  </p:normalViewPr>
  <p:slideViewPr>
    <p:cSldViewPr snapToGrid="0" showGuides="1">
      <p:cViewPr varScale="1">
        <p:scale>
          <a:sx n="123" d="100"/>
          <a:sy n="123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4" d="100"/>
          <a:sy n="54" d="100"/>
        </p:scale>
        <p:origin x="19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Gibson\Desktop\SPAD%20IFCS%20Report\SPADFactorsAllAnalysis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3901184649216152E-2"/>
          <c:y val="5.0696436917987989E-2"/>
          <c:w val="0.88617134851386825"/>
          <c:h val="0.624343761842603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'10Factors'!$R$23</c:f>
              <c:strCache>
                <c:ptCount val="1"/>
                <c:pt idx="0">
                  <c:v>Passenger (n=197 incidents)</c:v>
                </c:pt>
              </c:strCache>
            </c:strRef>
          </c:tx>
          <c:invertIfNegative val="0"/>
          <c:cat>
            <c:strRef>
              <c:f>'10Factors'!$Q$24:$Q$33</c:f>
              <c:strCache>
                <c:ptCount val="10"/>
                <c:pt idx="0">
                  <c:v>Communications</c:v>
                </c:pt>
                <c:pt idx="1">
                  <c:v>Equipment</c:v>
                </c:pt>
                <c:pt idx="2">
                  <c:v>Information</c:v>
                </c:pt>
                <c:pt idx="3">
                  <c:v>Know./Skills/Exp.</c:v>
                </c:pt>
                <c:pt idx="4">
                  <c:v>Personal</c:v>
                </c:pt>
                <c:pt idx="5">
                  <c:v>Practices/Processes</c:v>
                </c:pt>
                <c:pt idx="6">
                  <c:v>Supervision/Management</c:v>
                </c:pt>
                <c:pt idx="7">
                  <c:v>Teamwork</c:v>
                </c:pt>
                <c:pt idx="8">
                  <c:v>Work environment</c:v>
                </c:pt>
                <c:pt idx="9">
                  <c:v>Workload</c:v>
                </c:pt>
              </c:strCache>
            </c:strRef>
          </c:cat>
          <c:val>
            <c:numRef>
              <c:f>'10Factors'!$R$24:$R$33</c:f>
              <c:numCache>
                <c:formatCode>0%</c:formatCode>
                <c:ptCount val="10"/>
                <c:pt idx="0">
                  <c:v>8.1218274111675121E-2</c:v>
                </c:pt>
                <c:pt idx="1">
                  <c:v>4.5685279187817257E-2</c:v>
                </c:pt>
                <c:pt idx="2">
                  <c:v>0</c:v>
                </c:pt>
                <c:pt idx="3">
                  <c:v>9.1370558375634514E-2</c:v>
                </c:pt>
                <c:pt idx="4">
                  <c:v>0.12182741116751269</c:v>
                </c:pt>
                <c:pt idx="5">
                  <c:v>3.0456852791878174E-2</c:v>
                </c:pt>
                <c:pt idx="6">
                  <c:v>9.1370558375634514E-2</c:v>
                </c:pt>
                <c:pt idx="7">
                  <c:v>1.015228426395939E-2</c:v>
                </c:pt>
                <c:pt idx="8">
                  <c:v>4.060913705583756E-2</c:v>
                </c:pt>
                <c:pt idx="9">
                  <c:v>5.0761421319796954E-2</c:v>
                </c:pt>
              </c:numCache>
            </c:numRef>
          </c:val>
        </c:ser>
        <c:ser>
          <c:idx val="1"/>
          <c:order val="1"/>
          <c:tx>
            <c:strRef>
              <c:f>'10Factors'!$S$23</c:f>
              <c:strCache>
                <c:ptCount val="1"/>
                <c:pt idx="0">
                  <c:v>Freight (n=54 incidents)</c:v>
                </c:pt>
              </c:strCache>
            </c:strRef>
          </c:tx>
          <c:invertIfNegative val="0"/>
          <c:cat>
            <c:strRef>
              <c:f>'10Factors'!$Q$24:$Q$33</c:f>
              <c:strCache>
                <c:ptCount val="10"/>
                <c:pt idx="0">
                  <c:v>Communications</c:v>
                </c:pt>
                <c:pt idx="1">
                  <c:v>Equipment</c:v>
                </c:pt>
                <c:pt idx="2">
                  <c:v>Information</c:v>
                </c:pt>
                <c:pt idx="3">
                  <c:v>Know./Skills/Exp.</c:v>
                </c:pt>
                <c:pt idx="4">
                  <c:v>Personal</c:v>
                </c:pt>
                <c:pt idx="5">
                  <c:v>Practices/Processes</c:v>
                </c:pt>
                <c:pt idx="6">
                  <c:v>Supervision/Management</c:v>
                </c:pt>
                <c:pt idx="7">
                  <c:v>Teamwork</c:v>
                </c:pt>
                <c:pt idx="8">
                  <c:v>Work environment</c:v>
                </c:pt>
                <c:pt idx="9">
                  <c:v>Workload</c:v>
                </c:pt>
              </c:strCache>
            </c:strRef>
          </c:cat>
          <c:val>
            <c:numRef>
              <c:f>'10Factors'!$S$24:$S$33</c:f>
              <c:numCache>
                <c:formatCode>0%</c:formatCode>
                <c:ptCount val="10"/>
                <c:pt idx="0">
                  <c:v>0.12962962962962962</c:v>
                </c:pt>
                <c:pt idx="1">
                  <c:v>0.16666666666666666</c:v>
                </c:pt>
                <c:pt idx="2">
                  <c:v>0</c:v>
                </c:pt>
                <c:pt idx="3">
                  <c:v>0.22222222222222221</c:v>
                </c:pt>
                <c:pt idx="4">
                  <c:v>0.12962962962962962</c:v>
                </c:pt>
                <c:pt idx="5">
                  <c:v>0.1111111111111111</c:v>
                </c:pt>
                <c:pt idx="6">
                  <c:v>0.12962962962962962</c:v>
                </c:pt>
                <c:pt idx="7">
                  <c:v>1.8518518518518517E-2</c:v>
                </c:pt>
                <c:pt idx="8">
                  <c:v>1.8518518518518517E-2</c:v>
                </c:pt>
                <c:pt idx="9">
                  <c:v>9.2592592592592587E-2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619520"/>
        <c:axId val="77099520"/>
      </c:barChart>
      <c:catAx>
        <c:axId val="128619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+mn-lt"/>
              </a:defRPr>
            </a:pPr>
            <a:endParaRPr lang="en-US"/>
          </a:p>
        </c:txPr>
        <c:crossAx val="77099520"/>
        <c:crosses val="autoZero"/>
        <c:auto val="1"/>
        <c:lblAlgn val="ctr"/>
        <c:lblOffset val="100"/>
        <c:noMultiLvlLbl val="0"/>
      </c:catAx>
      <c:valAx>
        <c:axId val="77099520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+mn-lt"/>
              </a:defRPr>
            </a:pPr>
            <a:endParaRPr lang="en-US"/>
          </a:p>
        </c:txPr>
        <c:crossAx val="1286195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945933603005863"/>
          <c:y val="2.8479983705514203E-2"/>
          <c:w val="0.27958494922074578"/>
          <c:h val="0.26958630655304017"/>
        </c:manualLayout>
      </c:layout>
      <c:overlay val="0"/>
      <c:txPr>
        <a:bodyPr/>
        <a:lstStyle/>
        <a:p>
          <a:pPr>
            <a:defRPr>
              <a:latin typeface="+mn-lt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20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4EB462-98FC-4072-8633-C50B2CCEC85C}" type="datetimeFigureOut">
              <a:rPr lang="en-GB" smtClean="0"/>
              <a:t>16/11/2015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C4B86-80E6-4D44-A160-807F12D0930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2916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22AFE-A276-42FB-A93A-B0F7F521EF17}" type="datetimeFigureOut">
              <a:rPr lang="en-GB" smtClean="0"/>
              <a:t>16/11/2015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689CC-6958-4F62-A2B0-6289660D9B2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2268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689CC-6958-4F62-A2B0-6289660D9B22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0789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dirty="0" smtClean="0">
                <a:ea typeface="ＭＳ Ｐゴシック" panose="020B0600070205080204" pitchFamily="34" charset="-128"/>
              </a:rPr>
              <a:t>Bullet 1: We have an opportunity to understand better because we now have a growing database called the Incident Factor Classification System which captures human factors issues related to incidents.</a:t>
            </a:r>
          </a:p>
          <a:p>
            <a:r>
              <a:rPr lang="en-GB" altLang="en-US" dirty="0" smtClean="0">
                <a:ea typeface="ＭＳ Ｐゴシック" panose="020B0600070205080204" pitchFamily="34" charset="-128"/>
              </a:rPr>
              <a:t>Bullet 2: Working with industry to look at both proactive management through training and briefing and reactive management of incidents.</a:t>
            </a:r>
          </a:p>
          <a:p>
            <a:r>
              <a:rPr lang="en-GB" altLang="en-US" dirty="0" smtClean="0">
                <a:ea typeface="ＭＳ Ｐゴシック" panose="020B0600070205080204" pitchFamily="34" charset="-128"/>
              </a:rPr>
              <a:t>Bullet 3: Is what is being done already sufficient, what more can the human factors specialists do for you as support, what are good practices in the industry.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A767433-7584-4BBF-9507-A1062CB44EDA}" type="slidenum">
              <a:rPr lang="en-GB" altLang="en-US"/>
              <a:pPr eaLnBrk="1" hangingPunct="1">
                <a:spcBef>
                  <a:spcPct val="0"/>
                </a:spcBef>
              </a:pPr>
              <a:t>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84622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689CC-6958-4F62-A2B0-6289660D9B22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1253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689CC-6958-4F62-A2B0-6289660D9B22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8803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689CC-6958-4F62-A2B0-6289660D9B22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6474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_n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590000" y="4608000"/>
            <a:ext cx="2250000" cy="2250000"/>
          </a:xfrm>
          <a:prstGeom prst="rect">
            <a:avLst/>
          </a:prstGeom>
          <a:solidFill>
            <a:srgbClr val="141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6894000" y="4608000"/>
            <a:ext cx="2250000" cy="2250000"/>
          </a:xfrm>
          <a:prstGeom prst="rect">
            <a:avLst/>
          </a:prstGeom>
          <a:solidFill>
            <a:srgbClr val="0058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894000" y="2305226"/>
            <a:ext cx="2250000" cy="2250000"/>
          </a:xfrm>
          <a:prstGeom prst="rect">
            <a:avLst/>
          </a:prstGeom>
          <a:solidFill>
            <a:srgbClr val="009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2305226"/>
            <a:ext cx="6840000" cy="2250000"/>
          </a:xfrm>
          <a:prstGeom prst="rect">
            <a:avLst/>
          </a:prstGeom>
          <a:solidFill>
            <a:srgbClr val="00A5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50000" cy="225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0000" y="2700000"/>
            <a:ext cx="6062348" cy="1384995"/>
          </a:xfrm>
        </p:spPr>
        <p:txBody>
          <a:bodyPr anchor="ctr" anchorCtr="0">
            <a:noAutofit/>
          </a:bodyPr>
          <a:lstStyle>
            <a:lvl1pPr algn="l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0000" y="4610452"/>
            <a:ext cx="3600000" cy="555548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75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5125252"/>
            <a:ext cx="3601350" cy="28163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750" b="1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630000"/>
            <a:ext cx="1257333" cy="69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143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ext and Tab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817200"/>
          </a:xfrm>
        </p:spPr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000" y="1620000"/>
            <a:ext cx="2088000" cy="4351338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44000" y="1620000"/>
            <a:ext cx="5688000" cy="4351338"/>
          </a:xfrm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842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ntro and 3 b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612000" y="1620000"/>
            <a:ext cx="7920000" cy="108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612000" y="2835961"/>
            <a:ext cx="1080000" cy="108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1"/>
          </p:nvPr>
        </p:nvSpPr>
        <p:spPr>
          <a:xfrm>
            <a:off x="3320324" y="2835961"/>
            <a:ext cx="1080000" cy="108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2"/>
          </p:nvPr>
        </p:nvSpPr>
        <p:spPr>
          <a:xfrm>
            <a:off x="6012000" y="2835961"/>
            <a:ext cx="1080000" cy="108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12000" y="4002985"/>
            <a:ext cx="2520000" cy="1980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3320324" y="4002985"/>
            <a:ext cx="2520000" cy="1980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012000" y="4002985"/>
            <a:ext cx="2520000" cy="1980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1785039" y="3405810"/>
            <a:ext cx="1363610" cy="510554"/>
          </a:xfrm>
        </p:spPr>
        <p:txBody>
          <a:bodyPr anchor="b" anchorCtr="0"/>
          <a:lstStyle>
            <a:lvl1pPr marL="0" indent="0">
              <a:buFontTx/>
              <a:buNone/>
              <a:defRPr sz="1400"/>
            </a:lvl1pPr>
            <a:lvl2pPr marL="288000" indent="0">
              <a:buFontTx/>
              <a:buNone/>
              <a:defRPr sz="1600"/>
            </a:lvl2pPr>
            <a:lvl3pPr marL="576000" indent="0">
              <a:buFontTx/>
              <a:buNone/>
              <a:defRPr sz="1600"/>
            </a:lvl3pPr>
            <a:lvl4pPr marL="864000" indent="0">
              <a:buFontTx/>
              <a:buNone/>
              <a:defRPr sz="1600"/>
            </a:lvl4pPr>
            <a:lvl5pPr marL="1152000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476714" y="3405810"/>
            <a:ext cx="1363610" cy="510554"/>
          </a:xfrm>
        </p:spPr>
        <p:txBody>
          <a:bodyPr anchor="b" anchorCtr="0"/>
          <a:lstStyle>
            <a:lvl1pPr marL="0" indent="0">
              <a:buFontTx/>
              <a:buNone/>
              <a:defRPr sz="1400"/>
            </a:lvl1pPr>
            <a:lvl2pPr marL="288000" indent="0">
              <a:buFontTx/>
              <a:buNone/>
              <a:defRPr sz="1600"/>
            </a:lvl2pPr>
            <a:lvl3pPr marL="576000" indent="0">
              <a:buFontTx/>
              <a:buNone/>
              <a:defRPr sz="1600"/>
            </a:lvl3pPr>
            <a:lvl4pPr marL="864000" indent="0">
              <a:buFontTx/>
              <a:buNone/>
              <a:defRPr sz="1600"/>
            </a:lvl4pPr>
            <a:lvl5pPr marL="1152000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7168390" y="3405810"/>
            <a:ext cx="1363610" cy="510554"/>
          </a:xfrm>
        </p:spPr>
        <p:txBody>
          <a:bodyPr anchor="b" anchorCtr="0"/>
          <a:lstStyle>
            <a:lvl1pPr marL="0" indent="0">
              <a:buFontTx/>
              <a:buNone/>
              <a:defRPr sz="1400"/>
            </a:lvl1pPr>
            <a:lvl2pPr marL="288000" indent="0">
              <a:buFontTx/>
              <a:buNone/>
              <a:defRPr sz="1600"/>
            </a:lvl2pPr>
            <a:lvl3pPr marL="576000" indent="0">
              <a:buFontTx/>
              <a:buNone/>
              <a:defRPr sz="1600"/>
            </a:lvl3pPr>
            <a:lvl4pPr marL="864000" indent="0">
              <a:buFontTx/>
              <a:buNone/>
              <a:defRPr sz="1600"/>
            </a:lvl4pPr>
            <a:lvl5pPr marL="1152000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0229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Intro and 6 b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612000" y="1620000"/>
            <a:ext cx="7920000" cy="540104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600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612000" y="2231791"/>
            <a:ext cx="900000" cy="90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1"/>
          </p:nvPr>
        </p:nvSpPr>
        <p:spPr>
          <a:xfrm>
            <a:off x="3305588" y="2231791"/>
            <a:ext cx="900000" cy="90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2"/>
          </p:nvPr>
        </p:nvSpPr>
        <p:spPr>
          <a:xfrm>
            <a:off x="5997600" y="2231791"/>
            <a:ext cx="900000" cy="90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591969" y="2231791"/>
            <a:ext cx="1636649" cy="1808092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12000" y="3206359"/>
            <a:ext cx="883351" cy="842178"/>
          </a:xfrm>
        </p:spPr>
        <p:txBody>
          <a:bodyPr anchor="t" anchorCtr="0"/>
          <a:lstStyle>
            <a:lvl1pPr marL="0" indent="0">
              <a:buFontTx/>
              <a:buNone/>
              <a:defRPr sz="1200"/>
            </a:lvl1pPr>
            <a:lvl2pPr marL="288000" indent="0">
              <a:buFontTx/>
              <a:buNone/>
              <a:defRPr sz="1600"/>
            </a:lvl2pPr>
            <a:lvl3pPr marL="576000" indent="0">
              <a:buFontTx/>
              <a:buNone/>
              <a:defRPr sz="1600"/>
            </a:lvl3pPr>
            <a:lvl4pPr marL="864000" indent="0">
              <a:buFontTx/>
              <a:buNone/>
              <a:defRPr sz="1600"/>
            </a:lvl4pPr>
            <a:lvl5pPr marL="1152000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Content Placeholder 3"/>
          <p:cNvSpPr>
            <a:spLocks noGrp="1"/>
          </p:cNvSpPr>
          <p:nvPr>
            <p:ph sz="half" idx="19"/>
          </p:nvPr>
        </p:nvSpPr>
        <p:spPr>
          <a:xfrm>
            <a:off x="612000" y="4166608"/>
            <a:ext cx="900000" cy="90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3"/>
          <p:cNvSpPr>
            <a:spLocks noGrp="1"/>
          </p:cNvSpPr>
          <p:nvPr>
            <p:ph sz="half" idx="20"/>
          </p:nvPr>
        </p:nvSpPr>
        <p:spPr>
          <a:xfrm>
            <a:off x="3305588" y="4166608"/>
            <a:ext cx="900000" cy="90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Content Placeholder 3"/>
          <p:cNvSpPr>
            <a:spLocks noGrp="1"/>
          </p:cNvSpPr>
          <p:nvPr>
            <p:ph sz="half" idx="21"/>
          </p:nvPr>
        </p:nvSpPr>
        <p:spPr>
          <a:xfrm>
            <a:off x="5997600" y="4166608"/>
            <a:ext cx="900000" cy="90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0"/>
          <p:cNvSpPr>
            <a:spLocks noGrp="1"/>
          </p:cNvSpPr>
          <p:nvPr>
            <p:ph type="body" sz="quarter" idx="22"/>
          </p:nvPr>
        </p:nvSpPr>
        <p:spPr>
          <a:xfrm>
            <a:off x="1591969" y="4166608"/>
            <a:ext cx="1636649" cy="1843251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7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612000" y="5141177"/>
            <a:ext cx="883351" cy="868682"/>
          </a:xfrm>
        </p:spPr>
        <p:txBody>
          <a:bodyPr anchor="t" anchorCtr="0"/>
          <a:lstStyle>
            <a:lvl1pPr marL="0" indent="0">
              <a:buFontTx/>
              <a:buNone/>
              <a:defRPr sz="1200"/>
            </a:lvl1pPr>
            <a:lvl2pPr marL="288000" indent="0">
              <a:buFontTx/>
              <a:buNone/>
              <a:defRPr sz="1600"/>
            </a:lvl2pPr>
            <a:lvl3pPr marL="576000" indent="0">
              <a:buFontTx/>
              <a:buNone/>
              <a:defRPr sz="1600"/>
            </a:lvl3pPr>
            <a:lvl4pPr marL="864000" indent="0">
              <a:buFontTx/>
              <a:buNone/>
              <a:defRPr sz="1600"/>
            </a:lvl4pPr>
            <a:lvl5pPr marL="1152000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Text Placeholder 10"/>
          <p:cNvSpPr>
            <a:spLocks noGrp="1"/>
          </p:cNvSpPr>
          <p:nvPr>
            <p:ph type="body" sz="quarter" idx="24"/>
          </p:nvPr>
        </p:nvSpPr>
        <p:spPr>
          <a:xfrm>
            <a:off x="4284000" y="4166608"/>
            <a:ext cx="1636649" cy="1843251"/>
          </a:xfrm>
        </p:spPr>
        <p:txBody>
          <a:bodyPr/>
          <a:lstStyle>
            <a:lvl1pPr rtl="0">
              <a:defRPr sz="1200"/>
            </a:lvl1pPr>
            <a:lvl2pPr rtl="0"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9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3305588" y="5141177"/>
            <a:ext cx="883351" cy="868682"/>
          </a:xfrm>
        </p:spPr>
        <p:txBody>
          <a:bodyPr anchor="t" anchorCtr="0"/>
          <a:lstStyle>
            <a:lvl1pPr marL="0" indent="0" rtl="0">
              <a:buFontTx/>
              <a:buNone/>
              <a:defRPr sz="1200"/>
            </a:lvl1pPr>
            <a:lvl2pPr marL="288000" indent="0">
              <a:buFontTx/>
              <a:buNone/>
              <a:defRPr sz="1600"/>
            </a:lvl2pPr>
            <a:lvl3pPr marL="576000" indent="0">
              <a:buFontTx/>
              <a:buNone/>
              <a:defRPr sz="1600"/>
            </a:lvl3pPr>
            <a:lvl4pPr marL="864000" indent="0">
              <a:buFontTx/>
              <a:buNone/>
              <a:defRPr sz="1600"/>
            </a:lvl4pPr>
            <a:lvl5pPr marL="1152000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Text Placeholder 10"/>
          <p:cNvSpPr>
            <a:spLocks noGrp="1"/>
          </p:cNvSpPr>
          <p:nvPr>
            <p:ph type="body" sz="quarter" idx="26"/>
          </p:nvPr>
        </p:nvSpPr>
        <p:spPr>
          <a:xfrm>
            <a:off x="6976800" y="4166608"/>
            <a:ext cx="1636649" cy="1843251"/>
          </a:xfrm>
        </p:spPr>
        <p:txBody>
          <a:bodyPr/>
          <a:lstStyle>
            <a:lvl1pPr rtl="0">
              <a:defRPr sz="1200"/>
            </a:lvl1pPr>
            <a:lvl2pPr rtl="0"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27"/>
          </p:nvPr>
        </p:nvSpPr>
        <p:spPr>
          <a:xfrm>
            <a:off x="5997600" y="5141177"/>
            <a:ext cx="883351" cy="868682"/>
          </a:xfrm>
        </p:spPr>
        <p:txBody>
          <a:bodyPr anchor="t" anchorCtr="0"/>
          <a:lstStyle>
            <a:lvl1pPr marL="0" indent="0" rtl="0">
              <a:buFontTx/>
              <a:buNone/>
              <a:defRPr sz="1200"/>
            </a:lvl1pPr>
            <a:lvl2pPr marL="288000" indent="0">
              <a:buFontTx/>
              <a:buNone/>
              <a:defRPr sz="1600"/>
            </a:lvl2pPr>
            <a:lvl3pPr marL="576000" indent="0">
              <a:buFontTx/>
              <a:buNone/>
              <a:defRPr sz="1600"/>
            </a:lvl3pPr>
            <a:lvl4pPr marL="864000" indent="0">
              <a:buFontTx/>
              <a:buNone/>
              <a:defRPr sz="1600"/>
            </a:lvl4pPr>
            <a:lvl5pPr marL="1152000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Text Placeholder 10"/>
          <p:cNvSpPr>
            <a:spLocks noGrp="1"/>
          </p:cNvSpPr>
          <p:nvPr>
            <p:ph type="body" sz="quarter" idx="28"/>
          </p:nvPr>
        </p:nvSpPr>
        <p:spPr>
          <a:xfrm>
            <a:off x="4284000" y="2231791"/>
            <a:ext cx="1636649" cy="1843251"/>
          </a:xfrm>
        </p:spPr>
        <p:txBody>
          <a:bodyPr/>
          <a:lstStyle>
            <a:lvl1pPr rtl="0">
              <a:defRPr sz="1200"/>
            </a:lvl1pPr>
            <a:lvl2pPr rtl="0"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3" name="Text Placeholder 15"/>
          <p:cNvSpPr>
            <a:spLocks noGrp="1"/>
          </p:cNvSpPr>
          <p:nvPr>
            <p:ph type="body" sz="quarter" idx="29"/>
          </p:nvPr>
        </p:nvSpPr>
        <p:spPr>
          <a:xfrm>
            <a:off x="3305588" y="3206360"/>
            <a:ext cx="883351" cy="868682"/>
          </a:xfrm>
        </p:spPr>
        <p:txBody>
          <a:bodyPr anchor="t" anchorCtr="0"/>
          <a:lstStyle>
            <a:lvl1pPr marL="0" indent="0" rtl="0">
              <a:buFontTx/>
              <a:buNone/>
              <a:defRPr sz="1200"/>
            </a:lvl1pPr>
            <a:lvl2pPr marL="288000" indent="0">
              <a:buFontTx/>
              <a:buNone/>
              <a:defRPr sz="1600"/>
            </a:lvl2pPr>
            <a:lvl3pPr marL="576000" indent="0">
              <a:buFontTx/>
              <a:buNone/>
              <a:defRPr sz="1600"/>
            </a:lvl3pPr>
            <a:lvl4pPr marL="864000" indent="0">
              <a:buFontTx/>
              <a:buNone/>
              <a:defRPr sz="1600"/>
            </a:lvl4pPr>
            <a:lvl5pPr marL="1152000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4" name="Text Placeholder 10"/>
          <p:cNvSpPr>
            <a:spLocks noGrp="1"/>
          </p:cNvSpPr>
          <p:nvPr>
            <p:ph type="body" sz="quarter" idx="30"/>
          </p:nvPr>
        </p:nvSpPr>
        <p:spPr>
          <a:xfrm>
            <a:off x="6976800" y="2231791"/>
            <a:ext cx="1636649" cy="1843251"/>
          </a:xfrm>
        </p:spPr>
        <p:txBody>
          <a:bodyPr/>
          <a:lstStyle>
            <a:lvl1pPr rtl="0">
              <a:defRPr sz="1200"/>
            </a:lvl1pPr>
            <a:lvl2pPr rtl="0"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5" name="Text Placeholder 15"/>
          <p:cNvSpPr>
            <a:spLocks noGrp="1"/>
          </p:cNvSpPr>
          <p:nvPr>
            <p:ph type="body" sz="quarter" idx="31"/>
          </p:nvPr>
        </p:nvSpPr>
        <p:spPr>
          <a:xfrm>
            <a:off x="5997600" y="3206360"/>
            <a:ext cx="883351" cy="868682"/>
          </a:xfrm>
        </p:spPr>
        <p:txBody>
          <a:bodyPr anchor="t" anchorCtr="0"/>
          <a:lstStyle>
            <a:lvl1pPr marL="0" indent="0" rtl="0">
              <a:buFontTx/>
              <a:buNone/>
              <a:defRPr sz="1200"/>
            </a:lvl1pPr>
            <a:lvl2pPr marL="288000" indent="0">
              <a:buFontTx/>
              <a:buNone/>
              <a:defRPr sz="1600"/>
            </a:lvl2pPr>
            <a:lvl3pPr marL="576000" indent="0">
              <a:buFontTx/>
              <a:buNone/>
              <a:defRPr sz="1600"/>
            </a:lvl3pPr>
            <a:lvl4pPr marL="864000" indent="0">
              <a:buFontTx/>
              <a:buNone/>
              <a:defRPr sz="1600"/>
            </a:lvl4pPr>
            <a:lvl5pPr marL="1152000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8192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le + Sub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413843"/>
          </a:xfrm>
        </p:spPr>
        <p:txBody>
          <a:bodyPr>
            <a:noAutofit/>
          </a:bodyPr>
          <a:lstStyle>
            <a:lvl1pPr>
              <a:defRPr>
                <a:solidFill>
                  <a:srgbClr val="141B4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775" y="874643"/>
            <a:ext cx="7918450" cy="420826"/>
          </a:xfr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400" b="1">
                <a:solidFill>
                  <a:schemeClr val="tx1"/>
                </a:solidFill>
              </a:defRPr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12775" y="1620000"/>
            <a:ext cx="7918450" cy="4352400"/>
          </a:xfrm>
        </p:spPr>
        <p:txBody>
          <a:bodyPr>
            <a:noAutofit/>
          </a:bodyPr>
          <a:lstStyle>
            <a:lvl1pPr marL="0" indent="0">
              <a:spcAft>
                <a:spcPts val="1200"/>
              </a:spcAft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84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le + Subtitle +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413843"/>
          </a:xfrm>
        </p:spPr>
        <p:txBody>
          <a:bodyPr>
            <a:noAutofit/>
          </a:bodyPr>
          <a:lstStyle>
            <a:lvl1pPr>
              <a:defRPr>
                <a:solidFill>
                  <a:srgbClr val="141B4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775" y="874643"/>
            <a:ext cx="7918450" cy="420826"/>
          </a:xfr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400" b="1">
                <a:solidFill>
                  <a:schemeClr val="tx1"/>
                </a:solidFill>
              </a:defRPr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12775" y="1620000"/>
            <a:ext cx="7918450" cy="4352400"/>
          </a:xfrm>
        </p:spPr>
        <p:txBody>
          <a:bodyPr>
            <a:noAutofit/>
          </a:bodyPr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6537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le + Subtitle +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413843"/>
          </a:xfrm>
        </p:spPr>
        <p:txBody>
          <a:bodyPr>
            <a:noAutofit/>
          </a:bodyPr>
          <a:lstStyle>
            <a:lvl1pPr>
              <a:defRPr>
                <a:solidFill>
                  <a:srgbClr val="141B4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775" y="874643"/>
            <a:ext cx="7918450" cy="420826"/>
          </a:xfr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400" b="1">
                <a:solidFill>
                  <a:schemeClr val="tx1"/>
                </a:solidFill>
              </a:defRPr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12775" y="1620000"/>
            <a:ext cx="3888000" cy="4352400"/>
          </a:xfrm>
        </p:spPr>
        <p:txBody>
          <a:bodyPr>
            <a:noAutofit/>
          </a:bodyPr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4643225" y="1620000"/>
            <a:ext cx="3888000" cy="4352400"/>
          </a:xfrm>
        </p:spPr>
        <p:txBody>
          <a:bodyPr>
            <a:noAutofit/>
          </a:bodyPr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60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le + Subtitle + Text + Obje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413843"/>
          </a:xfrm>
        </p:spPr>
        <p:txBody>
          <a:bodyPr>
            <a:noAutofit/>
          </a:bodyPr>
          <a:lstStyle>
            <a:lvl1pPr>
              <a:defRPr>
                <a:solidFill>
                  <a:srgbClr val="141B4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775" y="874643"/>
            <a:ext cx="7918450" cy="420826"/>
          </a:xfr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400" b="1">
                <a:solidFill>
                  <a:schemeClr val="tx1"/>
                </a:solidFill>
              </a:defRPr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12775" y="1620000"/>
            <a:ext cx="3888000" cy="4352400"/>
          </a:xfrm>
        </p:spPr>
        <p:txBody>
          <a:bodyPr>
            <a:noAutofit/>
          </a:bodyPr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643225" y="1620000"/>
            <a:ext cx="3888000" cy="4351338"/>
          </a:xfrm>
        </p:spPr>
        <p:txBody>
          <a:bodyPr>
            <a:noAutofit/>
          </a:bodyPr>
          <a:lstStyle>
            <a:lvl1pPr marL="0" indent="0">
              <a:spcAft>
                <a:spcPts val="1200"/>
              </a:spcAft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7590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le + Subtitle + Text + Obje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413843"/>
          </a:xfrm>
        </p:spPr>
        <p:txBody>
          <a:bodyPr>
            <a:noAutofit/>
          </a:bodyPr>
          <a:lstStyle>
            <a:lvl1pPr>
              <a:defRPr>
                <a:solidFill>
                  <a:srgbClr val="141B4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775" y="874643"/>
            <a:ext cx="7918450" cy="420826"/>
          </a:xfr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400" b="1">
                <a:solidFill>
                  <a:schemeClr val="tx1"/>
                </a:solidFill>
              </a:defRPr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12775" y="1620000"/>
            <a:ext cx="7918450" cy="2124000"/>
          </a:xfrm>
        </p:spPr>
        <p:txBody>
          <a:bodyPr>
            <a:noAutofit/>
          </a:bodyPr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12000" y="3855600"/>
            <a:ext cx="7919225" cy="2124000"/>
          </a:xfrm>
        </p:spPr>
        <p:txBody>
          <a:bodyPr>
            <a:noAutofit/>
          </a:bodyPr>
          <a:lstStyle>
            <a:lvl1pPr marL="0" indent="0">
              <a:spcAft>
                <a:spcPts val="1200"/>
              </a:spcAft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6818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le + Subtitle + Text + Objec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413843"/>
          </a:xfrm>
        </p:spPr>
        <p:txBody>
          <a:bodyPr>
            <a:noAutofit/>
          </a:bodyPr>
          <a:lstStyle>
            <a:lvl1pPr>
              <a:defRPr>
                <a:solidFill>
                  <a:srgbClr val="141B4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775" y="874643"/>
            <a:ext cx="7918450" cy="420826"/>
          </a:xfr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400" b="1">
                <a:solidFill>
                  <a:srgbClr val="141B4D"/>
                </a:solidFill>
              </a:defRPr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612000" y="1620000"/>
            <a:ext cx="7920000" cy="108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612000" y="2835961"/>
            <a:ext cx="7920000" cy="3168000"/>
          </a:xfrm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268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le + Subtitle + Text + Objec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413843"/>
          </a:xfrm>
        </p:spPr>
        <p:txBody>
          <a:bodyPr>
            <a:noAutofit/>
          </a:bodyPr>
          <a:lstStyle>
            <a:lvl1pPr>
              <a:defRPr>
                <a:solidFill>
                  <a:srgbClr val="141B4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775" y="874643"/>
            <a:ext cx="7918450" cy="420826"/>
          </a:xfr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400" b="1">
                <a:solidFill>
                  <a:srgbClr val="141B4D"/>
                </a:solidFill>
              </a:defRPr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612000" y="1620000"/>
            <a:ext cx="2088000" cy="4351338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2844000" y="1620000"/>
            <a:ext cx="5688000" cy="4351338"/>
          </a:xfrm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7907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fixed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590000" y="4608000"/>
            <a:ext cx="2250000" cy="2250000"/>
          </a:xfrm>
          <a:prstGeom prst="rect">
            <a:avLst/>
          </a:prstGeom>
          <a:solidFill>
            <a:srgbClr val="141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2305226"/>
            <a:ext cx="6840000" cy="2250000"/>
          </a:xfrm>
          <a:prstGeom prst="rect">
            <a:avLst/>
          </a:prstGeom>
          <a:solidFill>
            <a:srgbClr val="00A5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50000" cy="225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0000" y="2700000"/>
            <a:ext cx="6062348" cy="1384995"/>
          </a:xfrm>
        </p:spPr>
        <p:txBody>
          <a:bodyPr anchor="ctr" anchorCtr="0">
            <a:noAutofit/>
          </a:bodyPr>
          <a:lstStyle>
            <a:lvl1pPr algn="l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0000" y="4610452"/>
            <a:ext cx="3600000" cy="555548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75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5125252"/>
            <a:ext cx="3601350" cy="28163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750" b="1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630000"/>
            <a:ext cx="1257333" cy="698400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6894000" y="4608000"/>
            <a:ext cx="2250000" cy="2250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8916" t="-80923" r="-11380" b="-19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6894000" y="2305226"/>
            <a:ext cx="2250000" cy="225000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56" b="-4975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9402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12775" y="450850"/>
            <a:ext cx="7920000" cy="5519738"/>
          </a:xfrm>
          <a:solidFill>
            <a:schemeClr val="bg1"/>
          </a:solidFill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4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0" indent="0">
              <a:buFontTx/>
              <a:buNone/>
              <a:defRPr sz="2400"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806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590000" y="4610452"/>
            <a:ext cx="2250000" cy="2250000"/>
          </a:xfrm>
          <a:prstGeom prst="rect">
            <a:avLst/>
          </a:prstGeom>
          <a:solidFill>
            <a:srgbClr val="141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6909130" y="4610452"/>
            <a:ext cx="2250000" cy="2250000"/>
          </a:xfrm>
          <a:prstGeom prst="rect">
            <a:avLst/>
          </a:prstGeom>
          <a:solidFill>
            <a:srgbClr val="0058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909130" y="2305226"/>
            <a:ext cx="2250000" cy="2250000"/>
          </a:xfrm>
          <a:prstGeom prst="rect">
            <a:avLst/>
          </a:prstGeom>
          <a:solidFill>
            <a:srgbClr val="009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2305226"/>
            <a:ext cx="6840000" cy="2250000"/>
          </a:xfrm>
          <a:prstGeom prst="rect">
            <a:avLst/>
          </a:prstGeom>
          <a:solidFill>
            <a:srgbClr val="00A5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50000" cy="225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0000" y="2700000"/>
            <a:ext cx="6062348" cy="1384995"/>
          </a:xfrm>
        </p:spPr>
        <p:txBody>
          <a:bodyPr anchor="ctr" anchorCtr="0">
            <a:noAutofit/>
          </a:bodyPr>
          <a:lstStyle>
            <a:lvl1pPr algn="l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2329565" y="0"/>
            <a:ext cx="2250000" cy="2250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000" y="6336000"/>
            <a:ext cx="252000" cy="252000"/>
          </a:xfrm>
        </p:spPr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4673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/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590000" y="4610452"/>
            <a:ext cx="2250000" cy="2250000"/>
          </a:xfrm>
          <a:prstGeom prst="rect">
            <a:avLst/>
          </a:prstGeom>
          <a:solidFill>
            <a:srgbClr val="141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6909130" y="4610452"/>
            <a:ext cx="2250000" cy="2250000"/>
          </a:xfrm>
          <a:prstGeom prst="rect">
            <a:avLst/>
          </a:prstGeom>
          <a:solidFill>
            <a:srgbClr val="0058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2305226"/>
            <a:ext cx="9144000" cy="2250000"/>
          </a:xfrm>
          <a:prstGeom prst="rect">
            <a:avLst/>
          </a:prstGeom>
          <a:solidFill>
            <a:srgbClr val="00A5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50000" cy="225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2000" y="2890226"/>
            <a:ext cx="7920000" cy="1080000"/>
          </a:xfrm>
        </p:spPr>
        <p:txBody>
          <a:bodyPr anchor="ctr" anchorCtr="1">
            <a:noAutofit/>
          </a:bodyPr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2329565" y="0"/>
            <a:ext cx="2250000" cy="2250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4611757"/>
            <a:ext cx="4520870" cy="225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4659130" y="0"/>
            <a:ext cx="4500000" cy="2250000"/>
          </a:xfrm>
          <a:prstGeom prst="rect">
            <a:avLst/>
          </a:prstGeom>
          <a:solidFill>
            <a:srgbClr val="00B1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7127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13469-3238-400D-BD2A-B4BB7F10BF46}" type="slidenum">
              <a:rPr lang="en-GB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499921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-foot.jpg                                                   0007E47Apugsly                         C10B7EE8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643688"/>
            <a:ext cx="88392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928803"/>
            <a:ext cx="7772400" cy="928694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GB" sz="2800" b="1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3857628"/>
            <a:ext cx="6400800" cy="785818"/>
          </a:xfrm>
        </p:spPr>
        <p:txBody>
          <a:bodyPr>
            <a:normAutofit/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None/>
              <a:defRPr lang="en-GB" sz="2400" b="1" kern="12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00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48FB4-9E41-4A09-A878-5602478F63D5}" type="datetime1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9AD6D-C452-4EFF-AFF8-CC5B3CA2AAF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31234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pt-bgd-02.jpg                                                 002532FCpugsly                         C10B7EE8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43000"/>
            <a:ext cx="8839200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928803"/>
            <a:ext cx="7772400" cy="1143008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GB" sz="2800" b="1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3857628"/>
            <a:ext cx="6400800" cy="785818"/>
          </a:xfrm>
        </p:spPr>
        <p:txBody>
          <a:bodyPr>
            <a:normAutofit/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None/>
              <a:defRPr lang="en-GB" sz="2400" b="1" kern="120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2393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041D3-3BDE-49B6-AE95-5934D1EBD995}" type="datetime1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FC3F0-C2C9-461D-B00B-2ACECFA6625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62249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pt-bgd-02.jpg                                                 002532FCpugsly                         C10B7EE8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43000"/>
            <a:ext cx="8839200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724A2-1891-4DE3-9E81-FFF8433B9768}" type="datetime1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B86EE-D211-4F32-93E0-2539F71431D8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2922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7143800" cy="725470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89FBC-AF51-4069-975F-A2C2E2CA50DA}" type="datetime1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B804B-C434-48CB-8F64-6E5D07EC9D5F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37676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Blu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ppt-bgd-02.jpg                                                 002532FCpugsly                         C10B7EE8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43000"/>
            <a:ext cx="8839200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7143800" cy="725470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3082D-EF9A-48BC-A7C0-374C66B82430}" type="datetime1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328328-0DC6-4A25-B4FF-314DCDD9C0AE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864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add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590000" y="4608000"/>
            <a:ext cx="2250000" cy="2250000"/>
          </a:xfrm>
          <a:prstGeom prst="rect">
            <a:avLst/>
          </a:prstGeom>
          <a:solidFill>
            <a:srgbClr val="141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2305226"/>
            <a:ext cx="6840000" cy="2250000"/>
          </a:xfrm>
          <a:prstGeom prst="rect">
            <a:avLst/>
          </a:prstGeom>
          <a:solidFill>
            <a:srgbClr val="00A5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50000" cy="225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0000" y="2700000"/>
            <a:ext cx="6062348" cy="1384995"/>
          </a:xfrm>
        </p:spPr>
        <p:txBody>
          <a:bodyPr anchor="ctr" anchorCtr="0">
            <a:noAutofit/>
          </a:bodyPr>
          <a:lstStyle>
            <a:lvl1pPr algn="l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0000" y="4610452"/>
            <a:ext cx="3600000" cy="555548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75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5125252"/>
            <a:ext cx="3601350" cy="28163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750" b="1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630000"/>
            <a:ext cx="1257333" cy="6984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3" hasCustomPrompt="1"/>
          </p:nvPr>
        </p:nvSpPr>
        <p:spPr>
          <a:xfrm>
            <a:off x="6894000" y="2305049"/>
            <a:ext cx="2250000" cy="2250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Image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6894000" y="4608513"/>
            <a:ext cx="2250000" cy="2250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6706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 Blu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ppt-bgd-02.jpg                                                 002532FCpugsly                         C10B7EE8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43000"/>
            <a:ext cx="8839200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Grp="1" noChangeArrowheads="1"/>
          </p:cNvSpPr>
          <p:nvPr/>
        </p:nvSpPr>
        <p:spPr bwMode="auto">
          <a:xfrm>
            <a:off x="304800" y="2819400"/>
            <a:ext cx="51816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b="1" dirty="0" smtClean="0">
                <a:solidFill>
                  <a:prstClr val="white"/>
                </a:solidFill>
              </a:rPr>
              <a:t>www.rssb.co.uk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7143800" cy="725470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DAC6B-CE4B-4E3C-A5C8-A5CD42BEEB17}" type="datetime1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C1F946-A24E-4250-A825-A1503845079F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8047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857390"/>
            <a:ext cx="3286125" cy="371475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3643313" y="1428750"/>
            <a:ext cx="5214937" cy="4500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B5BBC-1945-474C-A7E7-9E4190FB441D}" type="datetime1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0F44A37-3C3B-4B5E-9989-0A0C7BB634E0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94745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Bulle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ppt-bgd-02.jpg                                                 002532FCpugsly                         C10B7EE8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43000"/>
            <a:ext cx="8839200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857390"/>
            <a:ext cx="3286125" cy="3714750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3643313" y="1428750"/>
            <a:ext cx="5214937" cy="4500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74492-AD66-4D73-AC7C-2251AA5F3969}" type="datetime1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207ECB04-75DF-4EAB-B941-E9F781DA4451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8731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13469-3238-400D-BD2A-B4BB7F10BF46}" type="slidenum">
              <a:rPr lang="en-GB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50391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_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413843"/>
          </a:xfrm>
        </p:spPr>
        <p:txBody>
          <a:bodyPr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775" y="874643"/>
            <a:ext cx="7918450" cy="420826"/>
          </a:xfr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400" b="1">
                <a:solidFill>
                  <a:schemeClr val="tx2"/>
                </a:solidFill>
              </a:defRPr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612775" y="3600000"/>
            <a:ext cx="1728000" cy="1728000"/>
          </a:xfrm>
          <a:solidFill>
            <a:srgbClr val="00968E"/>
          </a:solidFill>
          <a:ln>
            <a:noFill/>
          </a:ln>
        </p:spPr>
        <p:txBody>
          <a:bodyPr lIns="144000" tIns="144000" rIns="144000" bIns="144000">
            <a:noAutofit/>
          </a:bodyPr>
          <a:lstStyle>
            <a:lvl1pPr marL="144000" indent="-144000"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</a:defRPr>
            </a:lvl1pPr>
            <a:lvl2pPr marL="360000" indent="-144000">
              <a:buFont typeface="Calibri" panose="020F0502020204030204" pitchFamily="34" charset="0"/>
              <a:buChar char="‒"/>
              <a:defRPr sz="1400">
                <a:solidFill>
                  <a:schemeClr val="bg1"/>
                </a:solidFill>
              </a:defRPr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674800" y="3600000"/>
            <a:ext cx="1728000" cy="1728000"/>
          </a:xfrm>
          <a:solidFill>
            <a:srgbClr val="00B140"/>
          </a:solidFill>
          <a:ln>
            <a:noFill/>
          </a:ln>
        </p:spPr>
        <p:txBody>
          <a:bodyPr lIns="144000" tIns="144000" rIns="144000" bIns="144000">
            <a:noAutofit/>
          </a:bodyPr>
          <a:lstStyle>
            <a:lvl1pPr marL="144000" indent="-144000"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</a:defRPr>
            </a:lvl1pPr>
            <a:lvl2pPr marL="360000" indent="-144000">
              <a:buFont typeface="Calibri" panose="020F0502020204030204" pitchFamily="34" charset="0"/>
              <a:buChar char="‒"/>
              <a:defRPr sz="1400">
                <a:solidFill>
                  <a:schemeClr val="bg1"/>
                </a:solidFill>
              </a:defRPr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741200" y="3600000"/>
            <a:ext cx="1728000" cy="1728000"/>
          </a:xfrm>
          <a:solidFill>
            <a:schemeClr val="accent1"/>
          </a:solidFill>
          <a:ln>
            <a:noFill/>
          </a:ln>
        </p:spPr>
        <p:txBody>
          <a:bodyPr lIns="144000" tIns="144000" rIns="144000" bIns="144000">
            <a:noAutofit/>
          </a:bodyPr>
          <a:lstStyle>
            <a:lvl1pPr marL="144000" indent="-144000"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</a:defRPr>
            </a:lvl1pPr>
            <a:lvl2pPr marL="360000" indent="-144000">
              <a:buFont typeface="Calibri" panose="020F0502020204030204" pitchFamily="34" charset="0"/>
              <a:buChar char="‒"/>
              <a:defRPr sz="1400">
                <a:solidFill>
                  <a:schemeClr val="bg1"/>
                </a:solidFill>
              </a:defRPr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6803225" y="3600000"/>
            <a:ext cx="1728000" cy="1728000"/>
          </a:xfrm>
          <a:solidFill>
            <a:srgbClr val="00A5E1"/>
          </a:solidFill>
          <a:ln>
            <a:noFill/>
          </a:ln>
        </p:spPr>
        <p:txBody>
          <a:bodyPr lIns="144000" tIns="144000" rIns="144000" bIns="144000">
            <a:noAutofit/>
          </a:bodyPr>
          <a:lstStyle>
            <a:lvl1pPr marL="144000" indent="-144000"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</a:defRPr>
            </a:lvl1pPr>
            <a:lvl2pPr marL="360000" indent="-144000">
              <a:buFont typeface="Calibri" panose="020F0502020204030204" pitchFamily="34" charset="0"/>
              <a:buChar char="‒"/>
              <a:defRPr sz="1400">
                <a:solidFill>
                  <a:schemeClr val="bg1"/>
                </a:solidFill>
              </a:defRPr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22" hasCustomPrompt="1"/>
          </p:nvPr>
        </p:nvSpPr>
        <p:spPr>
          <a:xfrm>
            <a:off x="612000" y="1836000"/>
            <a:ext cx="1728000" cy="1728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Image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3" hasCustomPrompt="1"/>
          </p:nvPr>
        </p:nvSpPr>
        <p:spPr>
          <a:xfrm>
            <a:off x="2674800" y="1836000"/>
            <a:ext cx="1728000" cy="1728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Image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4" hasCustomPrompt="1"/>
          </p:nvPr>
        </p:nvSpPr>
        <p:spPr>
          <a:xfrm>
            <a:off x="4741200" y="1836000"/>
            <a:ext cx="1728000" cy="1728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Image</a:t>
            </a:r>
            <a:endParaRPr lang="en-GB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25" hasCustomPrompt="1"/>
          </p:nvPr>
        </p:nvSpPr>
        <p:spPr>
          <a:xfrm>
            <a:off x="6804000" y="1836000"/>
            <a:ext cx="1728000" cy="1728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 sz="1400" baseline="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5357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1pPr marL="0" indent="0">
              <a:spcAft>
                <a:spcPts val="1200"/>
              </a:spcAft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672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4153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000" y="1620000"/>
            <a:ext cx="3886200" cy="4351338"/>
          </a:xfrm>
        </p:spPr>
        <p:txBody>
          <a:bodyPr>
            <a:noAutofit/>
          </a:bodyPr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20000"/>
            <a:ext cx="3886200" cy="4351338"/>
          </a:xfrm>
        </p:spPr>
        <p:txBody>
          <a:bodyPr>
            <a:noAutofit/>
          </a:bodyPr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0439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itle and image/chart/obje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000" y="1620000"/>
            <a:ext cx="7920000" cy="2124000"/>
          </a:xfrm>
        </p:spPr>
        <p:txBody>
          <a:bodyPr>
            <a:noAutofit/>
          </a:bodyPr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000" y="3856380"/>
            <a:ext cx="7920000" cy="2124000"/>
          </a:xfrm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820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ext and Tab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000" y="1620000"/>
            <a:ext cx="7920000" cy="108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000" y="2835961"/>
            <a:ext cx="7920000" cy="3168000"/>
          </a:xfrm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2001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image" Target="../media/image5.jpeg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8172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1620000"/>
            <a:ext cx="79200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000" y="6336000"/>
            <a:ext cx="252000" cy="252000"/>
          </a:xfrm>
          <a:prstGeom prst="rect">
            <a:avLst/>
          </a:prstGeom>
          <a:solidFill>
            <a:schemeClr val="tx2"/>
          </a:solidFill>
        </p:spPr>
        <p:txBody>
          <a:bodyPr vert="horz" lIns="36000" tIns="36000" rIns="36000" bIns="36000" rtlCol="0" anchor="ctr" anchorCtr="1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C1B3EF10-4E29-4F0C-9AB6-355B3A7B01AB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24607223"/>
              </p:ext>
            </p:extLst>
          </p:nvPr>
        </p:nvGraphicFramePr>
        <p:xfrm>
          <a:off x="993911" y="6336000"/>
          <a:ext cx="4187688" cy="228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95896"/>
                <a:gridCol w="1395896"/>
                <a:gridCol w="1395896"/>
              </a:tblGrid>
              <a:tr h="0">
                <a:tc>
                  <a:txBody>
                    <a:bodyPr/>
                    <a:lstStyle/>
                    <a:p>
                      <a:r>
                        <a:rPr lang="en-GB" sz="900" b="0" dirty="0" smtClean="0">
                          <a:solidFill>
                            <a:schemeClr val="tx1"/>
                          </a:solidFill>
                        </a:rPr>
                        <a:t>Rail Safety</a:t>
                      </a:r>
                      <a:endParaRPr lang="en-GB" sz="9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0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r>
                        <a:rPr lang="en-GB" sz="9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900" b="0" dirty="0" smtClean="0">
                          <a:solidFill>
                            <a:schemeClr val="tx1"/>
                          </a:solidFill>
                        </a:rPr>
                        <a:t>November </a:t>
                      </a:r>
                      <a:r>
                        <a:rPr lang="en-GB" sz="900" b="0" baseline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GB" sz="9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9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cxnSp>
        <p:nvCxnSpPr>
          <p:cNvPr id="10" name="Straight Connector 9"/>
          <p:cNvCxnSpPr/>
          <p:nvPr userDrawn="1"/>
        </p:nvCxnSpPr>
        <p:spPr>
          <a:xfrm>
            <a:off x="612000" y="1382400"/>
            <a:ext cx="7920000" cy="0"/>
          </a:xfrm>
          <a:prstGeom prst="line">
            <a:avLst/>
          </a:prstGeom>
          <a:ln w="762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000" y="594000"/>
            <a:ext cx="540000" cy="299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558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94" r:id="rId4"/>
    <p:sldLayoutId id="2147483674" r:id="rId5"/>
    <p:sldLayoutId id="2147483676" r:id="rId6"/>
    <p:sldLayoutId id="2147483664" r:id="rId7"/>
    <p:sldLayoutId id="2147483677" r:id="rId8"/>
    <p:sldLayoutId id="2147483678" r:id="rId9"/>
    <p:sldLayoutId id="2147483679" r:id="rId10"/>
    <p:sldLayoutId id="2147483689" r:id="rId11"/>
    <p:sldLayoutId id="2147483690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  <p:sldLayoutId id="2147483686" r:id="rId19"/>
    <p:sldLayoutId id="2147483688" r:id="rId20"/>
    <p:sldLayoutId id="2147483687" r:id="rId21"/>
    <p:sldLayoutId id="2147483691" r:id="rId22"/>
    <p:sldLayoutId id="2147483707" r:id="rId2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4000" indent="-144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144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Font typeface="Calibri" panose="020F050202020403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20000" indent="-144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000" indent="-144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Font typeface="Calibri" panose="020F050202020403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000" indent="-144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ppt-head.jpg                                                   0007E47Apugsly                         C10B7EE8: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2400" y="152400"/>
            <a:ext cx="8839200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5ED54C-2042-4A59-B332-3BA994C25DEC}" type="datetime1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7A6292-0A14-445E-B44F-24BF3A79D9DE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/>
          </a:p>
        </p:txBody>
      </p:sp>
      <p:sp>
        <p:nvSpPr>
          <p:cNvPr id="1031" name="Title Placeholder 1"/>
          <p:cNvSpPr>
            <a:spLocks noGrp="1"/>
          </p:cNvSpPr>
          <p:nvPr>
            <p:ph type="title"/>
          </p:nvPr>
        </p:nvSpPr>
        <p:spPr bwMode="auto">
          <a:xfrm>
            <a:off x="142875" y="142875"/>
            <a:ext cx="7143750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pic>
        <p:nvPicPr>
          <p:cNvPr id="1032" name="Picture 8" descr="ppt-foot.jpg                                                   0007E47Apugsly                         C10B7EE8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2400" y="6643688"/>
            <a:ext cx="88392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8465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Human Factors and Signals Passed at Danger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630000" y="5371317"/>
            <a:ext cx="3600000" cy="555548"/>
          </a:xfrm>
        </p:spPr>
        <p:txBody>
          <a:bodyPr/>
          <a:lstStyle/>
          <a:p>
            <a:r>
              <a:rPr lang="en-GB" dirty="0" smtClean="0"/>
              <a:t>Dr Huw Gibson</a:t>
            </a:r>
          </a:p>
          <a:p>
            <a:r>
              <a:rPr lang="en-GB" dirty="0"/>
              <a:t>Dr Ann </a:t>
            </a:r>
            <a:r>
              <a:rPr lang="en-GB" dirty="0" smtClean="0"/>
              <a:t>Mills</a:t>
            </a:r>
          </a:p>
          <a:p>
            <a:r>
              <a:rPr lang="en-GB" dirty="0" smtClean="0"/>
              <a:t>RSSB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198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913469-3238-400D-BD2A-B4BB7F10BF46}" type="slidenum">
              <a:rPr lang="en-GB" sz="20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10</a:t>
            </a:fld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88453"/>
            <a:ext cx="7477199" cy="5550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ouble Wave 3"/>
          <p:cNvSpPr>
            <a:spLocks noChangeArrowheads="1"/>
          </p:cNvSpPr>
          <p:nvPr/>
        </p:nvSpPr>
        <p:spPr bwMode="auto">
          <a:xfrm>
            <a:off x="6539257" y="2972795"/>
            <a:ext cx="2168759" cy="702036"/>
          </a:xfrm>
          <a:prstGeom prst="doubleWave">
            <a:avLst>
              <a:gd name="adj1" fmla="val 6250"/>
              <a:gd name="adj2" fmla="val 0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/>
          <a:lstStyle>
            <a:lvl1pPr defTabSz="4572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 marL="742950" indent="-285750" defTabSz="4572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457200" eaLnBrk="0" hangingPunct="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457200" eaLnBrk="0" hangingPunct="0">
              <a:spcBef>
                <a:spcPct val="20000"/>
              </a:spcBef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4572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smtClean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Information</a:t>
            </a:r>
            <a:endParaRPr lang="en-US" altLang="en-US" sz="20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7116172" y="3722606"/>
            <a:ext cx="1044595" cy="1394610"/>
          </a:xfrm>
          <a:prstGeom prst="rect">
            <a:avLst/>
          </a:prstGeom>
          <a:solidFill>
            <a:schemeClr val="accent2">
              <a:alpha val="2196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 marL="742950" indent="-285750" defTabSz="4572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457200" eaLnBrk="0" hangingPunct="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457200" eaLnBrk="0" hangingPunct="0">
              <a:spcBef>
                <a:spcPct val="20000"/>
              </a:spcBef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4572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3271076">
            <a:off x="5246088" y="3724528"/>
            <a:ext cx="723488" cy="1238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ouble Wave 6"/>
          <p:cNvSpPr>
            <a:spLocks noChangeArrowheads="1"/>
          </p:cNvSpPr>
          <p:nvPr/>
        </p:nvSpPr>
        <p:spPr bwMode="auto">
          <a:xfrm>
            <a:off x="3996612" y="4925655"/>
            <a:ext cx="2790907" cy="985711"/>
          </a:xfrm>
          <a:prstGeom prst="doubleWave">
            <a:avLst>
              <a:gd name="adj1" fmla="val 6250"/>
              <a:gd name="adj2" fmla="val 0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/>
          <a:lstStyle>
            <a:lvl1pPr defTabSz="4572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 marL="742950" indent="-285750" defTabSz="4572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457200" eaLnBrk="0" hangingPunct="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457200" eaLnBrk="0" hangingPunct="0">
              <a:spcBef>
                <a:spcPct val="20000"/>
              </a:spcBef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4572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Practices and Processes</a:t>
            </a:r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1979712" y="874772"/>
            <a:ext cx="1944216" cy="2324629"/>
          </a:xfrm>
          <a:prstGeom prst="ellipse">
            <a:avLst/>
          </a:prstGeom>
          <a:solidFill>
            <a:srgbClr val="00FFFF">
              <a:alpha val="14902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defTabSz="4572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 marL="742950" indent="-285750" defTabSz="4572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457200" eaLnBrk="0" hangingPunct="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457200" eaLnBrk="0" hangingPunct="0">
              <a:spcBef>
                <a:spcPct val="20000"/>
              </a:spcBef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4572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54520" y="2783753"/>
            <a:ext cx="194421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latin typeface="+mj-lt"/>
                <a:cs typeface="Arial" panose="020B0604020202020204" pitchFamily="34" charset="0"/>
              </a:rPr>
              <a:t>Personal Factors</a:t>
            </a:r>
            <a:endParaRPr lang="en-GB" sz="2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2777" y="4095875"/>
            <a:ext cx="394483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latin typeface="+mj-lt"/>
                <a:cs typeface="Arial" panose="020B0604020202020204" pitchFamily="34" charset="0"/>
              </a:rPr>
              <a:t>Supervision and Management</a:t>
            </a:r>
            <a:endParaRPr lang="en-GB" sz="2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" name="Explosion 2 10"/>
          <p:cNvSpPr/>
          <p:nvPr/>
        </p:nvSpPr>
        <p:spPr>
          <a:xfrm>
            <a:off x="3060683" y="1340768"/>
            <a:ext cx="3726836" cy="1442985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latin typeface="+mj-lt"/>
                <a:cs typeface="Arial" panose="020B0604020202020204" pitchFamily="34" charset="0"/>
              </a:rPr>
              <a:t>Workload</a:t>
            </a:r>
            <a:endParaRPr lang="en-GB" sz="2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Rectangular Callout 14"/>
          <p:cNvSpPr/>
          <p:nvPr/>
        </p:nvSpPr>
        <p:spPr>
          <a:xfrm>
            <a:off x="345941" y="188640"/>
            <a:ext cx="2401061" cy="588108"/>
          </a:xfrm>
          <a:prstGeom prst="wedgeRectCallout">
            <a:avLst>
              <a:gd name="adj1" fmla="val 45518"/>
              <a:gd name="adj2" fmla="val 1758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cs typeface="Arial" panose="020B0604020202020204" pitchFamily="34" charset="0"/>
              </a:rPr>
              <a:t>Teamwork</a:t>
            </a:r>
            <a:endParaRPr lang="en-GB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322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  <p:bldP spid="8" grpId="0" animBg="1"/>
      <p:bldP spid="13" grpId="0" animBg="1"/>
      <p:bldP spid="11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2000" y="438138"/>
            <a:ext cx="7920000" cy="817200"/>
          </a:xfrm>
        </p:spPr>
        <p:txBody>
          <a:bodyPr/>
          <a:lstStyle/>
          <a:p>
            <a:r>
              <a:rPr lang="en-GB" dirty="0" smtClean="0"/>
              <a:t>Ten Incident Factors – Alstom Prompt Card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913469-3238-400D-BD2A-B4BB7F10BF46}" type="slidenum">
              <a:rPr lang="en-GB" smtClean="0"/>
              <a:pPr>
                <a:defRPr/>
              </a:pPr>
              <a:t>11</a:t>
            </a:fld>
            <a:endParaRPr lang="en-GB" sz="1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92"/>
          <a:stretch/>
        </p:blipFill>
        <p:spPr bwMode="auto">
          <a:xfrm>
            <a:off x="738000" y="1681098"/>
            <a:ext cx="7047717" cy="40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179388" y="188913"/>
            <a:ext cx="69643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800" dirty="0">
                <a:solidFill>
                  <a:prstClr val="white"/>
                </a:solidFill>
              </a:rPr>
              <a:t>The 10 incident factors</a:t>
            </a:r>
          </a:p>
        </p:txBody>
      </p:sp>
    </p:spTree>
    <p:extLst>
      <p:ext uri="{BB962C8B-B14F-4D97-AF65-F5344CB8AC3E}">
        <p14:creationId xmlns:p14="http://schemas.microsoft.com/office/powerpoint/2010/main" val="247368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What are the underlying causes?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483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38138"/>
            <a:ext cx="7920000" cy="817200"/>
          </a:xfrm>
        </p:spPr>
        <p:txBody>
          <a:bodyPr/>
          <a:lstStyle/>
          <a:p>
            <a:r>
              <a:rPr lang="en-GB" dirty="0" smtClean="0"/>
              <a:t>SPAD Data Collected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542690"/>
            <a:ext cx="8208472" cy="4896544"/>
          </a:xfrm>
        </p:spPr>
        <p:txBody>
          <a:bodyPr/>
          <a:lstStyle/>
          <a:p>
            <a:r>
              <a:rPr lang="en-GB" dirty="0" smtClean="0"/>
              <a:t>257 SPAD Incident Investigation Reports Reviewed</a:t>
            </a:r>
          </a:p>
          <a:p>
            <a:endParaRPr lang="en-GB" dirty="0"/>
          </a:p>
          <a:p>
            <a:r>
              <a:rPr lang="en-GB" dirty="0" smtClean="0"/>
              <a:t>924 Causal/Contributory Factors, average </a:t>
            </a:r>
            <a:r>
              <a:rPr lang="en-GB" dirty="0"/>
              <a:t>four per incident</a:t>
            </a:r>
          </a:p>
          <a:p>
            <a:endParaRPr lang="en-GB" dirty="0"/>
          </a:p>
          <a:p>
            <a:r>
              <a:rPr lang="en-GB" dirty="0" smtClean="0"/>
              <a:t>197 Passenger, 54 Freight, 184 Network Rail</a:t>
            </a:r>
          </a:p>
          <a:p>
            <a:endParaRPr lang="en-GB" dirty="0" smtClean="0"/>
          </a:p>
          <a:p>
            <a:r>
              <a:rPr lang="en-GB" dirty="0" smtClean="0"/>
              <a:t>By Year:</a:t>
            </a:r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C3F0-C2C9-461D-B00B-2ACECFA66255}" type="slidenum">
              <a:rPr lang="en-GB" smtClean="0"/>
              <a:pPr/>
              <a:t>13</a:t>
            </a:fld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2757618" y="4928153"/>
          <a:ext cx="3917236" cy="1183780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979309"/>
                <a:gridCol w="979309"/>
                <a:gridCol w="979309"/>
                <a:gridCol w="979309"/>
              </a:tblGrid>
              <a:tr h="789186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39700" algn="l"/>
                          <a:tab pos="317500" algn="l"/>
                          <a:tab pos="457200" algn="l"/>
                        </a:tabLst>
                      </a:pPr>
                      <a:r>
                        <a:rPr lang="en-GB" sz="2800" dirty="0">
                          <a:effectLst/>
                        </a:rPr>
                        <a:t>2011</a:t>
                      </a:r>
                      <a:endParaRPr lang="en-GB" sz="28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39700" algn="l"/>
                          <a:tab pos="317500" algn="l"/>
                          <a:tab pos="457200" algn="l"/>
                        </a:tabLst>
                      </a:pPr>
                      <a:r>
                        <a:rPr lang="en-GB" sz="2800" dirty="0">
                          <a:effectLst/>
                        </a:rPr>
                        <a:t>2012</a:t>
                      </a:r>
                      <a:endParaRPr lang="en-GB" sz="28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39700" algn="l"/>
                          <a:tab pos="317500" algn="l"/>
                          <a:tab pos="457200" algn="l"/>
                        </a:tabLst>
                      </a:pPr>
                      <a:r>
                        <a:rPr lang="en-GB" sz="2800" dirty="0">
                          <a:effectLst/>
                        </a:rPr>
                        <a:t>2013</a:t>
                      </a:r>
                      <a:endParaRPr lang="en-GB" sz="28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39700" algn="l"/>
                          <a:tab pos="317500" algn="l"/>
                          <a:tab pos="457200" algn="l"/>
                        </a:tabLst>
                      </a:pPr>
                      <a:r>
                        <a:rPr lang="en-GB" sz="2800" dirty="0">
                          <a:effectLst/>
                        </a:rPr>
                        <a:t>2014</a:t>
                      </a:r>
                      <a:endParaRPr lang="en-GB" sz="28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94594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39700" algn="l"/>
                          <a:tab pos="317500" algn="l"/>
                          <a:tab pos="457200" algn="l"/>
                        </a:tabLst>
                      </a:pPr>
                      <a:r>
                        <a:rPr lang="en-GB" sz="2800" b="0" dirty="0">
                          <a:effectLst/>
                        </a:rPr>
                        <a:t>70</a:t>
                      </a:r>
                      <a:endParaRPr lang="en-GB" sz="2800" b="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39700" algn="l"/>
                          <a:tab pos="317500" algn="l"/>
                          <a:tab pos="457200" algn="l"/>
                        </a:tabLst>
                      </a:pPr>
                      <a:r>
                        <a:rPr lang="en-GB" sz="2800" dirty="0">
                          <a:effectLst/>
                        </a:rPr>
                        <a:t>62</a:t>
                      </a:r>
                      <a:endParaRPr lang="en-GB" sz="28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39700" algn="l"/>
                          <a:tab pos="317500" algn="l"/>
                          <a:tab pos="457200" algn="l"/>
                        </a:tabLst>
                      </a:pPr>
                      <a:r>
                        <a:rPr lang="en-GB" sz="2800" dirty="0">
                          <a:effectLst/>
                        </a:rPr>
                        <a:t>116</a:t>
                      </a:r>
                      <a:endParaRPr lang="en-GB" sz="28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39700" algn="l"/>
                          <a:tab pos="317500" algn="l"/>
                          <a:tab pos="457200" algn="l"/>
                        </a:tabLst>
                      </a:pPr>
                      <a:r>
                        <a:rPr lang="en-GB" sz="2800" dirty="0">
                          <a:effectLst/>
                        </a:rPr>
                        <a:t>9</a:t>
                      </a:r>
                      <a:endParaRPr lang="en-GB" sz="28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296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612000" y="438138"/>
            <a:ext cx="7920000" cy="817200"/>
          </a:xfrm>
        </p:spPr>
        <p:txBody>
          <a:bodyPr/>
          <a:lstStyle/>
          <a:p>
            <a:r>
              <a:rPr lang="en-GB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SPAD 10 </a:t>
            </a:r>
            <a:r>
              <a:rPr lang="en-GB" altLang="en-US" dirty="0">
                <a:latin typeface="Arial" charset="0"/>
                <a:ea typeface="ＭＳ Ｐゴシック" pitchFamily="34" charset="-128"/>
                <a:cs typeface="Arial" charset="0"/>
              </a:rPr>
              <a:t>I</a:t>
            </a:r>
            <a:r>
              <a:rPr lang="en-GB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ncident Factor causes</a:t>
            </a:r>
          </a:p>
        </p:txBody>
      </p:sp>
      <p:graphicFrame>
        <p:nvGraphicFramePr>
          <p:cNvPr id="4" name="Chart 3"/>
          <p:cNvGraphicFramePr/>
          <p:nvPr>
            <p:extLst/>
          </p:nvPr>
        </p:nvGraphicFramePr>
        <p:xfrm>
          <a:off x="398206" y="1542774"/>
          <a:ext cx="8347588" cy="4793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918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518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Challenge to Industry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16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231" y="1532584"/>
            <a:ext cx="7558769" cy="434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82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38138"/>
            <a:ext cx="7920000" cy="817200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Identifying underlying causes profiles is the first step in understanding the human factors associated with SPADs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Need to focus on the safety management system, not the train driver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By involving drivers, managers and company directors in reviewing underlying causes and identifying improvements we can: </a:t>
            </a:r>
          </a:p>
          <a:p>
            <a:pPr marL="774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Fix recurrent issues across SPAD incidents</a:t>
            </a:r>
            <a:endParaRPr lang="en-GB" dirty="0"/>
          </a:p>
          <a:p>
            <a:pPr marL="774900" lvl="1" indent="-34290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GB" dirty="0" smtClean="0"/>
              <a:t>upport the development of a Just Culture around SPADs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70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360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Presentation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GB Rail and Signals Passed at Danger (SPADs)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Summary of Investigation in to Human Factors and Signals Passed at Danger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Proposed industry changes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971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SPADS in context of total accidental system risk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535" y="1834335"/>
            <a:ext cx="6667500" cy="43434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64000" y="1705708"/>
            <a:ext cx="6679800" cy="5099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186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793037"/>
          </a:xfrm>
        </p:spPr>
        <p:txBody>
          <a:bodyPr/>
          <a:lstStyle/>
          <a:p>
            <a:r>
              <a:rPr lang="en-GB" dirty="0" smtClean="0"/>
              <a:t>GB reporting, resources and research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0218120">
            <a:off x="609524" y="1780381"/>
            <a:ext cx="2847975" cy="4029075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4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3511" y="1528990"/>
            <a:ext cx="2629621" cy="305795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6204" y="1774387"/>
            <a:ext cx="4332528" cy="355026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659676">
            <a:off x="5989012" y="2462539"/>
            <a:ext cx="2656397" cy="3727938"/>
          </a:xfrm>
          <a:prstGeom prst="rect">
            <a:avLst/>
          </a:prstGeom>
        </p:spPr>
      </p:pic>
      <p:pic>
        <p:nvPicPr>
          <p:cNvPr id="9" name="Content Placeholder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7173" y="5845204"/>
            <a:ext cx="2028855" cy="842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65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Industry Human Factors SPAD Review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209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>
                <a:ea typeface="ＭＳ Ｐゴシック" panose="020B0600070205080204" pitchFamily="34" charset="-128"/>
              </a:rPr>
              <a:t>Project Objectives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612000" y="1709928"/>
            <a:ext cx="7920000" cy="4525962"/>
          </a:xfrm>
        </p:spPr>
        <p:txBody>
          <a:bodyPr/>
          <a:lstStyle/>
          <a:p>
            <a:r>
              <a:rPr lang="en-GB" altLang="en-US" dirty="0" smtClean="0">
                <a:ea typeface="ＭＳ Ｐゴシック" panose="020B0600070205080204" pitchFamily="34" charset="-128"/>
              </a:rPr>
              <a:t>Develop new and fuller insights in to the human factors issues associated with SPAD incidents</a:t>
            </a:r>
          </a:p>
          <a:p>
            <a:endParaRPr lang="en-GB" altLang="en-US" dirty="0" smtClean="0">
              <a:ea typeface="ＭＳ Ｐゴシック" panose="020B0600070205080204" pitchFamily="34" charset="-128"/>
            </a:endParaRPr>
          </a:p>
          <a:p>
            <a:r>
              <a:rPr lang="en-GB" altLang="en-US" dirty="0" smtClean="0">
                <a:ea typeface="ＭＳ Ｐゴシック" panose="020B0600070205080204" pitchFamily="34" charset="-128"/>
              </a:rPr>
              <a:t>Work with industry to identify the strengths and any potential weaknesses in SPAD management processes</a:t>
            </a:r>
          </a:p>
          <a:p>
            <a:endParaRPr lang="en-GB" altLang="en-US" dirty="0" smtClean="0">
              <a:ea typeface="ＭＳ Ｐゴシック" panose="020B0600070205080204" pitchFamily="34" charset="-128"/>
            </a:endParaRPr>
          </a:p>
          <a:p>
            <a:r>
              <a:rPr lang="en-GB" altLang="en-US" dirty="0" smtClean="0">
                <a:ea typeface="ＭＳ Ｐゴシック" panose="020B0600070205080204" pitchFamily="34" charset="-128"/>
              </a:rPr>
              <a:t>Help to assure that human factors associated with SPADs are effectively managed</a:t>
            </a:r>
          </a:p>
          <a:p>
            <a:endParaRPr lang="en-GB" altLang="en-US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008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do we manage SPADs better?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124" y="1379767"/>
            <a:ext cx="4765183" cy="429140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Identify the underlying causes of SPAD incidents</a:t>
            </a:r>
          </a:p>
          <a:p>
            <a:pPr marL="774900" lvl="1" indent="-342900"/>
            <a:r>
              <a:rPr lang="en-GB" dirty="0" smtClean="0"/>
              <a:t>Reviewing SPAD investigation reports</a:t>
            </a:r>
          </a:p>
          <a:p>
            <a:pPr marL="774900" lvl="1" indent="-342900"/>
            <a:r>
              <a:rPr lang="en-GB" dirty="0" smtClean="0"/>
              <a:t>Looking at how investigations could be improved</a:t>
            </a: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Communicating the underlying cause information to all staff and implementing improvements </a:t>
            </a:r>
            <a:r>
              <a:rPr lang="en-GB" dirty="0"/>
              <a:t>in SPAD management </a:t>
            </a:r>
            <a:r>
              <a:rPr lang="en-GB" dirty="0" smtClean="0"/>
              <a:t>processes</a:t>
            </a:r>
          </a:p>
          <a:p>
            <a:pPr marL="774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Workshops with industry: drivers, managers for railway undertakings, signallers, managers for the infrastructure manager (Network Rail)</a:t>
            </a:r>
          </a:p>
          <a:p>
            <a:pPr marL="7749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Challenging individual companies to do steps one and two</a:t>
            </a:r>
          </a:p>
          <a:p>
            <a:pPr lvl="1" indent="0">
              <a:buNone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7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7307" y="1710151"/>
            <a:ext cx="4064891" cy="3810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87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How to communicate underlying causes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931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913469-3238-400D-BD2A-B4BB7F10BF46}" type="slidenum">
              <a:rPr lang="en-GB" sz="20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9</a:t>
            </a:fld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16" y="1052736"/>
            <a:ext cx="8280920" cy="55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812579" y="4194323"/>
            <a:ext cx="2592388" cy="381000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 marL="742950" indent="-285750" defTabSz="4572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457200" eaLnBrk="0" hangingPunct="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457200" eaLnBrk="0" hangingPunct="0">
              <a:spcBef>
                <a:spcPct val="20000"/>
              </a:spcBef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4572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FFFFFF"/>
                </a:solidFill>
                <a:latin typeface="+mn-lt"/>
                <a:cs typeface="Arial" panose="020B0604020202020204" pitchFamily="34" charset="0"/>
              </a:rPr>
              <a:t>Equipment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 rot="1050467">
            <a:off x="4206231" y="4605597"/>
            <a:ext cx="4156893" cy="1068004"/>
          </a:xfrm>
          <a:prstGeom prst="rect">
            <a:avLst/>
          </a:prstGeom>
          <a:solidFill>
            <a:srgbClr val="FF00FF">
              <a:alpha val="2196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 marL="742950" indent="-285750" defTabSz="4572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457200" eaLnBrk="0" hangingPunct="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457200" eaLnBrk="0" hangingPunct="0">
              <a:spcBef>
                <a:spcPct val="20000"/>
              </a:spcBef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4572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141866" y="2060848"/>
            <a:ext cx="885838" cy="1584176"/>
          </a:xfrm>
          <a:prstGeom prst="rect">
            <a:avLst/>
          </a:prstGeom>
          <a:solidFill>
            <a:srgbClr val="FF00FF">
              <a:alpha val="2196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 marL="742950" indent="-285750" defTabSz="4572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457200" eaLnBrk="0" hangingPunct="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457200" eaLnBrk="0" hangingPunct="0">
              <a:spcBef>
                <a:spcPct val="20000"/>
              </a:spcBef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4572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5340234" y="1521396"/>
            <a:ext cx="1511300" cy="649288"/>
          </a:xfrm>
          <a:prstGeom prst="rect">
            <a:avLst/>
          </a:prstGeom>
          <a:solidFill>
            <a:srgbClr val="FF00FF">
              <a:alpha val="2196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 marL="742950" indent="-285750" defTabSz="4572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457200" eaLnBrk="0" hangingPunct="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457200" eaLnBrk="0" hangingPunct="0">
              <a:spcBef>
                <a:spcPct val="20000"/>
              </a:spcBef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4572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256097" y="1175533"/>
            <a:ext cx="2025777" cy="381000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 marL="742950" indent="-285750" defTabSz="4572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457200" eaLnBrk="0" hangingPunct="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457200" eaLnBrk="0" hangingPunct="0">
              <a:spcBef>
                <a:spcPct val="20000"/>
              </a:spcBef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4572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FFFFFF"/>
                </a:solidFill>
                <a:latin typeface="+mn-lt"/>
                <a:cs typeface="Arial" panose="020B0604020202020204" pitchFamily="34" charset="0"/>
              </a:rPr>
              <a:t>Environment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5941" y="1366033"/>
            <a:ext cx="769676" cy="2828290"/>
          </a:xfrm>
          <a:prstGeom prst="rect">
            <a:avLst/>
          </a:prstGeom>
          <a:solidFill>
            <a:srgbClr val="FF00FF">
              <a:alpha val="2196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 marL="742950" indent="-285750" defTabSz="4572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457200" eaLnBrk="0" hangingPunct="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457200" eaLnBrk="0" hangingPunct="0">
              <a:spcBef>
                <a:spcPct val="20000"/>
              </a:spcBef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4572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ular Callout 2"/>
          <p:cNvSpPr/>
          <p:nvPr/>
        </p:nvSpPr>
        <p:spPr>
          <a:xfrm>
            <a:off x="3491880" y="188640"/>
            <a:ext cx="3944832" cy="648072"/>
          </a:xfrm>
          <a:prstGeom prst="wedgeRectCallout">
            <a:avLst>
              <a:gd name="adj1" fmla="val -66030"/>
              <a:gd name="adj2" fmla="val 2957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cs typeface="Arial" panose="020B0604020202020204" pitchFamily="34" charset="0"/>
              </a:rPr>
              <a:t>Knowledge, skills and experience</a:t>
            </a:r>
            <a:endParaRPr lang="en-GB" sz="2000" dirty="0">
              <a:cs typeface="Arial" panose="020B0604020202020204" pitchFamily="34" charset="0"/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5464296" y="2170684"/>
            <a:ext cx="2817578" cy="1186308"/>
          </a:xfrm>
          <a:prstGeom prst="wedgeEllipseCallout">
            <a:avLst>
              <a:gd name="adj1" fmla="val -126198"/>
              <a:gd name="adj2" fmla="val 811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cs typeface="Arial" panose="020B0604020202020204" pitchFamily="34" charset="0"/>
              </a:rPr>
              <a:t>Communication</a:t>
            </a:r>
            <a:endParaRPr lang="en-GB" sz="2000" dirty="0"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534" y="47195"/>
            <a:ext cx="1921346" cy="128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334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3" grpId="0" animBg="1"/>
      <p:bldP spid="1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Presentation title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Presentation title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resentation title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Introduction&amp;quot;&quot;/&gt;&lt;property id=&quot;20307&quot; value=&quot;281&quot;/&gt;&lt;/object&gt;&lt;object type=&quot;3&quot; unique_id=&quot;10008&quot;&gt;&lt;property id=&quot;20148&quot; value=&quot;5&quot;/&gt;&lt;property id=&quot;20300&quot; value=&quot;Slide 5 - &amp;quot;Heading with text block&amp;quot;&quot;/&gt;&lt;property id=&quot;20307&quot; value=&quot;261&quot;/&gt;&lt;/object&gt;&lt;object type=&quot;3&quot; unique_id=&quot;10009&quot;&gt;&lt;property id=&quot;20148&quot; value=&quot;5&quot;/&gt;&lt;property id=&quot;20300&quot; value=&quot;Slide 6 - &amp;quot;Heading with bulleted text block&amp;quot;&quot;/&gt;&lt;property id=&quot;20307&quot; value=&quot;262&quot;/&gt;&lt;/object&gt;&lt;object type=&quot;3&quot; unique_id=&quot;10010&quot;&gt;&lt;property id=&quot;20148&quot; value=&quot;5&quot;/&gt;&lt;property id=&quot;20300&quot; value=&quot;Slide 7 - &amp;quot;Heading with 2 columns of text&amp;quot;&quot;/&gt;&lt;property id=&quot;20307&quot; value=&quot;263&quot;/&gt;&lt;/object&gt;&lt;object type=&quot;3&quot; unique_id=&quot;10011&quot;&gt;&lt;property id=&quot;20148&quot; value=&quot;5&quot;/&gt;&lt;property id=&quot;20300&quot; value=&quot;Slide 8 - &amp;quot;Heading, text and image/chart/object&amp;quot;&quot;/&gt;&lt;property id=&quot;20307&quot; value=&quot;264&quot;/&gt;&lt;/object&gt;&lt;object type=&quot;3&quot; unique_id=&quot;10012&quot;&gt;&lt;property id=&quot;20148&quot; value=&quot;5&quot;/&gt;&lt;property id=&quot;20300&quot; value=&quot;Slide 9 - &amp;quot;Heading, text and image/chart/object&amp;quot;&quot;/&gt;&lt;property id=&quot;20307&quot; value=&quot;265&quot;/&gt;&lt;/object&gt;&lt;object type=&quot;3&quot; unique_id=&quot;10013&quot;&gt;&lt;property id=&quot;20148&quot; value=&quot;5&quot;/&gt;&lt;property id=&quot;20300&quot; value=&quot;Slide 10 - &amp;quot;Heading, text and image/chart/object&amp;quot;&quot;/&gt;&lt;property id=&quot;20307&quot; value=&quot;282&quot;/&gt;&lt;/object&gt;&lt;object type=&quot;3&quot; unique_id=&quot;10014&quot;&gt;&lt;property id=&quot;20148&quot; value=&quot;5&quot;/&gt;&lt;property id=&quot;20300&quot; value=&quot;Slide 11 - &amp;quot;Heading, text and image/chart/object&amp;quot;&quot;/&gt;&lt;property id=&quot;20307&quot; value=&quot;283&quot;/&gt;&lt;/object&gt;&lt;object type=&quot;3&quot; unique_id=&quot;10015&quot;&gt;&lt;property id=&quot;20148&quot; value=&quot;5&quot;/&gt;&lt;property id=&quot;20300&quot; value=&quot;Slide 12 - &amp;quot;Heading, small amount of text and table&amp;quot;&quot;/&gt;&lt;property id=&quot;20307&quot; value=&quot;266&quot;/&gt;&lt;/object&gt;&lt;object type=&quot;3&quot; unique_id=&quot;10016&quot;&gt;&lt;property id=&quot;20148&quot; value=&quot;5&quot;/&gt;&lt;property id=&quot;20300&quot; value=&quot;Slide 13 - &amp;quot;Heading, small amount of text and table&amp;quot;&quot;/&gt;&lt;property id=&quot;20307&quot; value=&quot;267&quot;/&gt;&lt;/object&gt;&lt;object type=&quot;3&quot; unique_id=&quot;10017&quot;&gt;&lt;property id=&quot;20148&quot; value=&quot;5&quot;/&gt;&lt;property id=&quot;20300&quot; value=&quot;Slide 14 - &amp;quot;Heading, intro text and 3 biographies&amp;quot;&quot;/&gt;&lt;property id=&quot;20307&quot; value=&quot;268&quot;/&gt;&lt;/object&gt;&lt;object type=&quot;3&quot; unique_id=&quot;10018&quot;&gt;&lt;property id=&quot;20148&quot; value=&quot;5&quot;/&gt;&lt;property id=&quot;20300&quot; value=&quot;Slide 15 - &amp;quot;Heading, intro text and 6 biographies&amp;quot;&quot;/&gt;&lt;property id=&quot;20307&quot; value=&quot;269&quot;/&gt;&lt;/object&gt;&lt;object type=&quot;3&quot; unique_id=&quot;10019&quot;&gt;&lt;property id=&quot;20148&quot; value=&quot;5&quot;/&gt;&lt;property id=&quot;20300&quot; value=&quot;Slide 16 - &amp;quot;Heading, subheading and text&amp;quot;&quot;/&gt;&lt;property id=&quot;20307&quot; value=&quot;270&quot;/&gt;&lt;/object&gt;&lt;object type=&quot;3&quot; unique_id=&quot;10020&quot;&gt;&lt;property id=&quot;20148&quot; value=&quot;5&quot;/&gt;&lt;property id=&quot;20300&quot; value=&quot;Slide 17 - &amp;quot;Heading, subheading and bulleted text&amp;quot;&quot;/&gt;&lt;property id=&quot;20307&quot; value=&quot;271&quot;/&gt;&lt;/object&gt;&lt;object type=&quot;3&quot; unique_id=&quot;10021&quot;&gt;&lt;property id=&quot;20148&quot; value=&quot;5&quot;/&gt;&lt;property id=&quot;20300&quot; value=&quot;Slide 18 - &amp;quot;Heading, subheading and 2 columns of text&amp;quot;&quot;/&gt;&lt;property id=&quot;20307&quot; value=&quot;272&quot;/&gt;&lt;/object&gt;&lt;object type=&quot;3&quot; unique_id=&quot;10022&quot;&gt;&lt;property id=&quot;20148&quot; value=&quot;5&quot;/&gt;&lt;property id=&quot;20300&quot; value=&quot;Slide 19 - &amp;quot;Heading, subheading and image/chart/object 1&amp;quot;&quot;/&gt;&lt;property id=&quot;20307&quot; value=&quot;273&quot;/&gt;&lt;/object&gt;&lt;object type=&quot;3&quot; unique_id=&quot;10023&quot;&gt;&lt;property id=&quot;20148&quot; value=&quot;5&quot;/&gt;&lt;property id=&quot;20300&quot; value=&quot;Slide 20 - &amp;quot;Heading, subheading and image/chart/object 2&amp;quot;&quot;/&gt;&lt;property id=&quot;20307&quot; value=&quot;274&quot;/&gt;&lt;/object&gt;&lt;object type=&quot;3&quot; unique_id=&quot;10024&quot;&gt;&lt;property id=&quot;20148&quot; value=&quot;5&quot;/&gt;&lt;property id=&quot;20300&quot; value=&quot;Slide 21 - &amp;quot;Heading, subheading, text and table&amp;quot;&quot;/&gt;&lt;property id=&quot;20307&quot; value=&quot;275&quot;/&gt;&lt;/object&gt;&lt;object type=&quot;3&quot; unique_id=&quot;10025&quot;&gt;&lt;property id=&quot;20148&quot; value=&quot;5&quot;/&gt;&lt;property id=&quot;20300&quot; value=&quot;Slide 22 - &amp;quot;Heading, subheading, text and table&amp;quot;&quot;/&gt;&lt;property id=&quot;20307&quot; value=&quot;276&quot;/&gt;&lt;/object&gt;&lt;object type=&quot;3&quot; unique_id=&quot;10026&quot;&gt;&lt;property id=&quot;20148&quot; value=&quot;5&quot;/&gt;&lt;property id=&quot;20300&quot; value=&quot;Slide 23&quot;/&gt;&lt;property id=&quot;20307&quot; value=&quot;277&quot;/&gt;&lt;/object&gt;&lt;object type=&quot;3&quot; unique_id=&quot;10027&quot;&gt;&lt;property id=&quot;20148&quot; value=&quot;5&quot;/&gt;&lt;property id=&quot;20300&quot; value=&quot;Slide 24 - &amp;quot;Divider slide&amp;quot;&quot;/&gt;&lt;property id=&quot;20307&quot; value=&quot;278&quot;/&gt;&lt;/object&gt;&lt;object type=&quot;3&quot; unique_id=&quot;10028&quot;&gt;&lt;property id=&quot;20148&quot; value=&quot;5&quot;/&gt;&lt;property id=&quot;20300&quot; value=&quot;Slide 25 - &amp;quot;Thank you&amp;quot;&quot;/&gt;&lt;property id=&quot;20307&quot; value=&quot;27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RSSB">
      <a:dk1>
        <a:sysClr val="windowText" lastClr="000000"/>
      </a:dk1>
      <a:lt1>
        <a:sysClr val="window" lastClr="FFFFFF"/>
      </a:lt1>
      <a:dk2>
        <a:srgbClr val="7FC31C"/>
      </a:dk2>
      <a:lt2>
        <a:srgbClr val="00879B"/>
      </a:lt2>
      <a:accent1>
        <a:srgbClr val="005EB8"/>
      </a:accent1>
      <a:accent2>
        <a:srgbClr val="141B4D"/>
      </a:accent2>
      <a:accent3>
        <a:srgbClr val="FF7500"/>
      </a:accent3>
      <a:accent4>
        <a:srgbClr val="5F259F"/>
      </a:accent4>
      <a:accent5>
        <a:srgbClr val="FFD100"/>
      </a:accent5>
      <a:accent6>
        <a:srgbClr val="EF3B24"/>
      </a:accent6>
      <a:hlink>
        <a:srgbClr val="00A5E1"/>
      </a:hlink>
      <a:folHlink>
        <a:srgbClr val="00B140"/>
      </a:folHlink>
    </a:clrScheme>
    <a:fontScheme name="RSSB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RSSB 2015 blank template.potx" id="{6758B034-5FCC-4A41-BEE9-6A79EC3BFCC4}" vid="{0F445788-28B8-4DBA-AED8-407BD2E1222D}"/>
    </a:ext>
  </a:extLst>
</a:theme>
</file>

<file path=ppt/theme/theme2.xml><?xml version="1.0" encoding="utf-8"?>
<a:theme xmlns:a="http://schemas.openxmlformats.org/drawingml/2006/main" name="RSSB Powerpoint Blank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RSSB 2015 blank template</Template>
  <TotalTime>950</TotalTime>
  <Words>430</Words>
  <Application>Microsoft Office PowerPoint</Application>
  <PresentationFormat>On-screen Show (4:3)</PresentationFormat>
  <Paragraphs>88</Paragraphs>
  <Slides>18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RSSB Powerpoint BlankTemplate</vt:lpstr>
      <vt:lpstr>Human Factors and Signals Passed at Danger</vt:lpstr>
      <vt:lpstr>Presentation Overview</vt:lpstr>
      <vt:lpstr>SPADS in context of total accidental system risk</vt:lpstr>
      <vt:lpstr>GB reporting, resources and research</vt:lpstr>
      <vt:lpstr>Industry Human Factors SPAD Review</vt:lpstr>
      <vt:lpstr>Project Objectives</vt:lpstr>
      <vt:lpstr>How do we manage SPADs better?</vt:lpstr>
      <vt:lpstr>How to communicate underlying causes</vt:lpstr>
      <vt:lpstr>PowerPoint Presentation</vt:lpstr>
      <vt:lpstr>PowerPoint Presentation</vt:lpstr>
      <vt:lpstr>Ten Incident Factors – Alstom Prompt Card</vt:lpstr>
      <vt:lpstr>What are the underlying causes?</vt:lpstr>
      <vt:lpstr>SPAD Data Collected</vt:lpstr>
      <vt:lpstr>SPAD 10 Incident Factor causes</vt:lpstr>
      <vt:lpstr>Conclusions</vt:lpstr>
      <vt:lpstr>Key Challenge to Industry</vt:lpstr>
      <vt:lpstr>Conclusions</vt:lpstr>
      <vt:lpstr>Thank you</vt:lpstr>
    </vt:vector>
  </TitlesOfParts>
  <Company>RSSB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Industry Human Factors SPAD Review</dc:title>
  <dc:creator>Huw Gibson</dc:creator>
  <cp:lastModifiedBy>Konstantinos Alexopoulos</cp:lastModifiedBy>
  <cp:revision>96</cp:revision>
  <cp:lastPrinted>2015-06-22T12:54:52Z</cp:lastPrinted>
  <dcterms:created xsi:type="dcterms:W3CDTF">2015-06-19T05:16:12Z</dcterms:created>
  <dcterms:modified xsi:type="dcterms:W3CDTF">2015-11-16T08:57:36Z</dcterms:modified>
</cp:coreProperties>
</file>