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2188825" cy="6858000"/>
  <p:notesSz cx="6797675" cy="9926638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98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98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98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98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pitchFamily="34" charset="0"/>
        <a:ea typeface="ヒラギノ角ゴ Pro W3" pitchFamily="9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9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9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9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pitchFamily="34" charset="0"/>
        <a:ea typeface="ヒラギノ角ゴ Pro W3" pitchFamily="98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B692"/>
    <a:srgbClr val="7C4E89"/>
    <a:srgbClr val="AE0C12"/>
    <a:srgbClr val="C29D00"/>
    <a:srgbClr val="92BCA3"/>
    <a:srgbClr val="C75809"/>
    <a:srgbClr val="0088C0"/>
    <a:srgbClr val="007C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764" autoAdjust="0"/>
    <p:restoredTop sz="94660"/>
  </p:normalViewPr>
  <p:slideViewPr>
    <p:cSldViewPr snapToGrid="0" snapToObjects="1">
      <p:cViewPr varScale="1">
        <p:scale>
          <a:sx n="111" d="100"/>
          <a:sy n="111" d="100"/>
        </p:scale>
        <p:origin x="-354" y="-78"/>
      </p:cViewPr>
      <p:guideLst>
        <p:guide orient="horz" pos="2160"/>
        <p:guide orient="horz" pos="432"/>
        <p:guide pos="3839"/>
        <p:guide pos="7177"/>
        <p:guide pos="6687"/>
        <p:guide pos="935"/>
        <p:guide pos="507"/>
        <p:guide pos="441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pitchFamily="-106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2017" y="0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ヒラギノ角ゴ Pro W3" pitchFamily="-106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" y="744538"/>
            <a:ext cx="6613525" cy="37226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357" y="4715153"/>
            <a:ext cx="4984962" cy="446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Mastertextformat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charset="0"/>
                <a:ea typeface="ヒラギノ角ゴ Pro W3" pitchFamily="-106" charset="-128"/>
                <a:cs typeface="+mn-cs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2017" y="9430306"/>
            <a:ext cx="2945659" cy="496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charset="0"/>
                <a:ea typeface="ヒラギノ角ゴ Pro W3" pitchFamily="-106" charset="-128"/>
                <a:cs typeface="+mn-cs"/>
              </a:defRPr>
            </a:lvl1pPr>
          </a:lstStyle>
          <a:p>
            <a:pPr>
              <a:defRPr/>
            </a:pPr>
            <a:fld id="{ECD4F02B-1D0B-47AF-B2BD-098BEAEE9151}" type="slidenum">
              <a:rPr lang="de-DE"/>
              <a:pPr>
                <a:defRPr/>
              </a:pPr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847694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98" charset="0"/>
        <a:ea typeface="ヒラギノ角ゴ Pro W3" pitchFamily="98" charset="-128"/>
        <a:cs typeface="ヒラギノ角ゴ Pro W3" pitchFamily="98" charset="-128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98" charset="0"/>
        <a:ea typeface="ヒラギノ角ゴ Pro W3" pitchFamily="98" charset="-128"/>
        <a:cs typeface="ヒラギノ角ゴ Pro W3" pitchFamily="98" charset="-128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98" charset="0"/>
        <a:ea typeface="ヒラギノ角ゴ Pro W3" pitchFamily="98" charset="-128"/>
        <a:cs typeface="ヒラギノ角ゴ Pro W3" pitchFamily="98" charset="-128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98" charset="0"/>
        <a:ea typeface="ヒラギノ角ゴ Pro W3" pitchFamily="98" charset="-128"/>
        <a:cs typeface="ヒラギノ角ゴ Pro W3" pitchFamily="98" charset="-128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98" charset="0"/>
        <a:ea typeface="ヒラギノ角ゴ Pro W3" pitchFamily="98" charset="-128"/>
        <a:cs typeface="ヒラギノ角ゴ Pro W3" pitchFamily="98" charset="-128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067071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11645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81370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Diagram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74112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41247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657230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981142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12663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1132027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29513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0336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23772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98" charset="0"/>
          <a:ea typeface="ヒラギノ角ゴ Pro W3" pitchFamily="98" charset="-128"/>
          <a:cs typeface="ヒラギノ角ゴ Pro W3" pitchFamily="98" charset="-128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98" charset="0"/>
          <a:ea typeface="ヒラギノ角ゴ Pro W3" pitchFamily="98" charset="-128"/>
          <a:cs typeface="ヒラギノ角ゴ Pro W3" pitchFamily="98" charset="-128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98" charset="0"/>
          <a:ea typeface="ヒラギノ角ゴ Pro W3" pitchFamily="98" charset="-128"/>
          <a:cs typeface="ヒラギノ角ゴ Pro W3" pitchFamily="98" charset="-128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98" charset="0"/>
          <a:ea typeface="ヒラギノ角ゴ Pro W3" pitchFamily="98" charset="-128"/>
          <a:cs typeface="ヒラギノ角ゴ Pro W3" pitchFamily="98" charset="-128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98" charset="0"/>
          <a:ea typeface="ヒラギノ角ゴ Pro W3" pitchFamily="98" charset="-128"/>
          <a:cs typeface="ヒラギノ角ゴ Pro W3" pitchFamily="98" charset="-128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98" charset="0"/>
          <a:ea typeface="ヒラギノ角ゴ Pro W3" pitchFamily="98" charset="-128"/>
          <a:cs typeface="ヒラギノ角ゴ Pro W3" pitchFamily="98" charset="-128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98" charset="0"/>
          <a:ea typeface="ヒラギノ角ゴ Pro W3" pitchFamily="98" charset="-128"/>
          <a:cs typeface="ヒラギノ角ゴ Pro W3" pitchFamily="98" charset="-128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pitchFamily="98" charset="0"/>
          <a:ea typeface="ヒラギノ角ゴ Pro W3" pitchFamily="98" charset="-128"/>
          <a:cs typeface="ヒラギノ角ゴ Pro W3" pitchFamily="98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Times" pitchFamily="9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Times" pitchFamily="9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Times" pitchFamily="9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Times" pitchFamily="9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Font typeface="Times" pitchFamily="9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Font typeface="Times" pitchFamily="9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Font typeface="Times" pitchFamily="9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Font typeface="Times" pitchFamily="98" charset="0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836811"/>
              </p:ext>
            </p:extLst>
          </p:nvPr>
        </p:nvGraphicFramePr>
        <p:xfrm>
          <a:off x="170915" y="943896"/>
          <a:ext cx="11750468" cy="590442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327439"/>
                <a:gridCol w="1487096"/>
                <a:gridCol w="1350575"/>
                <a:gridCol w="1504336"/>
                <a:gridCol w="3259393"/>
                <a:gridCol w="2821629"/>
              </a:tblGrid>
              <a:tr h="502980">
                <a:tc gridSpan="2">
                  <a:txBody>
                    <a:bodyPr/>
                    <a:lstStyle/>
                    <a:p>
                      <a:pPr marL="71755" marR="71755">
                        <a:lnSpc>
                          <a:spcPts val="1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Ref. paragraphs of </a:t>
                      </a:r>
                      <a:endParaRPr lang="en-GB" sz="1400" b="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1755" marR="71755">
                        <a:lnSpc>
                          <a:spcPts val="1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UN-Reg.</a:t>
                      </a:r>
                      <a:r>
                        <a:rPr lang="en-GB" sz="1400" b="0" baseline="0" dirty="0" smtClean="0">
                          <a:solidFill>
                            <a:schemeClr val="tx1"/>
                          </a:solidFill>
                          <a:effectLst/>
                        </a:rPr>
                        <a:t> No. 58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de-DE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71755" marR="71755" indent="0" algn="ctr" defTabSz="457200" rtl="0" eaLnBrk="1" fontAlgn="auto" latinLnBrk="0" hangingPunct="1">
                        <a:lnSpc>
                          <a:spcPts val="1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OICA (GRSG/2014/11)</a:t>
                      </a:r>
                      <a:endParaRPr lang="de-DE" sz="14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ts val="1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pt-PT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Vehicle Categories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71755" marR="71755" algn="r">
                        <a:lnSpc>
                          <a:spcPts val="1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71755" marR="71755" indent="0" algn="ctr" defTabSz="457200" rtl="0" eaLnBrk="1" fontAlgn="auto" latinLnBrk="0" hangingPunct="1">
                        <a:lnSpc>
                          <a:spcPts val="1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PT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/>
                        </a:rPr>
                        <a:t>Germany (GRSG/2014/18)</a:t>
                      </a:r>
                      <a:endParaRPr lang="de-DE" sz="1400" b="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Times New Roman"/>
                      </a:endParaRPr>
                    </a:p>
                    <a:p>
                      <a:pPr marL="71755" marR="71755" algn="ctr">
                        <a:lnSpc>
                          <a:spcPts val="1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r>
                        <a:rPr lang="pt-PT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Vehicle Categories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71755" marR="71755" algn="r">
                        <a:lnSpc>
                          <a:spcPts val="1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</a:tr>
              <a:tr h="369494">
                <a:tc>
                  <a:txBody>
                    <a:bodyPr/>
                    <a:lstStyle/>
                    <a:p>
                      <a:pPr marL="71755" marR="71755">
                        <a:lnSpc>
                          <a:spcPts val="1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000"/>
                        </a:lnSpc>
                        <a:spcBef>
                          <a:spcPts val="400"/>
                        </a:spcBef>
                        <a:spcAft>
                          <a:spcPts val="400"/>
                        </a:spcAft>
                      </a:pP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PT" sz="1300" dirty="0" smtClean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pt-PT" sz="13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PT" sz="1300" dirty="0" smtClean="0">
                          <a:solidFill>
                            <a:schemeClr val="tx1"/>
                          </a:solidFill>
                          <a:effectLst/>
                        </a:rPr>
                        <a:t>, N</a:t>
                      </a:r>
                      <a:r>
                        <a:rPr lang="pt-PT" sz="13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PT" sz="1300" dirty="0" smtClean="0">
                          <a:solidFill>
                            <a:schemeClr val="tx1"/>
                          </a:solidFill>
                          <a:effectLst/>
                        </a:rPr>
                        <a:t>, </a:t>
                      </a:r>
                      <a:r>
                        <a:rPr lang="pt-PT" sz="1300" dirty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pt-PT" sz="1300" baseline="-25000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r>
                        <a:rPr lang="pt-PT" sz="1300" dirty="0">
                          <a:solidFill>
                            <a:schemeClr val="tx1"/>
                          </a:solidFill>
                          <a:effectLst/>
                        </a:rPr>
                        <a:t>, O</a:t>
                      </a:r>
                      <a:r>
                        <a:rPr lang="pt-PT" sz="1300" baseline="-25000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r>
                        <a:rPr lang="pt-PT" sz="1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PT" sz="1300" dirty="0" smtClean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pt-PT" sz="13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, O</a:t>
                      </a:r>
                      <a:r>
                        <a:rPr lang="pt-PT" sz="1300" baseline="-25000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, O</a:t>
                      </a:r>
                      <a:r>
                        <a:rPr lang="pt-PT" sz="1300" baseline="-25000" dirty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pt-PT" sz="13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300" baseline="30000" dirty="0">
                          <a:solidFill>
                            <a:schemeClr val="tx1"/>
                          </a:solidFill>
                          <a:effectLst/>
                        </a:rPr>
                        <a:t>1)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M, N</a:t>
                      </a:r>
                      <a:r>
                        <a:rPr lang="de-DE" sz="14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, N</a:t>
                      </a:r>
                      <a:r>
                        <a:rPr lang="de-DE" sz="14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, O</a:t>
                      </a:r>
                      <a:r>
                        <a:rPr lang="de-DE" sz="14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, O</a:t>
                      </a:r>
                      <a:r>
                        <a:rPr lang="de-DE" sz="14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, G, </a:t>
                      </a:r>
                      <a:b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de-DE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and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veh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with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de-DE" sz="140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platform</a:t>
                      </a:r>
                      <a:r>
                        <a:rPr lang="de-DE" sz="14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de-DE" sz="14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lift</a:t>
                      </a:r>
                      <a:r>
                        <a:rPr lang="de-DE" sz="1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pt-PT" sz="1400" dirty="0" smtClean="0">
                          <a:solidFill>
                            <a:schemeClr val="tx1"/>
                          </a:solidFill>
                          <a:effectLst/>
                        </a:rPr>
                        <a:t>N</a:t>
                      </a:r>
                      <a:r>
                        <a:rPr lang="pt-PT" sz="14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, O</a:t>
                      </a:r>
                      <a:r>
                        <a:rPr lang="pt-PT" sz="14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GB" sz="1400" dirty="0" smtClean="0">
                          <a:solidFill>
                            <a:schemeClr val="tx1"/>
                          </a:solidFill>
                          <a:effectLst/>
                        </a:rPr>
                        <a:t>, O</a:t>
                      </a:r>
                      <a:r>
                        <a:rPr lang="pt-PT" sz="14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endParaRPr lang="de-DE" sz="1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10632"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7.1. / 25.4.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Height of cross member</a:t>
                      </a:r>
                      <a:endParaRPr lang="de-DE" sz="1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≥ 100 mm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≥ 120 mm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≥ 100 mm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indent="0" algn="l" defTabSz="457200" rtl="0" eaLnBrk="1" fontAlgn="auto" latinLnBrk="0" hangingPunct="1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≥ 120 mm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427703"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7.4.2. / 25.8.2.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Effective Surface</a:t>
                      </a:r>
                      <a:endParaRPr lang="de-DE" sz="1400" b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≥ 350 cm²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≥ 420 cm² </a:t>
                      </a:r>
                      <a:r>
                        <a:rPr lang="en-GB" sz="1300" baseline="30000" dirty="0">
                          <a:solidFill>
                            <a:schemeClr val="tx1"/>
                          </a:solidFill>
                          <a:effectLst/>
                        </a:rPr>
                        <a:t>6)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indent="0" algn="l" defTabSz="457200" rtl="0" eaLnBrk="1" fontAlgn="auto" latinLnBrk="0" hangingPunct="1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≥ 350 cm²</a:t>
                      </a:r>
                      <a:endParaRPr lang="de-DE" sz="13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≥ 420 cm² 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38475"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16.3. / 25.6.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Horizontal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distance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≤ 400 mm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≤ 400 mm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indent="0" algn="l" defTabSz="457200" rtl="0" eaLnBrk="1" fontAlgn="auto" latinLnBrk="0" hangingPunct="1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≤ 300 mm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(incl. N3), bef. </a:t>
                      </a: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defo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71755" marR="71755" indent="0" algn="l" defTabSz="457200" rtl="0" eaLnBrk="1" fontAlgn="auto" latinLnBrk="0" hangingPunct="1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≤ 400 mm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(incl. N3), aft. </a:t>
                      </a: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defo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71755" marR="71755" indent="0" algn="l" defTabSz="457200" rtl="0" eaLnBrk="1" fontAlgn="auto" latinLnBrk="0" hangingPunct="1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Determination by excl. of resilient buffers (max. 50 mm)</a:t>
                      </a:r>
                      <a:endParaRPr lang="de-DE" sz="13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indent="0" algn="l" defTabSz="457200" rtl="0" eaLnBrk="1" fontAlgn="auto" latinLnBrk="0" hangingPunct="1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≤ 200 mm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pt-PT" sz="13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, O</a:t>
                      </a:r>
                      <a:r>
                        <a:rPr lang="pt-PT" sz="13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), bef. </a:t>
                      </a: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defo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71755" marR="71755" indent="0" algn="l" defTabSz="457200" rtl="0" eaLnBrk="1" fontAlgn="auto" latinLnBrk="0" hangingPunct="1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≤ 300 mm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(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O</a:t>
                      </a:r>
                      <a:r>
                        <a:rPr lang="pt-PT" sz="13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, O</a:t>
                      </a:r>
                      <a:r>
                        <a:rPr lang="pt-PT" sz="1300" baseline="-25000" dirty="0" smtClean="0">
                          <a:solidFill>
                            <a:schemeClr val="tx1"/>
                          </a:solidFill>
                          <a:effectLst/>
                        </a:rPr>
                        <a:t>4,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), aft. </a:t>
                      </a: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defo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</a:p>
                    <a:p>
                      <a:pPr marL="71755" marR="71755" indent="0" algn="l" defTabSz="457200" rtl="0" eaLnBrk="1" fontAlgn="auto" latinLnBrk="0" hangingPunct="1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Determination by excl. of </a:t>
                      </a:r>
                      <a:b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resilient buffers (max. 50 mm)</a:t>
                      </a:r>
                      <a:endParaRPr lang="de-DE" sz="13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51112"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16.1. / 25.1.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Ground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clearance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≤ 550 mm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≤ 450 mm </a:t>
                      </a:r>
                      <a:r>
                        <a:rPr lang="en-GB" sz="1300" baseline="30000" dirty="0">
                          <a:solidFill>
                            <a:schemeClr val="tx1"/>
                          </a:solidFill>
                          <a:effectLst/>
                        </a:rPr>
                        <a:t>2)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≤ 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[500/550] 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mm </a:t>
                      </a:r>
                      <a:r>
                        <a:rPr lang="en-GB" sz="1300" baseline="30000" dirty="0">
                          <a:solidFill>
                            <a:schemeClr val="tx1"/>
                          </a:solidFill>
                          <a:effectLst/>
                        </a:rPr>
                        <a:t>3)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≤ 550 mm </a:t>
                      </a:r>
                      <a:r>
                        <a:rPr lang="en-GB" sz="1300" baseline="30000" dirty="0">
                          <a:solidFill>
                            <a:schemeClr val="tx1"/>
                          </a:solidFill>
                          <a:effectLst/>
                        </a:rPr>
                        <a:t>5)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indent="0" algn="l" defTabSz="457200" rtl="0" eaLnBrk="1" fontAlgn="auto" latinLnBrk="0" hangingPunct="1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≤ 550 mm (</a:t>
                      </a:r>
                      <a:r>
                        <a:rPr lang="de-DE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M, N</a:t>
                      </a:r>
                      <a:r>
                        <a:rPr lang="de-DE" sz="13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de-DE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, N</a:t>
                      </a:r>
                      <a:r>
                        <a:rPr lang="de-DE" sz="13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de-DE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, O</a:t>
                      </a:r>
                      <a:r>
                        <a:rPr lang="de-DE" sz="13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de-DE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, O</a:t>
                      </a:r>
                      <a:r>
                        <a:rPr lang="de-DE" sz="1300" baseline="-250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de-DE" sz="13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≤ </a:t>
                      </a:r>
                      <a:r>
                        <a:rPr lang="de-DE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10°, 20°, 25° (</a:t>
                      </a:r>
                      <a:r>
                        <a:rPr lang="de-DE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cat</a:t>
                      </a:r>
                      <a:r>
                        <a:rPr lang="de-DE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 G) 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≤ 450 mm (</a:t>
                      </a:r>
                      <a:r>
                        <a:rPr lang="en-GB" sz="1300" dirty="0" err="1" smtClean="0">
                          <a:solidFill>
                            <a:schemeClr val="tx1"/>
                          </a:solidFill>
                          <a:effectLst/>
                        </a:rPr>
                        <a:t>autom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levelling)</a:t>
                      </a:r>
                      <a:endParaRPr lang="de-DE" sz="13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≤ 500 mm 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(no </a:t>
                      </a: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autom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. </a:t>
                      </a: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lev.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de-DE" sz="1300" dirty="0" smtClean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≤ 550 mm (for dep. angle 8°) </a:t>
                      </a:r>
                      <a:r>
                        <a:rPr lang="de-DE" sz="13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678426"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16.1. </a:t>
                      </a:r>
                      <a:r>
                        <a:rPr lang="en-GB" sz="1400" b="0">
                          <a:solidFill>
                            <a:schemeClr val="tx1"/>
                          </a:solidFill>
                          <a:effectLst/>
                        </a:rPr>
                        <a:t>/ </a:t>
                      </a:r>
                      <a:r>
                        <a:rPr lang="en-GB" sz="1400" b="0" smtClean="0">
                          <a:solidFill>
                            <a:schemeClr val="tx1"/>
                          </a:solidFill>
                          <a:effectLst/>
                        </a:rPr>
                        <a:t/>
                      </a:r>
                      <a:br>
                        <a:rPr lang="en-GB" sz="1400" b="0" smtClean="0">
                          <a:solidFill>
                            <a:schemeClr val="tx1"/>
                          </a:solidFill>
                          <a:effectLst/>
                        </a:rPr>
                      </a:br>
                      <a:r>
                        <a:rPr lang="en-GB" sz="1400" b="0" smtClean="0">
                          <a:solidFill>
                            <a:schemeClr val="tx1"/>
                          </a:solidFill>
                          <a:effectLst/>
                        </a:rPr>
                        <a:t>Annex 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5, 3.1.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Test force application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≤ 600 mm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≤ 510 mm </a:t>
                      </a:r>
                      <a:r>
                        <a:rPr lang="en-GB" sz="1300" baseline="30000" dirty="0">
                          <a:solidFill>
                            <a:schemeClr val="tx1"/>
                          </a:solidFill>
                          <a:effectLst/>
                        </a:rPr>
                        <a:t>2)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≤ 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[560/610] 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mm </a:t>
                      </a:r>
                      <a:r>
                        <a:rPr lang="fr-FR" sz="1300" baseline="30000" dirty="0">
                          <a:solidFill>
                            <a:schemeClr val="tx1"/>
                          </a:solidFill>
                          <a:effectLst/>
                        </a:rPr>
                        <a:t>3)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≤ 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610 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mm </a:t>
                      </a:r>
                      <a:r>
                        <a:rPr lang="fr-FR" sz="1300" baseline="30000" dirty="0">
                          <a:solidFill>
                            <a:schemeClr val="tx1"/>
                          </a:solidFill>
                          <a:effectLst/>
                        </a:rPr>
                        <a:t>5</a:t>
                      </a:r>
                      <a:r>
                        <a:rPr lang="en-GB" sz="1300" baseline="30000" dirty="0">
                          <a:solidFill>
                            <a:schemeClr val="tx1"/>
                          </a:solidFill>
                          <a:effectLst/>
                        </a:rPr>
                        <a:t>)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indent="0" algn="l" defTabSz="457200" rtl="0" eaLnBrk="1" fontAlgn="auto" latinLnBrk="0" hangingPunct="1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≤ 600 mm</a:t>
                      </a:r>
                      <a:endParaRPr lang="de-DE" sz="13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At horizontal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300" baseline="0" dirty="0" err="1" smtClean="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r>
                        <a:rPr lang="en-GB" sz="1300" dirty="0" err="1" smtClean="0">
                          <a:solidFill>
                            <a:schemeClr val="tx1"/>
                          </a:solidFill>
                          <a:effectLst/>
                        </a:rPr>
                        <a:t>enter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line of crossbeam</a:t>
                      </a:r>
                    </a:p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[≤ 510 mm,</a:t>
                      </a:r>
                      <a:r>
                        <a:rPr lang="en-GB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≤ 560 mm]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75456"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Annex 5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,</a:t>
                      </a:r>
                      <a:r>
                        <a:rPr lang="de-DE" sz="1400" b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3.1.1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Test force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GB" sz="1300" dirty="0" err="1">
                          <a:solidFill>
                            <a:schemeClr val="tx1"/>
                          </a:solidFill>
                          <a:effectLst/>
                        </a:rPr>
                        <a:t>kN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or 50 % max. gross weight </a:t>
                      </a:r>
                      <a:r>
                        <a:rPr lang="en-GB" sz="1300" baseline="30000" dirty="0">
                          <a:solidFill>
                            <a:schemeClr val="tx1"/>
                          </a:solidFill>
                          <a:effectLst/>
                        </a:rPr>
                        <a:t>4)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180 </a:t>
                      </a:r>
                      <a:r>
                        <a:rPr lang="en-GB" sz="1300" dirty="0" err="1">
                          <a:solidFill>
                            <a:schemeClr val="tx1"/>
                          </a:solidFill>
                          <a:effectLst/>
                        </a:rPr>
                        <a:t>kN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or 85 % max. gross weight </a:t>
                      </a:r>
                      <a:r>
                        <a:rPr lang="en-US" sz="1300" baseline="30000" dirty="0">
                          <a:solidFill>
                            <a:schemeClr val="tx1"/>
                          </a:solidFill>
                          <a:effectLst/>
                        </a:rPr>
                        <a:t>4)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180 </a:t>
                      </a:r>
                      <a:r>
                        <a:rPr lang="en-GB" sz="1300" dirty="0" err="1" smtClean="0">
                          <a:solidFill>
                            <a:schemeClr val="tx1"/>
                          </a:solidFill>
                          <a:effectLst/>
                        </a:rPr>
                        <a:t>kN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or 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85 % max. gross weight </a:t>
                      </a:r>
                      <a:r>
                        <a:rPr lang="en-US" sz="13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4)</a:t>
                      </a:r>
                    </a:p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(total force levels may be red. to 80 % for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veh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 with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tipp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.-bod. or 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platf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.)</a:t>
                      </a:r>
                      <a:endParaRPr lang="de-DE" sz="1300" baseline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180 </a:t>
                      </a:r>
                      <a:r>
                        <a:rPr lang="en-GB" sz="1300" dirty="0" err="1" smtClean="0">
                          <a:solidFill>
                            <a:schemeClr val="tx1"/>
                          </a:solidFill>
                          <a:effectLst/>
                        </a:rPr>
                        <a:t>kN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or 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85 % max. gross weight </a:t>
                      </a:r>
                      <a:r>
                        <a:rPr lang="en-US" sz="13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4)</a:t>
                      </a:r>
                    </a:p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(total force levels may be red. to 80 % for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veh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 with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tipp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.-bod. or 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platf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.) </a:t>
                      </a:r>
                      <a:endParaRPr lang="de-DE" sz="1300" baseline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708789"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Annex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5, 3.1.2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Test force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50 </a:t>
                      </a:r>
                      <a:r>
                        <a:rPr lang="en-GB" sz="1300" dirty="0" err="1">
                          <a:solidFill>
                            <a:schemeClr val="tx1"/>
                          </a:solidFill>
                          <a:effectLst/>
                        </a:rPr>
                        <a:t>kN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or 25 % max. gross weight </a:t>
                      </a:r>
                      <a:r>
                        <a:rPr lang="en-GB" sz="1300" baseline="30000" dirty="0">
                          <a:solidFill>
                            <a:schemeClr val="tx1"/>
                          </a:solidFill>
                          <a:effectLst/>
                        </a:rPr>
                        <a:t>4)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GB" sz="1300" dirty="0" err="1">
                          <a:solidFill>
                            <a:schemeClr val="tx1"/>
                          </a:solidFill>
                          <a:effectLst/>
                        </a:rPr>
                        <a:t>kN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or 50 % max. gross weight </a:t>
                      </a:r>
                      <a:r>
                        <a:rPr lang="en-US" sz="1300" baseline="30000" dirty="0">
                          <a:solidFill>
                            <a:schemeClr val="tx1"/>
                          </a:solidFill>
                          <a:effectLst/>
                        </a:rPr>
                        <a:t>4)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GB" sz="1300" dirty="0" err="1" smtClean="0">
                          <a:solidFill>
                            <a:schemeClr val="tx1"/>
                          </a:solidFill>
                          <a:effectLst/>
                        </a:rPr>
                        <a:t>kN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or 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50 % max. gross 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weight </a:t>
                      </a:r>
                      <a:r>
                        <a:rPr lang="en-US" sz="13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4) </a:t>
                      </a:r>
                    </a:p>
                    <a:p>
                      <a:pPr marL="71755" marR="71755" indent="0" algn="l" defTabSz="457200" rtl="0" eaLnBrk="1" fontAlgn="auto" latinLnBrk="0" hangingPunct="1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(total force levels may be red. to 80 % for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veh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 with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tipp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.-bod. or 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platf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.)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GB" sz="1300" dirty="0" err="1" smtClean="0">
                          <a:solidFill>
                            <a:schemeClr val="tx1"/>
                          </a:solidFill>
                          <a:effectLst/>
                        </a:rPr>
                        <a:t>kN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 or 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50 % max. gross weight </a:t>
                      </a:r>
                      <a:r>
                        <a:rPr lang="en-US" sz="13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4)</a:t>
                      </a:r>
                    </a:p>
                    <a:p>
                      <a:pPr marL="71755" marR="71755" indent="0" algn="l" defTabSz="457200" rtl="0" eaLnBrk="1" fontAlgn="auto" latinLnBrk="0" hangingPunct="1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(total force levels may be red. to 80 % for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veh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 with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tipp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.-bod. or 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platf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.) </a:t>
                      </a:r>
                      <a:endParaRPr lang="de-DE" sz="1300" baseline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  <a:tr h="541355"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Annex </a:t>
                      </a:r>
                      <a:r>
                        <a:rPr lang="en-GB" sz="1400" b="0" dirty="0" smtClean="0">
                          <a:solidFill>
                            <a:schemeClr val="tx1"/>
                          </a:solidFill>
                          <a:effectLst/>
                        </a:rPr>
                        <a:t>5, 3.1.3</a:t>
                      </a: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.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solidFill>
                      <a:schemeClr val="bg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400" b="0" dirty="0">
                          <a:solidFill>
                            <a:schemeClr val="tx1"/>
                          </a:solidFill>
                          <a:effectLst/>
                        </a:rPr>
                        <a:t>Test force</a:t>
                      </a:r>
                      <a:endParaRPr lang="de-DE" sz="1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50 </a:t>
                      </a:r>
                      <a:r>
                        <a:rPr lang="en-GB" sz="1300" dirty="0" err="1">
                          <a:solidFill>
                            <a:schemeClr val="tx1"/>
                          </a:solidFill>
                          <a:effectLst/>
                        </a:rPr>
                        <a:t>kN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or 25 % max. gross weight </a:t>
                      </a:r>
                      <a:r>
                        <a:rPr lang="en-US" sz="1300" baseline="30000" dirty="0">
                          <a:solidFill>
                            <a:schemeClr val="tx1"/>
                          </a:solidFill>
                          <a:effectLst/>
                        </a:rPr>
                        <a:t>4)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300" dirty="0" err="1">
                          <a:solidFill>
                            <a:schemeClr val="tx1"/>
                          </a:solidFill>
                          <a:effectLst/>
                        </a:rPr>
                        <a:t>kN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71755" marR="71755" algn="r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or 50 % 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max. gross weight </a:t>
                      </a:r>
                      <a:r>
                        <a:rPr lang="en-US" sz="1300" baseline="30000" dirty="0">
                          <a:solidFill>
                            <a:schemeClr val="tx1"/>
                          </a:solidFill>
                          <a:effectLst/>
                        </a:rPr>
                        <a:t>4)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300" dirty="0" err="1" smtClean="0">
                          <a:solidFill>
                            <a:schemeClr val="tx1"/>
                          </a:solidFill>
                          <a:effectLst/>
                        </a:rPr>
                        <a:t>kN</a:t>
                      </a:r>
                      <a:r>
                        <a:rPr lang="de-DE" sz="1300" baseline="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or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50 % 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max. gross </a:t>
                      </a:r>
                      <a:r>
                        <a:rPr lang="en-GB" sz="1300" dirty="0" smtClean="0">
                          <a:solidFill>
                            <a:schemeClr val="tx1"/>
                          </a:solidFill>
                          <a:effectLst/>
                        </a:rPr>
                        <a:t>weight </a:t>
                      </a:r>
                      <a:r>
                        <a:rPr lang="en-US" sz="13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4) </a:t>
                      </a:r>
                    </a:p>
                    <a:p>
                      <a:pPr marL="71755" marR="71755" indent="0" algn="l" defTabSz="457200" rtl="0" eaLnBrk="1" fontAlgn="auto" latinLnBrk="0" hangingPunct="1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(total force levels may be red. to 80 % for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veh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 with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tipp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.-bod. or 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platf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.) </a:t>
                      </a:r>
                      <a:endParaRPr lang="de-DE" sz="13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1755" marR="71755" algn="l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100 </a:t>
                      </a:r>
                      <a:r>
                        <a:rPr lang="en-US" sz="1300" dirty="0" err="1" smtClean="0">
                          <a:solidFill>
                            <a:schemeClr val="tx1"/>
                          </a:solidFill>
                          <a:effectLst/>
                        </a:rPr>
                        <a:t>kN</a:t>
                      </a:r>
                      <a:r>
                        <a:rPr lang="en-US" sz="1300" dirty="0" smtClean="0">
                          <a:solidFill>
                            <a:schemeClr val="tx1"/>
                          </a:solidFill>
                          <a:effectLst/>
                        </a:rPr>
                        <a:t> or </a:t>
                      </a:r>
                      <a:r>
                        <a:rPr lang="en-US" sz="1300" dirty="0">
                          <a:solidFill>
                            <a:schemeClr val="tx1"/>
                          </a:solidFill>
                          <a:effectLst/>
                        </a:rPr>
                        <a:t>50 % </a:t>
                      </a:r>
                      <a:r>
                        <a:rPr lang="en-GB" sz="1300" dirty="0">
                          <a:solidFill>
                            <a:schemeClr val="tx1"/>
                          </a:solidFill>
                          <a:effectLst/>
                        </a:rPr>
                        <a:t>max. gross weight </a:t>
                      </a:r>
                      <a:r>
                        <a:rPr lang="en-US" sz="1300" baseline="30000" dirty="0" smtClean="0">
                          <a:solidFill>
                            <a:schemeClr val="tx1"/>
                          </a:solidFill>
                          <a:effectLst/>
                        </a:rPr>
                        <a:t>4)</a:t>
                      </a:r>
                    </a:p>
                    <a:p>
                      <a:pPr marL="71755" marR="71755" indent="0" algn="l" defTabSz="457200" rtl="0" eaLnBrk="1" fontAlgn="auto" latinLnBrk="0" hangingPunct="1">
                        <a:lnSpc>
                          <a:spcPts val="1100"/>
                        </a:lnSpc>
                        <a:spcBef>
                          <a:spcPts val="200"/>
                        </a:spcBef>
                        <a:spcAft>
                          <a:spcPts val="2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(total force levels may be red. to 80 % for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veh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 with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tipp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.-bod. or  </a:t>
                      </a:r>
                      <a:r>
                        <a:rPr lang="en-US" sz="1300" baseline="0" dirty="0" err="1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platf</a:t>
                      </a:r>
                      <a:r>
                        <a:rPr lang="en-US" sz="1300" baseline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.) </a:t>
                      </a:r>
                      <a:endParaRPr lang="de-DE" sz="1300" baseline="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45277" y="505757"/>
            <a:ext cx="11933651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71800" algn="ctr"/>
                <a:tab pos="3413125" algn="l"/>
              </a:tabLst>
            </a:pPr>
            <a:r>
              <a:rPr kumimoji="0" lang="en-US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UN R58 - RUPD requirements – comparison of proposed</a:t>
            </a:r>
            <a:r>
              <a:rPr lang="en-US" sz="1600" b="1" dirty="0"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ea typeface="Times New Roman" pitchFamily="18" charset="0"/>
                <a:cs typeface="Arial" pitchFamily="34" charset="0"/>
              </a:rPr>
              <a:t>requirements of doc. GRSG/2014/11 and GRSG/2014/18</a:t>
            </a:r>
            <a:endParaRPr kumimoji="0" lang="en-US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cs typeface="Arial" pitchFamily="34" charset="0"/>
            </a:endParaRPr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0202969"/>
              </p:ext>
            </p:extLst>
          </p:nvPr>
        </p:nvGraphicFramePr>
        <p:xfrm>
          <a:off x="145278" y="47002"/>
          <a:ext cx="11933650" cy="4572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934159"/>
                <a:gridCol w="5999491"/>
              </a:tblGrid>
              <a:tr h="4432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en-GB" sz="1000" dirty="0">
                          <a:effectLst/>
                        </a:rPr>
                        <a:t>Submitted by the expert from Germany </a:t>
                      </a:r>
                      <a:endParaRPr lang="de-DE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en-GB" sz="10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en-GB" sz="800" dirty="0">
                          <a:effectLst/>
                        </a:rPr>
                        <a:t> 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  <a:tc>
                  <a:txBody>
                    <a:bodyPr/>
                    <a:lstStyle/>
                    <a:p>
                      <a:pPr marL="469900" indent="3111500">
                        <a:spcAft>
                          <a:spcPts val="0"/>
                        </a:spcAft>
                      </a:pPr>
                      <a:r>
                        <a:rPr lang="en-GB" sz="1000" u="sng" dirty="0">
                          <a:effectLst/>
                        </a:rPr>
                        <a:t>Informal document</a:t>
                      </a:r>
                      <a:r>
                        <a:rPr lang="en-GB" sz="1000" dirty="0">
                          <a:effectLst/>
                        </a:rPr>
                        <a:t> </a:t>
                      </a:r>
                      <a:r>
                        <a:rPr lang="en-GB" sz="1000" dirty="0" smtClean="0">
                          <a:effectLst/>
                        </a:rPr>
                        <a:t>GRSG-106-32</a:t>
                      </a:r>
                    </a:p>
                    <a:p>
                      <a:pPr marL="469900" indent="3111500">
                        <a:spcAft>
                          <a:spcPts val="0"/>
                        </a:spcAft>
                      </a:pPr>
                      <a:r>
                        <a:rPr lang="en-GB" sz="1000" dirty="0" smtClean="0">
                          <a:effectLst/>
                        </a:rPr>
                        <a:t>(</a:t>
                      </a:r>
                      <a:r>
                        <a:rPr lang="en-GB" sz="1000" dirty="0">
                          <a:effectLst/>
                        </a:rPr>
                        <a:t>106</a:t>
                      </a:r>
                      <a:r>
                        <a:rPr lang="en-GB" sz="1000" baseline="30000" dirty="0">
                          <a:effectLst/>
                        </a:rPr>
                        <a:t>th</a:t>
                      </a:r>
                      <a:r>
                        <a:rPr lang="en-GB" sz="1000" dirty="0">
                          <a:effectLst/>
                        </a:rPr>
                        <a:t> GRSG, 5 – 9 May 2014</a:t>
                      </a:r>
                      <a:endParaRPr lang="de-DE" sz="1200" dirty="0">
                        <a:effectLst/>
                      </a:endParaRPr>
                    </a:p>
                    <a:p>
                      <a:pPr marL="469900" indent="3111500">
                        <a:spcAft>
                          <a:spcPts val="0"/>
                        </a:spcAft>
                        <a:tabLst>
                          <a:tab pos="2969895" algn="ctr"/>
                          <a:tab pos="5940425" algn="r"/>
                        </a:tabLst>
                      </a:pPr>
                      <a:r>
                        <a:rPr lang="en-GB" sz="1000" dirty="0">
                          <a:effectLst/>
                        </a:rPr>
                        <a:t>agenda item 6)</a:t>
                      </a:r>
                      <a:endParaRPr lang="de-DE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783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/>
          <p:cNvSpPr/>
          <p:nvPr/>
        </p:nvSpPr>
        <p:spPr>
          <a:xfrm>
            <a:off x="275771" y="1041799"/>
            <a:ext cx="11698515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36575" indent="-536575"/>
            <a:r>
              <a:rPr lang="en-US" sz="1800" baseline="30000" dirty="0" smtClean="0"/>
              <a:t>1)</a:t>
            </a:r>
            <a:r>
              <a:rPr lang="en-US" sz="1800" dirty="0" smtClean="0"/>
              <a:t>	Vehicles </a:t>
            </a:r>
            <a:r>
              <a:rPr lang="en-US" sz="1800" dirty="0"/>
              <a:t>with rearward tipping bodies or </a:t>
            </a:r>
            <a:r>
              <a:rPr lang="en-US" sz="1800" dirty="0" smtClean="0"/>
              <a:t>special purpose vehicles of category N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 or vehicles of category N</a:t>
            </a:r>
            <a:r>
              <a:rPr lang="en-US" sz="1800" baseline="-25000" dirty="0" smtClean="0"/>
              <a:t>3</a:t>
            </a:r>
            <a:r>
              <a:rPr lang="en-US" sz="1800" dirty="0" smtClean="0"/>
              <a:t>G</a:t>
            </a:r>
            <a:endParaRPr lang="en-US" sz="1800" dirty="0"/>
          </a:p>
          <a:p>
            <a:pPr marL="536575" indent="-536575"/>
            <a:r>
              <a:rPr lang="en-US" sz="1800" dirty="0" smtClean="0"/>
              <a:t> 	are </a:t>
            </a:r>
            <a:r>
              <a:rPr lang="en-US" sz="1800" dirty="0"/>
              <a:t>considered the same values as for N</a:t>
            </a:r>
            <a:r>
              <a:rPr lang="pt-PT" sz="1800" baseline="-25000" dirty="0"/>
              <a:t>1</a:t>
            </a:r>
            <a:r>
              <a:rPr lang="en-US" sz="1800" dirty="0"/>
              <a:t>, </a:t>
            </a:r>
            <a:r>
              <a:rPr lang="en-US" sz="1800" dirty="0" smtClean="0"/>
              <a:t>and </a:t>
            </a:r>
            <a:r>
              <a:rPr lang="en-US" sz="1800" dirty="0"/>
              <a:t>N</a:t>
            </a:r>
            <a:r>
              <a:rPr lang="pt-PT" sz="1800" baseline="-25000" dirty="0" smtClean="0"/>
              <a:t>2</a:t>
            </a:r>
            <a:r>
              <a:rPr lang="en-US" sz="1800" dirty="0" smtClean="0"/>
              <a:t> </a:t>
            </a:r>
            <a:r>
              <a:rPr lang="en-US" sz="1800" dirty="0"/>
              <a:t>vehicles</a:t>
            </a:r>
            <a:r>
              <a:rPr lang="en-US" sz="1800" dirty="0" smtClean="0"/>
              <a:t>.</a:t>
            </a:r>
          </a:p>
          <a:p>
            <a:pPr marL="536575" indent="-536575"/>
            <a:endParaRPr lang="de-DE" sz="1800" dirty="0"/>
          </a:p>
          <a:p>
            <a:pPr marL="536575" indent="-536575"/>
            <a:r>
              <a:rPr lang="en-US" sz="1800" baseline="30000" dirty="0" smtClean="0"/>
              <a:t>2)</a:t>
            </a:r>
            <a:r>
              <a:rPr lang="en-US" sz="1800" dirty="0" smtClean="0"/>
              <a:t>	Vehicles </a:t>
            </a:r>
            <a:r>
              <a:rPr lang="en-US" sz="1800" dirty="0"/>
              <a:t>with </a:t>
            </a:r>
            <a:r>
              <a:rPr lang="en-US" sz="1800" dirty="0" err="1"/>
              <a:t>hydropneumatic</a:t>
            </a:r>
            <a:r>
              <a:rPr lang="en-US" sz="1800" dirty="0"/>
              <a:t>, hydraulic or pneumatic spring</a:t>
            </a:r>
            <a:r>
              <a:rPr lang="en-US" sz="1800" dirty="0" smtClean="0"/>
              <a:t>.</a:t>
            </a:r>
          </a:p>
          <a:p>
            <a:pPr marL="536575" indent="-536575"/>
            <a:endParaRPr lang="de-DE" sz="1800" dirty="0"/>
          </a:p>
          <a:p>
            <a:pPr marL="536575" indent="-536575"/>
            <a:r>
              <a:rPr lang="en-US" sz="1800" baseline="30000" dirty="0" smtClean="0"/>
              <a:t>3)</a:t>
            </a:r>
            <a:r>
              <a:rPr lang="en-US" sz="1800" dirty="0" smtClean="0"/>
              <a:t>	Vehicles </a:t>
            </a:r>
            <a:r>
              <a:rPr lang="en-US" sz="1800" dirty="0"/>
              <a:t>with other than </a:t>
            </a:r>
            <a:r>
              <a:rPr lang="en-US" sz="1800" dirty="0" err="1"/>
              <a:t>hydropneumatic</a:t>
            </a:r>
            <a:r>
              <a:rPr lang="en-US" sz="1800" dirty="0"/>
              <a:t>, hydraulic or pneumatic spring at the rear axle</a:t>
            </a:r>
            <a:r>
              <a:rPr lang="en-US" sz="1800" dirty="0" smtClean="0"/>
              <a:t>.</a:t>
            </a:r>
          </a:p>
          <a:p>
            <a:pPr marL="536575" indent="-536575"/>
            <a:endParaRPr lang="de-DE" sz="1800" dirty="0"/>
          </a:p>
          <a:p>
            <a:pPr marL="536575" indent="-536575"/>
            <a:r>
              <a:rPr lang="en-GB" sz="1800" baseline="30000" dirty="0" smtClean="0"/>
              <a:t>4)</a:t>
            </a:r>
            <a:r>
              <a:rPr lang="en-GB" sz="1800" dirty="0" smtClean="0"/>
              <a:t>	Whichever </a:t>
            </a:r>
            <a:r>
              <a:rPr lang="en-GB" sz="1800" dirty="0"/>
              <a:t>is the lower value</a:t>
            </a:r>
            <a:r>
              <a:rPr lang="en-GB" sz="1800" dirty="0" smtClean="0"/>
              <a:t>.</a:t>
            </a:r>
          </a:p>
          <a:p>
            <a:pPr marL="536575" indent="-536575"/>
            <a:endParaRPr lang="de-DE" sz="1800" dirty="0"/>
          </a:p>
          <a:p>
            <a:pPr marL="536575" indent="-536575"/>
            <a:r>
              <a:rPr lang="en-GB" sz="1800" baseline="30000" dirty="0" smtClean="0"/>
              <a:t>5</a:t>
            </a:r>
            <a:r>
              <a:rPr lang="en-US" sz="1800" baseline="30000" dirty="0" smtClean="0"/>
              <a:t>)	</a:t>
            </a:r>
            <a:r>
              <a:rPr lang="en-US" sz="1800" dirty="0" smtClean="0"/>
              <a:t>On </a:t>
            </a:r>
            <a:r>
              <a:rPr lang="en-US" sz="1800" dirty="0"/>
              <a:t>vehicles with a departure angle more than </a:t>
            </a:r>
            <a:r>
              <a:rPr lang="en-US" sz="1800" dirty="0" smtClean="0"/>
              <a:t>8°according </a:t>
            </a:r>
            <a:r>
              <a:rPr lang="en-US" sz="1800" dirty="0"/>
              <a:t>ISO 612:1978</a:t>
            </a:r>
            <a:r>
              <a:rPr lang="en-US" sz="1800" dirty="0" smtClean="0"/>
              <a:t>.</a:t>
            </a:r>
          </a:p>
          <a:p>
            <a:pPr marL="536575" indent="-536575"/>
            <a:endParaRPr lang="de-DE" sz="1800" dirty="0"/>
          </a:p>
          <a:p>
            <a:pPr marL="536575" indent="-536575"/>
            <a:r>
              <a:rPr lang="en-US" sz="1800" baseline="30000" dirty="0"/>
              <a:t>6)</a:t>
            </a:r>
            <a:r>
              <a:rPr lang="en-US" sz="1800" dirty="0"/>
              <a:t>	According items 7.4.2 or 25.8.2, it is possible to reduce the effective surface to not less than 350 </a:t>
            </a:r>
            <a:r>
              <a:rPr lang="en-US" sz="1800" dirty="0" smtClean="0"/>
              <a:t>cm²</a:t>
            </a:r>
            <a:endParaRPr lang="de-DE" sz="1800" dirty="0"/>
          </a:p>
        </p:txBody>
      </p:sp>
    </p:spTree>
    <p:extLst>
      <p:ext uri="{BB962C8B-B14F-4D97-AF65-F5344CB8AC3E}">
        <p14:creationId xmlns:p14="http://schemas.microsoft.com/office/powerpoint/2010/main" val="2584235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VDA dg">
      <a:dk1>
        <a:sysClr val="windowText" lastClr="000000"/>
      </a:dk1>
      <a:lt1>
        <a:sysClr val="window" lastClr="FFFFFF"/>
      </a:lt1>
      <a:dk2>
        <a:srgbClr val="000000"/>
      </a:dk2>
      <a:lt2>
        <a:srgbClr val="A4B7BA"/>
      </a:lt2>
      <a:accent1>
        <a:srgbClr val="00693A"/>
      </a:accent1>
      <a:accent2>
        <a:srgbClr val="00566A"/>
      </a:accent2>
      <a:accent3>
        <a:srgbClr val="364C55"/>
      </a:accent3>
      <a:accent4>
        <a:srgbClr val="B45000"/>
      </a:accent4>
      <a:accent5>
        <a:srgbClr val="CCA600"/>
      </a:accent5>
      <a:accent6>
        <a:srgbClr val="7F7F7F"/>
      </a:accent6>
      <a:hlink>
        <a:srgbClr val="7C4E89"/>
      </a:hlink>
      <a:folHlink>
        <a:srgbClr val="B20A26"/>
      </a:folHlink>
    </a:clrScheme>
    <a:fontScheme name="090618_powerpoint_VDA">
      <a:majorFont>
        <a:latin typeface="Arial"/>
        <a:ea typeface="ヒラギノ角ゴ Pro W3"/>
        <a:cs typeface="ヒラギノ角ゴ Pro W3"/>
      </a:majorFont>
      <a:minorFont>
        <a:latin typeface="Arial"/>
        <a:ea typeface="ヒラギノ角ゴ Pro W3"/>
        <a:cs typeface="ヒラギノ角ゴ Pro W3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98" charset="0"/>
            <a:ea typeface="ヒラギノ角ゴ Pro W3" pitchFamily="98" charset="-128"/>
            <a:cs typeface="ヒラギノ角ゴ Pro W3" pitchFamily="9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98" charset="0"/>
            <a:ea typeface="ヒラギノ角ゴ Pro W3" pitchFamily="98" charset="-128"/>
            <a:cs typeface="ヒラギノ角ゴ Pro W3" pitchFamily="98" charset="-128"/>
          </a:defRPr>
        </a:defPPr>
      </a:lstStyle>
    </a:lnDef>
  </a:objectDefaults>
  <a:extraClrSchemeLst>
    <a:extraClrScheme>
      <a:clrScheme name="VDA Flaechenfarben Basis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A4B7BA"/>
        </a:lt2>
        <a:accent1>
          <a:srgbClr val="00693A"/>
        </a:accent1>
        <a:accent2>
          <a:srgbClr val="00566A"/>
        </a:accent2>
        <a:accent3>
          <a:srgbClr val="364C55"/>
        </a:accent3>
        <a:accent4>
          <a:srgbClr val="B45000"/>
        </a:accent4>
        <a:accent5>
          <a:srgbClr val="CCA600"/>
        </a:accent5>
        <a:accent6>
          <a:srgbClr val="FFFFFF"/>
        </a:accent6>
        <a:hlink>
          <a:srgbClr val="7C4E89"/>
        </a:hlink>
        <a:folHlink>
          <a:srgbClr val="B20A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DA Flaechenfarben 20%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A4B7BA"/>
        </a:lt2>
        <a:accent1>
          <a:srgbClr val="C9DED1"/>
        </a:accent1>
        <a:accent2>
          <a:srgbClr val="C0D9DF"/>
        </a:accent2>
        <a:accent3>
          <a:srgbClr val="D3DCE1"/>
        </a:accent3>
        <a:accent4>
          <a:srgbClr val="F2DAC7"/>
        </a:accent4>
        <a:accent5>
          <a:srgbClr val="F6ECD0"/>
        </a:accent5>
        <a:accent6>
          <a:srgbClr val="FFFFFF"/>
        </a:accent6>
        <a:hlink>
          <a:srgbClr val="7C4E89"/>
        </a:hlink>
        <a:folHlink>
          <a:srgbClr val="B20A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DA Flaechenfarben 40%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A4B7BA"/>
        </a:lt2>
        <a:accent1>
          <a:srgbClr val="92BCA3"/>
        </a:accent1>
        <a:accent2>
          <a:srgbClr val="85B4BF"/>
        </a:accent2>
        <a:accent3>
          <a:srgbClr val="A7B8C0"/>
        </a:accent3>
        <a:accent4>
          <a:srgbClr val="E3B692"/>
        </a:accent4>
        <a:accent5>
          <a:srgbClr val="ECD9A1"/>
        </a:accent5>
        <a:accent6>
          <a:srgbClr val="FFFFFF"/>
        </a:accent6>
        <a:hlink>
          <a:srgbClr val="7C4E89"/>
        </a:hlink>
        <a:folHlink>
          <a:srgbClr val="B20A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DA Flaechenfarben 60%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A4B7BA"/>
        </a:lt2>
        <a:accent1>
          <a:srgbClr val="559D79"/>
        </a:accent1>
        <a:accent2>
          <a:srgbClr val="42909F"/>
        </a:accent2>
        <a:accent3>
          <a:srgbClr val="80959F"/>
        </a:accent3>
        <a:accent4>
          <a:srgbClr val="D49260"/>
        </a:accent4>
        <a:accent5>
          <a:srgbClr val="E3C771"/>
        </a:accent5>
        <a:accent6>
          <a:srgbClr val="FFFFFF"/>
        </a:accent6>
        <a:hlink>
          <a:srgbClr val="7C4E89"/>
        </a:hlink>
        <a:folHlink>
          <a:srgbClr val="B20A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DA Flaechenfarben 80%">
        <a:dk1>
          <a:sysClr val="windowText" lastClr="000000"/>
        </a:dk1>
        <a:lt1>
          <a:sysClr val="window" lastClr="FFFFFF"/>
        </a:lt1>
        <a:dk2>
          <a:srgbClr val="000000"/>
        </a:dk2>
        <a:lt2>
          <a:srgbClr val="A4B7BA"/>
        </a:lt2>
        <a:accent1>
          <a:srgbClr val="008155"/>
        </a:accent1>
        <a:accent2>
          <a:srgbClr val="007081"/>
        </a:accent2>
        <a:accent3>
          <a:srgbClr val="5A727B"/>
        </a:accent3>
        <a:accent4>
          <a:srgbClr val="C56F32"/>
        </a:accent4>
        <a:accent5>
          <a:srgbClr val="D8B63B"/>
        </a:accent5>
        <a:accent6>
          <a:srgbClr val="FFFFFF"/>
        </a:accent6>
        <a:hlink>
          <a:srgbClr val="7C4E89"/>
        </a:hlink>
        <a:folHlink>
          <a:srgbClr val="B20A2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DA Linienfarben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7C2E"/>
        </a:accent1>
        <a:accent2>
          <a:srgbClr val="0088C0"/>
        </a:accent2>
        <a:accent3>
          <a:srgbClr val="C75809"/>
        </a:accent3>
        <a:accent4>
          <a:srgbClr val="C29D00"/>
        </a:accent4>
        <a:accent5>
          <a:srgbClr val="AE0C12"/>
        </a:accent5>
        <a:accent6>
          <a:srgbClr val="7CB289"/>
        </a:accent6>
        <a:hlink>
          <a:srgbClr val="42909F"/>
        </a:hlink>
        <a:folHlink>
          <a:srgbClr val="85B4B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631</Words>
  <Application>Microsoft Office PowerPoint</Application>
  <PresentationFormat>Custom</PresentationFormat>
  <Paragraphs>101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Blank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R58</dc:title>
  <dc:creator/>
  <cp:lastModifiedBy/>
  <cp:revision>1</cp:revision>
  <dcterms:created xsi:type="dcterms:W3CDTF">2014-04-29T15:29:28Z</dcterms:created>
  <dcterms:modified xsi:type="dcterms:W3CDTF">2014-05-07T11:36:59Z</dcterms:modified>
</cp:coreProperties>
</file>