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88825" cy="685800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 pitchFamily="9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B692"/>
    <a:srgbClr val="7C4E89"/>
    <a:srgbClr val="AE0C12"/>
    <a:srgbClr val="C29D00"/>
    <a:srgbClr val="92BCA3"/>
    <a:srgbClr val="C75809"/>
    <a:srgbClr val="0088C0"/>
    <a:srgbClr val="007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4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354" y="-78"/>
      </p:cViewPr>
      <p:guideLst>
        <p:guide orient="horz" pos="2160"/>
        <p:guide orient="horz" pos="432"/>
        <p:guide pos="3839"/>
        <p:guide pos="7177"/>
        <p:guide pos="6687"/>
        <p:guide pos="935"/>
        <p:guide pos="507"/>
        <p:guide pos="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3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-106" charset="-128"/>
                <a:cs typeface="+mn-cs"/>
              </a:defRPr>
            </a:lvl1pPr>
          </a:lstStyle>
          <a:p>
            <a:pPr>
              <a:defRPr/>
            </a:pPr>
            <a:fld id="{ECD4F02B-1D0B-47AF-B2BD-098BEAEE91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76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8" charset="0"/>
        <a:ea typeface="ヒラギノ角ゴ Pro W3" pitchFamily="98" charset="-128"/>
        <a:cs typeface="ヒラギノ角ゴ Pro W3" pitchFamily="9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70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116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137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741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124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723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8114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126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3202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951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3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7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98" charset="0"/>
          <a:ea typeface="ヒラギノ角ゴ Pro W3" pitchFamily="98" charset="-128"/>
          <a:cs typeface="ヒラギノ角ゴ Pro W3" pitchFamily="9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9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36811"/>
              </p:ext>
            </p:extLst>
          </p:nvPr>
        </p:nvGraphicFramePr>
        <p:xfrm>
          <a:off x="170915" y="943896"/>
          <a:ext cx="11750468" cy="5904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7439"/>
                <a:gridCol w="1487096"/>
                <a:gridCol w="1350575"/>
                <a:gridCol w="1504336"/>
                <a:gridCol w="3259393"/>
                <a:gridCol w="2821629"/>
              </a:tblGrid>
              <a:tr h="502980"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Ref. paragraphs of 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UN-Reg.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No. 58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indent="0" algn="ctr" defTabSz="457200" rtl="0" eaLnBrk="1" fontAlgn="auto" latinLnBrk="0" hangingPunct="1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OICA (GRSG/2014/11)</a:t>
                      </a:r>
                      <a:endParaRPr lang="de-DE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marL="71755" marR="71755" algn="ctr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pt-P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Vehicle Categories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71755" marR="71755" algn="r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 marR="71755" indent="0" algn="ctr" defTabSz="457200" rtl="0" eaLnBrk="1" fontAlgn="auto" latinLnBrk="0" hangingPunct="1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Germany (GRSG/2014/18)</a:t>
                      </a:r>
                      <a:endParaRPr lang="de-DE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marL="71755" marR="71755" algn="ctr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pt-P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Vehicle Categories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71755" marR="71755" algn="r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9494">
                <a:tc>
                  <a:txBody>
                    <a:bodyPr/>
                    <a:lstStyle/>
                    <a:p>
                      <a:pPr marL="71755"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PT" sz="1300" dirty="0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pt-PT" sz="1300" dirty="0" smtClean="0">
                          <a:solidFill>
                            <a:schemeClr val="tx1"/>
                          </a:solidFill>
                          <a:effectLst/>
                        </a:rPr>
                        <a:t>, N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pt-PT" sz="1300" dirty="0" smtClean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pt-PT" sz="13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pt-PT" sz="1300" baseline="-25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pt-PT" sz="1300" dirty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3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pt-PT" sz="13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PT" sz="1300" dirty="0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3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300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pt-PT" sz="13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1)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M, N</a:t>
                      </a:r>
                      <a:r>
                        <a:rPr lang="de-DE" sz="14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N</a:t>
                      </a:r>
                      <a:r>
                        <a:rPr lang="de-DE" sz="14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O</a:t>
                      </a:r>
                      <a:r>
                        <a:rPr lang="de-DE" sz="14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O</a:t>
                      </a:r>
                      <a:r>
                        <a:rPr lang="de-DE" sz="14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G, </a:t>
                      </a:r>
                      <a:b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de-DE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and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de-DE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de-DE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with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de-DE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platform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de-DE" sz="14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lift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pt-PT" sz="1400" dirty="0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pt-PT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10632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7.1. / 25.4.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Height of cross member</a:t>
                      </a:r>
                      <a:endParaRPr lang="de-DE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≥ 100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≥ 120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≥ 100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≥ 120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27703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7.4.2. / 25.8.2.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Effective Surface</a:t>
                      </a:r>
                      <a:endParaRPr lang="de-DE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≥ 350 cm²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≥ 420 cm²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6)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≥ 350 cm²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≥ 420 cm² 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38475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16.3. / 25.6.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Horizontal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distance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400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400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300 mm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(incl. N3), bef.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defo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400 mm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(incl. N3), aft.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defo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Determination by excl. of resilient buffers (max. 50 mm)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200 mm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), bef.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defo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300 mm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, O</a:t>
                      </a:r>
                      <a:r>
                        <a:rPr lang="pt-PT" sz="13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4,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), aft.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defo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Determination by excl. of </a:t>
                      </a:r>
                      <a:b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resilient buffers (max. 50 mm)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51112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16.1. / 25.1.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Ground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clearance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550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450 mm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2)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[500/550]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mm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3)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550 mm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5)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550 mm (</a:t>
                      </a:r>
                      <a:r>
                        <a:rPr lang="de-DE" sz="13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M, N</a:t>
                      </a:r>
                      <a:r>
                        <a:rPr lang="de-DE" sz="13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de-DE" sz="13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N</a:t>
                      </a:r>
                      <a:r>
                        <a:rPr lang="de-DE" sz="13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de-DE" sz="13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O</a:t>
                      </a:r>
                      <a:r>
                        <a:rPr lang="de-DE" sz="13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de-DE" sz="13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, O</a:t>
                      </a:r>
                      <a:r>
                        <a:rPr lang="de-DE" sz="13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</a:t>
                      </a:r>
                      <a:r>
                        <a:rPr lang="de-DE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10°, 20°, 25° (</a:t>
                      </a:r>
                      <a:r>
                        <a:rPr lang="de-DE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cat</a:t>
                      </a:r>
                      <a:r>
                        <a:rPr lang="de-DE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G) 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450 mm (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autom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levelling)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500 mm 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(no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autom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lev.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550 mm (for dep. angle 8°) </a:t>
                      </a:r>
                      <a:r>
                        <a:rPr lang="de-DE" sz="13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78426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16.1. </a:t>
                      </a: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/ </a:t>
                      </a:r>
                      <a:r>
                        <a:rPr lang="en-GB" sz="1400" b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400" b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400" b="0" smtClean="0">
                          <a:solidFill>
                            <a:schemeClr val="tx1"/>
                          </a:solidFill>
                          <a:effectLst/>
                        </a:rPr>
                        <a:t>Annex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5, 3.1.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Test force application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600 mm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510 mm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2)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[560/610]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mm </a:t>
                      </a:r>
                      <a:r>
                        <a:rPr lang="fr-FR" sz="1300" baseline="30000" dirty="0">
                          <a:solidFill>
                            <a:schemeClr val="tx1"/>
                          </a:solidFill>
                          <a:effectLst/>
                        </a:rPr>
                        <a:t>3)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≤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610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mm </a:t>
                      </a:r>
                      <a:r>
                        <a:rPr lang="fr-FR" sz="1300" baseline="30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600 mm</a:t>
                      </a:r>
                      <a:endParaRPr lang="de-DE" sz="13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At horizontal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30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enter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 line of crossbeam</a:t>
                      </a: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[≤ 510 mm,</a:t>
                      </a: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≤ 560 mm]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75456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Annex 5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r>
                        <a:rPr lang="de-DE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3.1.1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Test force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or 50 % max. gross weight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180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or 85 % max. gross weight </a:t>
                      </a:r>
                      <a:r>
                        <a:rPr lang="en-US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180 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85 % max. gross 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</a:t>
                      </a:r>
                      <a:endParaRPr lang="de-DE" sz="13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180 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85 % max. gross 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</a:p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 </a:t>
                      </a:r>
                      <a:endParaRPr lang="de-DE" sz="1300" baseline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08789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Annex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5, 3.1.2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Test force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50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or 25 % max. gross weight </a:t>
                      </a:r>
                      <a:r>
                        <a:rPr lang="en-GB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or 50 % max. gross weight </a:t>
                      </a:r>
                      <a:r>
                        <a:rPr lang="en-US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50 % max. gross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 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GB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50 % max. gross 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 </a:t>
                      </a:r>
                      <a:endParaRPr lang="de-DE" sz="1300" baseline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1355"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Annex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5, 3.1.3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Test force</a:t>
                      </a:r>
                      <a:endParaRPr lang="de-DE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50 </a:t>
                      </a:r>
                      <a:r>
                        <a:rPr lang="en-GB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or 25 % max. gross weight </a:t>
                      </a:r>
                      <a:r>
                        <a:rPr lang="en-US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1755" marR="71755" algn="r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or 50 %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max. gross weight </a:t>
                      </a:r>
                      <a:r>
                        <a:rPr lang="en-US" sz="1300" baseline="30000" dirty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US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de-DE" sz="13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effectLst/>
                        </a:rPr>
                        <a:t>or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50 %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max. gross </a:t>
                      </a: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</a:rPr>
                        <a:t>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 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 </a:t>
                      </a:r>
                      <a:endParaRPr lang="de-DE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100 </a:t>
                      </a:r>
                      <a:r>
                        <a:rPr lang="en-US" sz="1300" dirty="0" err="1" smtClean="0">
                          <a:solidFill>
                            <a:schemeClr val="tx1"/>
                          </a:solidFill>
                          <a:effectLst/>
                        </a:rPr>
                        <a:t>kN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effectLst/>
                        </a:rPr>
                        <a:t> or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50 % 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max. gross weight </a:t>
                      </a:r>
                      <a:r>
                        <a:rPr lang="en-US" sz="130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4)</a:t>
                      </a:r>
                    </a:p>
                    <a:p>
                      <a:pPr marL="71755" marR="71755" indent="0" algn="l" defTabSz="457200" rtl="0" eaLnBrk="1" fontAlgn="auto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(total force levels may be red. to 80 % for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veh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 with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tipp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.-bod. or  </a:t>
                      </a:r>
                      <a:r>
                        <a:rPr lang="en-US" sz="13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platf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.) </a:t>
                      </a:r>
                      <a:endParaRPr lang="de-DE" sz="1300" baseline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5277" y="505757"/>
            <a:ext cx="119336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3413125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UN R58 - RUPD requirements – comparison of proposed</a:t>
            </a:r>
            <a:r>
              <a:rPr lang="en-US" sz="1600" b="1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requirements of doc. GRSG/2014/11 and GRSG/2014/18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202969"/>
              </p:ext>
            </p:extLst>
          </p:nvPr>
        </p:nvGraphicFramePr>
        <p:xfrm>
          <a:off x="145278" y="47002"/>
          <a:ext cx="11933650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4159"/>
                <a:gridCol w="5999491"/>
              </a:tblGrid>
              <a:tr h="4432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GB" sz="1000" dirty="0">
                          <a:effectLst/>
                        </a:rPr>
                        <a:t>Submitted by the expert from Germany </a:t>
                      </a:r>
                      <a:endParaRPr lang="de-DE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69900" indent="3111500">
                        <a:spcAft>
                          <a:spcPts val="0"/>
                        </a:spcAft>
                      </a:pPr>
                      <a:r>
                        <a:rPr lang="en-GB" sz="1000" u="sng" dirty="0">
                          <a:effectLst/>
                        </a:rPr>
                        <a:t>Informal document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GB" sz="1000" dirty="0" smtClean="0">
                          <a:effectLst/>
                        </a:rPr>
                        <a:t>GRSG-106-32</a:t>
                      </a:r>
                    </a:p>
                    <a:p>
                      <a:pPr marL="469900" indent="3111500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(</a:t>
                      </a:r>
                      <a:r>
                        <a:rPr lang="en-GB" sz="1000" dirty="0">
                          <a:effectLst/>
                        </a:rPr>
                        <a:t>106</a:t>
                      </a:r>
                      <a:r>
                        <a:rPr lang="en-GB" sz="1000" baseline="30000" dirty="0">
                          <a:effectLst/>
                        </a:rPr>
                        <a:t>th</a:t>
                      </a:r>
                      <a:r>
                        <a:rPr lang="en-GB" sz="1000" dirty="0">
                          <a:effectLst/>
                        </a:rPr>
                        <a:t> GRSG, 5 – 9 May 2014</a:t>
                      </a:r>
                      <a:endParaRPr lang="de-DE" sz="1200" dirty="0">
                        <a:effectLst/>
                      </a:endParaRPr>
                    </a:p>
                    <a:p>
                      <a:pPr marL="469900" indent="3111500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GB" sz="1000" dirty="0">
                          <a:effectLst/>
                        </a:rPr>
                        <a:t>agenda item 6)</a:t>
                      </a:r>
                      <a:endParaRPr lang="de-D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83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75771" y="1041799"/>
            <a:ext cx="116985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/>
            <a:r>
              <a:rPr lang="en-US" sz="1800" baseline="30000" dirty="0" smtClean="0"/>
              <a:t>1)</a:t>
            </a:r>
            <a:r>
              <a:rPr lang="en-US" sz="1800" dirty="0" smtClean="0"/>
              <a:t>	Vehicles </a:t>
            </a:r>
            <a:r>
              <a:rPr lang="en-US" sz="1800" dirty="0"/>
              <a:t>with rearward tipping bodies or </a:t>
            </a:r>
            <a:r>
              <a:rPr lang="en-US" sz="1800" dirty="0" smtClean="0"/>
              <a:t>special purpose vehicles of category N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or vehicles of category N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G</a:t>
            </a:r>
            <a:endParaRPr lang="en-US" sz="1800" dirty="0"/>
          </a:p>
          <a:p>
            <a:pPr marL="536575" indent="-536575"/>
            <a:r>
              <a:rPr lang="en-US" sz="1800" dirty="0" smtClean="0"/>
              <a:t> 	are </a:t>
            </a:r>
            <a:r>
              <a:rPr lang="en-US" sz="1800" dirty="0"/>
              <a:t>considered the same values as for N</a:t>
            </a:r>
            <a:r>
              <a:rPr lang="pt-PT" sz="1800" baseline="-25000" dirty="0"/>
              <a:t>1</a:t>
            </a:r>
            <a:r>
              <a:rPr lang="en-US" sz="1800" dirty="0"/>
              <a:t>, </a:t>
            </a:r>
            <a:r>
              <a:rPr lang="en-US" sz="1800" dirty="0" smtClean="0"/>
              <a:t>and </a:t>
            </a:r>
            <a:r>
              <a:rPr lang="en-US" sz="1800" dirty="0"/>
              <a:t>N</a:t>
            </a:r>
            <a:r>
              <a:rPr lang="pt-PT" sz="1800" baseline="-25000" dirty="0" smtClean="0"/>
              <a:t>2</a:t>
            </a:r>
            <a:r>
              <a:rPr lang="en-US" sz="1800" dirty="0" smtClean="0"/>
              <a:t> </a:t>
            </a:r>
            <a:r>
              <a:rPr lang="en-US" sz="1800" dirty="0"/>
              <a:t>vehicles</a:t>
            </a:r>
            <a:r>
              <a:rPr lang="en-US" sz="1800" dirty="0" smtClean="0"/>
              <a:t>.</a:t>
            </a:r>
          </a:p>
          <a:p>
            <a:pPr marL="536575" indent="-536575"/>
            <a:endParaRPr lang="de-DE" sz="1800" dirty="0"/>
          </a:p>
          <a:p>
            <a:pPr marL="536575" indent="-536575"/>
            <a:r>
              <a:rPr lang="en-US" sz="1800" baseline="30000" dirty="0" smtClean="0"/>
              <a:t>2)</a:t>
            </a:r>
            <a:r>
              <a:rPr lang="en-US" sz="1800" dirty="0" smtClean="0"/>
              <a:t>	Vehicles </a:t>
            </a:r>
            <a:r>
              <a:rPr lang="en-US" sz="1800" dirty="0"/>
              <a:t>with </a:t>
            </a:r>
            <a:r>
              <a:rPr lang="en-US" sz="1800" dirty="0" err="1"/>
              <a:t>hydropneumatic</a:t>
            </a:r>
            <a:r>
              <a:rPr lang="en-US" sz="1800" dirty="0"/>
              <a:t>, hydraulic or pneumatic spring</a:t>
            </a:r>
            <a:r>
              <a:rPr lang="en-US" sz="1800" dirty="0" smtClean="0"/>
              <a:t>.</a:t>
            </a:r>
          </a:p>
          <a:p>
            <a:pPr marL="536575" indent="-536575"/>
            <a:endParaRPr lang="de-DE" sz="1800" dirty="0"/>
          </a:p>
          <a:p>
            <a:pPr marL="536575" indent="-536575"/>
            <a:r>
              <a:rPr lang="en-US" sz="1800" baseline="30000" dirty="0" smtClean="0"/>
              <a:t>3)</a:t>
            </a:r>
            <a:r>
              <a:rPr lang="en-US" sz="1800" dirty="0" smtClean="0"/>
              <a:t>	Vehicles </a:t>
            </a:r>
            <a:r>
              <a:rPr lang="en-US" sz="1800" dirty="0"/>
              <a:t>with other than </a:t>
            </a:r>
            <a:r>
              <a:rPr lang="en-US" sz="1800" dirty="0" err="1"/>
              <a:t>hydropneumatic</a:t>
            </a:r>
            <a:r>
              <a:rPr lang="en-US" sz="1800" dirty="0"/>
              <a:t>, hydraulic or pneumatic spring at the rear axle</a:t>
            </a:r>
            <a:r>
              <a:rPr lang="en-US" sz="1800" dirty="0" smtClean="0"/>
              <a:t>.</a:t>
            </a:r>
          </a:p>
          <a:p>
            <a:pPr marL="536575" indent="-536575"/>
            <a:endParaRPr lang="de-DE" sz="1800" dirty="0"/>
          </a:p>
          <a:p>
            <a:pPr marL="536575" indent="-536575"/>
            <a:r>
              <a:rPr lang="en-GB" sz="1800" baseline="30000" dirty="0" smtClean="0"/>
              <a:t>4)</a:t>
            </a:r>
            <a:r>
              <a:rPr lang="en-GB" sz="1800" dirty="0" smtClean="0"/>
              <a:t>	Whichever </a:t>
            </a:r>
            <a:r>
              <a:rPr lang="en-GB" sz="1800" dirty="0"/>
              <a:t>is the lower value</a:t>
            </a:r>
            <a:r>
              <a:rPr lang="en-GB" sz="1800" dirty="0" smtClean="0"/>
              <a:t>.</a:t>
            </a:r>
          </a:p>
          <a:p>
            <a:pPr marL="536575" indent="-536575"/>
            <a:endParaRPr lang="de-DE" sz="1800" dirty="0"/>
          </a:p>
          <a:p>
            <a:pPr marL="536575" indent="-536575"/>
            <a:r>
              <a:rPr lang="en-GB" sz="1800" baseline="30000" dirty="0" smtClean="0"/>
              <a:t>5</a:t>
            </a:r>
            <a:r>
              <a:rPr lang="en-US" sz="1800" baseline="30000" dirty="0" smtClean="0"/>
              <a:t>)	</a:t>
            </a:r>
            <a:r>
              <a:rPr lang="en-US" sz="1800" dirty="0" smtClean="0"/>
              <a:t>On </a:t>
            </a:r>
            <a:r>
              <a:rPr lang="en-US" sz="1800" dirty="0"/>
              <a:t>vehicles with a departure angle more than </a:t>
            </a:r>
            <a:r>
              <a:rPr lang="en-US" sz="1800" dirty="0" smtClean="0"/>
              <a:t>8°according </a:t>
            </a:r>
            <a:r>
              <a:rPr lang="en-US" sz="1800" dirty="0"/>
              <a:t>ISO 612:1978</a:t>
            </a:r>
            <a:r>
              <a:rPr lang="en-US" sz="1800" dirty="0" smtClean="0"/>
              <a:t>.</a:t>
            </a:r>
          </a:p>
          <a:p>
            <a:pPr marL="536575" indent="-536575"/>
            <a:endParaRPr lang="de-DE" sz="1800" dirty="0"/>
          </a:p>
          <a:p>
            <a:pPr marL="536575" indent="-536575"/>
            <a:r>
              <a:rPr lang="en-US" sz="1800" baseline="30000" dirty="0"/>
              <a:t>6)</a:t>
            </a:r>
            <a:r>
              <a:rPr lang="en-US" sz="1800" dirty="0"/>
              <a:t>	According items 7.4.2 or 25.8.2, it is possible to reduce the effective surface to not less than 350 </a:t>
            </a:r>
            <a:r>
              <a:rPr lang="en-US" sz="1800" dirty="0" smtClean="0"/>
              <a:t>cm²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58423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VDA dg">
      <a:dk1>
        <a:sysClr val="windowText" lastClr="000000"/>
      </a:dk1>
      <a:lt1>
        <a:sysClr val="window" lastClr="FFFFFF"/>
      </a:lt1>
      <a:dk2>
        <a:srgbClr val="000000"/>
      </a:dk2>
      <a:lt2>
        <a:srgbClr val="A4B7BA"/>
      </a:lt2>
      <a:accent1>
        <a:srgbClr val="00693A"/>
      </a:accent1>
      <a:accent2>
        <a:srgbClr val="00566A"/>
      </a:accent2>
      <a:accent3>
        <a:srgbClr val="364C55"/>
      </a:accent3>
      <a:accent4>
        <a:srgbClr val="B45000"/>
      </a:accent4>
      <a:accent5>
        <a:srgbClr val="CCA600"/>
      </a:accent5>
      <a:accent6>
        <a:srgbClr val="7F7F7F"/>
      </a:accent6>
      <a:hlink>
        <a:srgbClr val="7C4E89"/>
      </a:hlink>
      <a:folHlink>
        <a:srgbClr val="B20A26"/>
      </a:folHlink>
    </a:clrScheme>
    <a:fontScheme name="090618_powerpoint_VDA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8" charset="0"/>
            <a:ea typeface="ヒラギノ角ゴ Pro W3" pitchFamily="98" charset="-128"/>
            <a:cs typeface="ヒラギノ角ゴ Pro W3" pitchFamily="98" charset="-128"/>
          </a:defRPr>
        </a:defPPr>
      </a:lstStyle>
    </a:lnDef>
  </a:objectDefaults>
  <a:extraClrSchemeLst>
    <a:extraClrScheme>
      <a:clrScheme name="VDA Flaechenfarben Basis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693A"/>
        </a:accent1>
        <a:accent2>
          <a:srgbClr val="00566A"/>
        </a:accent2>
        <a:accent3>
          <a:srgbClr val="364C55"/>
        </a:accent3>
        <a:accent4>
          <a:srgbClr val="B45000"/>
        </a:accent4>
        <a:accent5>
          <a:srgbClr val="CCA60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2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C9DED1"/>
        </a:accent1>
        <a:accent2>
          <a:srgbClr val="C0D9DF"/>
        </a:accent2>
        <a:accent3>
          <a:srgbClr val="D3DCE1"/>
        </a:accent3>
        <a:accent4>
          <a:srgbClr val="F2DAC7"/>
        </a:accent4>
        <a:accent5>
          <a:srgbClr val="F6ECD0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4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92BCA3"/>
        </a:accent1>
        <a:accent2>
          <a:srgbClr val="85B4BF"/>
        </a:accent2>
        <a:accent3>
          <a:srgbClr val="A7B8C0"/>
        </a:accent3>
        <a:accent4>
          <a:srgbClr val="E3B692"/>
        </a:accent4>
        <a:accent5>
          <a:srgbClr val="ECD9A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6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559D79"/>
        </a:accent1>
        <a:accent2>
          <a:srgbClr val="42909F"/>
        </a:accent2>
        <a:accent3>
          <a:srgbClr val="80959F"/>
        </a:accent3>
        <a:accent4>
          <a:srgbClr val="D49260"/>
        </a:accent4>
        <a:accent5>
          <a:srgbClr val="E3C771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Flaechenfarben 80%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A4B7BA"/>
        </a:lt2>
        <a:accent1>
          <a:srgbClr val="008155"/>
        </a:accent1>
        <a:accent2>
          <a:srgbClr val="007081"/>
        </a:accent2>
        <a:accent3>
          <a:srgbClr val="5A727B"/>
        </a:accent3>
        <a:accent4>
          <a:srgbClr val="C56F32"/>
        </a:accent4>
        <a:accent5>
          <a:srgbClr val="D8B63B"/>
        </a:accent5>
        <a:accent6>
          <a:srgbClr val="FFFFFF"/>
        </a:accent6>
        <a:hlink>
          <a:srgbClr val="7C4E89"/>
        </a:hlink>
        <a:folHlink>
          <a:srgbClr val="B20A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DA Linienfarben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7C2E"/>
        </a:accent1>
        <a:accent2>
          <a:srgbClr val="0088C0"/>
        </a:accent2>
        <a:accent3>
          <a:srgbClr val="C75809"/>
        </a:accent3>
        <a:accent4>
          <a:srgbClr val="C29D00"/>
        </a:accent4>
        <a:accent5>
          <a:srgbClr val="AE0C12"/>
        </a:accent5>
        <a:accent6>
          <a:srgbClr val="7CB289"/>
        </a:accent6>
        <a:hlink>
          <a:srgbClr val="42909F"/>
        </a:hlink>
        <a:folHlink>
          <a:srgbClr val="85B4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631</Words>
  <Application>Microsoft Office PowerPoint</Application>
  <PresentationFormat>Custom</PresentationFormat>
  <Paragraphs>101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R58</dc:title>
  <dc:creator/>
  <cp:lastModifiedBy/>
  <cp:revision>1</cp:revision>
  <dcterms:created xsi:type="dcterms:W3CDTF">2014-04-29T15:29:28Z</dcterms:created>
  <dcterms:modified xsi:type="dcterms:W3CDTF">2014-05-07T11:36:59Z</dcterms:modified>
</cp:coreProperties>
</file>