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8" r:id="rId2"/>
    <p:sldId id="344" r:id="rId3"/>
    <p:sldId id="345" r:id="rId4"/>
    <p:sldId id="348" r:id="rId5"/>
    <p:sldId id="347" r:id="rId6"/>
    <p:sldId id="336" r:id="rId7"/>
    <p:sldId id="346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16EFF"/>
    <a:srgbClr val="0046A4"/>
    <a:srgbClr val="613B21"/>
    <a:srgbClr val="89532F"/>
    <a:srgbClr val="862633"/>
    <a:srgbClr val="3B3D3F"/>
    <a:srgbClr val="53565A"/>
    <a:srgbClr val="42214F"/>
    <a:srgbClr val="6532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11" d="100"/>
          <a:sy n="111" d="100"/>
        </p:scale>
        <p:origin x="-1614" y="-78"/>
      </p:cViewPr>
      <p:guideLst>
        <p:guide orient="horz" pos="4156"/>
        <p:guide pos="365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052" cy="465456"/>
          </a:xfrm>
          <a:prstGeom prst="rect">
            <a:avLst/>
          </a:prstGeom>
        </p:spPr>
        <p:txBody>
          <a:bodyPr vert="horz" lIns="91504" tIns="45752" rIns="91504" bIns="4575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760" y="0"/>
            <a:ext cx="3038052" cy="465456"/>
          </a:xfrm>
          <a:prstGeom prst="rect">
            <a:avLst/>
          </a:prstGeom>
        </p:spPr>
        <p:txBody>
          <a:bodyPr vert="horz" lIns="91504" tIns="45752" rIns="91504" bIns="45752" rtlCol="0"/>
          <a:lstStyle>
            <a:lvl1pPr algn="r">
              <a:defRPr sz="1200"/>
            </a:lvl1pPr>
          </a:lstStyle>
          <a:p>
            <a:fld id="{E5C675E3-C76B-4655-A668-2F6CE06BA3F5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356"/>
            <a:ext cx="3038052" cy="465456"/>
          </a:xfrm>
          <a:prstGeom prst="rect">
            <a:avLst/>
          </a:prstGeom>
        </p:spPr>
        <p:txBody>
          <a:bodyPr vert="horz" lIns="91504" tIns="45752" rIns="91504" bIns="4575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760" y="8829356"/>
            <a:ext cx="3038052" cy="465456"/>
          </a:xfrm>
          <a:prstGeom prst="rect">
            <a:avLst/>
          </a:prstGeom>
        </p:spPr>
        <p:txBody>
          <a:bodyPr vert="horz" lIns="91504" tIns="45752" rIns="91504" bIns="45752" rtlCol="0" anchor="b"/>
          <a:lstStyle>
            <a:lvl1pPr algn="r">
              <a:defRPr sz="1200"/>
            </a:lvl1pPr>
          </a:lstStyle>
          <a:p>
            <a:fld id="{E56AC8DE-ED31-4ED9-9433-4C1E2C89AA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319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1"/>
          </a:xfrm>
          <a:prstGeom prst="rect">
            <a:avLst/>
          </a:prstGeom>
        </p:spPr>
        <p:txBody>
          <a:bodyPr vert="horz" lIns="93167" tIns="46585" rIns="93167" bIns="46585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1"/>
          </a:xfrm>
          <a:prstGeom prst="rect">
            <a:avLst/>
          </a:prstGeom>
        </p:spPr>
        <p:txBody>
          <a:bodyPr vert="horz" lIns="93167" tIns="46585" rIns="93167" bIns="46585" rtlCol="0"/>
          <a:lstStyle>
            <a:lvl1pPr algn="r">
              <a:defRPr sz="1200"/>
            </a:lvl1pPr>
          </a:lstStyle>
          <a:p>
            <a:fld id="{A4AB41DC-A324-465E-8C99-BF12128D7513}" type="datetimeFigureOut">
              <a:rPr lang="en-CA" smtClean="0"/>
              <a:pPr/>
              <a:t>07/05/2014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5" rIns="93167" bIns="46585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1"/>
          </a:xfrm>
          <a:prstGeom prst="rect">
            <a:avLst/>
          </a:prstGeom>
        </p:spPr>
        <p:txBody>
          <a:bodyPr vert="horz" lIns="93167" tIns="46585" rIns="93167" bIns="4658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1"/>
          </a:xfrm>
          <a:prstGeom prst="rect">
            <a:avLst/>
          </a:prstGeom>
        </p:spPr>
        <p:txBody>
          <a:bodyPr vert="horz" lIns="93167" tIns="46585" rIns="93167" bIns="46585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1"/>
          </a:xfrm>
          <a:prstGeom prst="rect">
            <a:avLst/>
          </a:prstGeom>
        </p:spPr>
        <p:txBody>
          <a:bodyPr vert="horz" lIns="93167" tIns="46585" rIns="93167" bIns="46585" rtlCol="0" anchor="b"/>
          <a:lstStyle>
            <a:lvl1pPr algn="r">
              <a:defRPr sz="1200"/>
            </a:lvl1pPr>
          </a:lstStyle>
          <a:p>
            <a:fld id="{0F641223-758F-4E26-9EA2-EA12367947FD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7712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SA theme plain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">
          <a:xfrm>
            <a:off x="1259632" y="2564904"/>
            <a:ext cx="4968552" cy="792088"/>
          </a:xfrm>
        </p:spPr>
        <p:txBody>
          <a:bodyPr/>
          <a:lstStyle>
            <a:lvl1pPr>
              <a:defRPr sz="2400">
                <a:solidFill>
                  <a:srgbClr val="002F6C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3454151"/>
            <a:ext cx="4968552" cy="478904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002F6C"/>
                </a:solidFill>
                <a:effectLst/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CA" dirty="0"/>
          </a:p>
        </p:txBody>
      </p:sp>
      <p:pic>
        <p:nvPicPr>
          <p:cNvPr id="14" name="Picture 13" descr="CSA-Group-logo.png"/>
          <p:cNvPicPr>
            <a:picLocks noChangeAspect="1"/>
          </p:cNvPicPr>
          <p:nvPr userDrawn="1"/>
        </p:nvPicPr>
        <p:blipFill>
          <a:blip r:embed="rId3" cstate="print"/>
          <a:srcRect l="27163" t="31100" r="22438" b="31100"/>
          <a:stretch>
            <a:fillRect/>
          </a:stretch>
        </p:blipFill>
        <p:spPr>
          <a:xfrm>
            <a:off x="6611784" y="2708920"/>
            <a:ext cx="2280696" cy="1282891"/>
          </a:xfrm>
          <a:prstGeom prst="rect">
            <a:avLst/>
          </a:prstGeom>
        </p:spPr>
      </p:pic>
      <p:cxnSp>
        <p:nvCxnSpPr>
          <p:cNvPr id="16" name="Straight Connector 15"/>
          <p:cNvCxnSpPr/>
          <p:nvPr userDrawn="1"/>
        </p:nvCxnSpPr>
        <p:spPr>
          <a:xfrm>
            <a:off x="6444208" y="2639343"/>
            <a:ext cx="0" cy="1512168"/>
          </a:xfrm>
          <a:prstGeom prst="line">
            <a:avLst/>
          </a:prstGeom>
          <a:ln w="38100">
            <a:solidFill>
              <a:srgbClr val="002F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400" y="6548071"/>
            <a:ext cx="658416" cy="309930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  <a:effectLst/>
              </a:defRPr>
            </a:lvl1pPr>
          </a:lstStyle>
          <a:p>
            <a:fld id="{7E18F6E6-8448-4D2E-B7FB-BB8102619649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lain bars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19256" cy="63408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8F6E6-8448-4D2E-B7FB-BB8102619649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96855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492941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492941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400" y="6548071"/>
            <a:ext cx="658416" cy="309930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  <a:effectLst/>
              </a:defRPr>
            </a:lvl1pPr>
          </a:lstStyle>
          <a:p>
            <a:fld id="{7E18F6E6-8448-4D2E-B7FB-BB8102619649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36514"/>
            <a:ext cx="4040188" cy="440079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36514"/>
            <a:ext cx="4041775" cy="440079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172400" y="6548071"/>
            <a:ext cx="658416" cy="309930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  <a:effectLst/>
              </a:defRPr>
            </a:lvl1pPr>
          </a:lstStyle>
          <a:p>
            <a:fld id="{7E18F6E6-8448-4D2E-B7FB-BB8102619649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400" y="6548071"/>
            <a:ext cx="658416" cy="309930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  <a:effectLst/>
              </a:defRPr>
            </a:lvl1pPr>
          </a:lstStyle>
          <a:p>
            <a:fld id="{7E18F6E6-8448-4D2E-B7FB-BB8102619649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SA bkgrd 2 plain.jpg"/>
          <p:cNvPicPr>
            <a:picLocks noChangeAspect="1"/>
          </p:cNvPicPr>
          <p:nvPr userDrawn="1"/>
        </p:nvPicPr>
        <p:blipFill>
          <a:blip r:embed="rId9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white">
          <a:xfrm>
            <a:off x="457200" y="116632"/>
            <a:ext cx="6851104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80728"/>
            <a:ext cx="8229600" cy="4968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pic>
        <p:nvPicPr>
          <p:cNvPr id="13" name="Picture 12" descr="CSA-Group-logo.png"/>
          <p:cNvPicPr>
            <a:picLocks noChangeAspect="1"/>
          </p:cNvPicPr>
          <p:nvPr userDrawn="1"/>
        </p:nvPicPr>
        <p:blipFill>
          <a:blip r:embed="rId10" cstate="print"/>
          <a:srcRect l="26375" t="31100" r="22438" b="31100"/>
          <a:stretch>
            <a:fillRect/>
          </a:stretch>
        </p:blipFill>
        <p:spPr>
          <a:xfrm>
            <a:off x="7688546" y="58028"/>
            <a:ext cx="1275942" cy="706676"/>
          </a:xfrm>
          <a:prstGeom prst="rect">
            <a:avLst/>
          </a:prstGeom>
        </p:spPr>
      </p:pic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400" y="6548071"/>
            <a:ext cx="658416" cy="193297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  <a:effectLst/>
              </a:defRPr>
            </a:lvl1pPr>
          </a:lstStyle>
          <a:p>
            <a:fld id="{7E18F6E6-8448-4D2E-B7FB-BB8102619649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2" r:id="rId4"/>
    <p:sldLayoutId id="2147483653" r:id="rId5"/>
    <p:sldLayoutId id="2147483654" r:id="rId6"/>
    <p:sldLayoutId id="2147483655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rgbClr val="000000"/>
          </a:solidFill>
          <a:effectLst/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2F6C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2F6C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002F6C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rgbClr val="002F6C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rgbClr val="002F6C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187624" y="2132856"/>
            <a:ext cx="504056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ECE R110 Annex 3 &amp; ISO 11439</a:t>
            </a:r>
            <a:br>
              <a:rPr lang="en-CA" dirty="0" smtClean="0"/>
            </a:br>
            <a:r>
              <a:rPr lang="en-CA" dirty="0" smtClean="0"/>
              <a:t> </a:t>
            </a:r>
            <a:br>
              <a:rPr lang="en-CA" dirty="0" smtClean="0"/>
            </a:br>
            <a:r>
              <a:rPr lang="en-CA" dirty="0" smtClean="0"/>
              <a:t>“High pressure cylinders for the on-board storage of natural gas as a fuel for automotive vehicles”</a:t>
            </a:r>
            <a:br>
              <a:rPr lang="en-CA" dirty="0" smtClean="0"/>
            </a:br>
            <a:endParaRPr lang="en-CA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75656" y="3501008"/>
            <a:ext cx="4752528" cy="47890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endParaRPr lang="en-CA" sz="1600" dirty="0" smtClean="0"/>
          </a:p>
          <a:p>
            <a:pPr>
              <a:spcBef>
                <a:spcPts val="600"/>
              </a:spcBef>
            </a:pPr>
            <a:endParaRPr lang="en-CA" sz="800" dirty="0" smtClean="0"/>
          </a:p>
          <a:p>
            <a:pPr>
              <a:spcBef>
                <a:spcPts val="600"/>
              </a:spcBef>
            </a:pPr>
            <a:endParaRPr lang="en-CA" sz="1600" dirty="0" smtClean="0"/>
          </a:p>
          <a:p>
            <a:pPr>
              <a:spcBef>
                <a:spcPts val="600"/>
              </a:spcBef>
            </a:pPr>
            <a:endParaRPr lang="en-CA" sz="1600" dirty="0" smtClean="0"/>
          </a:p>
          <a:p>
            <a:pPr>
              <a:spcBef>
                <a:spcPts val="600"/>
              </a:spcBef>
            </a:pPr>
            <a:r>
              <a:rPr lang="en-CA" sz="1600" dirty="0" smtClean="0"/>
              <a:t>  Craig Webster, P. Eng.</a:t>
            </a:r>
          </a:p>
          <a:p>
            <a:pPr>
              <a:spcBef>
                <a:spcPts val="600"/>
              </a:spcBef>
            </a:pPr>
            <a:r>
              <a:rPr lang="en-CA" sz="1600" dirty="0" smtClean="0"/>
              <a:t>  Convener – ISO 11439 Standard</a:t>
            </a:r>
          </a:p>
          <a:p>
            <a:pPr>
              <a:spcBef>
                <a:spcPts val="600"/>
              </a:spcBef>
            </a:pPr>
            <a:r>
              <a:rPr lang="en-CA" sz="1600" dirty="0" smtClean="0"/>
              <a:t>  May 6, 2014</a:t>
            </a:r>
          </a:p>
          <a:p>
            <a:pPr>
              <a:spcBef>
                <a:spcPts val="600"/>
              </a:spcBef>
            </a:pPr>
            <a:endParaRPr lang="en-CA" sz="1600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364038" y="180975"/>
            <a:ext cx="3600450" cy="1057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8000" tIns="36000" rIns="18000" bIns="36000">
            <a:spAutoFit/>
          </a:bodyPr>
          <a:lstStyle/>
          <a:p>
            <a:pPr algn="r" eaLnBrk="0" hangingPunct="0"/>
            <a:r>
              <a:rPr kumimoji="0" lang="en-GB" altLang="ja-JP" sz="1600" u="sng" dirty="0"/>
              <a:t>Informal document</a:t>
            </a:r>
            <a:r>
              <a:rPr kumimoji="0" lang="en-GB" altLang="ja-JP" sz="1600" dirty="0"/>
              <a:t> </a:t>
            </a:r>
            <a:r>
              <a:rPr kumimoji="0" lang="en-US" altLang="ja-JP" sz="1600" b="1" dirty="0" smtClean="0"/>
              <a:t>GRSG</a:t>
            </a:r>
            <a:r>
              <a:rPr kumimoji="0" lang="en-GB" altLang="ja-JP" sz="1600" b="1" dirty="0" smtClean="0"/>
              <a:t>-</a:t>
            </a:r>
            <a:r>
              <a:rPr kumimoji="0" lang="en-US" altLang="ja-JP" sz="1600" b="1" dirty="0" smtClean="0"/>
              <a:t>106</a:t>
            </a:r>
            <a:r>
              <a:rPr kumimoji="0" lang="en-GB" altLang="ja-JP" sz="1600" b="1" dirty="0" smtClean="0"/>
              <a:t>-29</a:t>
            </a:r>
            <a:endParaRPr kumimoji="0" lang="en-GB" altLang="ja-JP" sz="1600" b="1" dirty="0"/>
          </a:p>
          <a:p>
            <a:pPr algn="r" eaLnBrk="0" hangingPunct="0"/>
            <a:r>
              <a:rPr kumimoji="0" lang="en-GB" altLang="ja-JP" sz="1600" dirty="0" smtClean="0"/>
              <a:t>(</a:t>
            </a:r>
            <a:r>
              <a:rPr kumimoji="0" lang="en-US" altLang="ja-JP" sz="1600" dirty="0" smtClean="0"/>
              <a:t>106</a:t>
            </a:r>
            <a:r>
              <a:rPr kumimoji="0" lang="en-GB" altLang="ja-JP" sz="1600" dirty="0" err="1" smtClean="0"/>
              <a:t>th</a:t>
            </a:r>
            <a:r>
              <a:rPr kumimoji="0" lang="en-GB" altLang="ja-JP" sz="1600" dirty="0" smtClean="0"/>
              <a:t> GR</a:t>
            </a:r>
            <a:r>
              <a:rPr kumimoji="0" lang="en-US" altLang="ja-JP" sz="1600" dirty="0" smtClean="0"/>
              <a:t>SG</a:t>
            </a:r>
            <a:r>
              <a:rPr kumimoji="0" lang="en-GB" altLang="ja-JP" sz="1600" dirty="0" smtClean="0"/>
              <a:t>, 5</a:t>
            </a:r>
            <a:r>
              <a:rPr kumimoji="0" lang="en-US" altLang="ja-JP" sz="1600" dirty="0" smtClean="0"/>
              <a:t>-9</a:t>
            </a:r>
            <a:r>
              <a:rPr kumimoji="0" lang="en-GB" altLang="ja-JP" sz="1600" dirty="0" smtClean="0"/>
              <a:t> May 2014,</a:t>
            </a:r>
          </a:p>
          <a:p>
            <a:pPr algn="r" eaLnBrk="0" hangingPunct="0"/>
            <a:r>
              <a:rPr kumimoji="0" lang="en-GB" altLang="ja-JP" sz="1600" dirty="0" smtClean="0"/>
              <a:t> agenda item </a:t>
            </a:r>
            <a:r>
              <a:rPr lang="en-GB" altLang="ja-JP" sz="1600" dirty="0"/>
              <a:t>8</a:t>
            </a:r>
            <a:r>
              <a:rPr kumimoji="0" lang="en-US" altLang="ja-JP" sz="1600" dirty="0" smtClean="0"/>
              <a:t>)</a:t>
            </a:r>
          </a:p>
          <a:p>
            <a:pPr algn="r" eaLnBrk="0" hangingPunct="0"/>
            <a:r>
              <a:rPr kumimoji="0" lang="ja-JP" altLang="en-US" sz="1600" dirty="0" smtClean="0">
                <a:solidFill>
                  <a:schemeClr val="tx1"/>
                </a:solidFill>
              </a:rPr>
              <a:t>　</a:t>
            </a:r>
            <a:endParaRPr kumimoji="0" lang="en-GB" altLang="ja-JP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E18F6E6-8448-4D2E-B7FB-BB8102619649}" type="slidenum">
              <a:rPr lang="en-CA" smtClean="0"/>
              <a:pPr/>
              <a:t>2</a:t>
            </a:fld>
            <a:endParaRPr lang="en-CA" dirty="0"/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6203032" cy="634082"/>
          </a:xfrm>
        </p:spPr>
        <p:txBody>
          <a:bodyPr>
            <a:normAutofit/>
          </a:bodyPr>
          <a:lstStyle/>
          <a:p>
            <a:r>
              <a:rPr lang="de-DE" sz="3200" dirty="0" smtClean="0">
                <a:solidFill>
                  <a:schemeClr val="bg1"/>
                </a:solidFill>
                <a:latin typeface="+mn-lt"/>
              </a:rPr>
              <a:t>Background </a:t>
            </a:r>
            <a:endParaRPr lang="de-DE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1124744"/>
            <a:ext cx="8496944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Craig Webster:	</a:t>
            </a:r>
          </a:p>
          <a:p>
            <a:endParaRPr lang="en-US" sz="800" dirty="0" smtClean="0"/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 	Founder of worlds’ largest high pressure test facility at Powertech Labs (Vancouver) for 	CNG and hydrogen fuel cylinders (began in 1983)</a:t>
            </a:r>
          </a:p>
          <a:p>
            <a:pPr lvl="1">
              <a:buFont typeface="Arial" pitchFamily="34" charset="0"/>
              <a:buChar char="•"/>
            </a:pPr>
            <a:endParaRPr lang="en-US" sz="800" dirty="0" smtClean="0"/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 	Convener (since 1996) of ISO TC 58/SC 3/WG 17 for the ISO 11439 standard for CNG 	fuel cylinders</a:t>
            </a:r>
          </a:p>
          <a:p>
            <a:pPr lvl="1">
              <a:buFont typeface="Arial" pitchFamily="34" charset="0"/>
              <a:buChar char="•"/>
            </a:pPr>
            <a:endParaRPr lang="en-US" sz="800" dirty="0" smtClean="0"/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 	Test many cylinder designs to ECE R110 Annex 3, as well as ISO 11439 and other 	standards </a:t>
            </a:r>
          </a:p>
          <a:p>
            <a:endParaRPr lang="en-US" sz="2000" dirty="0" smtClean="0"/>
          </a:p>
          <a:p>
            <a:r>
              <a:rPr lang="en-US" sz="2000" dirty="0" smtClean="0"/>
              <a:t>ISO 11439:	</a:t>
            </a:r>
          </a:p>
          <a:p>
            <a:endParaRPr lang="en-US" sz="800" dirty="0" smtClean="0"/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 	ISO/DIS 11439 created in 1998 for industry review</a:t>
            </a:r>
          </a:p>
          <a:p>
            <a:pPr lvl="1">
              <a:buFont typeface="Arial" pitchFamily="34" charset="0"/>
              <a:buChar char="•"/>
            </a:pPr>
            <a:endParaRPr lang="en-US" sz="800" dirty="0" smtClean="0"/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 	ISO/DIS 11439 used by ECE R110 as basis of Annex 3</a:t>
            </a:r>
          </a:p>
          <a:p>
            <a:pPr lvl="1">
              <a:buFont typeface="Arial" pitchFamily="34" charset="0"/>
              <a:buChar char="•"/>
            </a:pPr>
            <a:endParaRPr lang="en-US" sz="800" dirty="0" smtClean="0"/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 	ISO/DIS 11439 changed by WG 17 and published as ISO 11439: 2000</a:t>
            </a:r>
          </a:p>
          <a:p>
            <a:endParaRPr lang="en-US" sz="2000" dirty="0" smtClean="0"/>
          </a:p>
          <a:p>
            <a:r>
              <a:rPr lang="en-US" sz="2000" dirty="0" smtClean="0"/>
              <a:t>There were significant technical differences between ISO/DIS 11439 and the published ISO 11439 standard = differences between ECE R110 and ISO 11439 today.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28030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E18F6E6-8448-4D2E-B7FB-BB8102619649}" type="slidenum">
              <a:rPr lang="en-CA" smtClean="0"/>
              <a:pPr/>
              <a:t>3</a:t>
            </a:fld>
            <a:endParaRPr lang="en-CA" dirty="0"/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6203032" cy="634082"/>
          </a:xfrm>
        </p:spPr>
        <p:txBody>
          <a:bodyPr>
            <a:normAutofit fontScale="90000"/>
          </a:bodyPr>
          <a:lstStyle/>
          <a:p>
            <a:r>
              <a:rPr lang="de-DE" sz="3200" dirty="0" smtClean="0">
                <a:solidFill>
                  <a:schemeClr val="bg1"/>
                </a:solidFill>
                <a:latin typeface="+mn-lt"/>
              </a:rPr>
              <a:t>ECE R110 Annex 3 – Industry concerns </a:t>
            </a:r>
            <a:endParaRPr lang="de-DE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1124744"/>
            <a:ext cx="8280920" cy="7632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For a global CNG vehicle market, manufacturers are concerned they must conduct multiple tests to meet both ECE R110 and ISO 11439 requirements</a:t>
            </a:r>
          </a:p>
          <a:p>
            <a:endParaRPr lang="en-US" sz="2000" dirty="0" smtClean="0"/>
          </a:p>
          <a:p>
            <a:r>
              <a:rPr lang="en-US" sz="2000" dirty="0" smtClean="0"/>
              <a:t>Manufacturers are also concerned that Annex 3 of the ECE R110 regulation and ISO 11439 are being changed independently of each other</a:t>
            </a:r>
          </a:p>
          <a:p>
            <a:endParaRPr lang="en-US" sz="2000" dirty="0" smtClean="0"/>
          </a:p>
          <a:p>
            <a:pPr lvl="3">
              <a:buFont typeface="Arial" pitchFamily="34" charset="0"/>
              <a:buChar char="•"/>
            </a:pPr>
            <a:r>
              <a:rPr lang="en-US" sz="1600" dirty="0" smtClean="0"/>
              <a:t>        ISO 11439: 2103 contains large revisions to Change of Design tables </a:t>
            </a:r>
          </a:p>
          <a:p>
            <a:endParaRPr lang="en-US" sz="2000" dirty="0" smtClean="0"/>
          </a:p>
          <a:p>
            <a:r>
              <a:rPr lang="en-US" sz="2000" dirty="0" smtClean="0"/>
              <a:t>The ISO/DIS 11439 version used in Annex 3 contained technical errors</a:t>
            </a:r>
          </a:p>
          <a:p>
            <a:pPr marL="0" lvl="3">
              <a:buFont typeface="Arial" pitchFamily="34" charset="0"/>
              <a:buChar char="•"/>
            </a:pPr>
            <a:endParaRPr lang="en-US" sz="2000" dirty="0" smtClean="0"/>
          </a:p>
          <a:p>
            <a:pPr marL="1371600" lvl="6">
              <a:buFont typeface="Arial" pitchFamily="34" charset="0"/>
              <a:buChar char="•"/>
            </a:pPr>
            <a:r>
              <a:rPr lang="en-US" sz="1600" dirty="0" smtClean="0"/>
              <a:t> 	Some errors corrected by ECE R110 publishing supplements</a:t>
            </a:r>
          </a:p>
          <a:p>
            <a:endParaRPr lang="en-US" sz="2000" dirty="0" smtClean="0"/>
          </a:p>
          <a:p>
            <a:r>
              <a:rPr lang="en-US" sz="2000" dirty="0" smtClean="0"/>
              <a:t>ECE R110 Annex 3 was also changed to allow use of welded stainless steel as cylinder liner materials</a:t>
            </a:r>
          </a:p>
          <a:p>
            <a:endParaRPr lang="en-US" sz="2000" dirty="0" smtClean="0"/>
          </a:p>
          <a:p>
            <a:r>
              <a:rPr lang="en-US" sz="2000" dirty="0" smtClean="0"/>
              <a:t>ECE R110  Annex 3 requires 26 changes/deletions to the referenced standards to update to latest  versions or to adopt correct requirements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 </a:t>
            </a:r>
          </a:p>
          <a:p>
            <a:endParaRPr lang="en-US" sz="800" dirty="0" smtClean="0"/>
          </a:p>
          <a:p>
            <a:endParaRPr lang="en-US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28030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6624736" cy="63408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ECE R110 </a:t>
            </a:r>
            <a:r>
              <a:rPr lang="en-US" dirty="0" err="1" smtClean="0">
                <a:solidFill>
                  <a:schemeClr val="bg1"/>
                </a:solidFill>
              </a:rPr>
              <a:t>vs</a:t>
            </a:r>
            <a:r>
              <a:rPr lang="en-US" dirty="0" smtClean="0">
                <a:solidFill>
                  <a:schemeClr val="bg1"/>
                </a:solidFill>
              </a:rPr>
              <a:t> ISO 11439 – 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Examples of test differences </a:t>
            </a:r>
            <a:endParaRPr lang="en-CA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E18F6E6-8448-4D2E-B7FB-BB8102619649}" type="slidenum">
              <a:rPr lang="en-CA" smtClean="0"/>
              <a:pPr/>
              <a:t>4</a:t>
            </a:fld>
            <a:endParaRPr lang="en-CA" dirty="0"/>
          </a:p>
        </p:txBody>
      </p:sp>
      <p:sp>
        <p:nvSpPr>
          <p:cNvPr id="5" name="Rectangle 4"/>
          <p:cNvSpPr/>
          <p:nvPr/>
        </p:nvSpPr>
        <p:spPr>
          <a:xfrm>
            <a:off x="251520" y="1052736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Clr>
                <a:srgbClr val="58A132"/>
              </a:buClr>
            </a:pPr>
            <a:endParaRPr lang="en-US" sz="2400" dirty="0" smtClean="0">
              <a:solidFill>
                <a:srgbClr val="000000"/>
              </a:solidFill>
            </a:endParaRPr>
          </a:p>
          <a:p>
            <a:pPr marL="342900" indent="-342900">
              <a:spcBef>
                <a:spcPct val="50000"/>
              </a:spcBef>
              <a:buClr>
                <a:srgbClr val="58A132"/>
              </a:buClr>
              <a:buAutoNum type="arabicPeriod"/>
            </a:pPr>
            <a:endParaRPr lang="en-US" sz="1600" dirty="0" smtClean="0">
              <a:solidFill>
                <a:srgbClr val="00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55576" y="2276872"/>
          <a:ext cx="7632849" cy="404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/>
                <a:gridCol w="2520280"/>
                <a:gridCol w="302433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ECE R110 Annex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ISO 11439:2013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Bonfire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cylinders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cylinder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Environmental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Acid Test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Multiple Environment Tests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Natural Gas Cycling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 pressure cycles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1 000 pressure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cycles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PRD testing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A.24 test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Requires ISO 15500-3 compliance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Tensile Testing of Plastics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Wrong standard referenced (ISO 3628 for photography)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ISO 527-2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Boss Torque test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Apply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500 Nm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Apply 150% of manufacturers’ recommended torque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755576" y="980728"/>
            <a:ext cx="756084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I</a:t>
            </a:r>
            <a:r>
              <a:rPr lang="en-US" sz="2000" dirty="0" smtClean="0"/>
              <a:t>n testing cylinder designs for CNG service, I must perform additional tests for manufacturers to accommodate ECE R110 requirements, compared to those of ISO 11439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30622"/>
            <a:ext cx="7416824" cy="63408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ECE R110  Annex 3 –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Examples of technical concerns</a:t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CA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E18F6E6-8448-4D2E-B7FB-BB8102619649}" type="slidenum">
              <a:rPr lang="en-CA" smtClean="0"/>
              <a:pPr/>
              <a:t>5</a:t>
            </a:fld>
            <a:endParaRPr lang="en-CA" dirty="0"/>
          </a:p>
        </p:txBody>
      </p:sp>
      <p:sp>
        <p:nvSpPr>
          <p:cNvPr id="5" name="Rectangle 4"/>
          <p:cNvSpPr/>
          <p:nvPr/>
        </p:nvSpPr>
        <p:spPr>
          <a:xfrm>
            <a:off x="0" y="836712"/>
            <a:ext cx="914400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>
              <a:spcBef>
                <a:spcPct val="50000"/>
              </a:spcBef>
              <a:buClr>
                <a:srgbClr val="58A132"/>
              </a:buClr>
            </a:pPr>
            <a:r>
              <a:rPr lang="en-US" sz="2000" dirty="0" smtClean="0"/>
              <a:t>Allows use of stainless steel cylinder liners</a:t>
            </a:r>
          </a:p>
          <a:p>
            <a:pPr marL="1257300" lvl="2">
              <a:spcBef>
                <a:spcPct val="50000"/>
              </a:spcBef>
              <a:buClr>
                <a:srgbClr val="58A132"/>
              </a:buClr>
              <a:buFont typeface="Arial" pitchFamily="34" charset="0"/>
              <a:buChar char="•"/>
            </a:pPr>
            <a:r>
              <a:rPr lang="en-US" sz="1600" dirty="0" smtClean="0"/>
              <a:t> 	not allowed in ISO 11439 - no-one has </a:t>
            </a:r>
            <a:r>
              <a:rPr lang="en-US" sz="1600" u="sng" dirty="0" smtClean="0"/>
              <a:t>ever</a:t>
            </a:r>
            <a:r>
              <a:rPr lang="en-US" sz="1600" dirty="0" smtClean="0"/>
              <a:t> made a stainless steel cylinder liner for 	CNG service – would it be safe?  </a:t>
            </a:r>
          </a:p>
          <a:p>
            <a:pPr marL="1257300" lvl="2">
              <a:spcBef>
                <a:spcPct val="50000"/>
              </a:spcBef>
              <a:buClr>
                <a:srgbClr val="58A132"/>
              </a:buClr>
              <a:buFont typeface="Arial" pitchFamily="34" charset="0"/>
              <a:buChar char="•"/>
            </a:pPr>
            <a:r>
              <a:rPr lang="en-US" sz="1600" dirty="0" smtClean="0"/>
              <a:t> 	Are the heat affected zones of stainless welds resistant against </a:t>
            </a:r>
            <a:r>
              <a:rPr lang="en-US" sz="1600" dirty="0" err="1" smtClean="0"/>
              <a:t>sulphide</a:t>
            </a:r>
            <a:r>
              <a:rPr lang="en-US" sz="1600" dirty="0" smtClean="0"/>
              <a:t> stress 	cracking in CNG environments?  (there is no weld test in ECE R110 for SSC)</a:t>
            </a:r>
          </a:p>
          <a:p>
            <a:pPr marL="342900">
              <a:spcBef>
                <a:spcPct val="50000"/>
              </a:spcBef>
              <a:buClr>
                <a:srgbClr val="58A132"/>
              </a:buClr>
            </a:pPr>
            <a:r>
              <a:rPr lang="en-US" sz="2000" dirty="0" smtClean="0"/>
              <a:t>Requires only 300 cycles in the natural gas pressure cycling test</a:t>
            </a:r>
          </a:p>
          <a:p>
            <a:pPr marL="1257300" lvl="2">
              <a:spcBef>
                <a:spcPct val="50000"/>
              </a:spcBef>
              <a:buClr>
                <a:srgbClr val="58A132"/>
              </a:buClr>
              <a:buFont typeface="Arial" pitchFamily="34" charset="0"/>
              <a:buChar char="•"/>
            </a:pPr>
            <a:r>
              <a:rPr lang="en-US" sz="1600" dirty="0" smtClean="0"/>
              <a:t> 	ISO 11439 requires 1 000 natural gas pressure cycles (300 found inadequate)</a:t>
            </a:r>
          </a:p>
          <a:p>
            <a:pPr marL="342900">
              <a:spcBef>
                <a:spcPct val="50000"/>
              </a:spcBef>
              <a:buClr>
                <a:srgbClr val="58A132"/>
              </a:buClr>
            </a:pPr>
            <a:r>
              <a:rPr lang="en-US" sz="2000" dirty="0" smtClean="0"/>
              <a:t>Allows use of </a:t>
            </a:r>
            <a:r>
              <a:rPr lang="en-US" sz="2000" u="sng" dirty="0" smtClean="0"/>
              <a:t>pressure</a:t>
            </a:r>
            <a:r>
              <a:rPr lang="en-US" sz="2000" dirty="0" smtClean="0"/>
              <a:t>-activated PRDs </a:t>
            </a:r>
          </a:p>
          <a:p>
            <a:pPr marL="1257300" lvl="2">
              <a:spcBef>
                <a:spcPct val="50000"/>
              </a:spcBef>
              <a:buClr>
                <a:srgbClr val="58A132"/>
              </a:buClr>
              <a:buFont typeface="Arial" pitchFamily="34" charset="0"/>
              <a:buChar char="•"/>
            </a:pPr>
            <a:r>
              <a:rPr lang="en-US" sz="1600" dirty="0" smtClean="0"/>
              <a:t> 	ISO 11439 considers pressure-activated PRDs unsafe as allows leak path, and prone 	to premature failure (overpressure protection provided by fueling station PRV)</a:t>
            </a:r>
          </a:p>
          <a:p>
            <a:pPr marL="342900">
              <a:spcBef>
                <a:spcPct val="50000"/>
              </a:spcBef>
              <a:buClr>
                <a:srgbClr val="58A132"/>
              </a:buClr>
            </a:pPr>
            <a:r>
              <a:rPr lang="en-US" sz="2000" dirty="0" smtClean="0"/>
              <a:t>Uses an inferior environmental test for automotive service conditions</a:t>
            </a:r>
          </a:p>
          <a:p>
            <a:pPr marL="1257300" lvl="2">
              <a:spcBef>
                <a:spcPct val="50000"/>
              </a:spcBef>
              <a:buClr>
                <a:srgbClr val="58A132"/>
              </a:buClr>
              <a:buFont typeface="Arial" pitchFamily="34" charset="0"/>
              <a:buChar char="•"/>
            </a:pPr>
            <a:r>
              <a:rPr lang="en-US" sz="1600" dirty="0" smtClean="0"/>
              <a:t> 	Test in A.14 of Annex 3 only has 1 chemical environment and simple test conditions, 	compared to ISO 11439 with 5 environments and a complex test protocol</a:t>
            </a:r>
          </a:p>
          <a:p>
            <a:pPr marL="342900">
              <a:spcBef>
                <a:spcPct val="50000"/>
              </a:spcBef>
              <a:buClr>
                <a:srgbClr val="58A132"/>
              </a:buClr>
            </a:pPr>
            <a:r>
              <a:rPr lang="en-US" sz="2000" dirty="0" smtClean="0"/>
              <a:t>Coating tests cannot be performed</a:t>
            </a:r>
          </a:p>
          <a:p>
            <a:pPr marL="1257300" lvl="2">
              <a:spcBef>
                <a:spcPct val="50000"/>
              </a:spcBef>
              <a:buClr>
                <a:srgbClr val="58A132"/>
              </a:buClr>
              <a:buFont typeface="Arial" pitchFamily="34" charset="0"/>
              <a:buChar char="•"/>
            </a:pPr>
            <a:r>
              <a:rPr lang="en-US" sz="1600" dirty="0" smtClean="0"/>
              <a:t> 	Tests in A.9 of Annex 3 cannot be performed because the wrong standards are 	referenced for both the adhesion and the sunlight exposure tests</a:t>
            </a:r>
          </a:p>
          <a:p>
            <a:pPr marL="342900" indent="-342900">
              <a:spcBef>
                <a:spcPct val="50000"/>
              </a:spcBef>
              <a:buClr>
                <a:srgbClr val="58A132"/>
              </a:buClr>
            </a:pPr>
            <a:endParaRPr lang="en-US" sz="2400" dirty="0" smtClean="0">
              <a:solidFill>
                <a:srgbClr val="000000"/>
              </a:solidFill>
            </a:endParaRPr>
          </a:p>
          <a:p>
            <a:pPr marL="342900" indent="-342900">
              <a:spcBef>
                <a:spcPct val="50000"/>
              </a:spcBef>
              <a:buClr>
                <a:srgbClr val="58A132"/>
              </a:buClr>
              <a:buAutoNum type="arabicPeriod"/>
            </a:pPr>
            <a:endParaRPr lang="en-US" sz="16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 ECE R110 </a:t>
            </a:r>
            <a:endParaRPr lang="en-CA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E18F6E6-8448-4D2E-B7FB-BB8102619649}" type="slidenum">
              <a:rPr lang="en-CA" smtClean="0"/>
              <a:pPr/>
              <a:t>6</a:t>
            </a:fld>
            <a:endParaRPr lang="en-CA" dirty="0"/>
          </a:p>
        </p:txBody>
      </p:sp>
      <p:sp>
        <p:nvSpPr>
          <p:cNvPr id="5" name="Rectangle 4"/>
          <p:cNvSpPr/>
          <p:nvPr/>
        </p:nvSpPr>
        <p:spPr>
          <a:xfrm>
            <a:off x="251520" y="1052736"/>
            <a:ext cx="8568952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>
              <a:spcBef>
                <a:spcPct val="50000"/>
              </a:spcBef>
              <a:buClr>
                <a:srgbClr val="58A132"/>
              </a:buClr>
            </a:pPr>
            <a:r>
              <a:rPr lang="en-US" sz="2400" dirty="0" smtClean="0"/>
              <a:t>ECE R110 (2013) contains 149 pages</a:t>
            </a:r>
          </a:p>
          <a:p>
            <a:pPr marL="342900">
              <a:spcBef>
                <a:spcPct val="50000"/>
              </a:spcBef>
              <a:buClr>
                <a:srgbClr val="58A132"/>
              </a:buClr>
            </a:pPr>
            <a:endParaRPr lang="en-US" sz="800" dirty="0" smtClean="0"/>
          </a:p>
          <a:p>
            <a:pPr marL="1257300" lvl="2">
              <a:spcBef>
                <a:spcPct val="50000"/>
              </a:spcBef>
              <a:buClr>
                <a:srgbClr val="58A132"/>
              </a:buClr>
              <a:buFont typeface="Arial" pitchFamily="34" charset="0"/>
              <a:buChar char="•"/>
            </a:pPr>
            <a:r>
              <a:rPr lang="en-US" dirty="0" smtClean="0"/>
              <a:t> 	55 pages are in Annex 3 for CNG cylinder design</a:t>
            </a:r>
          </a:p>
          <a:p>
            <a:pPr marL="1257300" lvl="2">
              <a:spcBef>
                <a:spcPct val="50000"/>
              </a:spcBef>
              <a:buClr>
                <a:srgbClr val="58A132"/>
              </a:buClr>
              <a:buFont typeface="Arial" pitchFamily="34" charset="0"/>
              <a:buChar char="•"/>
            </a:pPr>
            <a:r>
              <a:rPr lang="en-US" dirty="0" smtClean="0"/>
              <a:t> 	This means over 1/3 of the ECE R110 regulation deals with the 	requirements for CNG cylinders!</a:t>
            </a:r>
            <a:r>
              <a:rPr lang="en-US" sz="2400" dirty="0" smtClean="0"/>
              <a:t>	</a:t>
            </a:r>
          </a:p>
          <a:p>
            <a:pPr marL="1257300" lvl="2">
              <a:spcBef>
                <a:spcPct val="50000"/>
              </a:spcBef>
              <a:buClr>
                <a:srgbClr val="58A132"/>
              </a:buClr>
              <a:buFont typeface="Arial" pitchFamily="34" charset="0"/>
              <a:buChar char="•"/>
            </a:pPr>
            <a:endParaRPr lang="en-US" sz="800" dirty="0" smtClean="0"/>
          </a:p>
          <a:p>
            <a:pPr marL="342900">
              <a:spcBef>
                <a:spcPct val="50000"/>
              </a:spcBef>
              <a:buClr>
                <a:srgbClr val="58A132"/>
              </a:buClr>
            </a:pPr>
            <a:r>
              <a:rPr lang="en-US" sz="2400" dirty="0" smtClean="0"/>
              <a:t>ECE R110 already references the use of ISO standards throughout the regulation:</a:t>
            </a:r>
          </a:p>
          <a:p>
            <a:pPr marL="342900">
              <a:spcBef>
                <a:spcPct val="50000"/>
              </a:spcBef>
              <a:buClr>
                <a:srgbClr val="58A132"/>
              </a:buClr>
            </a:pPr>
            <a:endParaRPr lang="en-US" sz="800" dirty="0" smtClean="0"/>
          </a:p>
          <a:p>
            <a:pPr marL="1257300" lvl="2">
              <a:spcBef>
                <a:spcPct val="50000"/>
              </a:spcBef>
              <a:buClr>
                <a:srgbClr val="58A132"/>
              </a:buClr>
              <a:buFont typeface="Arial" pitchFamily="34" charset="0"/>
              <a:buChar char="•"/>
            </a:pPr>
            <a:r>
              <a:rPr lang="en-US" dirty="0" smtClean="0"/>
              <a:t>	19  ISO standards referenced in Annex 3</a:t>
            </a:r>
          </a:p>
          <a:p>
            <a:pPr marL="1257300" lvl="2">
              <a:spcBef>
                <a:spcPct val="50000"/>
              </a:spcBef>
              <a:buClr>
                <a:srgbClr val="58A132"/>
              </a:buClr>
              <a:buFont typeface="Arial" pitchFamily="34" charset="0"/>
              <a:buChar char="•"/>
            </a:pPr>
            <a:r>
              <a:rPr lang="en-US" dirty="0" smtClean="0"/>
              <a:t> 	10  ISO standards are referenced for hose testing in Annex 4B</a:t>
            </a:r>
          </a:p>
          <a:p>
            <a:pPr marL="1257300" lvl="2">
              <a:spcBef>
                <a:spcPct val="50000"/>
              </a:spcBef>
              <a:buClr>
                <a:srgbClr val="58A132"/>
              </a:buClr>
              <a:buFont typeface="Arial" pitchFamily="34" charset="0"/>
              <a:buChar char="•"/>
            </a:pPr>
            <a:r>
              <a:rPr lang="en-US" dirty="0" smtClean="0"/>
              <a:t> 	Various ISO standards referenced in Annex 4F and in Annex 5 for test 	methods </a:t>
            </a:r>
          </a:p>
          <a:p>
            <a:pPr marL="342900" indent="-342900">
              <a:spcBef>
                <a:spcPct val="50000"/>
              </a:spcBef>
              <a:buClr>
                <a:srgbClr val="58A132"/>
              </a:buClr>
              <a:buAutoNum type="arabicPeriod"/>
            </a:pPr>
            <a:endParaRPr lang="en-US" sz="2400" dirty="0" smtClean="0">
              <a:solidFill>
                <a:srgbClr val="000000"/>
              </a:solidFill>
            </a:endParaRPr>
          </a:p>
          <a:p>
            <a:pPr marL="342900" indent="-342900">
              <a:spcBef>
                <a:spcPct val="50000"/>
              </a:spcBef>
              <a:buClr>
                <a:srgbClr val="58A132"/>
              </a:buClr>
              <a:buAutoNum type="arabicPeriod"/>
            </a:pPr>
            <a:endParaRPr lang="en-US" sz="16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  Proposal for ECE R110 Annex 3</a:t>
            </a:r>
            <a:endParaRPr lang="en-CA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E18F6E6-8448-4D2E-B7FB-BB8102619649}" type="slidenum">
              <a:rPr lang="en-CA" smtClean="0"/>
              <a:pPr/>
              <a:t>7</a:t>
            </a:fld>
            <a:endParaRPr lang="en-CA" dirty="0"/>
          </a:p>
        </p:txBody>
      </p:sp>
      <p:sp>
        <p:nvSpPr>
          <p:cNvPr id="5" name="Rectangle 4"/>
          <p:cNvSpPr/>
          <p:nvPr/>
        </p:nvSpPr>
        <p:spPr>
          <a:xfrm>
            <a:off x="251520" y="1099185"/>
            <a:ext cx="8568952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>
              <a:spcBef>
                <a:spcPct val="50000"/>
              </a:spcBef>
              <a:buClr>
                <a:srgbClr val="58A132"/>
              </a:buClr>
            </a:pPr>
            <a:r>
              <a:rPr lang="en-US" sz="2400" dirty="0" smtClean="0"/>
              <a:t>Currently the entire ISO 11439 requirements are copied into Annex 3 of ECE R110, and changes have been allowed that are not examined by a Working Group of experts</a:t>
            </a:r>
          </a:p>
          <a:p>
            <a:pPr marL="342900">
              <a:spcBef>
                <a:spcPct val="50000"/>
              </a:spcBef>
              <a:buClr>
                <a:srgbClr val="58A132"/>
              </a:buClr>
            </a:pPr>
            <a:r>
              <a:rPr lang="en-US" sz="2400" dirty="0" smtClean="0"/>
              <a:t>Considering that:</a:t>
            </a:r>
          </a:p>
          <a:p>
            <a:pPr marL="342900">
              <a:spcBef>
                <a:spcPct val="50000"/>
              </a:spcBef>
              <a:buClr>
                <a:srgbClr val="58A132"/>
              </a:buClr>
              <a:buFont typeface="Arial" pitchFamily="34" charset="0"/>
              <a:buChar char="•"/>
            </a:pPr>
            <a:r>
              <a:rPr lang="en-US" sz="2000" dirty="0" smtClean="0"/>
              <a:t> 	ECE R110 already references ISO standards in its text </a:t>
            </a:r>
          </a:p>
          <a:p>
            <a:pPr marL="342900">
              <a:spcBef>
                <a:spcPct val="50000"/>
              </a:spcBef>
              <a:buClr>
                <a:srgbClr val="58A132"/>
              </a:buClr>
              <a:buFont typeface="Arial" pitchFamily="34" charset="0"/>
              <a:buChar char="•"/>
            </a:pPr>
            <a:r>
              <a:rPr lang="en-US" sz="2000" dirty="0" smtClean="0"/>
              <a:t> 	Annex 3 (requirements for CNG cylinders) occupies over 1/3 of the ECE 	R110 regulation</a:t>
            </a:r>
          </a:p>
          <a:p>
            <a:pPr marL="342900">
              <a:spcBef>
                <a:spcPct val="50000"/>
              </a:spcBef>
              <a:buClr>
                <a:srgbClr val="58A132"/>
              </a:buClr>
              <a:buFont typeface="Arial" pitchFamily="34" charset="0"/>
              <a:buChar char="•"/>
            </a:pPr>
            <a:r>
              <a:rPr lang="en-US" sz="2000" dirty="0" smtClean="0"/>
              <a:t> 	High pressure cylinders is a subject matter that requires expert  	understanding and review of issues </a:t>
            </a:r>
          </a:p>
          <a:p>
            <a:pPr marL="342900">
              <a:spcBef>
                <a:spcPct val="50000"/>
              </a:spcBef>
              <a:buClr>
                <a:srgbClr val="58A132"/>
              </a:buClr>
            </a:pPr>
            <a:endParaRPr lang="en-US" sz="800" dirty="0" smtClean="0"/>
          </a:p>
          <a:p>
            <a:pPr marL="342900">
              <a:spcBef>
                <a:spcPct val="50000"/>
              </a:spcBef>
              <a:buClr>
                <a:srgbClr val="58A132"/>
              </a:buClr>
            </a:pPr>
            <a:r>
              <a:rPr lang="en-US" sz="2400" dirty="0" smtClean="0"/>
              <a:t>For public safety, it is proposed that ECE R110 Annex 3 simply reference the use of the ISO 11439 standard for CNG cylinders.</a:t>
            </a:r>
          </a:p>
          <a:p>
            <a:pPr marL="342900" indent="-342900">
              <a:spcBef>
                <a:spcPct val="50000"/>
              </a:spcBef>
              <a:buClr>
                <a:srgbClr val="58A132"/>
              </a:buClr>
              <a:buAutoNum type="arabicPeriod"/>
            </a:pPr>
            <a:endParaRPr lang="en-US" sz="2400" dirty="0" smtClean="0">
              <a:solidFill>
                <a:srgbClr val="000000"/>
              </a:solidFill>
            </a:endParaRPr>
          </a:p>
          <a:p>
            <a:pPr marL="342900" indent="-342900">
              <a:spcBef>
                <a:spcPct val="50000"/>
              </a:spcBef>
              <a:buClr>
                <a:srgbClr val="58A132"/>
              </a:buClr>
              <a:buAutoNum type="arabicPeriod"/>
            </a:pPr>
            <a:endParaRPr lang="en-US" sz="16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SA 2011 Colour Palette">
      <a:dk1>
        <a:srgbClr val="002F6C"/>
      </a:dk1>
      <a:lt1>
        <a:sysClr val="window" lastClr="FFFFFF"/>
      </a:lt1>
      <a:dk2>
        <a:srgbClr val="002F6C"/>
      </a:dk2>
      <a:lt2>
        <a:srgbClr val="0095C8"/>
      </a:lt2>
      <a:accent1>
        <a:srgbClr val="0095C8"/>
      </a:accent1>
      <a:accent2>
        <a:srgbClr val="658D1B"/>
      </a:accent2>
      <a:accent3>
        <a:srgbClr val="F1B434"/>
      </a:accent3>
      <a:accent4>
        <a:srgbClr val="DC6B2F"/>
      </a:accent4>
      <a:accent5>
        <a:srgbClr val="862633"/>
      </a:accent5>
      <a:accent6>
        <a:srgbClr val="768692"/>
      </a:accent6>
      <a:hlink>
        <a:srgbClr val="653279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5185</TotalTime>
  <Words>288</Words>
  <Application>Microsoft Office PowerPoint</Application>
  <PresentationFormat>On-screen Show (4:3)</PresentationFormat>
  <Paragraphs>114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    ECE R110 Annex 3 &amp; ISO 11439   “High pressure cylinders for the on-board storage of natural gas as a fuel for automotive vehicles” </vt:lpstr>
      <vt:lpstr>Background </vt:lpstr>
      <vt:lpstr>ECE R110 Annex 3 – Industry concerns </vt:lpstr>
      <vt:lpstr>ECE R110 vs ISO 11439 –  Examples of test differences </vt:lpstr>
      <vt:lpstr> ECE R110  Annex 3 – Examples of technical concerns </vt:lpstr>
      <vt:lpstr> ECE R110 </vt:lpstr>
      <vt:lpstr>  Proposal for ECE R110 Annex 3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STSMEDIA</dc:creator>
  <cp:lastModifiedBy>2013/100</cp:lastModifiedBy>
  <cp:revision>445</cp:revision>
  <dcterms:created xsi:type="dcterms:W3CDTF">2012-01-13T16:50:32Z</dcterms:created>
  <dcterms:modified xsi:type="dcterms:W3CDTF">2014-05-07T16:44:54Z</dcterms:modified>
</cp:coreProperties>
</file>