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72" r:id="rId3"/>
    <p:sldId id="278" r:id="rId4"/>
    <p:sldId id="273" r:id="rId5"/>
    <p:sldId id="286" r:id="rId6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97" autoAdjust="0"/>
  </p:normalViewPr>
  <p:slideViewPr>
    <p:cSldViewPr>
      <p:cViewPr>
        <p:scale>
          <a:sx n="60" d="100"/>
          <a:sy n="60" d="100"/>
        </p:scale>
        <p:origin x="-3000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6B799C4-0729-4ED9-BFC5-69C631DB55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1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B15622-C3C2-4FA1-BE05-489769E5E9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95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C9C8C9D0-C3EF-4C74-BA85-D6BECB2DA95D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FAC8A5-1DCC-439D-B9E4-0340F48E6F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97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432B-7ABE-4BDE-ACC1-44BF0F0D7C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8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57C3-D719-4DA4-92F0-D9F5D07FEB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23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5B49-934A-4A73-8F2F-AEB4B18A90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2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B41B-33C1-4826-B280-9E999A298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1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1B0F-7D15-4AE9-A2A7-BC2DB17D77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74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A2D2-1CF3-40F6-A3F9-1556802090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72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BA80-10EE-46F0-A28C-DA37BD764D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7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CA43-E6A3-4ABE-BCA0-8824F77BB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07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FE4D-036F-4E21-8D6D-3BE477C51D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2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D35E-6B5B-403F-92C3-06FCBE691E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98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B3B7445-2F97-428C-B1DA-2FDFCF2338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gardner@trl.co.uk" TargetMode="External"/><Relationship Id="rId2" Type="http://schemas.openxmlformats.org/officeDocument/2006/relationships/hyperlink" Target="mailto:Nikolaus.Steininger@ec.europa.e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55650" y="1773238"/>
            <a:ext cx="7632700" cy="4680098"/>
          </a:xfrm>
        </p:spPr>
        <p:txBody>
          <a:bodyPr/>
          <a:lstStyle/>
          <a:p>
            <a:pPr algn="ctr"/>
            <a:r>
              <a:rPr lang="en-GB" sz="2400" dirty="0"/>
              <a:t>Transposition </a:t>
            </a:r>
            <a:r>
              <a:rPr lang="en-GB" sz="2400" dirty="0" smtClean="0"/>
              <a:t>of WLTP into European Legislation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69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</a:t>
            </a:r>
            <a:r>
              <a:rPr lang="en-GB" sz="2400" dirty="0"/>
              <a:t>GRPE June </a:t>
            </a:r>
            <a:r>
              <a:rPr lang="en-GB" sz="2400" dirty="0" smtClean="0"/>
              <a:t>2014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2400" dirty="0" smtClean="0"/>
              <a:t>Submitted </a:t>
            </a:r>
            <a:r>
              <a:rPr lang="en-GB" sz="2400" dirty="0"/>
              <a:t>by the expert of the European </a:t>
            </a:r>
            <a:r>
              <a:rPr lang="en-GB" sz="2400" dirty="0" smtClean="0"/>
              <a:t>Commission</a:t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724128" y="0"/>
            <a:ext cx="34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u="sng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Informal document 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 GRPE-69-17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69</a:t>
            </a:r>
            <a:r>
              <a:rPr lang="en-GB" sz="1600" b="0" baseline="3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th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GRPE, 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5 – 6 June 2014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 agenda 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item 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3(a))</a:t>
            </a:r>
            <a:endParaRPr lang="en-GB" sz="16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863600"/>
          </a:xfrm>
        </p:spPr>
        <p:txBody>
          <a:bodyPr/>
          <a:lstStyle/>
          <a:p>
            <a:pPr algn="ctr"/>
            <a:r>
              <a:rPr lang="fr-BE" sz="2800" dirty="0" smtClean="0"/>
              <a:t>Background</a:t>
            </a:r>
            <a:endParaRPr lang="en-US" sz="28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435280" cy="4032448"/>
          </a:xfrm>
        </p:spPr>
        <p:txBody>
          <a:bodyPr/>
          <a:lstStyle/>
          <a:p>
            <a:pPr>
              <a:spcAft>
                <a:spcPts val="1200"/>
              </a:spcAft>
              <a:buFontTx/>
              <a:buChar char="•"/>
            </a:pPr>
            <a:r>
              <a:rPr lang="en-US" sz="2000" dirty="0" smtClean="0"/>
              <a:t>WLTP GTR needs to be implemented into European and </a:t>
            </a:r>
            <a:r>
              <a:rPr lang="en-US" sz="2000" dirty="0" err="1" smtClean="0"/>
              <a:t>UNECE</a:t>
            </a:r>
            <a:r>
              <a:rPr lang="en-US" sz="2000" dirty="0" smtClean="0"/>
              <a:t> legislation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sz="2000" dirty="0" smtClean="0"/>
              <a:t>Implementation into European legislation is the most ‘urgent’ of the two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sz="2000" dirty="0" smtClean="0"/>
              <a:t>WLTP GTR text needs to be complemented by additional technical elements at a European level, including:</a:t>
            </a:r>
          </a:p>
          <a:p>
            <a:pPr lvl="1"/>
            <a:r>
              <a:rPr lang="en-US" sz="1800" b="0" dirty="0" smtClean="0"/>
              <a:t>Additional Ambient Temperature Correction Test</a:t>
            </a:r>
          </a:p>
          <a:p>
            <a:pPr lvl="1"/>
            <a:r>
              <a:rPr lang="en-US" sz="1800" b="0" dirty="0" smtClean="0"/>
              <a:t>Corrections for test cycle flexibilities</a:t>
            </a:r>
          </a:p>
          <a:p>
            <a:pPr lvl="1"/>
            <a:r>
              <a:rPr lang="en-US" sz="1800" b="0" dirty="0" smtClean="0"/>
              <a:t>Utility Factors </a:t>
            </a:r>
            <a:r>
              <a:rPr lang="en-US" sz="1800" b="0" dirty="0"/>
              <a:t>for OVC-HEVs</a:t>
            </a:r>
            <a:endParaRPr lang="en-US" sz="1800" b="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fr-FR" sz="2800" dirty="0" err="1" smtClean="0"/>
              <a:t>Approach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64496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sz="2000" dirty="0" smtClean="0"/>
              <a:t>EU WLTP text being prepared to incorporate into the implementing regulations of EC No 715/2007</a:t>
            </a:r>
          </a:p>
          <a:p>
            <a:pPr eaLnBrk="1" hangingPunct="1">
              <a:spcAft>
                <a:spcPts val="1200"/>
              </a:spcAft>
            </a:pPr>
            <a:r>
              <a:rPr lang="en-GB" sz="2000" dirty="0" smtClean="0"/>
              <a:t>Using </a:t>
            </a:r>
            <a:r>
              <a:rPr lang="en-GB" sz="2000" dirty="0" err="1" smtClean="0"/>
              <a:t>UNECE</a:t>
            </a:r>
            <a:r>
              <a:rPr lang="en-GB" sz="2000" dirty="0" smtClean="0"/>
              <a:t> format to simplify transposition into </a:t>
            </a:r>
            <a:r>
              <a:rPr lang="en-GB" sz="2000" dirty="0" err="1" smtClean="0"/>
              <a:t>UNECE</a:t>
            </a:r>
            <a:r>
              <a:rPr lang="en-GB" sz="2000" dirty="0" smtClean="0"/>
              <a:t> Regulation at a later stage</a:t>
            </a:r>
          </a:p>
          <a:p>
            <a:pPr eaLnBrk="1" hangingPunct="1">
              <a:spcAft>
                <a:spcPts val="0"/>
              </a:spcAft>
            </a:pPr>
            <a:r>
              <a:rPr lang="en-GB" sz="2000" dirty="0" smtClean="0"/>
              <a:t>Used GTR text submitted to WP.29 as baseline</a:t>
            </a:r>
          </a:p>
          <a:p>
            <a:pPr lvl="1" eaLnBrk="1" hangingPunct="1">
              <a:spcAft>
                <a:spcPts val="0"/>
              </a:spcAft>
            </a:pPr>
            <a:r>
              <a:rPr lang="en-GB" sz="1800" b="0" dirty="0" smtClean="0"/>
              <a:t>New European specific text developed</a:t>
            </a:r>
          </a:p>
          <a:p>
            <a:pPr lvl="1" eaLnBrk="1" hangingPunct="1">
              <a:spcAft>
                <a:spcPts val="0"/>
              </a:spcAft>
            </a:pPr>
            <a:r>
              <a:rPr lang="en-GB" sz="1800" b="0" dirty="0" smtClean="0"/>
              <a:t>Text not applicable at a European removed</a:t>
            </a:r>
          </a:p>
          <a:p>
            <a:pPr lvl="1" eaLnBrk="1" hangingPunct="1">
              <a:spcAft>
                <a:spcPts val="0"/>
              </a:spcAft>
            </a:pPr>
            <a:r>
              <a:rPr lang="en-GB" sz="1800" b="0" dirty="0" smtClean="0"/>
              <a:t>Updated to reflect subsequent changes to GTR. EU WLTP work has informed many of these changes</a:t>
            </a:r>
          </a:p>
          <a:p>
            <a:pPr eaLnBrk="1" hangingPunct="1">
              <a:spcAft>
                <a:spcPts val="1200"/>
              </a:spcAft>
            </a:pPr>
            <a:r>
              <a:rPr lang="en-GB" sz="2000" dirty="0" smtClean="0"/>
              <a:t>Administrative Working Group set up to oversee the drafting process</a:t>
            </a:r>
            <a:r>
              <a:rPr lang="en-US" sz="2000" dirty="0" smtClean="0"/>
              <a:t>, with sub-groups developing new European specific technical text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98689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936625"/>
          </a:xfrm>
        </p:spPr>
        <p:txBody>
          <a:bodyPr/>
          <a:lstStyle/>
          <a:p>
            <a:pPr algn="ctr"/>
            <a:r>
              <a:rPr lang="fr-BE" sz="2800" dirty="0" smtClean="0"/>
              <a:t>Main </a:t>
            </a:r>
            <a:r>
              <a:rPr lang="fr-BE" sz="2800" dirty="0" err="1" smtClean="0"/>
              <a:t>Outstanding</a:t>
            </a:r>
            <a:r>
              <a:rPr lang="fr-BE" sz="2800" dirty="0" smtClean="0"/>
              <a:t> Issues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46449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000" dirty="0"/>
              <a:t>Ambient Temperature Correction </a:t>
            </a:r>
            <a:r>
              <a:rPr lang="en-US" sz="2000" dirty="0" smtClean="0"/>
              <a:t>Test – some details to be </a:t>
            </a:r>
            <a:r>
              <a:rPr lang="en-US" sz="2000" dirty="0" err="1" smtClean="0"/>
              <a:t>finalised</a:t>
            </a:r>
            <a:endParaRPr lang="en-US" sz="2000" dirty="0" smtClean="0"/>
          </a:p>
          <a:p>
            <a:pPr eaLnBrk="1" hangingPunct="1">
              <a:spcAft>
                <a:spcPts val="600"/>
              </a:spcAft>
            </a:pPr>
            <a:r>
              <a:rPr lang="en-GB" sz="2000" dirty="0" smtClean="0"/>
              <a:t>Utility Factor curve for OVC-HEVs to be agreed</a:t>
            </a:r>
            <a:endParaRPr lang="en-GB" sz="2000" b="0" dirty="0"/>
          </a:p>
          <a:p>
            <a:pPr eaLnBrk="1" hangingPunct="1">
              <a:spcAft>
                <a:spcPts val="600"/>
              </a:spcAft>
            </a:pPr>
            <a:r>
              <a:rPr lang="en-GB" sz="2000" dirty="0" smtClean="0"/>
              <a:t>Incorporation of Test Cycle Flexibilities</a:t>
            </a:r>
          </a:p>
          <a:p>
            <a:pPr lvl="1" eaLnBrk="1" hangingPunct="1">
              <a:spcAft>
                <a:spcPts val="600"/>
              </a:spcAft>
            </a:pPr>
            <a:r>
              <a:rPr lang="en-GB" sz="1800" b="0" dirty="0" smtClean="0"/>
              <a:t>Decisions needed on  which flexibilities to include</a:t>
            </a:r>
          </a:p>
          <a:p>
            <a:pPr lvl="1" eaLnBrk="1" hangingPunct="1">
              <a:spcAft>
                <a:spcPts val="600"/>
              </a:spcAft>
            </a:pPr>
            <a:r>
              <a:rPr lang="en-GB" sz="1800" b="0" dirty="0" smtClean="0"/>
              <a:t>Decisions on the detail of the individual flexibilities</a:t>
            </a:r>
          </a:p>
          <a:p>
            <a:pPr eaLnBrk="1" hangingPunct="1">
              <a:spcAft>
                <a:spcPts val="600"/>
              </a:spcAft>
            </a:pPr>
            <a:r>
              <a:rPr lang="en-GB" sz="2000" dirty="0" smtClean="0"/>
              <a:t>Integration into structure of existing EU legislation</a:t>
            </a:r>
          </a:p>
          <a:p>
            <a:pPr lvl="1" eaLnBrk="1" hangingPunct="1">
              <a:spcAft>
                <a:spcPts val="600"/>
              </a:spcAft>
            </a:pPr>
            <a:r>
              <a:rPr lang="en-GB" sz="1800" b="0" dirty="0" smtClean="0"/>
              <a:t>Need to decide the most effective route that takes account of future changes and parallel </a:t>
            </a:r>
            <a:r>
              <a:rPr lang="en-GB" sz="1800" b="0" dirty="0"/>
              <a:t>EU </a:t>
            </a:r>
            <a:r>
              <a:rPr lang="en-GB" sz="1800" b="0" dirty="0" smtClean="0"/>
              <a:t>Regulation activities</a:t>
            </a:r>
          </a:p>
          <a:p>
            <a:pPr eaLnBrk="1" hangingPunct="1">
              <a:spcAft>
                <a:spcPts val="600"/>
              </a:spcAft>
            </a:pPr>
            <a:r>
              <a:rPr lang="en-GB" sz="2000" dirty="0" smtClean="0"/>
              <a:t>Retaining consistency with GTR parallel activity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135015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200" b="0" dirty="0"/>
              <a:t>Thank you for your attention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Aft>
                <a:spcPts val="2400"/>
              </a:spcAft>
              <a:buFontTx/>
              <a:buNone/>
            </a:pPr>
            <a:r>
              <a:rPr lang="sv-SE" u="sng" dirty="0"/>
              <a:t>Contact information</a:t>
            </a:r>
          </a:p>
          <a:p>
            <a:pPr algn="ctr" eaLnBrk="1" hangingPunct="1">
              <a:buFontTx/>
              <a:buNone/>
            </a:pPr>
            <a:r>
              <a:rPr lang="sv-SE" dirty="0" smtClean="0"/>
              <a:t>Klaus Steininger, </a:t>
            </a:r>
            <a:r>
              <a:rPr lang="sv-SE" dirty="0"/>
              <a:t>European Commission</a:t>
            </a:r>
          </a:p>
          <a:p>
            <a:pPr algn="ctr" eaLnBrk="1" hangingPunct="1">
              <a:buFontTx/>
              <a:buNone/>
            </a:pPr>
            <a:r>
              <a:rPr lang="sv-SE" dirty="0" smtClean="0">
                <a:hlinkClick r:id="rId2"/>
              </a:rPr>
              <a:t>Nikolaus.Steininger@ec.europa.eu</a:t>
            </a:r>
            <a:endParaRPr lang="sv-SE" dirty="0" smtClean="0"/>
          </a:p>
          <a:p>
            <a:pPr algn="ctr" eaLnBrk="1" hangingPunct="1">
              <a:buFontTx/>
              <a:buNone/>
            </a:pPr>
            <a:endParaRPr lang="sv-SE" sz="1600" dirty="0"/>
          </a:p>
          <a:p>
            <a:pPr algn="ctr" eaLnBrk="1" hangingPunct="1">
              <a:buFontTx/>
              <a:buNone/>
            </a:pPr>
            <a:r>
              <a:rPr lang="sv-SE" dirty="0"/>
              <a:t>Robert Gardner, TRL</a:t>
            </a:r>
          </a:p>
          <a:p>
            <a:pPr algn="ctr" eaLnBrk="1" hangingPunct="1">
              <a:buFontTx/>
              <a:buNone/>
            </a:pPr>
            <a:r>
              <a:rPr lang="sv-SE" dirty="0">
                <a:hlinkClick r:id="rId3"/>
              </a:rPr>
              <a:t>rgardner@trl.co.uk</a:t>
            </a:r>
            <a:endParaRPr lang="sv-SE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024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5135</TotalTime>
  <Words>243</Words>
  <Application>Microsoft Office PowerPoint</Application>
  <PresentationFormat>On-screen Show (4:3)</PresentationFormat>
  <Paragraphs>35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Transposition of WLTP into European Legislation  69th GRPE June 2014    Submitted by the expert of the European Commission  </vt:lpstr>
      <vt:lpstr>Background</vt:lpstr>
      <vt:lpstr>Approach</vt:lpstr>
      <vt:lpstr>Main Outstanding Issues</vt:lpstr>
      <vt:lpstr>Thank you for your attention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Francois E Guichard</cp:lastModifiedBy>
  <cp:revision>218</cp:revision>
  <cp:lastPrinted>2013-05-23T07:55:34Z</cp:lastPrinted>
  <dcterms:created xsi:type="dcterms:W3CDTF">2011-10-28T10:25:18Z</dcterms:created>
  <dcterms:modified xsi:type="dcterms:W3CDTF">2014-06-03T09:57:57Z</dcterms:modified>
</cp:coreProperties>
</file>