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65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3836" autoAdjust="0"/>
    <p:restoredTop sz="90922" autoAdjust="0"/>
  </p:normalViewPr>
  <p:slideViewPr>
    <p:cSldViewPr>
      <p:cViewPr>
        <p:scale>
          <a:sx n="100" d="100"/>
          <a:sy n="100" d="100"/>
        </p:scale>
        <p:origin x="-65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654CA9-241A-4B58-8DE5-12DE630DED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9272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1B5D63-4203-4E26-B6C6-46B4954A23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4921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6245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208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698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446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140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883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2350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687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4828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7520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1259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 smtClean="0"/>
              <a:t>Cliquez pour modifier les styles du texte du masque</a:t>
            </a:r>
          </a:p>
          <a:p>
            <a:pPr lvl="1"/>
            <a:r>
              <a:rPr lang="fr-FR" altLang="ja-JP" dirty="0" smtClean="0"/>
              <a:t>Deuxième niveau</a:t>
            </a:r>
          </a:p>
          <a:p>
            <a:pPr lvl="2"/>
            <a:r>
              <a:rPr lang="fr-FR" altLang="ja-JP" dirty="0" smtClean="0"/>
              <a:t>Troisième niveau</a:t>
            </a:r>
          </a:p>
          <a:p>
            <a:pPr lvl="3"/>
            <a:r>
              <a:rPr lang="fr-FR" altLang="ja-JP" dirty="0" smtClean="0"/>
              <a:t>Quatrième niveau</a:t>
            </a:r>
          </a:p>
          <a:p>
            <a:pPr lvl="4"/>
            <a:r>
              <a:rPr lang="fr-FR" altLang="ja-JP" dirty="0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r>
              <a:rPr lang="ja-JP" altLang="fr-FR"/>
              <a:t>YvdS - 28 May 06</a:t>
            </a:r>
            <a:endParaRPr lang="fr-FR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8" name="Image 7" descr="oica_logolarge.jp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600" y="381000"/>
            <a:ext cx="1447800" cy="780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604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3168352"/>
          </a:xfrm>
        </p:spPr>
        <p:txBody>
          <a:bodyPr/>
          <a:lstStyle/>
          <a:p>
            <a:r>
              <a:rPr lang="en-GB" sz="2800" b="1" dirty="0" smtClean="0"/>
              <a:t>Background</a:t>
            </a:r>
            <a:br>
              <a:rPr lang="en-GB" sz="2800" b="1" dirty="0" smtClean="0"/>
            </a:br>
            <a:r>
              <a:rPr lang="en-GB" sz="2800" b="1" dirty="0" smtClean="0"/>
              <a:t>of the</a:t>
            </a:r>
            <a:br>
              <a:rPr lang="en-GB" sz="2800" b="1" dirty="0" smtClean="0"/>
            </a:b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600" b="1" dirty="0"/>
              <a:t>Proposals for amending R49 </a:t>
            </a:r>
            <a:r>
              <a:rPr lang="en-GB" sz="3600" b="1" dirty="0" smtClean="0"/>
              <a:t>Rev 6</a:t>
            </a:r>
            <a:br>
              <a:rPr lang="en-GB" sz="3600" b="1" dirty="0" smtClean="0"/>
            </a:b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2800" b="1" dirty="0" smtClean="0"/>
              <a:t>(Document TRANS/WP.29/GRPE/2014/12)</a:t>
            </a:r>
            <a:endParaRPr lang="en-GB" sz="28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5004048" y="620688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Textfeld 12"/>
          <p:cNvSpPr txBox="1">
            <a:spLocks noChangeArrowheads="1"/>
          </p:cNvSpPr>
          <p:nvPr/>
        </p:nvSpPr>
        <p:spPr bwMode="auto">
          <a:xfrm>
            <a:off x="4860032" y="436241"/>
            <a:ext cx="3244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00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00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0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00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altLang="en-US" sz="1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alt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GRPE-69-08</a:t>
            </a:r>
            <a:endParaRPr lang="en-US" alt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altLang="en-US" sz="1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69</a:t>
            </a:r>
            <a:r>
              <a:rPr lang="en-US" altLang="en-US" sz="1200" b="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en-US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GRPE, </a:t>
            </a:r>
            <a:r>
              <a:rPr lang="en-US" altLang="en-US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5-6 June 2014</a:t>
            </a:r>
          </a:p>
          <a:p>
            <a:pPr algn="r" eaLnBrk="1" hangingPunct="1"/>
            <a:r>
              <a:rPr lang="en-US" altLang="en-US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altLang="en-US" sz="1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item </a:t>
            </a:r>
            <a:r>
              <a:rPr lang="en-US" altLang="en-US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4(b))</a:t>
            </a:r>
            <a:endParaRPr lang="en-US" altLang="en-US" sz="12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endParaRPr lang="de-DE" altLang="en-US" sz="12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4305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96752"/>
            <a:ext cx="8229600" cy="792088"/>
          </a:xfrm>
        </p:spPr>
        <p:txBody>
          <a:bodyPr/>
          <a:lstStyle/>
          <a:p>
            <a:r>
              <a:rPr lang="en-GB" sz="2800" b="1" dirty="0">
                <a:solidFill>
                  <a:srgbClr val="000000"/>
                </a:solidFill>
                <a:ea typeface="+mn-ea"/>
                <a:cs typeface="+mn-cs"/>
              </a:rPr>
              <a:t>List of the proposed amendments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132857"/>
            <a:ext cx="8229600" cy="4032448"/>
          </a:xfrm>
        </p:spPr>
        <p:txBody>
          <a:bodyPr>
            <a:normAutofit/>
          </a:bodyPr>
          <a:lstStyle/>
          <a:p>
            <a:pPr marL="400050" indent="-400050">
              <a:lnSpc>
                <a:spcPct val="90000"/>
              </a:lnSpc>
              <a:spcAft>
                <a:spcPts val="600"/>
              </a:spcAft>
            </a:pPr>
            <a:r>
              <a:rPr lang="en-GB" sz="2800" dirty="0"/>
              <a:t>Transposing the latest EU OTLs and </a:t>
            </a:r>
            <a:br>
              <a:rPr lang="en-GB" sz="2800" dirty="0"/>
            </a:br>
            <a:r>
              <a:rPr lang="en-GB" sz="2800" dirty="0"/>
              <a:t>their date of application</a:t>
            </a:r>
          </a:p>
          <a:p>
            <a:pPr marL="400050" indent="-40005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sz="2800" dirty="0" smtClean="0">
                <a:solidFill>
                  <a:schemeClr val="tx1"/>
                </a:solidFill>
                <a:effectLst/>
              </a:rPr>
              <a:t>Deletion of the obligation to monitor urea consumption</a:t>
            </a:r>
          </a:p>
          <a:p>
            <a:pPr marL="400050" indent="-40005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sz="2800" dirty="0" smtClean="0">
                <a:solidFill>
                  <a:schemeClr val="tx1"/>
                </a:solidFill>
                <a:effectLst/>
              </a:rPr>
              <a:t>Improvement of the definition of </a:t>
            </a:r>
            <a:r>
              <a:rPr lang="en-GB" sz="2800" dirty="0" err="1" smtClean="0">
                <a:solidFill>
                  <a:schemeClr val="tx1"/>
                </a:solidFill>
                <a:effectLst/>
              </a:rPr>
              <a:t>CDmin</a:t>
            </a:r>
            <a:endParaRPr lang="en-GB" sz="2800" dirty="0" smtClean="0">
              <a:solidFill>
                <a:schemeClr val="tx1"/>
              </a:solidFill>
              <a:effectLst/>
            </a:endParaRPr>
          </a:p>
          <a:p>
            <a:pPr marL="400050" indent="-40005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sz="2800" dirty="0" smtClean="0">
                <a:solidFill>
                  <a:schemeClr val="tx1"/>
                </a:solidFill>
                <a:effectLst/>
              </a:rPr>
              <a:t>Stop-start and hybrid vehicles – OBD changes</a:t>
            </a:r>
          </a:p>
          <a:p>
            <a:pPr marL="400050" indent="-40005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sz="2800" dirty="0"/>
              <a:t>A</a:t>
            </a:r>
            <a:r>
              <a:rPr lang="en-GB" sz="2800" dirty="0" smtClean="0">
                <a:solidFill>
                  <a:schemeClr val="tx1"/>
                </a:solidFill>
                <a:effectLst/>
              </a:rPr>
              <a:t>lternative service mode for LNG dual-fuel vehicles</a:t>
            </a:r>
            <a:endParaRPr lang="en-GB" sz="2800" noProof="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30717CE3-B6AB-4421-ABDF-63A0497C13B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338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7882880" cy="1008112"/>
          </a:xfrm>
        </p:spPr>
        <p:txBody>
          <a:bodyPr/>
          <a:lstStyle/>
          <a:p>
            <a:r>
              <a:rPr lang="en-GB" sz="2800" b="1" dirty="0" smtClean="0">
                <a:solidFill>
                  <a:srgbClr val="000000"/>
                </a:solidFill>
                <a:ea typeface="+mn-ea"/>
                <a:cs typeface="+mn-cs"/>
              </a:rPr>
              <a:t>Transposing the latest EU OTLs and</a:t>
            </a:r>
            <a:br>
              <a:rPr lang="en-GB" sz="2800" b="1" dirty="0" smtClean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en-GB" sz="2800" b="1" dirty="0" smtClean="0">
                <a:solidFill>
                  <a:srgbClr val="000000"/>
                </a:solidFill>
                <a:ea typeface="+mn-ea"/>
                <a:cs typeface="+mn-cs"/>
              </a:rPr>
              <a:t>their </a:t>
            </a:r>
            <a:r>
              <a:rPr lang="en-GB" sz="2800" b="1" dirty="0">
                <a:solidFill>
                  <a:srgbClr val="000000"/>
                </a:solidFill>
                <a:ea typeface="+mn-ea"/>
                <a:cs typeface="+mn-cs"/>
              </a:rPr>
              <a:t>date of application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905275"/>
          </a:xfrm>
        </p:spPr>
        <p:txBody>
          <a:bodyPr/>
          <a:lstStyle/>
          <a:p>
            <a:pPr marL="457200" indent="-457200">
              <a:spcAft>
                <a:spcPts val="600"/>
              </a:spcAft>
            </a:pPr>
            <a:r>
              <a:rPr lang="en-GB" sz="2800" dirty="0" smtClean="0"/>
              <a:t>Introduction of the CO OTL for gas engines as from “letter B”</a:t>
            </a:r>
          </a:p>
          <a:p>
            <a:pPr marL="457200" indent="-457200">
              <a:spcAft>
                <a:spcPts val="600"/>
              </a:spcAft>
            </a:pPr>
            <a:r>
              <a:rPr lang="en-GB" sz="2800" dirty="0" smtClean="0"/>
              <a:t>Introduction of the PM OTL (“soot sensor”) as from “letter C”</a:t>
            </a:r>
          </a:p>
          <a:p>
            <a:pPr marL="457200" indent="-457200">
              <a:spcAft>
                <a:spcPts val="600"/>
              </a:spcAft>
            </a:pPr>
            <a:r>
              <a:rPr lang="en-GB" sz="2800" dirty="0" smtClean="0"/>
              <a:t>For LCVs: introduction of the optional OTL equivalency with the ones of the cars (alternative type-approval)</a:t>
            </a:r>
            <a:endParaRPr lang="en-GB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30717CE3-B6AB-4421-ABDF-63A0497C13B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9504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620688"/>
            <a:ext cx="7162800" cy="1224136"/>
          </a:xfrm>
        </p:spPr>
        <p:txBody>
          <a:bodyPr>
            <a:normAutofit/>
          </a:bodyPr>
          <a:lstStyle/>
          <a:p>
            <a:r>
              <a:rPr lang="en-GB" sz="2800" b="1" dirty="0"/>
              <a:t>Deletion of the obligation </a:t>
            </a:r>
            <a:r>
              <a:rPr lang="en-GB" sz="2800" b="1" dirty="0" smtClean="0"/>
              <a:t>to monitor </a:t>
            </a:r>
            <a:r>
              <a:rPr lang="en-GB" sz="2800" b="1" dirty="0"/>
              <a:t>urea consumption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8077200" cy="4789512"/>
          </a:xfrm>
        </p:spPr>
        <p:txBody>
          <a:bodyPr>
            <a:normAutofit fontScale="92500"/>
          </a:bodyPr>
          <a:lstStyle/>
          <a:p>
            <a:r>
              <a:rPr lang="en-GB" sz="2000" dirty="0" smtClean="0"/>
              <a:t>Current </a:t>
            </a:r>
            <a:r>
              <a:rPr lang="en-GB" sz="2000" dirty="0"/>
              <a:t>state of </a:t>
            </a:r>
            <a:r>
              <a:rPr lang="en-GB" sz="2000" dirty="0" smtClean="0"/>
              <a:t>technology: usage of </a:t>
            </a:r>
            <a:r>
              <a:rPr lang="en-GB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close-loop </a:t>
            </a:r>
            <a:r>
              <a:rPr lang="en-GB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strategies </a:t>
            </a:r>
            <a:endParaRPr lang="en-GB" sz="20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In particular there is constant adaptation of the </a:t>
            </a:r>
            <a:r>
              <a:rPr lang="en-GB" sz="1600" dirty="0"/>
              <a:t>reagent demand to the actual NOx reduction </a:t>
            </a:r>
            <a:r>
              <a:rPr lang="en-GB" sz="1600" dirty="0" smtClean="0"/>
              <a:t>need, whatever the root cause.</a:t>
            </a:r>
            <a:endParaRPr lang="en-GB" sz="1600" dirty="0"/>
          </a:p>
          <a:p>
            <a:pPr lvl="0"/>
            <a:r>
              <a:rPr lang="en-GB" sz="2000" dirty="0"/>
              <a:t>Current world-wide regulatory </a:t>
            </a:r>
            <a:r>
              <a:rPr lang="en-GB" sz="2000" dirty="0" smtClean="0"/>
              <a:t>state: </a:t>
            </a:r>
            <a:r>
              <a:rPr lang="en-GB" sz="2000" dirty="0"/>
              <a:t>no urea consumption monitoring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/>
              <a:t>True in particular in the very recent EU rules for non-road mobile </a:t>
            </a:r>
            <a:r>
              <a:rPr lang="en-GB" sz="1600" dirty="0" smtClean="0"/>
              <a:t>machineries</a:t>
            </a:r>
          </a:p>
          <a:p>
            <a:pPr lvl="0"/>
            <a:r>
              <a:rPr lang="en-GB" sz="2000" dirty="0" smtClean="0"/>
              <a:t>Current manufacturers state of experience: no report from the field of actions aiming at tampering the urea consumption</a:t>
            </a:r>
            <a:endParaRPr lang="en-GB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Manipulation of the diagnostic systems is clearly the preferred tampering means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Would need substantial hardware changes </a:t>
            </a:r>
            <a:r>
              <a:rPr lang="en-GB" sz="1600" dirty="0" smtClean="0">
                <a:sym typeface="Wingdings" pitchFamily="2" charset="2"/>
              </a:rPr>
              <a:t> </a:t>
            </a:r>
            <a:r>
              <a:rPr lang="en-GB" sz="1600" dirty="0" smtClean="0"/>
              <a:t>Risks at PTI and for the warranty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smtClean="0"/>
              <a:t>All other tampering monitoring requirements are kept unchanged: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/>
              <a:t>not refilling of the reagent tank, </a:t>
            </a:r>
            <a:endParaRPr lang="en-GB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interrupting </a:t>
            </a:r>
            <a:r>
              <a:rPr lang="en-GB" sz="1600" dirty="0"/>
              <a:t>the dosing activity, </a:t>
            </a:r>
            <a:endParaRPr lang="en-GB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using </a:t>
            </a:r>
            <a:r>
              <a:rPr lang="en-GB" sz="1600" dirty="0"/>
              <a:t>an improper reagent concentration, </a:t>
            </a:r>
            <a:endParaRPr lang="en-GB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/>
              <a:t>monitoring failures that may be attributed to tampering (incl. failures of the anti-tampering monitoring system)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30717CE3-B6AB-4421-ABDF-63A0497C13B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2733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229600" cy="706090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Improvement of the definition of </a:t>
            </a:r>
            <a:r>
              <a:rPr lang="en-GB" sz="2800" b="1" dirty="0" err="1" smtClean="0"/>
              <a:t>CDmin</a:t>
            </a:r>
            <a:endParaRPr lang="en-GB" sz="28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4941168"/>
            <a:ext cx="8077200" cy="1584176"/>
          </a:xfrm>
        </p:spPr>
        <p:txBody>
          <a:bodyPr>
            <a:noAutofit/>
          </a:bodyPr>
          <a:lstStyle/>
          <a:p>
            <a:pPr marL="400050" indent="-400050"/>
            <a:r>
              <a:rPr lang="en-GB" sz="2400" i="0" dirty="0" smtClean="0"/>
              <a:t>Current text: no close-loop </a:t>
            </a:r>
            <a:r>
              <a:rPr lang="en-GB" sz="2400" i="0" dirty="0"/>
              <a:t>systems, </a:t>
            </a:r>
            <a:r>
              <a:rPr lang="en-GB" sz="2400" i="0" dirty="0" smtClean="0"/>
              <a:t>no place for  </a:t>
            </a:r>
            <a:r>
              <a:rPr lang="en-GB" sz="2400" i="0" dirty="0"/>
              <a:t>“strange strategies” </a:t>
            </a:r>
            <a:endParaRPr lang="en-GB" sz="2400" i="0" dirty="0" smtClean="0"/>
          </a:p>
          <a:p>
            <a:pPr marL="400050" indent="-400050"/>
            <a:r>
              <a:rPr lang="en-GB" sz="2400" i="0" dirty="0" smtClean="0"/>
              <a:t>I</a:t>
            </a:r>
            <a:r>
              <a:rPr lang="en-GB" sz="2400" dirty="0" smtClean="0"/>
              <a:t>n line with the Nov 2013 certification guideline from the US EPA</a:t>
            </a:r>
            <a:endParaRPr lang="en-GB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30717CE3-B6AB-4421-ABDF-63A0497C13B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0577" y="1700808"/>
            <a:ext cx="7272808" cy="30963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5758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162800" cy="1040160"/>
          </a:xfrm>
        </p:spPr>
        <p:txBody>
          <a:bodyPr/>
          <a:lstStyle/>
          <a:p>
            <a:r>
              <a:rPr lang="en-GB" sz="2800" b="1" dirty="0" smtClean="0"/>
              <a:t>Stop-start and hybrid vehicles</a:t>
            </a:r>
            <a:r>
              <a:rPr lang="en-GB" sz="2800" b="1" dirty="0">
                <a:solidFill>
                  <a:schemeClr val="tx1"/>
                </a:solidFill>
              </a:rPr>
              <a:t/>
            </a:r>
            <a:br>
              <a:rPr lang="en-GB" sz="2800" b="1" dirty="0">
                <a:solidFill>
                  <a:schemeClr val="tx1"/>
                </a:solidFill>
              </a:rPr>
            </a:br>
            <a:r>
              <a:rPr lang="en-GB" sz="2800" b="1" dirty="0" smtClean="0">
                <a:solidFill>
                  <a:schemeClr val="tx1"/>
                </a:solidFill>
              </a:rPr>
              <a:t>OBD </a:t>
            </a:r>
            <a:r>
              <a:rPr lang="en-GB" sz="2800" b="1" dirty="0">
                <a:solidFill>
                  <a:schemeClr val="tx1"/>
                </a:solidFill>
              </a:rPr>
              <a:t>changes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8077200" cy="782563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smtClean="0"/>
              <a:t>Modification of OBD requirements to permit these technologies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30717CE3-B6AB-4421-ABDF-63A0497C13B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1560" y="2708920"/>
            <a:ext cx="7920880" cy="345638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GB" sz="2000" u="sng" dirty="0" smtClean="0"/>
              <a:t>Typical examples of modifications:</a:t>
            </a:r>
          </a:p>
          <a:p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 smtClean="0"/>
              <a:t>For </a:t>
            </a:r>
            <a:r>
              <a:rPr lang="en-GB" sz="2000" dirty="0"/>
              <a:t>vehicles that employ engine shut-off strategies that are commanded by the engine control system (for example hybrid bus with engine shut-off at idle) and that are followed by an engine cranking, the (engine shut-off – engine cranking) sequence shall be considered as part of the existing operating sequence</a:t>
            </a:r>
            <a:r>
              <a:rPr lang="en-GB" sz="20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/>
              <a:t>In the case of a hybrid vehicle, the operating sequence shall start at the time of the engine start or at the time when the vehicle starts moving, whichever occurs first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9266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836712"/>
            <a:ext cx="7162800" cy="1040160"/>
          </a:xfrm>
        </p:spPr>
        <p:txBody>
          <a:bodyPr/>
          <a:lstStyle/>
          <a:p>
            <a:r>
              <a:rPr lang="en-GB" sz="2800" b="1" dirty="0"/>
              <a:t>A</a:t>
            </a:r>
            <a:r>
              <a:rPr lang="en-GB" sz="2800" b="1" dirty="0" smtClean="0"/>
              <a:t>lternative service mode </a:t>
            </a:r>
            <a:r>
              <a:rPr lang="en-GB" sz="2800" b="1" dirty="0"/>
              <a:t>for </a:t>
            </a:r>
            <a:r>
              <a:rPr lang="en-GB" sz="2800" b="1" dirty="0" smtClean="0"/>
              <a:t>LNG</a:t>
            </a:r>
            <a:br>
              <a:rPr lang="en-GB" sz="2800" b="1" dirty="0" smtClean="0"/>
            </a:br>
            <a:r>
              <a:rPr lang="en-GB" sz="2800" b="1" dirty="0" smtClean="0"/>
              <a:t>dual-fuel </a:t>
            </a:r>
            <a:r>
              <a:rPr lang="en-GB" sz="2800" b="1" dirty="0"/>
              <a:t>vehicles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20480"/>
          </a:xfrm>
        </p:spPr>
        <p:txBody>
          <a:bodyPr>
            <a:noAutofit/>
          </a:bodyPr>
          <a:lstStyle/>
          <a:p>
            <a:r>
              <a:rPr lang="en-GB" sz="2400" dirty="0" smtClean="0"/>
              <a:t>Limit the power of the engine to </a:t>
            </a:r>
            <a:r>
              <a:rPr lang="en-GB" sz="2400" u="sng" dirty="0"/>
              <a:t>20% of the declared maximum power</a:t>
            </a:r>
            <a:r>
              <a:rPr lang="en-GB" sz="2400" dirty="0"/>
              <a:t> in dual-fuel </a:t>
            </a:r>
            <a:r>
              <a:rPr lang="en-GB" sz="2400" dirty="0" smtClean="0"/>
              <a:t>mode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 smtClean="0"/>
              <a:t> Would </a:t>
            </a:r>
            <a:r>
              <a:rPr lang="en-GB" sz="2400" dirty="0"/>
              <a:t>apply only in the case </a:t>
            </a:r>
            <a:r>
              <a:rPr lang="en-GB" sz="2400" dirty="0" smtClean="0"/>
              <a:t>when the </a:t>
            </a:r>
            <a:r>
              <a:rPr lang="en-GB" sz="2400" dirty="0"/>
              <a:t>gas has been drained out for repair </a:t>
            </a:r>
            <a:r>
              <a:rPr lang="en-GB" sz="2400" dirty="0" smtClean="0"/>
              <a:t>reasons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 smtClean="0"/>
              <a:t> Would apply only to Type A dual-fuel engines (No Diesel mode)</a:t>
            </a:r>
          </a:p>
          <a:p>
            <a:pPr marL="457200" lvl="1" indent="0">
              <a:buNone/>
            </a:pPr>
            <a:endParaRPr lang="en-GB" sz="2400" dirty="0" smtClean="0"/>
          </a:p>
          <a:p>
            <a:r>
              <a:rPr lang="en-GB" sz="2400" dirty="0" smtClean="0"/>
              <a:t>Rationale: Very </a:t>
            </a:r>
            <a:r>
              <a:rPr lang="en-GB" sz="2400" dirty="0"/>
              <a:t>poor density of LNG filling stations in some </a:t>
            </a:r>
            <a:r>
              <a:rPr lang="en-GB" sz="2400" dirty="0" smtClean="0"/>
              <a:t>areas would oblige either towing or long distance operating at 20km/h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30717CE3-B6AB-4421-ABDF-63A0497C13B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1839837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561</Words>
  <Application>Microsoft Macintosh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Masque Présentation OICA</vt:lpstr>
      <vt:lpstr>Background of the  Proposals for amending R49 Rev 6  (Document TRANS/WP.29/GRPE/2014/12)</vt:lpstr>
      <vt:lpstr>List of the proposed amendments</vt:lpstr>
      <vt:lpstr>Transposing the latest EU OTLs and their date of application</vt:lpstr>
      <vt:lpstr>Deletion of the obligation to monitor urea consumption</vt:lpstr>
      <vt:lpstr>Improvement of the definition of CDmin</vt:lpstr>
      <vt:lpstr>Stop-start and hybrid vehicles OBD changes</vt:lpstr>
      <vt:lpstr>Alternative service mode for LNG dual-fuel vehicles </vt:lpstr>
    </vt:vector>
  </TitlesOfParts>
  <Company>Volvo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JFR</dc:creator>
  <cp:lastModifiedBy>F G</cp:lastModifiedBy>
  <cp:revision>30</cp:revision>
  <dcterms:created xsi:type="dcterms:W3CDTF">2014-05-06T06:59:33Z</dcterms:created>
  <dcterms:modified xsi:type="dcterms:W3CDTF">2014-05-06T06:59:50Z</dcterms:modified>
</cp:coreProperties>
</file>