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84" r:id="rId2"/>
  </p:sldIdLst>
  <p:sldSz cx="9906000" cy="6858000" type="A4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1" autoAdjust="0"/>
    <p:restoredTop sz="94620" autoAdjust="0"/>
  </p:normalViewPr>
  <p:slideViewPr>
    <p:cSldViewPr>
      <p:cViewPr>
        <p:scale>
          <a:sx n="80" d="100"/>
          <a:sy n="80" d="100"/>
        </p:scale>
        <p:origin x="-378" y="-582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3" d="100"/>
          <a:sy n="83" d="100"/>
        </p:scale>
        <p:origin x="-3156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E143CF-C05C-4899-A90B-0EF0DB90A256}" type="datetimeFigureOut">
              <a:rPr lang="en-US" smtClean="0"/>
              <a:t>1/7/2014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15768F-C471-4493-AADC-36862818B8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165070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1FE176-7828-4E25-A303-EFB7A6EB15F0}" type="datetimeFigureOut">
              <a:rPr lang="en-GB" smtClean="0"/>
              <a:t>07/01/2014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11200" y="744538"/>
            <a:ext cx="537527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C8FC0D7-00BE-487F-A0DC-9FF156A82E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576422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1484784"/>
            <a:ext cx="9906000" cy="53732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Placeholder 21"/>
          <p:cNvSpPr>
            <a:spLocks noGrp="1"/>
          </p:cNvSpPr>
          <p:nvPr>
            <p:ph type="title"/>
          </p:nvPr>
        </p:nvSpPr>
        <p:spPr>
          <a:xfrm>
            <a:off x="3577" y="2276872"/>
            <a:ext cx="9906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GB" sz="4000" b="1" dirty="0" smtClean="0">
                <a:solidFill>
                  <a:srgbClr val="0066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Main title</a:t>
            </a:r>
          </a:p>
        </p:txBody>
      </p:sp>
      <p:sp>
        <p:nvSpPr>
          <p:cNvPr id="3" name="Text Placeholder 22"/>
          <p:cNvSpPr>
            <a:spLocks noGrp="1"/>
          </p:cNvSpPr>
          <p:nvPr>
            <p:ph idx="1" hasCustomPrompt="1"/>
          </p:nvPr>
        </p:nvSpPr>
        <p:spPr>
          <a:xfrm>
            <a:off x="0" y="3573017"/>
            <a:ext cx="9906000" cy="26642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 sz="2400"/>
            </a:lvl1pPr>
          </a:lstStyle>
          <a:p>
            <a:pPr algn="ctr">
              <a:lnSpc>
                <a:spcPct val="80000"/>
              </a:lnSpc>
            </a:pPr>
            <a:r>
              <a:rPr lang="es-AR" sz="2400" b="1" dirty="0" err="1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Subtitle</a:t>
            </a:r>
            <a:endParaRPr lang="es-AR" sz="2400" b="1" dirty="0" smtClean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>
              <a:lnSpc>
                <a:spcPct val="80000"/>
              </a:lnSpc>
            </a:pPr>
            <a:endParaRPr lang="es-AR" sz="2400" b="1" dirty="0" smtClean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>
              <a:lnSpc>
                <a:spcPct val="80000"/>
              </a:lnSpc>
            </a:pPr>
            <a:r>
              <a:rPr lang="es-AR" b="1" dirty="0" err="1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Author</a:t>
            </a:r>
            <a:endParaRPr lang="es-AR" b="1" dirty="0" smtClean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>
              <a:lnSpc>
                <a:spcPct val="80000"/>
              </a:lnSpc>
            </a:pPr>
            <a:r>
              <a:rPr lang="fr-CH" sz="1800" dirty="0" err="1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Her</a:t>
            </a:r>
            <a:r>
              <a:rPr lang="fr-CH" sz="1800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/</a:t>
            </a:r>
            <a:r>
              <a:rPr lang="fr-CH" sz="1800" dirty="0" err="1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his</a:t>
            </a:r>
            <a:r>
              <a:rPr lang="fr-CH" sz="1800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fr-CH" sz="1800" dirty="0" err="1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title</a:t>
            </a:r>
            <a:endParaRPr lang="en-US" sz="1800" dirty="0" smtClean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>
              <a:lnSpc>
                <a:spcPct val="80000"/>
              </a:lnSpc>
            </a:pPr>
            <a:endParaRPr lang="es-AR" sz="2400" b="1" dirty="0" smtClean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>
              <a:lnSpc>
                <a:spcPct val="80000"/>
              </a:lnSpc>
            </a:pPr>
            <a:r>
              <a:rPr lang="es-AR" sz="2400" b="1" dirty="0" err="1" smtClean="0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Location</a:t>
            </a:r>
            <a:endParaRPr lang="es-AR" sz="2400" b="1" dirty="0" smtClean="0">
              <a:solidFill>
                <a:srgbClr val="0066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>
              <a:lnSpc>
                <a:spcPct val="80000"/>
              </a:lnSpc>
            </a:pPr>
            <a:r>
              <a:rPr lang="fr-CH" sz="24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Date</a:t>
            </a:r>
            <a:endParaRPr lang="en-GB" sz="2400" b="1" dirty="0">
              <a:solidFill>
                <a:srgbClr val="0066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10588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3"/>
          <p:cNvSpPr>
            <a:spLocks noGrp="1" noChangeArrowheads="1"/>
          </p:cNvSpPr>
          <p:nvPr>
            <p:ph type="title"/>
          </p:nvPr>
        </p:nvSpPr>
        <p:spPr>
          <a:xfrm>
            <a:off x="3152800" y="332656"/>
            <a:ext cx="6753200" cy="1143000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pPr algn="l" eaLnBrk="1" hangingPunct="1"/>
            <a:r>
              <a:rPr lang="en-GB" sz="4000" b="1" dirty="0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Main title here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849313" y="2132856"/>
            <a:ext cx="8496300" cy="4032994"/>
          </a:xfrm>
        </p:spPr>
        <p:txBody>
          <a:bodyPr/>
          <a:lstStyle>
            <a:lvl1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2pPr>
            <a:lvl3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3pPr>
            <a:lvl4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4pPr>
            <a:lvl5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594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3"/>
          <p:cNvSpPr txBox="1">
            <a:spLocks noChangeArrowheads="1"/>
          </p:cNvSpPr>
          <p:nvPr userDrawn="1"/>
        </p:nvSpPr>
        <p:spPr>
          <a:xfrm>
            <a:off x="3152800" y="332656"/>
            <a:ext cx="67532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400" kern="1200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Main title here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sz="quarter" idx="10"/>
          </p:nvPr>
        </p:nvSpPr>
        <p:spPr>
          <a:xfrm>
            <a:off x="849313" y="2132856"/>
            <a:ext cx="8496300" cy="4032994"/>
          </a:xfrm>
        </p:spPr>
        <p:txBody>
          <a:bodyPr/>
          <a:lstStyle>
            <a:lvl1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2pPr>
            <a:lvl3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3pPr>
            <a:lvl4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4pPr>
            <a:lvl5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11317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3"/>
          <p:cNvSpPr txBox="1">
            <a:spLocks noChangeArrowheads="1"/>
          </p:cNvSpPr>
          <p:nvPr userDrawn="1"/>
        </p:nvSpPr>
        <p:spPr>
          <a:xfrm>
            <a:off x="3152800" y="332656"/>
            <a:ext cx="67532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400" kern="1200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Main title here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sz="quarter" idx="10"/>
          </p:nvPr>
        </p:nvSpPr>
        <p:spPr>
          <a:xfrm>
            <a:off x="849313" y="2132856"/>
            <a:ext cx="8496300" cy="4032994"/>
          </a:xfrm>
        </p:spPr>
        <p:txBody>
          <a:bodyPr/>
          <a:lstStyle>
            <a:lvl1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2pPr>
            <a:lvl3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3pPr>
            <a:lvl4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4pPr>
            <a:lvl5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988541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5300" y="2348880"/>
            <a:ext cx="4375150" cy="3777284"/>
          </a:xfrm>
        </p:spPr>
        <p:txBody>
          <a:bodyPr/>
          <a:lstStyle>
            <a:lvl1pPr>
              <a:defRPr lang="en-US" sz="2000" b="1" kern="1200" baseline="0" dirty="0" smtClean="0">
                <a:solidFill>
                  <a:srgbClr val="006600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>
              <a:defRPr sz="2400">
                <a:solidFill>
                  <a:schemeClr val="accent6">
                    <a:lumMod val="50000"/>
                  </a:schemeClr>
                </a:solidFill>
              </a:defRPr>
            </a:lvl2pPr>
            <a:lvl3pPr>
              <a:defRPr sz="2000">
                <a:solidFill>
                  <a:schemeClr val="accent6">
                    <a:lumMod val="50000"/>
                  </a:schemeClr>
                </a:solidFill>
              </a:defRPr>
            </a:lvl3pPr>
            <a:lvl4pPr>
              <a:defRPr sz="1800">
                <a:solidFill>
                  <a:schemeClr val="accent6">
                    <a:lumMod val="50000"/>
                  </a:schemeClr>
                </a:solidFill>
              </a:defRPr>
            </a:lvl4pPr>
            <a:lvl5pPr>
              <a:defRPr sz="1800">
                <a:solidFill>
                  <a:schemeClr val="accent6">
                    <a:lumMod val="50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35550" y="2348880"/>
            <a:ext cx="4375150" cy="3777284"/>
          </a:xfrm>
        </p:spPr>
        <p:txBody>
          <a:bodyPr/>
          <a:lstStyle>
            <a:lvl1pPr>
              <a:defRPr lang="en-US" sz="2000" b="1" kern="1200" baseline="0" dirty="0" smtClean="0">
                <a:solidFill>
                  <a:srgbClr val="006600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>
              <a:defRPr sz="2400">
                <a:solidFill>
                  <a:schemeClr val="accent6">
                    <a:lumMod val="50000"/>
                  </a:schemeClr>
                </a:solidFill>
              </a:defRPr>
            </a:lvl2pPr>
            <a:lvl3pPr>
              <a:defRPr sz="2000">
                <a:solidFill>
                  <a:schemeClr val="accent6">
                    <a:lumMod val="50000"/>
                  </a:schemeClr>
                </a:solidFill>
              </a:defRPr>
            </a:lvl3pPr>
            <a:lvl4pPr>
              <a:defRPr sz="1800">
                <a:solidFill>
                  <a:schemeClr val="accent6">
                    <a:lumMod val="50000"/>
                  </a:schemeClr>
                </a:solidFill>
              </a:defRPr>
            </a:lvl4pPr>
            <a:lvl5pPr>
              <a:defRPr sz="1800">
                <a:solidFill>
                  <a:schemeClr val="accent6">
                    <a:lumMod val="50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marL="0" lv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9" name="Rectangle 3"/>
          <p:cNvSpPr>
            <a:spLocks noGrp="1" noChangeArrowheads="1"/>
          </p:cNvSpPr>
          <p:nvPr>
            <p:ph type="title"/>
          </p:nvPr>
        </p:nvSpPr>
        <p:spPr>
          <a:xfrm>
            <a:off x="3152800" y="332656"/>
            <a:ext cx="6753200" cy="1143000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pPr algn="l" eaLnBrk="1" hangingPunct="1"/>
            <a:r>
              <a:rPr lang="en-GB" sz="4000" b="1" dirty="0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Main title here</a:t>
            </a:r>
          </a:p>
        </p:txBody>
      </p:sp>
    </p:spTree>
    <p:extLst>
      <p:ext uri="{BB962C8B-B14F-4D97-AF65-F5344CB8AC3E}">
        <p14:creationId xmlns:p14="http://schemas.microsoft.com/office/powerpoint/2010/main" val="34884689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3"/>
          <p:cNvSpPr>
            <a:spLocks noGrp="1" noChangeArrowheads="1"/>
          </p:cNvSpPr>
          <p:nvPr>
            <p:ph type="title"/>
          </p:nvPr>
        </p:nvSpPr>
        <p:spPr>
          <a:xfrm>
            <a:off x="3152800" y="332656"/>
            <a:ext cx="6753200" cy="1143000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pPr algn="l" eaLnBrk="1" hangingPunct="1"/>
            <a:r>
              <a:rPr lang="en-GB" sz="4000" b="1" dirty="0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Main title here</a:t>
            </a:r>
          </a:p>
        </p:txBody>
      </p:sp>
    </p:spTree>
    <p:extLst>
      <p:ext uri="{BB962C8B-B14F-4D97-AF65-F5344CB8AC3E}">
        <p14:creationId xmlns:p14="http://schemas.microsoft.com/office/powerpoint/2010/main" val="20356510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8504" y="1772816"/>
            <a:ext cx="3259006" cy="1162050"/>
          </a:xfrm>
        </p:spPr>
        <p:txBody>
          <a:bodyPr anchor="b"/>
          <a:lstStyle>
            <a:lvl1pPr algn="l">
              <a:defRPr sz="2000" b="1">
                <a:solidFill>
                  <a:srgbClr val="006600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2971" y="2132856"/>
            <a:ext cx="5537729" cy="3993308"/>
          </a:xfrm>
        </p:spPr>
        <p:txBody>
          <a:bodyPr/>
          <a:lstStyle>
            <a:lvl1pPr>
              <a:defRPr sz="3200"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>
              <a:defRPr sz="2800"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2pPr>
            <a:lvl3pPr>
              <a:defRPr sz="2400"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3pPr>
            <a:lvl4pPr>
              <a:defRPr sz="2000"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4pPr>
            <a:lvl5pPr>
              <a:defRPr sz="2000"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3212976"/>
            <a:ext cx="3259006" cy="2913188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8" name="Rectangle 3"/>
          <p:cNvSpPr txBox="1">
            <a:spLocks noChangeArrowheads="1"/>
          </p:cNvSpPr>
          <p:nvPr userDrawn="1"/>
        </p:nvSpPr>
        <p:spPr>
          <a:xfrm>
            <a:off x="3152800" y="332656"/>
            <a:ext cx="67532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400" kern="1200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b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Main title here</a:t>
            </a:r>
            <a:endParaRPr lang="en-GB" sz="4000" b="1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70299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577" y="2276872"/>
            <a:ext cx="9906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z="4000" b="1" dirty="0" smtClean="0">
                <a:solidFill>
                  <a:srgbClr val="0066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Main title</a:t>
            </a:r>
          </a:p>
        </p:txBody>
      </p:sp>
      <p:sp>
        <p:nvSpPr>
          <p:cNvPr id="23" name="Text Placeholder 22"/>
          <p:cNvSpPr>
            <a:spLocks noGrp="1"/>
          </p:cNvSpPr>
          <p:nvPr>
            <p:ph type="body" idx="1"/>
          </p:nvPr>
        </p:nvSpPr>
        <p:spPr>
          <a:xfrm>
            <a:off x="0" y="3573016"/>
            <a:ext cx="99060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algn="ctr">
              <a:lnSpc>
                <a:spcPct val="80000"/>
              </a:lnSpc>
            </a:pPr>
            <a:r>
              <a:rPr lang="es-AR" sz="2400" b="1" dirty="0" err="1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Subtitle</a:t>
            </a:r>
            <a:endParaRPr lang="es-AR" sz="2400" b="1" dirty="0" smtClean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>
              <a:lnSpc>
                <a:spcPct val="80000"/>
              </a:lnSpc>
            </a:pPr>
            <a:endParaRPr lang="es-AR" sz="2400" b="1" dirty="0" smtClean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>
              <a:lnSpc>
                <a:spcPct val="80000"/>
              </a:lnSpc>
            </a:pPr>
            <a:r>
              <a:rPr lang="es-AR" b="1" dirty="0" err="1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Author</a:t>
            </a:r>
            <a:endParaRPr lang="es-AR" b="1" dirty="0" smtClean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>
              <a:lnSpc>
                <a:spcPct val="80000"/>
              </a:lnSpc>
            </a:pPr>
            <a:r>
              <a:rPr lang="fr-CH" sz="1800" dirty="0" err="1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Her</a:t>
            </a:r>
            <a:r>
              <a:rPr lang="fr-CH" sz="1800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/</a:t>
            </a:r>
            <a:r>
              <a:rPr lang="fr-CH" sz="1800" dirty="0" err="1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his</a:t>
            </a:r>
            <a:r>
              <a:rPr lang="fr-CH" sz="1800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fr-CH" sz="1800" dirty="0" err="1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title</a:t>
            </a:r>
            <a:endParaRPr lang="en-US" sz="1800" dirty="0" smtClean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>
              <a:lnSpc>
                <a:spcPct val="80000"/>
              </a:lnSpc>
            </a:pPr>
            <a:endParaRPr lang="es-AR" sz="2400" b="1" dirty="0" smtClean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>
              <a:lnSpc>
                <a:spcPct val="80000"/>
              </a:lnSpc>
            </a:pPr>
            <a:r>
              <a:rPr lang="es-AR" sz="2400" b="1" dirty="0" err="1" smtClean="0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Location</a:t>
            </a:r>
            <a:endParaRPr lang="es-AR" sz="2400" b="1" dirty="0" smtClean="0">
              <a:solidFill>
                <a:srgbClr val="0066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>
              <a:lnSpc>
                <a:spcPct val="80000"/>
              </a:lnSpc>
            </a:pPr>
            <a:r>
              <a:rPr lang="fr-CH" sz="24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Date</a:t>
            </a:r>
            <a:endParaRPr lang="en-GB" sz="2400" b="1" dirty="0">
              <a:solidFill>
                <a:srgbClr val="0066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4" name="Rectangle 3"/>
          <p:cNvSpPr/>
          <p:nvPr userDrawn="1"/>
        </p:nvSpPr>
        <p:spPr>
          <a:xfrm>
            <a:off x="0" y="1484784"/>
            <a:ext cx="9906000" cy="53732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46872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49" r:id="rId2"/>
    <p:sldLayoutId id="2147483651" r:id="rId3"/>
    <p:sldLayoutId id="2147483652" r:id="rId4"/>
    <p:sldLayoutId id="2147483653" r:id="rId5"/>
    <p:sldLayoutId id="2147483654" r:id="rId6"/>
    <p:sldLayoutId id="2147483657" r:id="rId7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 baseline="0">
          <a:solidFill>
            <a:schemeClr val="tx2">
              <a:lumMod val="60000"/>
              <a:lumOff val="40000"/>
            </a:schemeClr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buFont typeface="Arial" pitchFamily="34" charset="0"/>
        <a:buNone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unece.org/fileadmin/DAM/trans/doc/2014/wp29grpe/GRPE-68-02.pdf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24608" y="274638"/>
            <a:ext cx="8280920" cy="1210146"/>
          </a:xfrm>
        </p:spPr>
        <p:txBody>
          <a:bodyPr>
            <a:noAutofit/>
          </a:bodyPr>
          <a:lstStyle/>
          <a:p>
            <a:pPr algn="l"/>
            <a:r>
              <a:rPr lang="en-GB" sz="3000" dirty="0" smtClean="0">
                <a:solidFill>
                  <a:schemeClr val="bg1"/>
                </a:solidFill>
              </a:rPr>
              <a:t>Working Party on Pollution and Energy (GRPE)</a:t>
            </a:r>
            <a:r>
              <a:rPr lang="en-GB" sz="2400" dirty="0">
                <a:solidFill>
                  <a:schemeClr val="bg1"/>
                </a:solidFill>
              </a:rPr>
              <a:t/>
            </a:r>
            <a:br>
              <a:rPr lang="en-GB" sz="2400" dirty="0">
                <a:solidFill>
                  <a:schemeClr val="bg1"/>
                </a:solidFill>
              </a:rPr>
            </a:br>
            <a:r>
              <a:rPr lang="en-GB" sz="2400" dirty="0" smtClean="0">
                <a:solidFill>
                  <a:schemeClr val="bg1"/>
                </a:solidFill>
              </a:rPr>
              <a:t>General information</a:t>
            </a:r>
            <a:endParaRPr lang="en-GB" sz="2400" b="1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8464" y="1556792"/>
            <a:ext cx="9649072" cy="5184576"/>
          </a:xfrm>
        </p:spPr>
        <p:txBody>
          <a:bodyPr>
            <a:noAutofit/>
          </a:bodyPr>
          <a:lstStyle/>
          <a:p>
            <a:pPr marL="266700" indent="-180975">
              <a:buFont typeface="Arial" pitchFamily="34" charset="0"/>
              <a:buChar char="•"/>
            </a:pPr>
            <a:r>
              <a:rPr lang="en-GB" sz="1800" dirty="0">
                <a:solidFill>
                  <a:srgbClr val="002060"/>
                </a:solidFill>
              </a:rPr>
              <a:t>Participants/Address list</a:t>
            </a:r>
          </a:p>
          <a:p>
            <a:pPr marL="266700"/>
            <a:r>
              <a:rPr lang="en-GB" sz="1800" dirty="0"/>
              <a:t>A provisional address list has been prepared: please check your coordinates (especially the email-address) and correct them, if necessary.</a:t>
            </a:r>
          </a:p>
          <a:p>
            <a:pPr marL="266700"/>
            <a:r>
              <a:rPr lang="en-GB" sz="1800" dirty="0"/>
              <a:t>If your name not listed fill out one of the registration forms annexed to the file.</a:t>
            </a:r>
          </a:p>
          <a:p>
            <a:pPr marL="266700"/>
            <a:r>
              <a:rPr lang="en-GB" sz="1800" dirty="0"/>
              <a:t>At the end of the session we will circulate the updated address list by email to all </a:t>
            </a:r>
            <a:r>
              <a:rPr lang="en-GB" sz="1800" dirty="0" smtClean="0"/>
              <a:t>participants.</a:t>
            </a:r>
            <a:endParaRPr lang="en-GB" sz="1800" dirty="0" smtClean="0">
              <a:solidFill>
                <a:srgbClr val="002060"/>
              </a:solidFill>
            </a:endParaRPr>
          </a:p>
          <a:p>
            <a:pPr marL="266700" indent="-180975">
              <a:spcBef>
                <a:spcPts val="600"/>
              </a:spcBef>
              <a:buFont typeface="Arial" pitchFamily="34" charset="0"/>
              <a:buChar char="•"/>
            </a:pPr>
            <a:r>
              <a:rPr lang="en-GB" sz="1800" dirty="0" smtClean="0">
                <a:solidFill>
                  <a:srgbClr val="002060"/>
                </a:solidFill>
              </a:rPr>
              <a:t>Tax </a:t>
            </a:r>
            <a:r>
              <a:rPr lang="en-GB" sz="1800" dirty="0">
                <a:solidFill>
                  <a:srgbClr val="002060"/>
                </a:solidFill>
              </a:rPr>
              <a:t>free petrol coupons</a:t>
            </a:r>
          </a:p>
          <a:p>
            <a:pPr marL="266700"/>
            <a:r>
              <a:rPr lang="en-GB" sz="1800" dirty="0"/>
              <a:t>For delegates of Contracting Parties: </a:t>
            </a:r>
            <a:r>
              <a:rPr lang="en-GB" sz="1800" dirty="0" smtClean="0"/>
              <a:t>as usual, tax </a:t>
            </a:r>
            <a:r>
              <a:rPr lang="en-GB" sz="1800" dirty="0"/>
              <a:t>free petrol coupons are </a:t>
            </a:r>
            <a:r>
              <a:rPr lang="en-GB" sz="1800" dirty="0" smtClean="0"/>
              <a:t>available</a:t>
            </a:r>
          </a:p>
          <a:p>
            <a:pPr marL="266700"/>
            <a:r>
              <a:rPr lang="en-GB" sz="1800" dirty="0" smtClean="0"/>
              <a:t>Please </a:t>
            </a:r>
            <a:r>
              <a:rPr lang="en-GB" sz="1800" dirty="0"/>
              <a:t>fill in the details requested and return them to the </a:t>
            </a:r>
            <a:r>
              <a:rPr lang="en-GB" sz="1800" dirty="0" smtClean="0"/>
              <a:t>secretariat</a:t>
            </a:r>
          </a:p>
          <a:p>
            <a:pPr marL="266700"/>
            <a:r>
              <a:rPr lang="en-GB" sz="1800" dirty="0" smtClean="0"/>
              <a:t>A </a:t>
            </a:r>
            <a:r>
              <a:rPr lang="en-GB" sz="1800" dirty="0"/>
              <a:t>copy of the Passport and the car registration </a:t>
            </a:r>
            <a:r>
              <a:rPr lang="en-GB" sz="1800" dirty="0" smtClean="0"/>
              <a:t>paper </a:t>
            </a:r>
            <a:r>
              <a:rPr lang="en-GB" sz="1800" dirty="0"/>
              <a:t>are needed for this </a:t>
            </a:r>
            <a:r>
              <a:rPr lang="en-GB" sz="1800" dirty="0" smtClean="0"/>
              <a:t>purpose</a:t>
            </a:r>
            <a:endParaRPr lang="en-GB" sz="1800" dirty="0" smtClean="0">
              <a:solidFill>
                <a:srgbClr val="002060"/>
              </a:solidFill>
            </a:endParaRPr>
          </a:p>
          <a:p>
            <a:pPr marL="266700" indent="-180975">
              <a:spcBef>
                <a:spcPts val="600"/>
              </a:spcBef>
              <a:buFont typeface="Arial" pitchFamily="34" charset="0"/>
              <a:buChar char="•"/>
            </a:pPr>
            <a:r>
              <a:rPr lang="en-GB" sz="1800" dirty="0" smtClean="0">
                <a:solidFill>
                  <a:srgbClr val="002060"/>
                </a:solidFill>
              </a:rPr>
              <a:t>Next session</a:t>
            </a:r>
          </a:p>
          <a:p>
            <a:pPr marL="447675" indent="-180975">
              <a:buFont typeface="Arial" pitchFamily="34" charset="0"/>
              <a:buChar char="•"/>
            </a:pPr>
            <a:r>
              <a:rPr lang="en-GB" sz="1800" dirty="0"/>
              <a:t>The </a:t>
            </a:r>
            <a:r>
              <a:rPr lang="en-GB" sz="1800" b="1" dirty="0"/>
              <a:t>next </a:t>
            </a:r>
            <a:r>
              <a:rPr lang="en-GB" sz="1800" b="1" dirty="0" smtClean="0"/>
              <a:t>session</a:t>
            </a:r>
            <a:r>
              <a:rPr lang="en-GB" sz="1800" dirty="0" smtClean="0"/>
              <a:t> will </a:t>
            </a:r>
            <a:r>
              <a:rPr lang="en-GB" sz="1800" dirty="0"/>
              <a:t>be held </a:t>
            </a:r>
            <a:r>
              <a:rPr lang="en-GB" sz="1800" dirty="0" smtClean="0"/>
              <a:t>on </a:t>
            </a:r>
            <a:r>
              <a:rPr lang="en-GB" sz="1800" b="1" dirty="0" smtClean="0"/>
              <a:t>2-6 June 2014</a:t>
            </a:r>
            <a:endParaRPr lang="en-GB" sz="1800" dirty="0"/>
          </a:p>
          <a:p>
            <a:pPr marL="447675" indent="-180975">
              <a:buFont typeface="Arial" pitchFamily="34" charset="0"/>
              <a:buChar char="•"/>
            </a:pPr>
            <a:r>
              <a:rPr lang="en-GB" sz="1800" dirty="0"/>
              <a:t>The </a:t>
            </a:r>
            <a:r>
              <a:rPr lang="en-GB" sz="1800" b="1" dirty="0"/>
              <a:t>deadline for the submission of official working documents</a:t>
            </a:r>
            <a:r>
              <a:rPr lang="en-GB" sz="1800" dirty="0"/>
              <a:t> is </a:t>
            </a:r>
            <a:r>
              <a:rPr lang="en-GB" sz="1800" b="1" dirty="0" smtClean="0"/>
              <a:t>7 March 2014</a:t>
            </a:r>
            <a:endParaRPr lang="en-GB" sz="1800" dirty="0"/>
          </a:p>
          <a:p>
            <a:pPr marL="447675" indent="-180975">
              <a:buFont typeface="Arial" pitchFamily="34" charset="0"/>
              <a:buChar char="•"/>
            </a:pPr>
            <a:r>
              <a:rPr lang="en-GB" sz="1800" b="1" dirty="0" smtClean="0"/>
              <a:t>Chairs </a:t>
            </a:r>
            <a:r>
              <a:rPr lang="en-GB" sz="1800" b="1" dirty="0"/>
              <a:t>and secretaries of informal working groups </a:t>
            </a:r>
            <a:r>
              <a:rPr lang="en-GB" sz="1800" b="1" dirty="0" smtClean="0"/>
              <a:t>are invited to approach the UNECE secretariat to define the calendar of meetings of informal working groups</a:t>
            </a:r>
            <a:endParaRPr lang="en-GB" sz="1800" dirty="0" smtClean="0">
              <a:solidFill>
                <a:srgbClr val="002060"/>
              </a:solidFill>
            </a:endParaRPr>
          </a:p>
          <a:p>
            <a:pPr marL="266700" indent="-180975">
              <a:spcBef>
                <a:spcPts val="600"/>
              </a:spcBef>
              <a:buFont typeface="Arial" pitchFamily="34" charset="0"/>
              <a:buChar char="•"/>
            </a:pPr>
            <a:r>
              <a:rPr lang="en-GB" sz="1800" dirty="0" smtClean="0">
                <a:solidFill>
                  <a:srgbClr val="002060"/>
                </a:solidFill>
              </a:rPr>
              <a:t>Updated agenda</a:t>
            </a:r>
            <a:endParaRPr lang="en-GB" sz="1800" dirty="0">
              <a:solidFill>
                <a:srgbClr val="002060"/>
              </a:solidFill>
            </a:endParaRPr>
          </a:p>
          <a:p>
            <a:pPr marL="266700"/>
            <a:r>
              <a:rPr lang="en-GB" sz="1800" dirty="0" smtClean="0"/>
              <a:t>Informal </a:t>
            </a:r>
            <a:r>
              <a:rPr lang="en-GB" sz="1800" dirty="0"/>
              <a:t>document </a:t>
            </a:r>
            <a:r>
              <a:rPr lang="en-GB" sz="1800" dirty="0" smtClean="0">
                <a:hlinkClick r:id="rId2"/>
              </a:rPr>
              <a:t>GRPE-68-02</a:t>
            </a:r>
            <a:endParaRPr lang="en-GB" sz="1800" dirty="0"/>
          </a:p>
        </p:txBody>
      </p:sp>
      <p:sp>
        <p:nvSpPr>
          <p:cNvPr id="4" name="Textfeld 12"/>
          <p:cNvSpPr txBox="1">
            <a:spLocks noChangeArrowheads="1"/>
          </p:cNvSpPr>
          <p:nvPr/>
        </p:nvSpPr>
        <p:spPr bwMode="auto">
          <a:xfrm>
            <a:off x="6465167" y="29822"/>
            <a:ext cx="3362325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eaLnBrk="1" hangingPunct="1"/>
            <a:r>
              <a:rPr lang="en-US" sz="1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Informal document No. </a:t>
            </a:r>
            <a:r>
              <a:rPr lang="en-US" sz="1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GRPE-68-05</a:t>
            </a:r>
            <a:endParaRPr lang="de-DE" sz="12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en-US" sz="1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68</a:t>
            </a:r>
            <a:r>
              <a:rPr lang="en-US" sz="1200" baseline="30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th</a:t>
            </a:r>
            <a:r>
              <a:rPr lang="en-US" sz="1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GRPE, 7-10 January 2014</a:t>
            </a:r>
          </a:p>
          <a:p>
            <a:pPr algn="r" eaLnBrk="1" hangingPunct="1"/>
            <a:r>
              <a:rPr lang="en-US" sz="1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Agenda </a:t>
            </a:r>
            <a:r>
              <a:rPr lang="en-US" sz="1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item </a:t>
            </a:r>
            <a:r>
              <a:rPr lang="en-US" sz="1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de-DE" sz="12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feld 39"/>
          <p:cNvSpPr txBox="1">
            <a:spLocks noChangeArrowheads="1"/>
          </p:cNvSpPr>
          <p:nvPr/>
        </p:nvSpPr>
        <p:spPr bwMode="auto">
          <a:xfrm>
            <a:off x="1424608" y="29822"/>
            <a:ext cx="2819400" cy="277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sz="1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Transmitted by the </a:t>
            </a:r>
            <a:r>
              <a:rPr lang="en-US" sz="1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UNECE secretariat</a:t>
            </a:r>
            <a:endParaRPr lang="de-DE" sz="12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357221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664C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739</TotalTime>
  <Words>190</Words>
  <Application>Microsoft Office PowerPoint</Application>
  <PresentationFormat>A4 Paper (210x297 mm)</PresentationFormat>
  <Paragraphs>19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Working Party on Pollution and Energy (GRPE) General information</vt:lpstr>
    </vt:vector>
  </TitlesOfParts>
  <Company>ECE-ISU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Yves Clopt</dc:creator>
  <cp:lastModifiedBy>GRPE informal documents</cp:lastModifiedBy>
  <cp:revision>96</cp:revision>
  <dcterms:created xsi:type="dcterms:W3CDTF">2012-05-22T12:09:49Z</dcterms:created>
  <dcterms:modified xsi:type="dcterms:W3CDTF">2014-01-07T16:00:31Z</dcterms:modified>
</cp:coreProperties>
</file>