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5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 varScale="1">
        <p:scale>
          <a:sx n="85" d="100"/>
          <a:sy n="85" d="100"/>
        </p:scale>
        <p:origin x="-1805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15/10/2014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3/wp29/WP.29-161-01e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3/wp29/ECE-TRANS-WP29-1106e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</a:t>
            </a:r>
            <a:r>
              <a:rPr lang="en-GB" sz="2400" dirty="0" smtClean="0">
                <a:solidFill>
                  <a:schemeClr val="bg1"/>
                </a:solidFill>
              </a:rPr>
              <a:t>Lighting and Light-Signalling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 and WP.29 highlights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necessary, then sign to confirm your presence.</a:t>
            </a:r>
            <a:endParaRPr lang="en-GB" sz="1800" dirty="0"/>
          </a:p>
          <a:p>
            <a:pPr marL="266700"/>
            <a:r>
              <a:rPr lang="en-GB" sz="1800" dirty="0"/>
              <a:t>If your name not </a:t>
            </a:r>
            <a:r>
              <a:rPr lang="en-GB" sz="1800" dirty="0" smtClean="0"/>
              <a:t>listed, </a:t>
            </a:r>
            <a:r>
              <a:rPr lang="en-GB" sz="1800" dirty="0"/>
              <a:t>fill out one of the registration forms annexed to the file.</a:t>
            </a:r>
          </a:p>
          <a:p>
            <a:pPr marL="266700"/>
            <a:r>
              <a:rPr lang="en-GB" sz="1800" dirty="0"/>
              <a:t>At 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updated address list by email to all </a:t>
            </a:r>
            <a:r>
              <a:rPr lang="en-GB" sz="1800" dirty="0" smtClean="0"/>
              <a:t>participants.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Copies </a:t>
            </a:r>
            <a:r>
              <a:rPr lang="en-GB" sz="1800" dirty="0"/>
              <a:t>of </a:t>
            </a:r>
            <a:r>
              <a:rPr lang="en-GB" sz="1800" dirty="0" smtClean="0"/>
              <a:t>passport </a:t>
            </a:r>
            <a:r>
              <a:rPr lang="en-GB" sz="1800" dirty="0"/>
              <a:t>and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13-17 April 2015</a:t>
            </a:r>
            <a:endParaRPr lang="en-GB" sz="1800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is </a:t>
            </a:r>
            <a:r>
              <a:rPr lang="en-GB" sz="1800" b="1" dirty="0" smtClean="0"/>
              <a:t>16 January 2015</a:t>
            </a:r>
            <a:endParaRPr lang="en-GB" sz="1800" b="1" dirty="0" smtClean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 smtClean="0"/>
              <a:t>See: </a:t>
            </a:r>
            <a:r>
              <a:rPr lang="en-US" sz="1800" dirty="0" smtClean="0">
                <a:hlinkClick r:id="rId2" tooltip="APPLICATION, WP.29-161-01e, WP.29-161-01e.pdf, 101 KB"/>
              </a:rPr>
              <a:t>WP.29-163-01: Draft calendar of meetings of WP.29, GRs and Committees for 2015</a:t>
            </a:r>
            <a:endParaRPr lang="en-GB" sz="1800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7329264" y="62508"/>
            <a:ext cx="2576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GRE-72-18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(72nd GRE, 20-22 October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2014,</a:t>
            </a: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 1)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126603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350841"/>
            <a:ext cx="7986092" cy="1210146"/>
          </a:xfrm>
        </p:spPr>
        <p:txBody>
          <a:bodyPr>
            <a:normAutofit/>
          </a:bodyPr>
          <a:lstStyle/>
          <a:p>
            <a:pPr algn="l"/>
            <a:r>
              <a:rPr lang="en-GB" sz="3300" dirty="0" smtClean="0">
                <a:solidFill>
                  <a:schemeClr val="bg1"/>
                </a:solidFill>
              </a:rPr>
              <a:t>Highlights of the last </a:t>
            </a:r>
            <a:r>
              <a:rPr lang="en-GB" sz="3300" dirty="0" smtClean="0">
                <a:solidFill>
                  <a:schemeClr val="bg1"/>
                </a:solidFill>
              </a:rPr>
              <a:t>session </a:t>
            </a:r>
            <a:r>
              <a:rPr lang="en-GB" sz="3300" dirty="0" smtClean="0">
                <a:solidFill>
                  <a:schemeClr val="bg1"/>
                </a:solidFill>
              </a:rPr>
              <a:t>of WP.29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2200" dirty="0" smtClean="0">
                <a:solidFill>
                  <a:schemeClr val="tx1"/>
                </a:solidFill>
              </a:rPr>
              <a:t>June </a:t>
            </a:r>
            <a:r>
              <a:rPr lang="en-GB" sz="2200" dirty="0" smtClean="0">
                <a:solidFill>
                  <a:schemeClr val="tx1"/>
                </a:solidFill>
              </a:rPr>
              <a:t>2014 (163rd WP.29)</a:t>
            </a:r>
            <a:endParaRPr lang="en-GB" sz="2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rmAutofit/>
          </a:bodyPr>
          <a:lstStyle/>
          <a:p>
            <a:pPr marL="171450" indent="-1714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171450" indent="-1714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Statement </a:t>
            </a:r>
            <a:r>
              <a:rPr lang="en-GB" sz="1800" dirty="0"/>
              <a:t>by Mr. </a:t>
            </a:r>
            <a:r>
              <a:rPr lang="en-GB" sz="1800" dirty="0" smtClean="0"/>
              <a:t>A. </a:t>
            </a:r>
            <a:r>
              <a:rPr lang="en-GB" sz="1800" dirty="0" err="1" smtClean="0"/>
              <a:t>Morozov</a:t>
            </a:r>
            <a:r>
              <a:rPr lang="en-GB" sz="1800" dirty="0" smtClean="0"/>
              <a:t>, Director of Department, Ministry of Industry and Trade of </a:t>
            </a:r>
            <a:r>
              <a:rPr lang="en-GB" sz="1800" dirty="0" smtClean="0"/>
              <a:t>Russia, on the importance his country attaches to the WP.29 activities in general and Revision 3 in particular   </a:t>
            </a:r>
            <a:endParaRPr lang="en-GB" sz="1800" dirty="0"/>
          </a:p>
          <a:p>
            <a:pPr marL="171450" indent="-1714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IWG on ITS to refocus on autonomous vehicles, in the light of rapid technological developments and WP.1 decision to amend the 1968 Vienna Convention on road traffic. </a:t>
            </a:r>
          </a:p>
          <a:p>
            <a:pPr marL="171450" indent="-1714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UN General Assembly adopted a Resolution on road safety and stressed the importance of WP.29 and its Agreements.</a:t>
            </a:r>
            <a:endParaRPr lang="en-GB" sz="1800" dirty="0"/>
          </a:p>
          <a:p>
            <a:pPr marL="171450" indent="-1714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Questionnaire on IWVTA approved and distributed.</a:t>
            </a:r>
          </a:p>
          <a:p>
            <a:pPr marL="171450" indent="-1714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Work on Rev</a:t>
            </a:r>
            <a:r>
              <a:rPr lang="en-US" sz="1800" dirty="0"/>
              <a:t>. 3 of the 1958 </a:t>
            </a:r>
            <a:r>
              <a:rPr lang="en-US" sz="1800" dirty="0" smtClean="0"/>
              <a:t>Agreement to resume in November 2014. CPs were requested to provide political and legal guidance, in particular on proxy voting and 3/4 or 4/5 majority.    </a:t>
            </a:r>
            <a:endParaRPr lang="en-GB" sz="1800" dirty="0"/>
          </a:p>
          <a:p>
            <a:pPr marL="171450" indent="-1714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For </a:t>
            </a:r>
            <a:r>
              <a:rPr lang="en-GB" sz="1800" dirty="0"/>
              <a:t>more details see: </a:t>
            </a:r>
            <a:r>
              <a:rPr lang="en-US" sz="1800" dirty="0" smtClean="0">
                <a:solidFill>
                  <a:srgbClr val="006600"/>
                </a:solidFill>
                <a:hlinkClick r:id="rId2" tooltip="APPLICATION, ECE-TRANS-WP29-1106e, ECE-TRANS-WP29-1106e.pdf, 657 KB"/>
              </a:rPr>
              <a:t>ECE/TRANS/WP.29/1110</a:t>
            </a:r>
            <a:endParaRPr lang="en-GB" sz="1800" u="sng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10196</TotalTime>
  <Words>322</Words>
  <Application>Microsoft Office PowerPoint</Application>
  <PresentationFormat>A4 Paper (210x297 mm)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Lighting and Light-Signalling General information and WP.29 highlights</vt:lpstr>
      <vt:lpstr>Highlights of the last session of WP.29 June 2014 (163rd WP.29)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Konstantin Glukhenkiy</cp:lastModifiedBy>
  <cp:revision>133</cp:revision>
  <cp:lastPrinted>2014-10-16T12:37:31Z</cp:lastPrinted>
  <dcterms:created xsi:type="dcterms:W3CDTF">2014-03-30T12:17:15Z</dcterms:created>
  <dcterms:modified xsi:type="dcterms:W3CDTF">2014-10-16T14:31:45Z</dcterms:modified>
</cp:coreProperties>
</file>