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5"/>
  </p:notesMasterIdLst>
  <p:handoutMasterIdLst>
    <p:handoutMasterId r:id="rId36"/>
  </p:handoutMasterIdLst>
  <p:sldIdLst>
    <p:sldId id="256" r:id="rId2"/>
    <p:sldId id="617" r:id="rId3"/>
    <p:sldId id="736" r:id="rId4"/>
    <p:sldId id="743" r:id="rId5"/>
    <p:sldId id="744" r:id="rId6"/>
    <p:sldId id="745" r:id="rId7"/>
    <p:sldId id="746" r:id="rId8"/>
    <p:sldId id="748" r:id="rId9"/>
    <p:sldId id="747" r:id="rId10"/>
    <p:sldId id="749" r:id="rId11"/>
    <p:sldId id="750" r:id="rId12"/>
    <p:sldId id="757" r:id="rId13"/>
    <p:sldId id="756" r:id="rId14"/>
    <p:sldId id="751" r:id="rId15"/>
    <p:sldId id="752" r:id="rId16"/>
    <p:sldId id="755" r:id="rId17"/>
    <p:sldId id="754" r:id="rId18"/>
    <p:sldId id="758" r:id="rId19"/>
    <p:sldId id="759" r:id="rId20"/>
    <p:sldId id="760" r:id="rId21"/>
    <p:sldId id="761" r:id="rId22"/>
    <p:sldId id="753" r:id="rId23"/>
    <p:sldId id="762" r:id="rId24"/>
    <p:sldId id="763" r:id="rId25"/>
    <p:sldId id="764" r:id="rId26"/>
    <p:sldId id="766" r:id="rId27"/>
    <p:sldId id="767" r:id="rId28"/>
    <p:sldId id="765" r:id="rId29"/>
    <p:sldId id="771" r:id="rId30"/>
    <p:sldId id="772" r:id="rId31"/>
    <p:sldId id="768" r:id="rId32"/>
    <p:sldId id="769" r:id="rId33"/>
    <p:sldId id="770" r:id="rId34"/>
  </p:sldIdLst>
  <p:sldSz cx="9144000" cy="6858000" type="screen4x3"/>
  <p:notesSz cx="6669088" cy="9926638"/>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000099"/>
    <a:srgbClr val="FF33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940" autoAdjust="0"/>
    <p:restoredTop sz="89732" autoAdjust="0"/>
  </p:normalViewPr>
  <p:slideViewPr>
    <p:cSldViewPr>
      <p:cViewPr>
        <p:scale>
          <a:sx n="84" d="100"/>
          <a:sy n="84" d="100"/>
        </p:scale>
        <p:origin x="624"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4274" name="Rectangle 2"/>
          <p:cNvSpPr>
            <a:spLocks noGrp="1" noChangeArrowheads="1"/>
          </p:cNvSpPr>
          <p:nvPr>
            <p:ph type="hdr" sz="quarter"/>
          </p:nvPr>
        </p:nvSpPr>
        <p:spPr bwMode="auto">
          <a:xfrm>
            <a:off x="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GB" dirty="0"/>
          </a:p>
        </p:txBody>
      </p:sp>
      <p:sp>
        <p:nvSpPr>
          <p:cNvPr id="54275" name="Rectangle 3"/>
          <p:cNvSpPr>
            <a:spLocks noGrp="1" noChangeArrowheads="1"/>
          </p:cNvSpPr>
          <p:nvPr>
            <p:ph type="dt" sz="quarter" idx="1"/>
          </p:nvPr>
        </p:nvSpPr>
        <p:spPr bwMode="auto">
          <a:xfrm>
            <a:off x="3779838"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GB" dirty="0"/>
          </a:p>
        </p:txBody>
      </p:sp>
      <p:sp>
        <p:nvSpPr>
          <p:cNvPr id="54276" name="Rectangle 4"/>
          <p:cNvSpPr>
            <a:spLocks noGrp="1" noChangeArrowheads="1"/>
          </p:cNvSpPr>
          <p:nvPr>
            <p:ph type="ftr" sz="quarter" idx="2"/>
          </p:nvPr>
        </p:nvSpPr>
        <p:spPr bwMode="auto">
          <a:xfrm>
            <a:off x="0" y="9429750"/>
            <a:ext cx="288925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GB" dirty="0"/>
          </a:p>
        </p:txBody>
      </p:sp>
      <p:sp>
        <p:nvSpPr>
          <p:cNvPr id="54277" name="Rectangle 5"/>
          <p:cNvSpPr>
            <a:spLocks noGrp="1" noChangeArrowheads="1"/>
          </p:cNvSpPr>
          <p:nvPr>
            <p:ph type="sldNum" sz="quarter" idx="3"/>
          </p:nvPr>
        </p:nvSpPr>
        <p:spPr bwMode="auto">
          <a:xfrm>
            <a:off x="3779838" y="9429750"/>
            <a:ext cx="288925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7DF4C2E8-16EA-4AA3-AE78-E908C7D021E5}" type="slidenum">
              <a:rPr lang="en-GB"/>
              <a:pPr>
                <a:defRPr/>
              </a:pPr>
              <a:t>&lt;#&gt;</a:t>
            </a:fld>
            <a:endParaRPr lang="en-GB" dirty="0"/>
          </a:p>
        </p:txBody>
      </p:sp>
    </p:spTree>
    <p:extLst>
      <p:ext uri="{BB962C8B-B14F-4D97-AF65-F5344CB8AC3E}">
        <p14:creationId xmlns:p14="http://schemas.microsoft.com/office/powerpoint/2010/main" xmlns="" val="41343852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bwMode="auto">
          <a:xfrm>
            <a:off x="0"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GB" dirty="0"/>
          </a:p>
        </p:txBody>
      </p:sp>
      <p:sp>
        <p:nvSpPr>
          <p:cNvPr id="40963" name="Rectangle 3"/>
          <p:cNvSpPr>
            <a:spLocks noGrp="1" noChangeArrowheads="1"/>
          </p:cNvSpPr>
          <p:nvPr>
            <p:ph type="dt" idx="1"/>
          </p:nvPr>
        </p:nvSpPr>
        <p:spPr bwMode="auto">
          <a:xfrm>
            <a:off x="3779838" y="0"/>
            <a:ext cx="288925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GB" dirty="0"/>
          </a:p>
        </p:txBody>
      </p:sp>
      <p:sp>
        <p:nvSpPr>
          <p:cNvPr id="59396" name="Rectangle 4"/>
          <p:cNvSpPr>
            <a:spLocks noGrp="1" noRot="1" noChangeAspect="1" noChangeArrowheads="1" noTextEdit="1"/>
          </p:cNvSpPr>
          <p:nvPr>
            <p:ph type="sldImg" idx="2"/>
          </p:nvPr>
        </p:nvSpPr>
        <p:spPr bwMode="auto">
          <a:xfrm>
            <a:off x="852488" y="744538"/>
            <a:ext cx="4964112" cy="3722687"/>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0965" name="Rectangle 5"/>
          <p:cNvSpPr>
            <a:spLocks noGrp="1" noChangeArrowheads="1"/>
          </p:cNvSpPr>
          <p:nvPr>
            <p:ph type="body" sz="quarter" idx="3"/>
          </p:nvPr>
        </p:nvSpPr>
        <p:spPr bwMode="auto">
          <a:xfrm>
            <a:off x="889000" y="4714875"/>
            <a:ext cx="4891088"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Klicken Sie, um die Formate des Vorlagentextes zu bearbeiten</a:t>
            </a:r>
          </a:p>
          <a:p>
            <a:pPr lvl="1"/>
            <a:r>
              <a:rPr lang="en-GB" noProof="0" smtClean="0"/>
              <a:t>Zweite Ebene</a:t>
            </a:r>
          </a:p>
          <a:p>
            <a:pPr lvl="2"/>
            <a:r>
              <a:rPr lang="en-GB" noProof="0" smtClean="0"/>
              <a:t>Dritte Ebene</a:t>
            </a:r>
          </a:p>
          <a:p>
            <a:pPr lvl="3"/>
            <a:r>
              <a:rPr lang="en-GB" noProof="0" smtClean="0"/>
              <a:t>Vierte Ebene</a:t>
            </a:r>
          </a:p>
          <a:p>
            <a:pPr lvl="4"/>
            <a:r>
              <a:rPr lang="en-GB" noProof="0" smtClean="0"/>
              <a:t>Fünfte Ebene</a:t>
            </a:r>
          </a:p>
        </p:txBody>
      </p:sp>
      <p:sp>
        <p:nvSpPr>
          <p:cNvPr id="40966" name="Rectangle 6"/>
          <p:cNvSpPr>
            <a:spLocks noGrp="1" noChangeArrowheads="1"/>
          </p:cNvSpPr>
          <p:nvPr>
            <p:ph type="ftr" sz="quarter" idx="4"/>
          </p:nvPr>
        </p:nvSpPr>
        <p:spPr bwMode="auto">
          <a:xfrm>
            <a:off x="0" y="9429750"/>
            <a:ext cx="288925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GB" dirty="0"/>
          </a:p>
        </p:txBody>
      </p:sp>
      <p:sp>
        <p:nvSpPr>
          <p:cNvPr id="40967" name="Rectangle 7"/>
          <p:cNvSpPr>
            <a:spLocks noGrp="1" noChangeArrowheads="1"/>
          </p:cNvSpPr>
          <p:nvPr>
            <p:ph type="sldNum" sz="quarter" idx="5"/>
          </p:nvPr>
        </p:nvSpPr>
        <p:spPr bwMode="auto">
          <a:xfrm>
            <a:off x="3779838" y="9429750"/>
            <a:ext cx="288925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FB261216-DD36-4D42-9B09-0174A06CE359}" type="slidenum">
              <a:rPr lang="en-GB"/>
              <a:pPr>
                <a:defRPr/>
              </a:pPr>
              <a:t>&lt;#&gt;</a:t>
            </a:fld>
            <a:endParaRPr lang="en-GB" dirty="0"/>
          </a:p>
        </p:txBody>
      </p:sp>
    </p:spTree>
    <p:extLst>
      <p:ext uri="{BB962C8B-B14F-4D97-AF65-F5344CB8AC3E}">
        <p14:creationId xmlns:p14="http://schemas.microsoft.com/office/powerpoint/2010/main" xmlns="" val="360555028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DE"/>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14A06098-E192-4947-A8F9-CB910DDF037B}" type="slidenum">
              <a:rPr lang="en-GB"/>
              <a:pPr>
                <a:defRPr/>
              </a:pPr>
              <a:t>&lt;#&gt;</a:t>
            </a:fld>
            <a:endParaRPr lang="en-GB" dirty="0"/>
          </a:p>
        </p:txBody>
      </p:sp>
    </p:spTree>
    <p:extLst>
      <p:ext uri="{BB962C8B-B14F-4D97-AF65-F5344CB8AC3E}">
        <p14:creationId xmlns:p14="http://schemas.microsoft.com/office/powerpoint/2010/main" xmlns="" val="6320847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9A64AE6B-B5ED-4F66-8A27-F8887D7B1C55}" type="slidenum">
              <a:rPr lang="en-GB"/>
              <a:pPr>
                <a:defRPr/>
              </a:pPr>
              <a:t>&lt;#&gt;</a:t>
            </a:fld>
            <a:endParaRPr lang="en-GB" dirty="0"/>
          </a:p>
        </p:txBody>
      </p:sp>
    </p:spTree>
    <p:extLst>
      <p:ext uri="{BB962C8B-B14F-4D97-AF65-F5344CB8AC3E}">
        <p14:creationId xmlns:p14="http://schemas.microsoft.com/office/powerpoint/2010/main" xmlns="" val="19766605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515100" y="609600"/>
            <a:ext cx="1943100" cy="5486400"/>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685800" y="609600"/>
            <a:ext cx="5676900" cy="5486400"/>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B6E9C758-1956-46AF-B76D-5346A06386BF}" type="slidenum">
              <a:rPr lang="en-GB"/>
              <a:pPr>
                <a:defRPr/>
              </a:pPr>
              <a:t>&lt;#&gt;</a:t>
            </a:fld>
            <a:endParaRPr lang="en-GB" dirty="0"/>
          </a:p>
        </p:txBody>
      </p:sp>
    </p:spTree>
    <p:extLst>
      <p:ext uri="{BB962C8B-B14F-4D97-AF65-F5344CB8AC3E}">
        <p14:creationId xmlns:p14="http://schemas.microsoft.com/office/powerpoint/2010/main" xmlns="" val="14469022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214282" y="0"/>
            <a:ext cx="7643866" cy="1142984"/>
          </a:xfrm>
        </p:spPr>
        <p:txBody>
          <a:bodyPr/>
          <a:lstStyle/>
          <a:p>
            <a:r>
              <a:rPr lang="de-DE" dirty="0" smtClean="0"/>
              <a:t>Titelmasterformat durch Klicken bearbeiten</a:t>
            </a:r>
            <a:endParaRPr lang="de-DE" dirty="0"/>
          </a:p>
        </p:txBody>
      </p:sp>
      <p:sp>
        <p:nvSpPr>
          <p:cNvPr id="3" name="Inhaltsplatzhalter 2"/>
          <p:cNvSpPr>
            <a:spLocks noGrp="1"/>
          </p:cNvSpPr>
          <p:nvPr>
            <p:ph idx="1"/>
          </p:nvPr>
        </p:nvSpPr>
        <p:spPr/>
        <p:txBody>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98375719-93A6-4B49-A9E3-084BD38DE124}" type="slidenum">
              <a:rPr lang="en-GB"/>
              <a:pPr>
                <a:defRPr/>
              </a:pPr>
              <a:t>&lt;#&gt;</a:t>
            </a:fld>
            <a:endParaRPr lang="en-GB" dirty="0"/>
          </a:p>
        </p:txBody>
      </p:sp>
    </p:spTree>
    <p:extLst>
      <p:ext uri="{BB962C8B-B14F-4D97-AF65-F5344CB8AC3E}">
        <p14:creationId xmlns:p14="http://schemas.microsoft.com/office/powerpoint/2010/main" xmlns="" val="4283395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B44EF159-C0AC-4870-8B67-D9CD0D8B2B89}" type="slidenum">
              <a:rPr lang="en-GB"/>
              <a:pPr>
                <a:defRPr/>
              </a:pPr>
              <a:t>&lt;#&gt;</a:t>
            </a:fld>
            <a:endParaRPr lang="en-GB" dirty="0"/>
          </a:p>
        </p:txBody>
      </p:sp>
    </p:spTree>
    <p:extLst>
      <p:ext uri="{BB962C8B-B14F-4D97-AF65-F5344CB8AC3E}">
        <p14:creationId xmlns:p14="http://schemas.microsoft.com/office/powerpoint/2010/main" xmlns="" val="24846662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0C15A09D-6ED5-47A5-96A9-8547C20915AE}" type="slidenum">
              <a:rPr lang="en-GB"/>
              <a:pPr>
                <a:defRPr/>
              </a:pPr>
              <a:t>&lt;#&gt;</a:t>
            </a:fld>
            <a:endParaRPr lang="en-GB" dirty="0"/>
          </a:p>
        </p:txBody>
      </p:sp>
    </p:spTree>
    <p:extLst>
      <p:ext uri="{BB962C8B-B14F-4D97-AF65-F5344CB8AC3E}">
        <p14:creationId xmlns:p14="http://schemas.microsoft.com/office/powerpoint/2010/main" xmlns="" val="4142017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Rectangle 4"/>
          <p:cNvSpPr>
            <a:spLocks noGrp="1" noChangeArrowheads="1"/>
          </p:cNvSpPr>
          <p:nvPr>
            <p:ph type="dt" sz="half" idx="10"/>
          </p:nvPr>
        </p:nvSpPr>
        <p:spPr>
          <a:ln/>
        </p:spPr>
        <p:txBody>
          <a:bodyPr/>
          <a:lstStyle>
            <a:lvl1pPr>
              <a:defRPr/>
            </a:lvl1pPr>
          </a:lstStyle>
          <a:p>
            <a:pPr>
              <a:defRPr/>
            </a:pPr>
            <a:endParaRPr lang="en-GB"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9" name="Rectangle 6"/>
          <p:cNvSpPr>
            <a:spLocks noGrp="1" noChangeArrowheads="1"/>
          </p:cNvSpPr>
          <p:nvPr>
            <p:ph type="sldNum" sz="quarter" idx="12"/>
          </p:nvPr>
        </p:nvSpPr>
        <p:spPr>
          <a:ln/>
        </p:spPr>
        <p:txBody>
          <a:bodyPr/>
          <a:lstStyle>
            <a:lvl1pPr>
              <a:defRPr/>
            </a:lvl1pPr>
          </a:lstStyle>
          <a:p>
            <a:pPr>
              <a:defRPr/>
            </a:pPr>
            <a:fld id="{CE6B85C2-3473-4D5E-8764-088D8FE9D6D7}" type="slidenum">
              <a:rPr lang="en-GB"/>
              <a:pPr>
                <a:defRPr/>
              </a:pPr>
              <a:t>&lt;#&gt;</a:t>
            </a:fld>
            <a:endParaRPr lang="en-GB" dirty="0"/>
          </a:p>
        </p:txBody>
      </p:sp>
    </p:spTree>
    <p:extLst>
      <p:ext uri="{BB962C8B-B14F-4D97-AF65-F5344CB8AC3E}">
        <p14:creationId xmlns:p14="http://schemas.microsoft.com/office/powerpoint/2010/main" xmlns="" val="16793302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Rectangle 4"/>
          <p:cNvSpPr>
            <a:spLocks noGrp="1" noChangeArrowheads="1"/>
          </p:cNvSpPr>
          <p:nvPr>
            <p:ph type="dt" sz="half" idx="10"/>
          </p:nvPr>
        </p:nvSpPr>
        <p:spPr>
          <a:ln/>
        </p:spPr>
        <p:txBody>
          <a:bodyPr/>
          <a:lstStyle>
            <a:lvl1pPr>
              <a:defRPr/>
            </a:lvl1pPr>
          </a:lstStyle>
          <a:p>
            <a:pPr>
              <a:defRPr/>
            </a:pPr>
            <a:endParaRPr lang="en-GB"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5" name="Rectangle 6"/>
          <p:cNvSpPr>
            <a:spLocks noGrp="1" noChangeArrowheads="1"/>
          </p:cNvSpPr>
          <p:nvPr>
            <p:ph type="sldNum" sz="quarter" idx="12"/>
          </p:nvPr>
        </p:nvSpPr>
        <p:spPr>
          <a:ln/>
        </p:spPr>
        <p:txBody>
          <a:bodyPr/>
          <a:lstStyle>
            <a:lvl1pPr>
              <a:defRPr/>
            </a:lvl1pPr>
          </a:lstStyle>
          <a:p>
            <a:pPr>
              <a:defRPr/>
            </a:pPr>
            <a:fld id="{08DF395B-9D7E-4224-BC0A-76576BDBD7D9}" type="slidenum">
              <a:rPr lang="en-GB"/>
              <a:pPr>
                <a:defRPr/>
              </a:pPr>
              <a:t>&lt;#&gt;</a:t>
            </a:fld>
            <a:endParaRPr lang="en-GB" dirty="0"/>
          </a:p>
        </p:txBody>
      </p:sp>
    </p:spTree>
    <p:extLst>
      <p:ext uri="{BB962C8B-B14F-4D97-AF65-F5344CB8AC3E}">
        <p14:creationId xmlns:p14="http://schemas.microsoft.com/office/powerpoint/2010/main" xmlns="" val="36033810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4" name="Rectangle 6"/>
          <p:cNvSpPr>
            <a:spLocks noGrp="1" noChangeArrowheads="1"/>
          </p:cNvSpPr>
          <p:nvPr>
            <p:ph type="sldNum" sz="quarter" idx="12"/>
          </p:nvPr>
        </p:nvSpPr>
        <p:spPr>
          <a:ln/>
        </p:spPr>
        <p:txBody>
          <a:bodyPr/>
          <a:lstStyle>
            <a:lvl1pPr>
              <a:defRPr/>
            </a:lvl1pPr>
          </a:lstStyle>
          <a:p>
            <a:pPr>
              <a:defRPr/>
            </a:pPr>
            <a:fld id="{318076A1-6257-48B1-98F0-E6142C629C0F}" type="slidenum">
              <a:rPr lang="en-GB"/>
              <a:pPr>
                <a:defRPr/>
              </a:pPr>
              <a:t>&lt;#&gt;</a:t>
            </a:fld>
            <a:endParaRPr lang="en-GB" dirty="0"/>
          </a:p>
        </p:txBody>
      </p:sp>
    </p:spTree>
    <p:extLst>
      <p:ext uri="{BB962C8B-B14F-4D97-AF65-F5344CB8AC3E}">
        <p14:creationId xmlns:p14="http://schemas.microsoft.com/office/powerpoint/2010/main" xmlns="" val="32734602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9D930DEE-7675-4F32-9224-7843E3391621}" type="slidenum">
              <a:rPr lang="en-GB"/>
              <a:pPr>
                <a:defRPr/>
              </a:pPr>
              <a:t>&lt;#&gt;</a:t>
            </a:fld>
            <a:endParaRPr lang="en-GB" dirty="0"/>
          </a:p>
        </p:txBody>
      </p:sp>
    </p:spTree>
    <p:extLst>
      <p:ext uri="{BB962C8B-B14F-4D97-AF65-F5344CB8AC3E}">
        <p14:creationId xmlns:p14="http://schemas.microsoft.com/office/powerpoint/2010/main" xmlns="" val="19253227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dirty="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25A8D05F-2604-4360-A916-1511AA5DC924}" type="slidenum">
              <a:rPr lang="en-GB"/>
              <a:pPr>
                <a:defRPr/>
              </a:pPr>
              <a:t>&lt;#&gt;</a:t>
            </a:fld>
            <a:endParaRPr lang="en-GB" dirty="0"/>
          </a:p>
        </p:txBody>
      </p:sp>
    </p:spTree>
    <p:extLst>
      <p:ext uri="{BB962C8B-B14F-4D97-AF65-F5344CB8AC3E}">
        <p14:creationId xmlns:p14="http://schemas.microsoft.com/office/powerpoint/2010/main" xmlns="" val="12578413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Textfeld 8"/>
          <p:cNvSpPr txBox="1"/>
          <p:nvPr userDrawn="1"/>
        </p:nvSpPr>
        <p:spPr>
          <a:xfrm>
            <a:off x="0" y="0"/>
            <a:ext cx="9144000" cy="1125538"/>
          </a:xfrm>
          <a:prstGeom prst="rect">
            <a:avLst/>
          </a:prstGeom>
          <a:solidFill>
            <a:schemeClr val="accent2">
              <a:lumMod val="60000"/>
              <a:lumOff val="40000"/>
            </a:schemeClr>
          </a:solidFill>
        </p:spPr>
        <p:txBody>
          <a:bodyPr>
            <a:spAutoFit/>
          </a:bodyPr>
          <a:lstStyle/>
          <a:p>
            <a:pPr>
              <a:defRPr/>
            </a:pPr>
            <a:r>
              <a:rPr lang="de-DE" dirty="0"/>
              <a:t>    </a:t>
            </a:r>
            <a:endParaRPr lang="de-DE" sz="2200" dirty="0"/>
          </a:p>
          <a:p>
            <a:pPr>
              <a:defRPr/>
            </a:pPr>
            <a:r>
              <a:rPr lang="de-DE" sz="2200" dirty="0"/>
              <a:t> </a:t>
            </a:r>
          </a:p>
          <a:p>
            <a:pPr>
              <a:defRPr/>
            </a:pPr>
            <a:r>
              <a:rPr lang="de-DE" sz="2200" dirty="0"/>
              <a:t>     </a:t>
            </a:r>
          </a:p>
        </p:txBody>
      </p:sp>
      <p:sp>
        <p:nvSpPr>
          <p:cNvPr id="1027"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Klicken Sie, um das Titelformat zu bearbeiten</a:t>
            </a:r>
          </a:p>
        </p:txBody>
      </p:sp>
      <p:sp>
        <p:nvSpPr>
          <p:cNvPr id="1028"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smtClean="0"/>
              <a:t>Klicken Sie, um die Formate des Vorlagentextes zu bearbeiten</a:t>
            </a:r>
          </a:p>
          <a:p>
            <a:pPr lvl="1"/>
            <a:r>
              <a:rPr lang="en-GB" smtClean="0"/>
              <a:t>Zweite Ebene</a:t>
            </a:r>
          </a:p>
          <a:p>
            <a:pPr lvl="2"/>
            <a:r>
              <a:rPr lang="en-GB" smtClean="0"/>
              <a:t>Dritte Ebene</a:t>
            </a:r>
          </a:p>
          <a:p>
            <a:pPr lvl="3"/>
            <a:r>
              <a:rPr lang="en-GB" smtClean="0"/>
              <a:t>Vierte Ebene</a:t>
            </a:r>
          </a:p>
          <a:p>
            <a:pPr lvl="4"/>
            <a:r>
              <a:rPr lang="en-GB" smtClean="0"/>
              <a:t>Fünfte Ebene</a:t>
            </a:r>
          </a:p>
        </p:txBody>
      </p:sp>
      <p:sp>
        <p:nvSpPr>
          <p:cNvPr id="2"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GB" dirty="0"/>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GB" dirty="0"/>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1E405FEA-015D-4ED7-91BA-5AC537565207}" type="slidenum">
              <a:rPr lang="en-GB"/>
              <a:pPr>
                <a:defRPr/>
              </a:pPr>
              <a:t>&lt;#&gt;</a:t>
            </a:fld>
            <a:endParaRPr lang="en-GB" dirty="0"/>
          </a:p>
        </p:txBody>
      </p:sp>
      <p:pic>
        <p:nvPicPr>
          <p:cNvPr id="1032" name="Picture 12"/>
          <p:cNvPicPr>
            <a:picLocks noChangeAspect="1" noChangeArrowheads="1"/>
          </p:cNvPicPr>
          <p:nvPr userDrawn="1"/>
        </p:nvPicPr>
        <p:blipFill>
          <a:blip r:embed="rId13" cstate="print">
            <a:extLst>
              <a:ext uri="{28A0092B-C50C-407E-A947-70E740481C1C}">
                <a14:useLocalDpi xmlns:a14="http://schemas.microsoft.com/office/drawing/2010/main" xmlns="" val="0"/>
              </a:ext>
            </a:extLst>
          </a:blip>
          <a:srcRect/>
          <a:stretch>
            <a:fillRect/>
          </a:stretch>
        </p:blipFill>
        <p:spPr bwMode="auto">
          <a:xfrm>
            <a:off x="7991475" y="214313"/>
            <a:ext cx="1152525" cy="781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33" name="Line 13"/>
          <p:cNvSpPr>
            <a:spLocks noChangeShapeType="1"/>
          </p:cNvSpPr>
          <p:nvPr userDrawn="1"/>
        </p:nvSpPr>
        <p:spPr bwMode="auto">
          <a:xfrm flipH="1">
            <a:off x="0" y="1125538"/>
            <a:ext cx="9144000" cy="0"/>
          </a:xfrm>
          <a:prstGeom prst="line">
            <a:avLst/>
          </a:prstGeom>
          <a:noFill/>
          <a:ln w="12700">
            <a:solidFill>
              <a:schemeClr val="tx1"/>
            </a:solidFill>
            <a:round/>
            <a:headEnd/>
            <a:tailEnd/>
          </a:ln>
          <a:extLst>
            <a:ext uri="{909E8E84-426E-40DD-AFC4-6F175D3DCCD1}">
              <a14:hiddenFill xmlns:a14="http://schemas.microsoft.com/office/drawing/2010/main" xmlns="">
                <a:noFill/>
              </a14:hiddenFill>
            </a:ext>
          </a:extLst>
        </p:spPr>
        <p:txBody>
          <a:bodyPr/>
          <a:lstStyle/>
          <a:p>
            <a:endParaRPr lang="de-DE"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23850" y="304800"/>
            <a:ext cx="7200900" cy="762000"/>
          </a:xfrm>
        </p:spPr>
        <p:txBody>
          <a:bodyPr/>
          <a:lstStyle/>
          <a:p>
            <a:pPr eaLnBrk="1" hangingPunct="1"/>
            <a:r>
              <a:rPr lang="de-DE" sz="3200" b="1" dirty="0" smtClean="0">
                <a:latin typeface="Arial" charset="0"/>
              </a:rPr>
              <a:t>   </a:t>
            </a:r>
          </a:p>
        </p:txBody>
      </p:sp>
      <p:sp>
        <p:nvSpPr>
          <p:cNvPr id="2051" name="Text Box 13"/>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69DE9F05-FEC0-4D74-B4BB-65218094E5F3}" type="slidenum">
              <a:rPr lang="en-GB" sz="1400">
                <a:latin typeface="Arial" charset="0"/>
              </a:rPr>
              <a:pPr eaLnBrk="1" hangingPunct="1">
                <a:spcBef>
                  <a:spcPct val="50000"/>
                </a:spcBef>
              </a:pPr>
              <a:t>1</a:t>
            </a:fld>
            <a:endParaRPr lang="en-GB" sz="1400" dirty="0">
              <a:latin typeface="Arial" charset="0"/>
            </a:endParaRPr>
          </a:p>
        </p:txBody>
      </p:sp>
      <p:sp>
        <p:nvSpPr>
          <p:cNvPr id="2052" name="Rectangle 17"/>
          <p:cNvSpPr>
            <a:spLocks noChangeArrowheads="1"/>
          </p:cNvSpPr>
          <p:nvPr/>
        </p:nvSpPr>
        <p:spPr bwMode="auto">
          <a:xfrm>
            <a:off x="393700" y="1556792"/>
            <a:ext cx="8569325" cy="165630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a:r>
              <a:rPr lang="en-GB" sz="2800" b="1" dirty="0" smtClean="0">
                <a:solidFill>
                  <a:srgbClr val="000099"/>
                </a:solidFill>
                <a:latin typeface="Arial" charset="0"/>
              </a:rPr>
              <a:t>Comparison of WLTP unified database distributions and WLTC rev2 distributions</a:t>
            </a:r>
          </a:p>
        </p:txBody>
      </p:sp>
      <p:sp>
        <p:nvSpPr>
          <p:cNvPr id="2053" name="Rectangle 18"/>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a:endParaRPr lang="de-DE" sz="1800" b="1" dirty="0">
              <a:solidFill>
                <a:srgbClr val="009900"/>
              </a:solidFill>
              <a:latin typeface="Arial" charset="0"/>
            </a:endParaRPr>
          </a:p>
        </p:txBody>
      </p:sp>
      <p:sp>
        <p:nvSpPr>
          <p:cNvPr id="2054" name="Rectangle 19"/>
          <p:cNvSpPr>
            <a:spLocks noChangeArrowheads="1"/>
          </p:cNvSpPr>
          <p:nvPr/>
        </p:nvSpPr>
        <p:spPr bwMode="auto">
          <a:xfrm>
            <a:off x="1114425" y="3505200"/>
            <a:ext cx="6858000" cy="2590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a:r>
              <a:rPr lang="en-GB" b="1" dirty="0" smtClean="0">
                <a:solidFill>
                  <a:srgbClr val="009900"/>
                </a:solidFill>
                <a:latin typeface="Arial" charset="0"/>
              </a:rPr>
              <a:t>Heinz Steven</a:t>
            </a:r>
            <a:endParaRPr lang="en-GB" b="1" dirty="0">
              <a:solidFill>
                <a:srgbClr val="009900"/>
              </a:solidFill>
              <a:latin typeface="Arial" charset="0"/>
            </a:endParaRPr>
          </a:p>
          <a:p>
            <a:pPr algn="ctr"/>
            <a:endParaRPr lang="en-GB" b="1" dirty="0">
              <a:solidFill>
                <a:srgbClr val="009900"/>
              </a:solidFill>
              <a:latin typeface="Arial" charset="0"/>
            </a:endParaRPr>
          </a:p>
          <a:p>
            <a:pPr algn="ctr"/>
            <a:r>
              <a:rPr lang="en-GB" b="1" dirty="0" smtClean="0">
                <a:solidFill>
                  <a:srgbClr val="009900"/>
                </a:solidFill>
                <a:latin typeface="Arial" charset="0"/>
              </a:rPr>
              <a:t>08.10.2011</a:t>
            </a:r>
            <a:endParaRPr lang="en-GB" b="1" dirty="0">
              <a:solidFill>
                <a:srgbClr val="009900"/>
              </a:solidFill>
              <a:latin typeface="Arial" charset="0"/>
            </a:endParaRPr>
          </a:p>
        </p:txBody>
      </p:sp>
      <p:sp>
        <p:nvSpPr>
          <p:cNvPr id="2055" name="Rectangle 22"/>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dirty="0"/>
          </a:p>
        </p:txBody>
      </p:sp>
      <p:sp>
        <p:nvSpPr>
          <p:cNvPr id="2056" name="Rectangle 24"/>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dirty="0"/>
          </a:p>
        </p:txBody>
      </p:sp>
      <p:sp>
        <p:nvSpPr>
          <p:cNvPr id="9" name="Rectangle 2"/>
          <p:cNvSpPr txBox="1">
            <a:spLocks noChangeArrowheads="1"/>
          </p:cNvSpPr>
          <p:nvPr/>
        </p:nvSpPr>
        <p:spPr bwMode="auto">
          <a:xfrm>
            <a:off x="179388" y="180621"/>
            <a:ext cx="7705725" cy="762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r>
              <a:rPr lang="de-DE" sz="3200" b="1" dirty="0" smtClean="0">
                <a:latin typeface="Arial" charset="0"/>
              </a:rPr>
              <a:t>WLTP</a:t>
            </a:r>
            <a:endParaRPr lang="de-DE" sz="3200" b="1" dirty="0">
              <a:latin typeface="Arial" charset="0"/>
            </a:endParaRPr>
          </a:p>
        </p:txBody>
      </p:sp>
      <p:sp>
        <p:nvSpPr>
          <p:cNvPr id="10" name="Text Box 7"/>
          <p:cNvSpPr txBox="1">
            <a:spLocks noChangeArrowheads="1"/>
          </p:cNvSpPr>
          <p:nvPr/>
        </p:nvSpPr>
        <p:spPr bwMode="auto">
          <a:xfrm>
            <a:off x="6588125" y="0"/>
            <a:ext cx="2555875" cy="307975"/>
          </a:xfrm>
          <a:prstGeom prst="rect">
            <a:avLst/>
          </a:prstGeom>
          <a:solidFill>
            <a:schemeClr val="bg1"/>
          </a:solidFill>
          <a:ln w="9525">
            <a:noFill/>
            <a:miter lim="800000"/>
            <a:headEnd/>
            <a:tailEnd/>
          </a:ln>
          <a:effectLst/>
        </p:spPr>
        <p:txBody>
          <a:bodyPr>
            <a:spAutoFit/>
          </a:bodyPr>
          <a:lstStyle>
            <a:defPPr>
              <a:defRPr lang="ja-JP"/>
            </a:defPPr>
            <a:lvl1pPr algn="l" rtl="0" fontAlgn="base">
              <a:spcBef>
                <a:spcPct val="0"/>
              </a:spcBef>
              <a:spcAft>
                <a:spcPct val="0"/>
              </a:spcAft>
              <a:defRPr kumimoji="1" sz="1200" kern="1200">
                <a:solidFill>
                  <a:schemeClr val="tx1"/>
                </a:solidFill>
                <a:latin typeface="Times New Roman" pitchFamily="18" charset="0"/>
                <a:ea typeface="ＭＳ Ｐゴシック" pitchFamily="50" charset="-128"/>
                <a:cs typeface="+mn-cs"/>
              </a:defRPr>
            </a:lvl1pPr>
            <a:lvl2pPr marL="457200" algn="l" rtl="0" fontAlgn="base">
              <a:spcBef>
                <a:spcPct val="0"/>
              </a:spcBef>
              <a:spcAft>
                <a:spcPct val="0"/>
              </a:spcAft>
              <a:defRPr kumimoji="1" sz="1200" kern="1200">
                <a:solidFill>
                  <a:schemeClr val="tx1"/>
                </a:solidFill>
                <a:latin typeface="Times New Roman" pitchFamily="18" charset="0"/>
                <a:ea typeface="ＭＳ Ｐゴシック" pitchFamily="50" charset="-128"/>
                <a:cs typeface="+mn-cs"/>
              </a:defRPr>
            </a:lvl2pPr>
            <a:lvl3pPr marL="914400" algn="l" rtl="0" fontAlgn="base">
              <a:spcBef>
                <a:spcPct val="0"/>
              </a:spcBef>
              <a:spcAft>
                <a:spcPct val="0"/>
              </a:spcAft>
              <a:defRPr kumimoji="1" sz="1200" kern="1200">
                <a:solidFill>
                  <a:schemeClr val="tx1"/>
                </a:solidFill>
                <a:latin typeface="Times New Roman" pitchFamily="18" charset="0"/>
                <a:ea typeface="ＭＳ Ｐゴシック" pitchFamily="50" charset="-128"/>
                <a:cs typeface="+mn-cs"/>
              </a:defRPr>
            </a:lvl3pPr>
            <a:lvl4pPr marL="1371600" algn="l" rtl="0" fontAlgn="base">
              <a:spcBef>
                <a:spcPct val="0"/>
              </a:spcBef>
              <a:spcAft>
                <a:spcPct val="0"/>
              </a:spcAft>
              <a:defRPr kumimoji="1" sz="1200" kern="1200">
                <a:solidFill>
                  <a:schemeClr val="tx1"/>
                </a:solidFill>
                <a:latin typeface="Times New Roman" pitchFamily="18" charset="0"/>
                <a:ea typeface="ＭＳ Ｐゴシック" pitchFamily="50" charset="-128"/>
                <a:cs typeface="+mn-cs"/>
              </a:defRPr>
            </a:lvl4pPr>
            <a:lvl5pPr marL="1828800" algn="l" rtl="0" fontAlgn="base">
              <a:spcBef>
                <a:spcPct val="0"/>
              </a:spcBef>
              <a:spcAft>
                <a:spcPct val="0"/>
              </a:spcAft>
              <a:defRPr kumimoji="1" sz="1200" kern="1200">
                <a:solidFill>
                  <a:schemeClr val="tx1"/>
                </a:solidFill>
                <a:latin typeface="Times New Roman" pitchFamily="18" charset="0"/>
                <a:ea typeface="ＭＳ Ｐゴシック" pitchFamily="50" charset="-128"/>
                <a:cs typeface="+mn-cs"/>
              </a:defRPr>
            </a:lvl5pPr>
            <a:lvl6pPr marL="2286000" algn="l" defTabSz="914400" rtl="0" eaLnBrk="1" latinLnBrk="0" hangingPunct="1">
              <a:defRPr kumimoji="1" sz="1200" kern="1200">
                <a:solidFill>
                  <a:schemeClr val="tx1"/>
                </a:solidFill>
                <a:latin typeface="Times New Roman" pitchFamily="18" charset="0"/>
                <a:ea typeface="ＭＳ Ｐゴシック" pitchFamily="50" charset="-128"/>
                <a:cs typeface="+mn-cs"/>
              </a:defRPr>
            </a:lvl6pPr>
            <a:lvl7pPr marL="2743200" algn="l" defTabSz="914400" rtl="0" eaLnBrk="1" latinLnBrk="0" hangingPunct="1">
              <a:defRPr kumimoji="1" sz="1200" kern="1200">
                <a:solidFill>
                  <a:schemeClr val="tx1"/>
                </a:solidFill>
                <a:latin typeface="Times New Roman" pitchFamily="18" charset="0"/>
                <a:ea typeface="ＭＳ Ｐゴシック" pitchFamily="50" charset="-128"/>
                <a:cs typeface="+mn-cs"/>
              </a:defRPr>
            </a:lvl7pPr>
            <a:lvl8pPr marL="3200400" algn="l" defTabSz="914400" rtl="0" eaLnBrk="1" latinLnBrk="0" hangingPunct="1">
              <a:defRPr kumimoji="1" sz="1200" kern="1200">
                <a:solidFill>
                  <a:schemeClr val="tx1"/>
                </a:solidFill>
                <a:latin typeface="Times New Roman" pitchFamily="18" charset="0"/>
                <a:ea typeface="ＭＳ Ｐゴシック" pitchFamily="50" charset="-128"/>
                <a:cs typeface="+mn-cs"/>
              </a:defRPr>
            </a:lvl8pPr>
            <a:lvl9pPr marL="3657600" algn="l" defTabSz="914400" rtl="0" eaLnBrk="1" latinLnBrk="0" hangingPunct="1">
              <a:defRPr kumimoji="1" sz="1200" kern="1200">
                <a:solidFill>
                  <a:schemeClr val="tx1"/>
                </a:solidFill>
                <a:latin typeface="Times New Roman" pitchFamily="18" charset="0"/>
                <a:ea typeface="ＭＳ Ｐゴシック" pitchFamily="50" charset="-128"/>
                <a:cs typeface="+mn-cs"/>
              </a:defRPr>
            </a:lvl9pPr>
          </a:lstStyle>
          <a:p>
            <a:pPr algn="r">
              <a:spcBef>
                <a:spcPct val="50000"/>
              </a:spcBef>
              <a:defRPr/>
            </a:pPr>
            <a:r>
              <a:rPr lang="en-US" altLang="ja-JP" sz="1400" b="1" dirty="0" smtClean="0">
                <a:latin typeface="Arial" pitchFamily="34" charset="0"/>
                <a:cs typeface="Arial" pitchFamily="34" charset="0"/>
              </a:rPr>
              <a:t>WLTP-DHC-10-15</a:t>
            </a:r>
            <a:endParaRPr lang="en-US" altLang="ja-JP" sz="1400" b="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93043" y="1178560"/>
            <a:ext cx="8546157" cy="552704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6386" name="Rectangle 2"/>
          <p:cNvSpPr>
            <a:spLocks noGrp="1" noChangeArrowheads="1"/>
          </p:cNvSpPr>
          <p:nvPr>
            <p:ph type="title" idx="4294967295"/>
          </p:nvPr>
        </p:nvSpPr>
        <p:spPr>
          <a:xfrm>
            <a:off x="179388" y="203200"/>
            <a:ext cx="7705725" cy="762000"/>
          </a:xfrm>
        </p:spPr>
        <p:txBody>
          <a:bodyPr/>
          <a:lstStyle/>
          <a:p>
            <a:pPr eaLnBrk="1" hangingPunct="1"/>
            <a:r>
              <a:rPr lang="de-DE" sz="3200" b="1" dirty="0" err="1" smtClean="0">
                <a:latin typeface="Arial" charset="0"/>
              </a:rPr>
              <a:t>Comparison</a:t>
            </a:r>
            <a:r>
              <a:rPr lang="de-DE" sz="3200" b="1" dirty="0" smtClean="0">
                <a:latin typeface="Arial" charset="0"/>
              </a:rPr>
              <a:t> of </a:t>
            </a:r>
            <a:r>
              <a:rPr lang="de-DE" sz="3200" b="1" dirty="0" err="1" smtClean="0">
                <a:latin typeface="Arial" charset="0"/>
              </a:rPr>
              <a:t>acc</a:t>
            </a:r>
            <a:r>
              <a:rPr lang="de-DE" sz="3200" b="1" dirty="0" smtClean="0">
                <a:latin typeface="Arial" charset="0"/>
              </a:rPr>
              <a:t> </a:t>
            </a:r>
            <a:r>
              <a:rPr lang="de-DE" sz="3200" b="1" dirty="0" err="1" smtClean="0">
                <a:latin typeface="Arial" charset="0"/>
              </a:rPr>
              <a:t>distributions</a:t>
            </a:r>
            <a:r>
              <a:rPr lang="de-DE" sz="3200" b="1" dirty="0" smtClean="0">
                <a:latin typeface="Arial" charset="0"/>
              </a:rPr>
              <a:t>, </a:t>
            </a:r>
            <a:r>
              <a:rPr lang="de-DE" sz="3200" b="1" dirty="0" err="1" smtClean="0">
                <a:latin typeface="Arial" charset="0"/>
              </a:rPr>
              <a:t>low</a:t>
            </a:r>
            <a:endParaRPr lang="en-GB" sz="3200" b="1" dirty="0" smtClean="0">
              <a:latin typeface="Arial" charset="0"/>
            </a:endParaRPr>
          </a:p>
        </p:txBody>
      </p:sp>
      <p:sp>
        <p:nvSpPr>
          <p:cNvPr id="16387"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16388"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C241FCB8-5FA4-4D47-89B4-4F255CDAAAD9}" type="slidenum">
              <a:rPr lang="en-GB" sz="1400">
                <a:latin typeface="Arial" charset="0"/>
              </a:rPr>
              <a:pPr eaLnBrk="1" hangingPunct="1">
                <a:spcBef>
                  <a:spcPct val="50000"/>
                </a:spcBef>
              </a:pPr>
              <a:t>10</a:t>
            </a:fld>
            <a:endParaRPr lang="en-GB" sz="1400">
              <a:latin typeface="Arial" charset="0"/>
            </a:endParaRPr>
          </a:p>
        </p:txBody>
      </p:sp>
      <p:sp>
        <p:nvSpPr>
          <p:cNvPr id="16389"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6391"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9" name="Text Box 9"/>
          <p:cNvSpPr txBox="1">
            <a:spLocks noChangeArrowheads="1"/>
          </p:cNvSpPr>
          <p:nvPr/>
        </p:nvSpPr>
        <p:spPr bwMode="auto">
          <a:xfrm>
            <a:off x="5940425" y="6503988"/>
            <a:ext cx="1439863" cy="30797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algn="ctr" eaLnBrk="1" hangingPunct="1">
              <a:spcBef>
                <a:spcPct val="50000"/>
              </a:spcBef>
            </a:pPr>
            <a:r>
              <a:rPr lang="de-DE" sz="1400" dirty="0" err="1">
                <a:latin typeface="Arial" charset="0"/>
              </a:rPr>
              <a:t>Figure</a:t>
            </a:r>
            <a:r>
              <a:rPr lang="de-DE" sz="1400" dirty="0">
                <a:latin typeface="Arial" charset="0"/>
              </a:rPr>
              <a:t> </a:t>
            </a:r>
            <a:r>
              <a:rPr lang="de-DE" sz="1400" dirty="0" smtClean="0">
                <a:latin typeface="Arial" charset="0"/>
              </a:rPr>
              <a:t>6</a:t>
            </a:r>
            <a:endParaRPr lang="de-DE" sz="1400" dirty="0">
              <a:latin typeface="Arial" charset="0"/>
            </a:endParaRPr>
          </a:p>
        </p:txBody>
      </p:sp>
    </p:spTree>
    <p:extLst>
      <p:ext uri="{BB962C8B-B14F-4D97-AF65-F5344CB8AC3E}">
        <p14:creationId xmlns:p14="http://schemas.microsoft.com/office/powerpoint/2010/main" xmlns="" val="28032430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93043" y="1190311"/>
            <a:ext cx="8412807" cy="544079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6386" name="Rectangle 2"/>
          <p:cNvSpPr>
            <a:spLocks noGrp="1" noChangeArrowheads="1"/>
          </p:cNvSpPr>
          <p:nvPr>
            <p:ph type="title" idx="4294967295"/>
          </p:nvPr>
        </p:nvSpPr>
        <p:spPr>
          <a:xfrm>
            <a:off x="179388" y="203200"/>
            <a:ext cx="7705725" cy="762000"/>
          </a:xfrm>
        </p:spPr>
        <p:txBody>
          <a:bodyPr/>
          <a:lstStyle/>
          <a:p>
            <a:pPr eaLnBrk="1" hangingPunct="1"/>
            <a:r>
              <a:rPr lang="de-DE" sz="3200" b="1" dirty="0" err="1" smtClean="0">
                <a:latin typeface="Arial" charset="0"/>
              </a:rPr>
              <a:t>Comparison</a:t>
            </a:r>
            <a:r>
              <a:rPr lang="de-DE" sz="3200" b="1" dirty="0" smtClean="0">
                <a:latin typeface="Arial" charset="0"/>
              </a:rPr>
              <a:t> of </a:t>
            </a:r>
            <a:r>
              <a:rPr lang="de-DE" sz="3200" b="1" dirty="0" err="1" smtClean="0">
                <a:latin typeface="Arial" charset="0"/>
              </a:rPr>
              <a:t>acc</a:t>
            </a:r>
            <a:r>
              <a:rPr lang="de-DE" sz="3200" b="1" dirty="0" smtClean="0">
                <a:latin typeface="Arial" charset="0"/>
              </a:rPr>
              <a:t> </a:t>
            </a:r>
            <a:r>
              <a:rPr lang="de-DE" sz="3200" b="1" dirty="0" err="1" smtClean="0">
                <a:latin typeface="Arial" charset="0"/>
              </a:rPr>
              <a:t>distributions</a:t>
            </a:r>
            <a:r>
              <a:rPr lang="de-DE" sz="3200" b="1" dirty="0" smtClean="0">
                <a:latin typeface="Arial" charset="0"/>
              </a:rPr>
              <a:t>, medium</a:t>
            </a:r>
            <a:endParaRPr lang="en-GB" sz="3200" b="1" dirty="0" smtClean="0">
              <a:latin typeface="Arial" charset="0"/>
            </a:endParaRPr>
          </a:p>
        </p:txBody>
      </p:sp>
      <p:sp>
        <p:nvSpPr>
          <p:cNvPr id="16387"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16388"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C241FCB8-5FA4-4D47-89B4-4F255CDAAAD9}" type="slidenum">
              <a:rPr lang="en-GB" sz="1400">
                <a:latin typeface="Arial" charset="0"/>
              </a:rPr>
              <a:pPr eaLnBrk="1" hangingPunct="1">
                <a:spcBef>
                  <a:spcPct val="50000"/>
                </a:spcBef>
              </a:pPr>
              <a:t>11</a:t>
            </a:fld>
            <a:endParaRPr lang="en-GB" sz="1400">
              <a:latin typeface="Arial" charset="0"/>
            </a:endParaRPr>
          </a:p>
        </p:txBody>
      </p:sp>
      <p:sp>
        <p:nvSpPr>
          <p:cNvPr id="16389"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6391"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9" name="Text Box 9"/>
          <p:cNvSpPr txBox="1">
            <a:spLocks noChangeArrowheads="1"/>
          </p:cNvSpPr>
          <p:nvPr/>
        </p:nvSpPr>
        <p:spPr bwMode="auto">
          <a:xfrm>
            <a:off x="5940425" y="6503988"/>
            <a:ext cx="1439863" cy="30797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algn="ctr" eaLnBrk="1" hangingPunct="1">
              <a:spcBef>
                <a:spcPct val="50000"/>
              </a:spcBef>
            </a:pPr>
            <a:r>
              <a:rPr lang="de-DE" sz="1400" dirty="0" err="1">
                <a:latin typeface="Arial" charset="0"/>
              </a:rPr>
              <a:t>Figure</a:t>
            </a:r>
            <a:r>
              <a:rPr lang="de-DE" sz="1400" dirty="0">
                <a:latin typeface="Arial" charset="0"/>
              </a:rPr>
              <a:t> </a:t>
            </a:r>
            <a:r>
              <a:rPr lang="de-DE" sz="1400" dirty="0" smtClean="0">
                <a:latin typeface="Arial" charset="0"/>
              </a:rPr>
              <a:t>7</a:t>
            </a:r>
            <a:endParaRPr lang="de-DE" sz="1400" dirty="0">
              <a:latin typeface="Arial" charset="0"/>
            </a:endParaRPr>
          </a:p>
        </p:txBody>
      </p:sp>
    </p:spTree>
    <p:extLst>
      <p:ext uri="{BB962C8B-B14F-4D97-AF65-F5344CB8AC3E}">
        <p14:creationId xmlns:p14="http://schemas.microsoft.com/office/powerpoint/2010/main" xmlns="" val="14479173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93043" y="1190311"/>
            <a:ext cx="8412807" cy="544079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6386" name="Rectangle 2"/>
          <p:cNvSpPr>
            <a:spLocks noGrp="1" noChangeArrowheads="1"/>
          </p:cNvSpPr>
          <p:nvPr>
            <p:ph type="title" idx="4294967295"/>
          </p:nvPr>
        </p:nvSpPr>
        <p:spPr>
          <a:xfrm>
            <a:off x="179388" y="203200"/>
            <a:ext cx="7705725" cy="762000"/>
          </a:xfrm>
        </p:spPr>
        <p:txBody>
          <a:bodyPr/>
          <a:lstStyle/>
          <a:p>
            <a:pPr eaLnBrk="1" hangingPunct="1"/>
            <a:r>
              <a:rPr lang="de-DE" sz="3200" b="1" dirty="0" err="1" smtClean="0">
                <a:latin typeface="Arial" charset="0"/>
              </a:rPr>
              <a:t>Comparison</a:t>
            </a:r>
            <a:r>
              <a:rPr lang="de-DE" sz="3200" b="1" dirty="0" smtClean="0">
                <a:latin typeface="Arial" charset="0"/>
              </a:rPr>
              <a:t> of </a:t>
            </a:r>
            <a:r>
              <a:rPr lang="de-DE" sz="3200" b="1" dirty="0" err="1" smtClean="0">
                <a:latin typeface="Arial" charset="0"/>
              </a:rPr>
              <a:t>acc</a:t>
            </a:r>
            <a:r>
              <a:rPr lang="de-DE" sz="3200" b="1" dirty="0" smtClean="0">
                <a:latin typeface="Arial" charset="0"/>
              </a:rPr>
              <a:t> </a:t>
            </a:r>
            <a:r>
              <a:rPr lang="de-DE" sz="3200" b="1" dirty="0" err="1" smtClean="0">
                <a:latin typeface="Arial" charset="0"/>
              </a:rPr>
              <a:t>distributions</a:t>
            </a:r>
            <a:r>
              <a:rPr lang="de-DE" sz="3200" b="1" dirty="0" smtClean="0">
                <a:latin typeface="Arial" charset="0"/>
              </a:rPr>
              <a:t>, medium</a:t>
            </a:r>
            <a:endParaRPr lang="en-GB" sz="3200" b="1" dirty="0" smtClean="0">
              <a:latin typeface="Arial" charset="0"/>
            </a:endParaRPr>
          </a:p>
        </p:txBody>
      </p:sp>
      <p:sp>
        <p:nvSpPr>
          <p:cNvPr id="16387"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16388"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C241FCB8-5FA4-4D47-89B4-4F255CDAAAD9}" type="slidenum">
              <a:rPr lang="en-GB" sz="1400">
                <a:latin typeface="Arial" charset="0"/>
              </a:rPr>
              <a:pPr eaLnBrk="1" hangingPunct="1">
                <a:spcBef>
                  <a:spcPct val="50000"/>
                </a:spcBef>
              </a:pPr>
              <a:t>12</a:t>
            </a:fld>
            <a:endParaRPr lang="en-GB" sz="1400">
              <a:latin typeface="Arial" charset="0"/>
            </a:endParaRPr>
          </a:p>
        </p:txBody>
      </p:sp>
      <p:sp>
        <p:nvSpPr>
          <p:cNvPr id="16389"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6391"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9" name="Text Box 9"/>
          <p:cNvSpPr txBox="1">
            <a:spLocks noChangeArrowheads="1"/>
          </p:cNvSpPr>
          <p:nvPr/>
        </p:nvSpPr>
        <p:spPr bwMode="auto">
          <a:xfrm>
            <a:off x="5940425" y="6503988"/>
            <a:ext cx="1439863" cy="30797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algn="ctr" eaLnBrk="1" hangingPunct="1">
              <a:spcBef>
                <a:spcPct val="50000"/>
              </a:spcBef>
            </a:pPr>
            <a:r>
              <a:rPr lang="de-DE" sz="1400" dirty="0" err="1">
                <a:latin typeface="Arial" charset="0"/>
              </a:rPr>
              <a:t>Figure</a:t>
            </a:r>
            <a:r>
              <a:rPr lang="de-DE" sz="1400" dirty="0">
                <a:latin typeface="Arial" charset="0"/>
              </a:rPr>
              <a:t> </a:t>
            </a:r>
            <a:r>
              <a:rPr lang="de-DE" sz="1400" dirty="0" smtClean="0">
                <a:latin typeface="Arial" charset="0"/>
              </a:rPr>
              <a:t>7</a:t>
            </a:r>
            <a:endParaRPr lang="de-DE" sz="1400" dirty="0">
              <a:latin typeface="Arial" charset="0"/>
            </a:endParaRPr>
          </a:p>
        </p:txBody>
      </p:sp>
    </p:spTree>
    <p:extLst>
      <p:ext uri="{BB962C8B-B14F-4D97-AF65-F5344CB8AC3E}">
        <p14:creationId xmlns:p14="http://schemas.microsoft.com/office/powerpoint/2010/main" xmlns="" val="40070883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179388" y="203200"/>
            <a:ext cx="7705725" cy="762000"/>
          </a:xfrm>
        </p:spPr>
        <p:txBody>
          <a:bodyPr/>
          <a:lstStyle/>
          <a:p>
            <a:pPr eaLnBrk="1" hangingPunct="1"/>
            <a:r>
              <a:rPr lang="de-DE" sz="3200" b="1" dirty="0" err="1" smtClean="0">
                <a:latin typeface="Arial" charset="0"/>
              </a:rPr>
              <a:t>Observations</a:t>
            </a:r>
            <a:r>
              <a:rPr lang="de-DE" sz="3200" b="1" dirty="0" smtClean="0">
                <a:latin typeface="Arial" charset="0"/>
              </a:rPr>
              <a:t>, </a:t>
            </a:r>
            <a:r>
              <a:rPr lang="de-DE" sz="3200" b="1" dirty="0" err="1" smtClean="0">
                <a:latin typeface="Arial" charset="0"/>
              </a:rPr>
              <a:t>remarks</a:t>
            </a:r>
            <a:r>
              <a:rPr lang="de-DE" sz="3200" b="1" dirty="0" smtClean="0">
                <a:latin typeface="Arial" charset="0"/>
              </a:rPr>
              <a:t>, </a:t>
            </a:r>
            <a:r>
              <a:rPr lang="de-DE" sz="3200" b="1" dirty="0" err="1" smtClean="0">
                <a:latin typeface="Arial" charset="0"/>
              </a:rPr>
              <a:t>questions</a:t>
            </a:r>
            <a:endParaRPr lang="en-GB" sz="3200" b="1" dirty="0" smtClean="0">
              <a:latin typeface="Arial" charset="0"/>
            </a:endParaRPr>
          </a:p>
        </p:txBody>
      </p:sp>
      <p:sp>
        <p:nvSpPr>
          <p:cNvPr id="16387"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16388"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C241FCB8-5FA4-4D47-89B4-4F255CDAAAD9}" type="slidenum">
              <a:rPr lang="en-GB" sz="1400">
                <a:latin typeface="Arial" charset="0"/>
              </a:rPr>
              <a:pPr eaLnBrk="1" hangingPunct="1">
                <a:spcBef>
                  <a:spcPct val="50000"/>
                </a:spcBef>
              </a:pPr>
              <a:t>13</a:t>
            </a:fld>
            <a:endParaRPr lang="en-GB" sz="1400">
              <a:latin typeface="Arial" charset="0"/>
            </a:endParaRPr>
          </a:p>
        </p:txBody>
      </p:sp>
      <p:sp>
        <p:nvSpPr>
          <p:cNvPr id="16389"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95591" name="Rectangle 7"/>
          <p:cNvSpPr>
            <a:spLocks noChangeArrowheads="1"/>
          </p:cNvSpPr>
          <p:nvPr/>
        </p:nvSpPr>
        <p:spPr bwMode="auto">
          <a:xfrm>
            <a:off x="323528" y="1216025"/>
            <a:ext cx="8382322" cy="51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55600" indent="-355600">
              <a:spcBef>
                <a:spcPct val="20000"/>
              </a:spcBef>
              <a:spcAft>
                <a:spcPct val="20000"/>
              </a:spcAft>
              <a:buFontTx/>
              <a:buChar char="•"/>
            </a:pPr>
            <a:r>
              <a:rPr lang="en-GB" sz="2100" b="1" dirty="0" smtClean="0">
                <a:solidFill>
                  <a:srgbClr val="000099"/>
                </a:solidFill>
                <a:latin typeface="Arial" charset="0"/>
              </a:rPr>
              <a:t>The development approach should be related to the positive acceleration section instead.</a:t>
            </a:r>
          </a:p>
          <a:p>
            <a:pPr marL="355600" indent="-355600">
              <a:spcBef>
                <a:spcPct val="20000"/>
              </a:spcBef>
              <a:spcAft>
                <a:spcPct val="20000"/>
              </a:spcAft>
              <a:buFontTx/>
              <a:buChar char="•"/>
            </a:pPr>
            <a:r>
              <a:rPr lang="en-GB" sz="2100" b="1" dirty="0" smtClean="0">
                <a:solidFill>
                  <a:srgbClr val="000099"/>
                </a:solidFill>
                <a:latin typeface="Arial" charset="0"/>
              </a:rPr>
              <a:t>When focussing on this section the lower dynamics of the WLTC rev2 in comparison to the database distributions for low and medium speeds becomes more obvious (see figures 8 and 9).</a:t>
            </a:r>
            <a:endParaRPr lang="en-GB" sz="2100" b="1" dirty="0">
              <a:solidFill>
                <a:srgbClr val="000099"/>
              </a:solidFill>
              <a:latin typeface="Arial" charset="0"/>
            </a:endParaRPr>
          </a:p>
          <a:p>
            <a:pPr marL="355600" indent="-355600">
              <a:spcBef>
                <a:spcPct val="20000"/>
              </a:spcBef>
              <a:spcAft>
                <a:spcPct val="20000"/>
              </a:spcAft>
              <a:buFontTx/>
              <a:buChar char="•"/>
            </a:pPr>
            <a:r>
              <a:rPr lang="en-GB" sz="2100" b="1" dirty="0" smtClean="0">
                <a:solidFill>
                  <a:srgbClr val="000099"/>
                </a:solidFill>
                <a:latin typeface="Arial" charset="0"/>
              </a:rPr>
              <a:t>But the different acceleration classification systems used by JARI and JRC/Steven become important within this context, especially for the high and extra high speed parts (see figure 10).</a:t>
            </a:r>
          </a:p>
          <a:p>
            <a:pPr marL="355600" indent="-355600">
              <a:spcBef>
                <a:spcPct val="20000"/>
              </a:spcBef>
              <a:spcAft>
                <a:spcPct val="20000"/>
              </a:spcAft>
              <a:buFontTx/>
              <a:buChar char="•"/>
            </a:pPr>
            <a:endParaRPr lang="en-GB" sz="2100" b="1" dirty="0" smtClean="0">
              <a:solidFill>
                <a:srgbClr val="000099"/>
              </a:solidFill>
              <a:latin typeface="Arial" charset="0"/>
            </a:endParaRPr>
          </a:p>
        </p:txBody>
      </p:sp>
      <p:sp>
        <p:nvSpPr>
          <p:cNvPr id="16391"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16392"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Tree>
    <p:extLst>
      <p:ext uri="{BB962C8B-B14F-4D97-AF65-F5344CB8AC3E}">
        <p14:creationId xmlns:p14="http://schemas.microsoft.com/office/powerpoint/2010/main" xmlns="" val="3994331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5591">
                                            <p:txEl>
                                              <p:pRg st="2" end="2"/>
                                            </p:txEl>
                                          </p:spTgt>
                                        </p:tgtEl>
                                        <p:attrNameLst>
                                          <p:attrName>style.visibility</p:attrName>
                                        </p:attrNameLst>
                                      </p:cBhvr>
                                      <p:to>
                                        <p:strVal val="visible"/>
                                      </p:to>
                                    </p:set>
                                    <p:anim calcmode="lin" valueType="num">
                                      <p:cBhvr additive="base">
                                        <p:cTn id="19" dur="500" fill="hold"/>
                                        <p:tgtEl>
                                          <p:spTgt spid="1955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5591">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97530" y="1178560"/>
            <a:ext cx="8546157" cy="552704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6386" name="Rectangle 2"/>
          <p:cNvSpPr>
            <a:spLocks noGrp="1" noChangeArrowheads="1"/>
          </p:cNvSpPr>
          <p:nvPr>
            <p:ph type="title" idx="4294967295"/>
          </p:nvPr>
        </p:nvSpPr>
        <p:spPr>
          <a:xfrm>
            <a:off x="179388" y="203200"/>
            <a:ext cx="7705725" cy="762000"/>
          </a:xfrm>
        </p:spPr>
        <p:txBody>
          <a:bodyPr/>
          <a:lstStyle/>
          <a:p>
            <a:pPr eaLnBrk="1" hangingPunct="1"/>
            <a:r>
              <a:rPr lang="de-DE" sz="3200" b="1" dirty="0" err="1" smtClean="0">
                <a:latin typeface="Arial" charset="0"/>
              </a:rPr>
              <a:t>Comparison</a:t>
            </a:r>
            <a:r>
              <a:rPr lang="de-DE" sz="3200" b="1" dirty="0" smtClean="0">
                <a:latin typeface="Arial" charset="0"/>
              </a:rPr>
              <a:t> of </a:t>
            </a:r>
            <a:r>
              <a:rPr lang="de-DE" sz="3200" b="1" dirty="0" err="1" smtClean="0">
                <a:latin typeface="Arial" charset="0"/>
              </a:rPr>
              <a:t>acc</a:t>
            </a:r>
            <a:r>
              <a:rPr lang="de-DE" sz="3200" b="1" dirty="0" smtClean="0">
                <a:latin typeface="Arial" charset="0"/>
              </a:rPr>
              <a:t> </a:t>
            </a:r>
            <a:r>
              <a:rPr lang="de-DE" sz="3200" b="1" dirty="0" err="1" smtClean="0">
                <a:latin typeface="Arial" charset="0"/>
              </a:rPr>
              <a:t>distributions</a:t>
            </a:r>
            <a:r>
              <a:rPr lang="de-DE" sz="3200" b="1" dirty="0" smtClean="0">
                <a:latin typeface="Arial" charset="0"/>
              </a:rPr>
              <a:t>, </a:t>
            </a:r>
            <a:r>
              <a:rPr lang="de-DE" sz="3200" b="1" dirty="0" err="1" smtClean="0">
                <a:latin typeface="Arial" charset="0"/>
              </a:rPr>
              <a:t>low</a:t>
            </a:r>
            <a:endParaRPr lang="en-GB" sz="3200" b="1" dirty="0" smtClean="0">
              <a:latin typeface="Arial" charset="0"/>
            </a:endParaRPr>
          </a:p>
        </p:txBody>
      </p:sp>
      <p:sp>
        <p:nvSpPr>
          <p:cNvPr id="16387"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16388"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C241FCB8-5FA4-4D47-89B4-4F255CDAAAD9}" type="slidenum">
              <a:rPr lang="en-GB" sz="1400">
                <a:latin typeface="Arial" charset="0"/>
              </a:rPr>
              <a:pPr eaLnBrk="1" hangingPunct="1">
                <a:spcBef>
                  <a:spcPct val="50000"/>
                </a:spcBef>
              </a:pPr>
              <a:t>14</a:t>
            </a:fld>
            <a:endParaRPr lang="en-GB" sz="1400">
              <a:latin typeface="Arial" charset="0"/>
            </a:endParaRPr>
          </a:p>
        </p:txBody>
      </p:sp>
      <p:sp>
        <p:nvSpPr>
          <p:cNvPr id="16389"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6391"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9" name="Text Box 9"/>
          <p:cNvSpPr txBox="1">
            <a:spLocks noChangeArrowheads="1"/>
          </p:cNvSpPr>
          <p:nvPr/>
        </p:nvSpPr>
        <p:spPr bwMode="auto">
          <a:xfrm>
            <a:off x="5940425" y="6503988"/>
            <a:ext cx="1439863" cy="30797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algn="ctr" eaLnBrk="1" hangingPunct="1">
              <a:spcBef>
                <a:spcPct val="50000"/>
              </a:spcBef>
            </a:pPr>
            <a:r>
              <a:rPr lang="de-DE" sz="1400" dirty="0" err="1">
                <a:latin typeface="Arial" charset="0"/>
              </a:rPr>
              <a:t>Figure</a:t>
            </a:r>
            <a:r>
              <a:rPr lang="de-DE" sz="1400" dirty="0">
                <a:latin typeface="Arial" charset="0"/>
              </a:rPr>
              <a:t> </a:t>
            </a:r>
            <a:r>
              <a:rPr lang="de-DE" sz="1400" dirty="0" smtClean="0">
                <a:latin typeface="Arial" charset="0"/>
              </a:rPr>
              <a:t>8</a:t>
            </a:r>
            <a:endParaRPr lang="de-DE" sz="1400" dirty="0">
              <a:latin typeface="Arial" charset="0"/>
            </a:endParaRPr>
          </a:p>
        </p:txBody>
      </p:sp>
    </p:spTree>
    <p:extLst>
      <p:ext uri="{BB962C8B-B14F-4D97-AF65-F5344CB8AC3E}">
        <p14:creationId xmlns:p14="http://schemas.microsoft.com/office/powerpoint/2010/main" xmlns="" val="32799952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03113" y="1191784"/>
            <a:ext cx="8536087" cy="55205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6386" name="Rectangle 2"/>
          <p:cNvSpPr>
            <a:spLocks noGrp="1" noChangeArrowheads="1"/>
          </p:cNvSpPr>
          <p:nvPr>
            <p:ph type="title" idx="4294967295"/>
          </p:nvPr>
        </p:nvSpPr>
        <p:spPr>
          <a:xfrm>
            <a:off x="179388" y="203200"/>
            <a:ext cx="7705725" cy="762000"/>
          </a:xfrm>
        </p:spPr>
        <p:txBody>
          <a:bodyPr/>
          <a:lstStyle/>
          <a:p>
            <a:pPr eaLnBrk="1" hangingPunct="1"/>
            <a:r>
              <a:rPr lang="de-DE" sz="3200" b="1" dirty="0" err="1" smtClean="0">
                <a:latin typeface="Arial" charset="0"/>
              </a:rPr>
              <a:t>Comparison</a:t>
            </a:r>
            <a:r>
              <a:rPr lang="de-DE" sz="3200" b="1" dirty="0" smtClean="0">
                <a:latin typeface="Arial" charset="0"/>
              </a:rPr>
              <a:t> of </a:t>
            </a:r>
            <a:r>
              <a:rPr lang="de-DE" sz="3200" b="1" dirty="0" err="1" smtClean="0">
                <a:latin typeface="Arial" charset="0"/>
              </a:rPr>
              <a:t>acc</a:t>
            </a:r>
            <a:r>
              <a:rPr lang="de-DE" sz="3200" b="1" dirty="0" smtClean="0">
                <a:latin typeface="Arial" charset="0"/>
              </a:rPr>
              <a:t> </a:t>
            </a:r>
            <a:r>
              <a:rPr lang="de-DE" sz="3200" b="1" dirty="0" err="1" smtClean="0">
                <a:latin typeface="Arial" charset="0"/>
              </a:rPr>
              <a:t>distributions</a:t>
            </a:r>
            <a:r>
              <a:rPr lang="de-DE" sz="3200" b="1" dirty="0" smtClean="0">
                <a:latin typeface="Arial" charset="0"/>
              </a:rPr>
              <a:t>, medium</a:t>
            </a:r>
            <a:endParaRPr lang="en-GB" sz="3200" b="1" dirty="0" smtClean="0">
              <a:latin typeface="Arial" charset="0"/>
            </a:endParaRPr>
          </a:p>
        </p:txBody>
      </p:sp>
      <p:sp>
        <p:nvSpPr>
          <p:cNvPr id="16387"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16388"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C241FCB8-5FA4-4D47-89B4-4F255CDAAAD9}" type="slidenum">
              <a:rPr lang="en-GB" sz="1400">
                <a:latin typeface="Arial" charset="0"/>
              </a:rPr>
              <a:pPr eaLnBrk="1" hangingPunct="1">
                <a:spcBef>
                  <a:spcPct val="50000"/>
                </a:spcBef>
              </a:pPr>
              <a:t>15</a:t>
            </a:fld>
            <a:endParaRPr lang="en-GB" sz="1400">
              <a:latin typeface="Arial" charset="0"/>
            </a:endParaRPr>
          </a:p>
        </p:txBody>
      </p:sp>
      <p:sp>
        <p:nvSpPr>
          <p:cNvPr id="16389"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6391"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9" name="Text Box 9"/>
          <p:cNvSpPr txBox="1">
            <a:spLocks noChangeArrowheads="1"/>
          </p:cNvSpPr>
          <p:nvPr/>
        </p:nvSpPr>
        <p:spPr bwMode="auto">
          <a:xfrm>
            <a:off x="5940425" y="6503988"/>
            <a:ext cx="1439863" cy="30797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algn="ctr" eaLnBrk="1" hangingPunct="1">
              <a:spcBef>
                <a:spcPct val="50000"/>
              </a:spcBef>
            </a:pPr>
            <a:r>
              <a:rPr lang="de-DE" sz="1400" dirty="0" err="1">
                <a:latin typeface="Arial" charset="0"/>
              </a:rPr>
              <a:t>Figure</a:t>
            </a:r>
            <a:r>
              <a:rPr lang="de-DE" sz="1400" dirty="0">
                <a:latin typeface="Arial" charset="0"/>
              </a:rPr>
              <a:t> </a:t>
            </a:r>
            <a:r>
              <a:rPr lang="de-DE" sz="1400" dirty="0" smtClean="0">
                <a:latin typeface="Arial" charset="0"/>
              </a:rPr>
              <a:t>9</a:t>
            </a:r>
            <a:endParaRPr lang="de-DE" sz="1400" dirty="0">
              <a:latin typeface="Arial" charset="0"/>
            </a:endParaRPr>
          </a:p>
        </p:txBody>
      </p:sp>
    </p:spTree>
    <p:extLst>
      <p:ext uri="{BB962C8B-B14F-4D97-AF65-F5344CB8AC3E}">
        <p14:creationId xmlns:p14="http://schemas.microsoft.com/office/powerpoint/2010/main" xmlns="" val="19482932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21035" y="1201843"/>
            <a:ext cx="8484815" cy="548736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6386" name="Rectangle 2"/>
          <p:cNvSpPr>
            <a:spLocks noGrp="1" noChangeArrowheads="1"/>
          </p:cNvSpPr>
          <p:nvPr>
            <p:ph type="title" idx="4294967295"/>
          </p:nvPr>
        </p:nvSpPr>
        <p:spPr>
          <a:xfrm>
            <a:off x="179388" y="203200"/>
            <a:ext cx="7705725" cy="762000"/>
          </a:xfrm>
        </p:spPr>
        <p:txBody>
          <a:bodyPr/>
          <a:lstStyle/>
          <a:p>
            <a:pPr eaLnBrk="1" hangingPunct="1"/>
            <a:r>
              <a:rPr lang="de-DE" sz="3200" b="1" dirty="0" err="1" smtClean="0">
                <a:latin typeface="Arial" charset="0"/>
              </a:rPr>
              <a:t>Comparison</a:t>
            </a:r>
            <a:r>
              <a:rPr lang="de-DE" sz="3200" b="1" dirty="0" smtClean="0">
                <a:latin typeface="Arial" charset="0"/>
              </a:rPr>
              <a:t> of </a:t>
            </a:r>
            <a:r>
              <a:rPr lang="de-DE" sz="3200" b="1" dirty="0" err="1" smtClean="0">
                <a:latin typeface="Arial" charset="0"/>
              </a:rPr>
              <a:t>acc</a:t>
            </a:r>
            <a:r>
              <a:rPr lang="de-DE" sz="3200" b="1" dirty="0" smtClean="0">
                <a:latin typeface="Arial" charset="0"/>
              </a:rPr>
              <a:t> </a:t>
            </a:r>
            <a:r>
              <a:rPr lang="de-DE" sz="3200" b="1" dirty="0" err="1" smtClean="0">
                <a:latin typeface="Arial" charset="0"/>
              </a:rPr>
              <a:t>distributions</a:t>
            </a:r>
            <a:r>
              <a:rPr lang="de-DE" sz="3200" b="1" dirty="0" smtClean="0">
                <a:latin typeface="Arial" charset="0"/>
              </a:rPr>
              <a:t>, high and extra high</a:t>
            </a:r>
            <a:endParaRPr lang="en-GB" sz="3200" b="1" dirty="0" smtClean="0">
              <a:latin typeface="Arial" charset="0"/>
            </a:endParaRPr>
          </a:p>
        </p:txBody>
      </p:sp>
      <p:sp>
        <p:nvSpPr>
          <p:cNvPr id="16387"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16388"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C241FCB8-5FA4-4D47-89B4-4F255CDAAAD9}" type="slidenum">
              <a:rPr lang="en-GB" sz="1400">
                <a:latin typeface="Arial" charset="0"/>
              </a:rPr>
              <a:pPr eaLnBrk="1" hangingPunct="1">
                <a:spcBef>
                  <a:spcPct val="50000"/>
                </a:spcBef>
              </a:pPr>
              <a:t>16</a:t>
            </a:fld>
            <a:endParaRPr lang="en-GB" sz="1400">
              <a:latin typeface="Arial" charset="0"/>
            </a:endParaRPr>
          </a:p>
        </p:txBody>
      </p:sp>
      <p:sp>
        <p:nvSpPr>
          <p:cNvPr id="16389"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6391"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9" name="Text Box 9"/>
          <p:cNvSpPr txBox="1">
            <a:spLocks noChangeArrowheads="1"/>
          </p:cNvSpPr>
          <p:nvPr/>
        </p:nvSpPr>
        <p:spPr bwMode="auto">
          <a:xfrm>
            <a:off x="5940425" y="6503988"/>
            <a:ext cx="1439863" cy="30797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algn="ctr" eaLnBrk="1" hangingPunct="1">
              <a:spcBef>
                <a:spcPct val="50000"/>
              </a:spcBef>
            </a:pPr>
            <a:r>
              <a:rPr lang="de-DE" sz="1400" dirty="0" err="1">
                <a:latin typeface="Arial" charset="0"/>
              </a:rPr>
              <a:t>Figure</a:t>
            </a:r>
            <a:r>
              <a:rPr lang="de-DE" sz="1400" dirty="0">
                <a:latin typeface="Arial" charset="0"/>
              </a:rPr>
              <a:t> </a:t>
            </a:r>
            <a:r>
              <a:rPr lang="de-DE" sz="1400" dirty="0" smtClean="0">
                <a:latin typeface="Arial" charset="0"/>
              </a:rPr>
              <a:t>10</a:t>
            </a:r>
            <a:endParaRPr lang="de-DE" sz="1400" dirty="0">
              <a:latin typeface="Arial" charset="0"/>
            </a:endParaRPr>
          </a:p>
        </p:txBody>
      </p:sp>
    </p:spTree>
    <p:extLst>
      <p:ext uri="{BB962C8B-B14F-4D97-AF65-F5344CB8AC3E}">
        <p14:creationId xmlns:p14="http://schemas.microsoft.com/office/powerpoint/2010/main" xmlns="" val="6122960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179388" y="203200"/>
            <a:ext cx="7705725" cy="762000"/>
          </a:xfrm>
        </p:spPr>
        <p:txBody>
          <a:bodyPr/>
          <a:lstStyle/>
          <a:p>
            <a:pPr eaLnBrk="1" hangingPunct="1"/>
            <a:r>
              <a:rPr lang="de-DE" sz="3200" b="1" dirty="0" smtClean="0">
                <a:latin typeface="Arial" charset="0"/>
              </a:rPr>
              <a:t>Further </a:t>
            </a:r>
            <a:r>
              <a:rPr lang="de-DE" sz="3200" b="1" dirty="0" err="1" smtClean="0">
                <a:latin typeface="Arial" charset="0"/>
              </a:rPr>
              <a:t>analysis</a:t>
            </a:r>
            <a:endParaRPr lang="en-GB" sz="3200" b="1" dirty="0" smtClean="0">
              <a:latin typeface="Arial" charset="0"/>
            </a:endParaRPr>
          </a:p>
        </p:txBody>
      </p:sp>
      <p:sp>
        <p:nvSpPr>
          <p:cNvPr id="16388"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C241FCB8-5FA4-4D47-89B4-4F255CDAAAD9}" type="slidenum">
              <a:rPr lang="en-GB" sz="1400">
                <a:latin typeface="Arial" charset="0"/>
              </a:rPr>
              <a:pPr eaLnBrk="1" hangingPunct="1">
                <a:spcBef>
                  <a:spcPct val="50000"/>
                </a:spcBef>
              </a:pPr>
              <a:t>17</a:t>
            </a:fld>
            <a:endParaRPr lang="en-GB" sz="1400">
              <a:latin typeface="Arial" charset="0"/>
            </a:endParaRPr>
          </a:p>
        </p:txBody>
      </p:sp>
      <p:sp>
        <p:nvSpPr>
          <p:cNvPr id="16389"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95591" name="Rectangle 7"/>
          <p:cNvSpPr>
            <a:spLocks noChangeArrowheads="1"/>
          </p:cNvSpPr>
          <p:nvPr/>
        </p:nvSpPr>
        <p:spPr bwMode="auto">
          <a:xfrm>
            <a:off x="323528" y="1216025"/>
            <a:ext cx="8382322" cy="51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55600" indent="-355600">
              <a:spcBef>
                <a:spcPct val="20000"/>
              </a:spcBef>
              <a:spcAft>
                <a:spcPct val="20000"/>
              </a:spcAft>
              <a:buFontTx/>
              <a:buChar char="•"/>
            </a:pPr>
            <a:r>
              <a:rPr lang="en-GB" sz="2100" b="1" dirty="0" smtClean="0">
                <a:solidFill>
                  <a:srgbClr val="000099"/>
                </a:solidFill>
                <a:latin typeface="Arial" charset="0"/>
              </a:rPr>
              <a:t>In order </a:t>
            </a:r>
            <a:r>
              <a:rPr lang="en-GB" sz="2100" b="1" dirty="0">
                <a:solidFill>
                  <a:srgbClr val="000099"/>
                </a:solidFill>
                <a:latin typeface="Arial" charset="0"/>
              </a:rPr>
              <a:t>to </a:t>
            </a:r>
            <a:r>
              <a:rPr lang="en-GB" sz="2100" b="1" dirty="0" smtClean="0">
                <a:solidFill>
                  <a:srgbClr val="000099"/>
                </a:solidFill>
                <a:latin typeface="Arial" charset="0"/>
              </a:rPr>
              <a:t>further check these observations additional analysis work was performed by developing regional cycles for the EU and the US. The key parameters of these cycles are tabled in Annex A.</a:t>
            </a:r>
          </a:p>
          <a:p>
            <a:pPr marL="355600" indent="-355600">
              <a:spcBef>
                <a:spcPct val="20000"/>
              </a:spcBef>
              <a:spcAft>
                <a:spcPct val="20000"/>
              </a:spcAft>
              <a:buFontTx/>
              <a:buChar char="•"/>
            </a:pPr>
            <a:r>
              <a:rPr lang="en-GB" sz="2100" b="1" dirty="0" smtClean="0">
                <a:solidFill>
                  <a:srgbClr val="000099"/>
                </a:solidFill>
                <a:latin typeface="Arial" charset="0"/>
              </a:rPr>
              <a:t>Figures 11 to 14 show the results for the positive acceleration sections and the different speed parts.</a:t>
            </a:r>
          </a:p>
          <a:p>
            <a:pPr marL="355600" indent="-355600">
              <a:spcBef>
                <a:spcPct val="20000"/>
              </a:spcBef>
              <a:spcAft>
                <a:spcPct val="20000"/>
              </a:spcAft>
              <a:buFontTx/>
              <a:buChar char="•"/>
            </a:pPr>
            <a:r>
              <a:rPr lang="en-GB" sz="2100" b="1" dirty="0" smtClean="0">
                <a:solidFill>
                  <a:srgbClr val="000099"/>
                </a:solidFill>
                <a:latin typeface="Arial" charset="0"/>
              </a:rPr>
              <a:t>First of all it needs to be mentioned that the distributions for the unified WLTP database and the EU regional database are pretty close together, while the distributions of the regional US database show higher dynamics for the low and medium speed parts and less pronounced for the high speed part. The distributions for the extra high speed parts are almost identical.</a:t>
            </a:r>
          </a:p>
          <a:p>
            <a:pPr marL="355600" indent="-355600">
              <a:spcBef>
                <a:spcPct val="20000"/>
              </a:spcBef>
              <a:spcAft>
                <a:spcPct val="20000"/>
              </a:spcAft>
              <a:buFontTx/>
              <a:buChar char="•"/>
            </a:pPr>
            <a:r>
              <a:rPr lang="en-GB" sz="2100" b="1" dirty="0" smtClean="0">
                <a:solidFill>
                  <a:srgbClr val="000099"/>
                </a:solidFill>
                <a:latin typeface="Arial" charset="0"/>
              </a:rPr>
              <a:t>The corresponding distributions for the candidate cycles show different trends.</a:t>
            </a:r>
            <a:endParaRPr lang="en-GB" sz="2100" b="1" dirty="0">
              <a:solidFill>
                <a:srgbClr val="000099"/>
              </a:solidFill>
              <a:latin typeface="Arial" charset="0"/>
            </a:endParaRPr>
          </a:p>
          <a:p>
            <a:pPr marL="355600" indent="-355600">
              <a:spcBef>
                <a:spcPct val="20000"/>
              </a:spcBef>
              <a:spcAft>
                <a:spcPct val="20000"/>
              </a:spcAft>
              <a:buFontTx/>
              <a:buChar char="•"/>
            </a:pPr>
            <a:endParaRPr lang="en-GB" sz="2100" b="1" dirty="0" smtClean="0">
              <a:solidFill>
                <a:srgbClr val="000099"/>
              </a:solidFill>
              <a:latin typeface="Arial" charset="0"/>
            </a:endParaRPr>
          </a:p>
        </p:txBody>
      </p:sp>
      <p:sp>
        <p:nvSpPr>
          <p:cNvPr id="16391"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16392"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Tree>
    <p:extLst>
      <p:ext uri="{BB962C8B-B14F-4D97-AF65-F5344CB8AC3E}">
        <p14:creationId xmlns:p14="http://schemas.microsoft.com/office/powerpoint/2010/main" xmlns="" val="268184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Effect transition="in" filter="blinds(horizontal)">
                                      <p:cBhvr>
                                        <p:cTn id="7" dur="500"/>
                                        <p:tgtEl>
                                          <p:spTgt spid="1955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95591">
                                            <p:txEl>
                                              <p:pRg st="1" end="1"/>
                                            </p:txEl>
                                          </p:spTgt>
                                        </p:tgtEl>
                                        <p:attrNameLst>
                                          <p:attrName>style.visibility</p:attrName>
                                        </p:attrNameLst>
                                      </p:cBhvr>
                                      <p:to>
                                        <p:strVal val="visible"/>
                                      </p:to>
                                    </p:set>
                                    <p:animEffect transition="in" filter="blinds(horizontal)">
                                      <p:cBhvr>
                                        <p:cTn id="12" dur="500"/>
                                        <p:tgtEl>
                                          <p:spTgt spid="1955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95591">
                                            <p:txEl>
                                              <p:pRg st="2" end="2"/>
                                            </p:txEl>
                                          </p:spTgt>
                                        </p:tgtEl>
                                        <p:attrNameLst>
                                          <p:attrName>style.visibility</p:attrName>
                                        </p:attrNameLst>
                                      </p:cBhvr>
                                      <p:to>
                                        <p:strVal val="visible"/>
                                      </p:to>
                                    </p:set>
                                    <p:animEffect transition="in" filter="blinds(horizontal)">
                                      <p:cBhvr>
                                        <p:cTn id="17" dur="500"/>
                                        <p:tgtEl>
                                          <p:spTgt spid="19559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95591">
                                            <p:txEl>
                                              <p:pRg st="3" end="3"/>
                                            </p:txEl>
                                          </p:spTgt>
                                        </p:tgtEl>
                                        <p:attrNameLst>
                                          <p:attrName>style.visibility</p:attrName>
                                        </p:attrNameLst>
                                      </p:cBhvr>
                                      <p:to>
                                        <p:strVal val="visible"/>
                                      </p:to>
                                    </p:set>
                                    <p:animEffect transition="in" filter="blinds(horizontal)">
                                      <p:cBhvr>
                                        <p:cTn id="22" dur="500"/>
                                        <p:tgtEl>
                                          <p:spTgt spid="1955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2"/>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39117" y="1208019"/>
            <a:ext cx="8500083" cy="549724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6386" name="Rectangle 2"/>
          <p:cNvSpPr>
            <a:spLocks noGrp="1" noChangeArrowheads="1"/>
          </p:cNvSpPr>
          <p:nvPr>
            <p:ph type="title" idx="4294967295"/>
          </p:nvPr>
        </p:nvSpPr>
        <p:spPr>
          <a:xfrm>
            <a:off x="179388" y="203200"/>
            <a:ext cx="7705725" cy="762000"/>
          </a:xfrm>
        </p:spPr>
        <p:txBody>
          <a:bodyPr/>
          <a:lstStyle/>
          <a:p>
            <a:pPr eaLnBrk="1" hangingPunct="1"/>
            <a:r>
              <a:rPr lang="de-DE" sz="3200" b="1" dirty="0" err="1" smtClean="0">
                <a:latin typeface="Arial" charset="0"/>
              </a:rPr>
              <a:t>Comparison</a:t>
            </a:r>
            <a:r>
              <a:rPr lang="de-DE" sz="3200" b="1" dirty="0" smtClean="0">
                <a:latin typeface="Arial" charset="0"/>
              </a:rPr>
              <a:t> </a:t>
            </a:r>
            <a:r>
              <a:rPr lang="de-DE" sz="3200" b="1" dirty="0" err="1" smtClean="0">
                <a:latin typeface="Arial" charset="0"/>
              </a:rPr>
              <a:t>between</a:t>
            </a:r>
            <a:r>
              <a:rPr lang="de-DE" sz="3200" b="1" dirty="0" smtClean="0">
                <a:latin typeface="Arial" charset="0"/>
              </a:rPr>
              <a:t> </a:t>
            </a:r>
            <a:r>
              <a:rPr lang="de-DE" sz="3200" b="1" dirty="0" err="1" smtClean="0">
                <a:latin typeface="Arial" charset="0"/>
              </a:rPr>
              <a:t>regions</a:t>
            </a:r>
            <a:r>
              <a:rPr lang="de-DE" sz="3200" b="1" dirty="0" smtClean="0">
                <a:latin typeface="Arial" charset="0"/>
              </a:rPr>
              <a:t>, </a:t>
            </a:r>
            <a:r>
              <a:rPr lang="de-DE" sz="3200" b="1" dirty="0" err="1" smtClean="0">
                <a:latin typeface="Arial" charset="0"/>
              </a:rPr>
              <a:t>low</a:t>
            </a:r>
            <a:endParaRPr lang="en-GB" sz="3200" b="1" dirty="0" smtClean="0">
              <a:latin typeface="Arial" charset="0"/>
            </a:endParaRPr>
          </a:p>
        </p:txBody>
      </p:sp>
      <p:sp>
        <p:nvSpPr>
          <p:cNvPr id="16387"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16388"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C241FCB8-5FA4-4D47-89B4-4F255CDAAAD9}" type="slidenum">
              <a:rPr lang="en-GB" sz="1400">
                <a:latin typeface="Arial" charset="0"/>
              </a:rPr>
              <a:pPr eaLnBrk="1" hangingPunct="1">
                <a:spcBef>
                  <a:spcPct val="50000"/>
                </a:spcBef>
              </a:pPr>
              <a:t>18</a:t>
            </a:fld>
            <a:endParaRPr lang="en-GB" sz="1400">
              <a:latin typeface="Arial" charset="0"/>
            </a:endParaRPr>
          </a:p>
        </p:txBody>
      </p:sp>
      <p:sp>
        <p:nvSpPr>
          <p:cNvPr id="16389"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6391"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9" name="Text Box 9"/>
          <p:cNvSpPr txBox="1">
            <a:spLocks noChangeArrowheads="1"/>
          </p:cNvSpPr>
          <p:nvPr/>
        </p:nvSpPr>
        <p:spPr bwMode="auto">
          <a:xfrm>
            <a:off x="5940425" y="6503988"/>
            <a:ext cx="1439863" cy="30797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algn="ctr" eaLnBrk="1" hangingPunct="1">
              <a:spcBef>
                <a:spcPct val="50000"/>
              </a:spcBef>
            </a:pPr>
            <a:r>
              <a:rPr lang="de-DE" sz="1400" dirty="0" err="1">
                <a:latin typeface="Arial" charset="0"/>
              </a:rPr>
              <a:t>Figure</a:t>
            </a:r>
            <a:r>
              <a:rPr lang="de-DE" sz="1400" dirty="0">
                <a:latin typeface="Arial" charset="0"/>
              </a:rPr>
              <a:t> </a:t>
            </a:r>
            <a:r>
              <a:rPr lang="de-DE" sz="1400" dirty="0" smtClean="0">
                <a:latin typeface="Arial" charset="0"/>
              </a:rPr>
              <a:t>11</a:t>
            </a:r>
            <a:endParaRPr lang="de-DE" sz="1400" dirty="0">
              <a:latin typeface="Arial" charset="0"/>
            </a:endParaRPr>
          </a:p>
        </p:txBody>
      </p:sp>
    </p:spTree>
    <p:extLst>
      <p:ext uri="{BB962C8B-B14F-4D97-AF65-F5344CB8AC3E}">
        <p14:creationId xmlns:p14="http://schemas.microsoft.com/office/powerpoint/2010/main" xmlns="" val="77415863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93043" y="1212013"/>
            <a:ext cx="8546157" cy="552704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6386" name="Rectangle 2"/>
          <p:cNvSpPr>
            <a:spLocks noGrp="1" noChangeArrowheads="1"/>
          </p:cNvSpPr>
          <p:nvPr>
            <p:ph type="title" idx="4294967295"/>
          </p:nvPr>
        </p:nvSpPr>
        <p:spPr>
          <a:xfrm>
            <a:off x="179388" y="203200"/>
            <a:ext cx="7705725" cy="762000"/>
          </a:xfrm>
        </p:spPr>
        <p:txBody>
          <a:bodyPr/>
          <a:lstStyle/>
          <a:p>
            <a:pPr eaLnBrk="1" hangingPunct="1"/>
            <a:r>
              <a:rPr lang="de-DE" sz="3200" b="1" dirty="0" err="1" smtClean="0">
                <a:latin typeface="Arial" charset="0"/>
              </a:rPr>
              <a:t>Comparison</a:t>
            </a:r>
            <a:r>
              <a:rPr lang="de-DE" sz="3200" b="1" dirty="0" smtClean="0">
                <a:latin typeface="Arial" charset="0"/>
              </a:rPr>
              <a:t> </a:t>
            </a:r>
            <a:r>
              <a:rPr lang="de-DE" sz="3200" b="1" dirty="0" err="1" smtClean="0">
                <a:latin typeface="Arial" charset="0"/>
              </a:rPr>
              <a:t>between</a:t>
            </a:r>
            <a:r>
              <a:rPr lang="de-DE" sz="3200" b="1" dirty="0" smtClean="0">
                <a:latin typeface="Arial" charset="0"/>
              </a:rPr>
              <a:t> </a:t>
            </a:r>
            <a:r>
              <a:rPr lang="de-DE" sz="3200" b="1" dirty="0" err="1" smtClean="0">
                <a:latin typeface="Arial" charset="0"/>
              </a:rPr>
              <a:t>regions</a:t>
            </a:r>
            <a:r>
              <a:rPr lang="de-DE" sz="3200" b="1" dirty="0" smtClean="0">
                <a:latin typeface="Arial" charset="0"/>
              </a:rPr>
              <a:t>, medium</a:t>
            </a:r>
            <a:endParaRPr lang="en-GB" sz="3200" b="1" dirty="0" smtClean="0">
              <a:latin typeface="Arial" charset="0"/>
            </a:endParaRPr>
          </a:p>
        </p:txBody>
      </p:sp>
      <p:sp>
        <p:nvSpPr>
          <p:cNvPr id="16387"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16388"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C241FCB8-5FA4-4D47-89B4-4F255CDAAAD9}" type="slidenum">
              <a:rPr lang="en-GB" sz="1400">
                <a:latin typeface="Arial" charset="0"/>
              </a:rPr>
              <a:pPr eaLnBrk="1" hangingPunct="1">
                <a:spcBef>
                  <a:spcPct val="50000"/>
                </a:spcBef>
              </a:pPr>
              <a:t>19</a:t>
            </a:fld>
            <a:endParaRPr lang="en-GB" sz="1400">
              <a:latin typeface="Arial" charset="0"/>
            </a:endParaRPr>
          </a:p>
        </p:txBody>
      </p:sp>
      <p:sp>
        <p:nvSpPr>
          <p:cNvPr id="16389"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6391"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9" name="Text Box 9"/>
          <p:cNvSpPr txBox="1">
            <a:spLocks noChangeArrowheads="1"/>
          </p:cNvSpPr>
          <p:nvPr/>
        </p:nvSpPr>
        <p:spPr bwMode="auto">
          <a:xfrm>
            <a:off x="5940425" y="6503988"/>
            <a:ext cx="1439863" cy="30797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algn="ctr" eaLnBrk="1" hangingPunct="1">
              <a:spcBef>
                <a:spcPct val="50000"/>
              </a:spcBef>
            </a:pPr>
            <a:r>
              <a:rPr lang="de-DE" sz="1400" dirty="0" err="1">
                <a:latin typeface="Arial" charset="0"/>
              </a:rPr>
              <a:t>Figure</a:t>
            </a:r>
            <a:r>
              <a:rPr lang="de-DE" sz="1400" dirty="0">
                <a:latin typeface="Arial" charset="0"/>
              </a:rPr>
              <a:t> </a:t>
            </a:r>
            <a:r>
              <a:rPr lang="de-DE" sz="1400" dirty="0" smtClean="0">
                <a:latin typeface="Arial" charset="0"/>
              </a:rPr>
              <a:t>12</a:t>
            </a:r>
            <a:endParaRPr lang="de-DE" sz="1400" dirty="0">
              <a:latin typeface="Arial" charset="0"/>
            </a:endParaRPr>
          </a:p>
        </p:txBody>
      </p:sp>
    </p:spTree>
    <p:extLst>
      <p:ext uri="{BB962C8B-B14F-4D97-AF65-F5344CB8AC3E}">
        <p14:creationId xmlns:p14="http://schemas.microsoft.com/office/powerpoint/2010/main" xmlns="" val="26089835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179388" y="203200"/>
            <a:ext cx="7705725" cy="762000"/>
          </a:xfrm>
        </p:spPr>
        <p:txBody>
          <a:bodyPr/>
          <a:lstStyle/>
          <a:p>
            <a:pPr eaLnBrk="1" hangingPunct="1"/>
            <a:r>
              <a:rPr lang="de-DE" sz="3200" b="1" dirty="0" err="1" smtClean="0">
                <a:latin typeface="Arial" charset="0"/>
              </a:rPr>
              <a:t>Overview</a:t>
            </a:r>
            <a:endParaRPr lang="en-GB" sz="3200" b="1" dirty="0" smtClean="0">
              <a:latin typeface="Arial" charset="0"/>
            </a:endParaRPr>
          </a:p>
        </p:txBody>
      </p:sp>
      <p:sp>
        <p:nvSpPr>
          <p:cNvPr id="16388"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C241FCB8-5FA4-4D47-89B4-4F255CDAAAD9}" type="slidenum">
              <a:rPr lang="en-GB" sz="1400">
                <a:latin typeface="Arial" charset="0"/>
              </a:rPr>
              <a:pPr eaLnBrk="1" hangingPunct="1">
                <a:spcBef>
                  <a:spcPct val="50000"/>
                </a:spcBef>
              </a:pPr>
              <a:t>2</a:t>
            </a:fld>
            <a:endParaRPr lang="en-GB" sz="1400">
              <a:latin typeface="Arial" charset="0"/>
            </a:endParaRPr>
          </a:p>
        </p:txBody>
      </p:sp>
      <p:sp>
        <p:nvSpPr>
          <p:cNvPr id="16389"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95591" name="Rectangle 7"/>
          <p:cNvSpPr>
            <a:spLocks noChangeArrowheads="1"/>
          </p:cNvSpPr>
          <p:nvPr/>
        </p:nvSpPr>
        <p:spPr bwMode="auto">
          <a:xfrm>
            <a:off x="395288" y="1203767"/>
            <a:ext cx="8353425" cy="51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55600" indent="-355600">
              <a:spcBef>
                <a:spcPct val="20000"/>
              </a:spcBef>
              <a:spcAft>
                <a:spcPct val="20000"/>
              </a:spcAft>
              <a:buFontTx/>
              <a:buChar char="•"/>
            </a:pPr>
            <a:r>
              <a:rPr lang="en-GB" sz="2100" b="1" dirty="0" smtClean="0">
                <a:solidFill>
                  <a:srgbClr val="000099"/>
                </a:solidFill>
                <a:latin typeface="Arial" charset="0"/>
              </a:rPr>
              <a:t>The comparison includes the following aspects</a:t>
            </a:r>
          </a:p>
          <a:p>
            <a:pPr marL="812800" lvl="1" indent="-355600">
              <a:spcBef>
                <a:spcPct val="20000"/>
              </a:spcBef>
              <a:spcAft>
                <a:spcPct val="20000"/>
              </a:spcAft>
              <a:buFontTx/>
              <a:buChar char="•"/>
            </a:pPr>
            <a:r>
              <a:rPr lang="en-GB" sz="2100" b="1" dirty="0" smtClean="0">
                <a:solidFill>
                  <a:srgbClr val="000099"/>
                </a:solidFill>
                <a:latin typeface="Arial" charset="0"/>
              </a:rPr>
              <a:t>Different acceleration classification systems (km/h/s versus m/s²),</a:t>
            </a:r>
          </a:p>
          <a:p>
            <a:pPr marL="812800" lvl="1" indent="-355600">
              <a:spcBef>
                <a:spcPct val="20000"/>
              </a:spcBef>
              <a:spcAft>
                <a:spcPct val="20000"/>
              </a:spcAft>
              <a:buFontTx/>
              <a:buChar char="•"/>
            </a:pPr>
            <a:r>
              <a:rPr lang="en-GB" sz="2100" b="1" dirty="0" smtClean="0">
                <a:solidFill>
                  <a:srgbClr val="000099"/>
                </a:solidFill>
                <a:latin typeface="Arial" charset="0"/>
              </a:rPr>
              <a:t>Consideration of idling phases,</a:t>
            </a:r>
          </a:p>
          <a:p>
            <a:pPr marL="812800" lvl="1" indent="-355600">
              <a:spcBef>
                <a:spcPct val="20000"/>
              </a:spcBef>
              <a:spcAft>
                <a:spcPct val="20000"/>
              </a:spcAft>
              <a:buFontTx/>
              <a:buChar char="•"/>
            </a:pPr>
            <a:r>
              <a:rPr lang="en-GB" sz="2100" b="1" dirty="0" smtClean="0">
                <a:solidFill>
                  <a:srgbClr val="000099"/>
                </a:solidFill>
                <a:latin typeface="Arial" charset="0"/>
              </a:rPr>
              <a:t>Consideration of negative accelerations,</a:t>
            </a:r>
          </a:p>
          <a:p>
            <a:pPr marL="812800" lvl="1" indent="-355600">
              <a:spcBef>
                <a:spcPct val="20000"/>
              </a:spcBef>
              <a:spcAft>
                <a:spcPct val="20000"/>
              </a:spcAft>
              <a:buFontTx/>
              <a:buChar char="•"/>
            </a:pPr>
            <a:r>
              <a:rPr lang="en-GB" sz="2100" b="1" dirty="0" smtClean="0">
                <a:solidFill>
                  <a:srgbClr val="000099"/>
                </a:solidFill>
                <a:latin typeface="Arial" charset="0"/>
              </a:rPr>
              <a:t>Discussion of database for extra high speed part,</a:t>
            </a:r>
          </a:p>
          <a:p>
            <a:pPr marL="355600" indent="-355600">
              <a:spcBef>
                <a:spcPct val="20000"/>
              </a:spcBef>
              <a:spcAft>
                <a:spcPct val="20000"/>
              </a:spcAft>
              <a:buFontTx/>
              <a:buChar char="•"/>
            </a:pPr>
            <a:r>
              <a:rPr lang="en-GB" sz="2100" b="1" dirty="0" smtClean="0">
                <a:solidFill>
                  <a:srgbClr val="000099"/>
                </a:solidFill>
                <a:latin typeface="Arial" charset="0"/>
              </a:rPr>
              <a:t>Further discussion point</a:t>
            </a:r>
            <a:endParaRPr lang="en-GB" sz="2100" b="1" dirty="0">
              <a:solidFill>
                <a:srgbClr val="000099"/>
              </a:solidFill>
              <a:latin typeface="Arial" charset="0"/>
            </a:endParaRPr>
          </a:p>
          <a:p>
            <a:pPr marL="812800" lvl="1" indent="-355600">
              <a:spcBef>
                <a:spcPct val="20000"/>
              </a:spcBef>
              <a:spcAft>
                <a:spcPct val="20000"/>
              </a:spcAft>
              <a:buFontTx/>
              <a:buChar char="•"/>
            </a:pPr>
            <a:r>
              <a:rPr lang="en-GB" sz="2100" b="1" dirty="0" smtClean="0">
                <a:solidFill>
                  <a:srgbClr val="000099"/>
                </a:solidFill>
                <a:latin typeface="Arial" charset="0"/>
              </a:rPr>
              <a:t>Selection approach for short trips,</a:t>
            </a:r>
          </a:p>
          <a:p>
            <a:pPr marL="355600" indent="-355600">
              <a:spcBef>
                <a:spcPct val="20000"/>
              </a:spcBef>
              <a:spcAft>
                <a:spcPct val="20000"/>
              </a:spcAft>
              <a:buFontTx/>
              <a:buChar char="•"/>
            </a:pPr>
            <a:r>
              <a:rPr lang="en-GB" sz="2100" b="1" dirty="0" smtClean="0">
                <a:solidFill>
                  <a:srgbClr val="000099"/>
                </a:solidFill>
                <a:latin typeface="Arial" charset="0"/>
              </a:rPr>
              <a:t>The following figures show the comparison of acceleration distributions of the unified WLTP database and WLTC rev2 for the different speed parts. The distributions of the unified WLTP database were delivered by JARI, they contain also the idling phases.</a:t>
            </a:r>
          </a:p>
          <a:p>
            <a:pPr marL="812800" lvl="1" indent="-355600">
              <a:spcBef>
                <a:spcPct val="20000"/>
              </a:spcBef>
              <a:spcAft>
                <a:spcPct val="20000"/>
              </a:spcAft>
              <a:buFontTx/>
              <a:buChar char="•"/>
            </a:pPr>
            <a:endParaRPr lang="en-GB" sz="2100" b="1" dirty="0" smtClean="0">
              <a:solidFill>
                <a:srgbClr val="000099"/>
              </a:solidFill>
              <a:latin typeface="Arial" charset="0"/>
            </a:endParaRPr>
          </a:p>
        </p:txBody>
      </p:sp>
      <p:sp>
        <p:nvSpPr>
          <p:cNvPr id="16391"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16392"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Tree>
    <p:extLst>
      <p:ext uri="{BB962C8B-B14F-4D97-AF65-F5344CB8AC3E}">
        <p14:creationId xmlns:p14="http://schemas.microsoft.com/office/powerpoint/2010/main" xmlns="" val="3918592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Effect transition="in" filter="blinds(horizontal)">
                                      <p:cBhvr>
                                        <p:cTn id="7" dur="500"/>
                                        <p:tgtEl>
                                          <p:spTgt spid="1955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95591">
                                            <p:txEl>
                                              <p:pRg st="1" end="1"/>
                                            </p:txEl>
                                          </p:spTgt>
                                        </p:tgtEl>
                                        <p:attrNameLst>
                                          <p:attrName>style.visibility</p:attrName>
                                        </p:attrNameLst>
                                      </p:cBhvr>
                                      <p:to>
                                        <p:strVal val="visible"/>
                                      </p:to>
                                    </p:set>
                                    <p:animEffect transition="in" filter="blinds(horizontal)">
                                      <p:cBhvr>
                                        <p:cTn id="12" dur="500"/>
                                        <p:tgtEl>
                                          <p:spTgt spid="1955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95591">
                                            <p:txEl>
                                              <p:pRg st="2" end="2"/>
                                            </p:txEl>
                                          </p:spTgt>
                                        </p:tgtEl>
                                        <p:attrNameLst>
                                          <p:attrName>style.visibility</p:attrName>
                                        </p:attrNameLst>
                                      </p:cBhvr>
                                      <p:to>
                                        <p:strVal val="visible"/>
                                      </p:to>
                                    </p:set>
                                    <p:animEffect transition="in" filter="blinds(horizontal)">
                                      <p:cBhvr>
                                        <p:cTn id="17" dur="500"/>
                                        <p:tgtEl>
                                          <p:spTgt spid="19559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95591">
                                            <p:txEl>
                                              <p:pRg st="3" end="3"/>
                                            </p:txEl>
                                          </p:spTgt>
                                        </p:tgtEl>
                                        <p:attrNameLst>
                                          <p:attrName>style.visibility</p:attrName>
                                        </p:attrNameLst>
                                      </p:cBhvr>
                                      <p:to>
                                        <p:strVal val="visible"/>
                                      </p:to>
                                    </p:set>
                                    <p:animEffect transition="in" filter="blinds(horizontal)">
                                      <p:cBhvr>
                                        <p:cTn id="22" dur="500"/>
                                        <p:tgtEl>
                                          <p:spTgt spid="19559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95591">
                                            <p:txEl>
                                              <p:pRg st="4" end="4"/>
                                            </p:txEl>
                                          </p:spTgt>
                                        </p:tgtEl>
                                        <p:attrNameLst>
                                          <p:attrName>style.visibility</p:attrName>
                                        </p:attrNameLst>
                                      </p:cBhvr>
                                      <p:to>
                                        <p:strVal val="visible"/>
                                      </p:to>
                                    </p:set>
                                    <p:animEffect transition="in" filter="blinds(horizontal)">
                                      <p:cBhvr>
                                        <p:cTn id="27" dur="500"/>
                                        <p:tgtEl>
                                          <p:spTgt spid="19559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95591">
                                            <p:txEl>
                                              <p:pRg st="5" end="5"/>
                                            </p:txEl>
                                          </p:spTgt>
                                        </p:tgtEl>
                                        <p:attrNameLst>
                                          <p:attrName>style.visibility</p:attrName>
                                        </p:attrNameLst>
                                      </p:cBhvr>
                                      <p:to>
                                        <p:strVal val="visible"/>
                                      </p:to>
                                    </p:set>
                                    <p:animEffect transition="in" filter="blinds(horizontal)">
                                      <p:cBhvr>
                                        <p:cTn id="32" dur="500"/>
                                        <p:tgtEl>
                                          <p:spTgt spid="195591">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95591">
                                            <p:txEl>
                                              <p:pRg st="6" end="6"/>
                                            </p:txEl>
                                          </p:spTgt>
                                        </p:tgtEl>
                                        <p:attrNameLst>
                                          <p:attrName>style.visibility</p:attrName>
                                        </p:attrNameLst>
                                      </p:cBhvr>
                                      <p:to>
                                        <p:strVal val="visible"/>
                                      </p:to>
                                    </p:set>
                                    <p:animEffect transition="in" filter="blinds(horizontal)">
                                      <p:cBhvr>
                                        <p:cTn id="37" dur="500"/>
                                        <p:tgtEl>
                                          <p:spTgt spid="195591">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195591">
                                            <p:txEl>
                                              <p:pRg st="7" end="7"/>
                                            </p:txEl>
                                          </p:spTgt>
                                        </p:tgtEl>
                                        <p:attrNameLst>
                                          <p:attrName>style.visibility</p:attrName>
                                        </p:attrNameLst>
                                      </p:cBhvr>
                                      <p:to>
                                        <p:strVal val="visible"/>
                                      </p:to>
                                    </p:set>
                                    <p:animEffect transition="in" filter="blinds(horizontal)">
                                      <p:cBhvr>
                                        <p:cTn id="42" dur="500"/>
                                        <p:tgtEl>
                                          <p:spTgt spid="19559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2"/>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03113" y="1191784"/>
            <a:ext cx="8536087" cy="55205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6386" name="Rectangle 2"/>
          <p:cNvSpPr>
            <a:spLocks noGrp="1" noChangeArrowheads="1"/>
          </p:cNvSpPr>
          <p:nvPr>
            <p:ph type="title" idx="4294967295"/>
          </p:nvPr>
        </p:nvSpPr>
        <p:spPr>
          <a:xfrm>
            <a:off x="179388" y="203200"/>
            <a:ext cx="7705725" cy="762000"/>
          </a:xfrm>
        </p:spPr>
        <p:txBody>
          <a:bodyPr/>
          <a:lstStyle/>
          <a:p>
            <a:pPr eaLnBrk="1" hangingPunct="1"/>
            <a:r>
              <a:rPr lang="de-DE" sz="3200" b="1" dirty="0" err="1" smtClean="0">
                <a:latin typeface="Arial" charset="0"/>
              </a:rPr>
              <a:t>Comparison</a:t>
            </a:r>
            <a:r>
              <a:rPr lang="de-DE" sz="3200" b="1" dirty="0" smtClean="0">
                <a:latin typeface="Arial" charset="0"/>
              </a:rPr>
              <a:t> </a:t>
            </a:r>
            <a:r>
              <a:rPr lang="de-DE" sz="3200" b="1" dirty="0" err="1" smtClean="0">
                <a:latin typeface="Arial" charset="0"/>
              </a:rPr>
              <a:t>between</a:t>
            </a:r>
            <a:r>
              <a:rPr lang="de-DE" sz="3200" b="1" dirty="0" smtClean="0">
                <a:latin typeface="Arial" charset="0"/>
              </a:rPr>
              <a:t> </a:t>
            </a:r>
            <a:r>
              <a:rPr lang="de-DE" sz="3200" b="1" dirty="0" err="1" smtClean="0">
                <a:latin typeface="Arial" charset="0"/>
              </a:rPr>
              <a:t>regions</a:t>
            </a:r>
            <a:r>
              <a:rPr lang="de-DE" sz="3200" b="1" dirty="0" smtClean="0">
                <a:latin typeface="Arial" charset="0"/>
              </a:rPr>
              <a:t>, high</a:t>
            </a:r>
            <a:endParaRPr lang="en-GB" sz="3200" b="1" dirty="0" smtClean="0">
              <a:latin typeface="Arial" charset="0"/>
            </a:endParaRPr>
          </a:p>
        </p:txBody>
      </p:sp>
      <p:sp>
        <p:nvSpPr>
          <p:cNvPr id="16387"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16388"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C241FCB8-5FA4-4D47-89B4-4F255CDAAAD9}" type="slidenum">
              <a:rPr lang="en-GB" sz="1400">
                <a:latin typeface="Arial" charset="0"/>
              </a:rPr>
              <a:pPr eaLnBrk="1" hangingPunct="1">
                <a:spcBef>
                  <a:spcPct val="50000"/>
                </a:spcBef>
              </a:pPr>
              <a:t>20</a:t>
            </a:fld>
            <a:endParaRPr lang="en-GB" sz="1400">
              <a:latin typeface="Arial" charset="0"/>
            </a:endParaRPr>
          </a:p>
        </p:txBody>
      </p:sp>
      <p:sp>
        <p:nvSpPr>
          <p:cNvPr id="16389"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6391"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9" name="Text Box 9"/>
          <p:cNvSpPr txBox="1">
            <a:spLocks noChangeArrowheads="1"/>
          </p:cNvSpPr>
          <p:nvPr/>
        </p:nvSpPr>
        <p:spPr bwMode="auto">
          <a:xfrm>
            <a:off x="5940425" y="6503988"/>
            <a:ext cx="1439863" cy="30797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algn="ctr" eaLnBrk="1" hangingPunct="1">
              <a:spcBef>
                <a:spcPct val="50000"/>
              </a:spcBef>
            </a:pPr>
            <a:r>
              <a:rPr lang="de-DE" sz="1400" dirty="0" err="1">
                <a:latin typeface="Arial" charset="0"/>
              </a:rPr>
              <a:t>Figure</a:t>
            </a:r>
            <a:r>
              <a:rPr lang="de-DE" sz="1400" dirty="0">
                <a:latin typeface="Arial" charset="0"/>
              </a:rPr>
              <a:t> </a:t>
            </a:r>
            <a:r>
              <a:rPr lang="de-DE" sz="1400" dirty="0" smtClean="0">
                <a:latin typeface="Arial" charset="0"/>
              </a:rPr>
              <a:t>13</a:t>
            </a:r>
            <a:endParaRPr lang="de-DE" sz="1400" dirty="0">
              <a:latin typeface="Arial" charset="0"/>
            </a:endParaRPr>
          </a:p>
        </p:txBody>
      </p:sp>
    </p:spTree>
    <p:extLst>
      <p:ext uri="{BB962C8B-B14F-4D97-AF65-F5344CB8AC3E}">
        <p14:creationId xmlns:p14="http://schemas.microsoft.com/office/powerpoint/2010/main" xmlns="" val="10740201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78418" y="1177506"/>
            <a:ext cx="8474149" cy="548046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6386" name="Rectangle 2"/>
          <p:cNvSpPr>
            <a:spLocks noGrp="1" noChangeArrowheads="1"/>
          </p:cNvSpPr>
          <p:nvPr>
            <p:ph type="title" idx="4294967295"/>
          </p:nvPr>
        </p:nvSpPr>
        <p:spPr>
          <a:xfrm>
            <a:off x="179388" y="203200"/>
            <a:ext cx="7705725" cy="762000"/>
          </a:xfrm>
        </p:spPr>
        <p:txBody>
          <a:bodyPr/>
          <a:lstStyle/>
          <a:p>
            <a:pPr eaLnBrk="1" hangingPunct="1"/>
            <a:r>
              <a:rPr lang="de-DE" sz="3200" b="1" dirty="0" err="1" smtClean="0">
                <a:latin typeface="Arial" charset="0"/>
              </a:rPr>
              <a:t>Comparison</a:t>
            </a:r>
            <a:r>
              <a:rPr lang="de-DE" sz="3200" b="1" dirty="0" smtClean="0">
                <a:latin typeface="Arial" charset="0"/>
              </a:rPr>
              <a:t> </a:t>
            </a:r>
            <a:r>
              <a:rPr lang="de-DE" sz="3200" b="1" dirty="0" err="1" smtClean="0">
                <a:latin typeface="Arial" charset="0"/>
              </a:rPr>
              <a:t>between</a:t>
            </a:r>
            <a:r>
              <a:rPr lang="de-DE" sz="3200" b="1" dirty="0" smtClean="0">
                <a:latin typeface="Arial" charset="0"/>
              </a:rPr>
              <a:t> </a:t>
            </a:r>
            <a:r>
              <a:rPr lang="de-DE" sz="3200" b="1" dirty="0" err="1" smtClean="0">
                <a:latin typeface="Arial" charset="0"/>
              </a:rPr>
              <a:t>regions</a:t>
            </a:r>
            <a:r>
              <a:rPr lang="de-DE" sz="3200" b="1" dirty="0" smtClean="0">
                <a:latin typeface="Arial" charset="0"/>
              </a:rPr>
              <a:t>, extra high</a:t>
            </a:r>
            <a:endParaRPr lang="en-GB" sz="3200" b="1" dirty="0" smtClean="0">
              <a:latin typeface="Arial" charset="0"/>
            </a:endParaRPr>
          </a:p>
        </p:txBody>
      </p:sp>
      <p:sp>
        <p:nvSpPr>
          <p:cNvPr id="16387"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16388"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C241FCB8-5FA4-4D47-89B4-4F255CDAAAD9}" type="slidenum">
              <a:rPr lang="en-GB" sz="1400">
                <a:latin typeface="Arial" charset="0"/>
              </a:rPr>
              <a:pPr eaLnBrk="1" hangingPunct="1">
                <a:spcBef>
                  <a:spcPct val="50000"/>
                </a:spcBef>
              </a:pPr>
              <a:t>21</a:t>
            </a:fld>
            <a:endParaRPr lang="en-GB" sz="1400">
              <a:latin typeface="Arial" charset="0"/>
            </a:endParaRPr>
          </a:p>
        </p:txBody>
      </p:sp>
      <p:sp>
        <p:nvSpPr>
          <p:cNvPr id="16391"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9" name="Text Box 9"/>
          <p:cNvSpPr txBox="1">
            <a:spLocks noChangeArrowheads="1"/>
          </p:cNvSpPr>
          <p:nvPr/>
        </p:nvSpPr>
        <p:spPr bwMode="auto">
          <a:xfrm>
            <a:off x="5940425" y="6503988"/>
            <a:ext cx="1439863" cy="30797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algn="ctr" eaLnBrk="1" hangingPunct="1">
              <a:spcBef>
                <a:spcPct val="50000"/>
              </a:spcBef>
            </a:pPr>
            <a:r>
              <a:rPr lang="de-DE" sz="1400" dirty="0" err="1">
                <a:latin typeface="Arial" charset="0"/>
              </a:rPr>
              <a:t>Figure</a:t>
            </a:r>
            <a:r>
              <a:rPr lang="de-DE" sz="1400" dirty="0">
                <a:latin typeface="Arial" charset="0"/>
              </a:rPr>
              <a:t> </a:t>
            </a:r>
            <a:r>
              <a:rPr lang="de-DE" sz="1400" dirty="0" smtClean="0">
                <a:latin typeface="Arial" charset="0"/>
              </a:rPr>
              <a:t>14</a:t>
            </a:r>
            <a:endParaRPr lang="de-DE" sz="1400" dirty="0">
              <a:latin typeface="Arial" charset="0"/>
            </a:endParaRPr>
          </a:p>
        </p:txBody>
      </p:sp>
    </p:spTree>
    <p:extLst>
      <p:ext uri="{BB962C8B-B14F-4D97-AF65-F5344CB8AC3E}">
        <p14:creationId xmlns:p14="http://schemas.microsoft.com/office/powerpoint/2010/main" xmlns="" val="102511888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179388" y="203200"/>
            <a:ext cx="7705725" cy="762000"/>
          </a:xfrm>
        </p:spPr>
        <p:txBody>
          <a:bodyPr/>
          <a:lstStyle/>
          <a:p>
            <a:pPr eaLnBrk="1" hangingPunct="1"/>
            <a:r>
              <a:rPr lang="de-DE" sz="3200" b="1" dirty="0" err="1" smtClean="0">
                <a:latin typeface="Arial" charset="0"/>
              </a:rPr>
              <a:t>Observations</a:t>
            </a:r>
            <a:r>
              <a:rPr lang="de-DE" sz="3200" b="1" dirty="0" smtClean="0">
                <a:latin typeface="Arial" charset="0"/>
              </a:rPr>
              <a:t>, </a:t>
            </a:r>
            <a:r>
              <a:rPr lang="de-DE" sz="3200" b="1" dirty="0" err="1" smtClean="0">
                <a:latin typeface="Arial" charset="0"/>
              </a:rPr>
              <a:t>remarks</a:t>
            </a:r>
            <a:r>
              <a:rPr lang="de-DE" sz="3200" b="1" dirty="0" smtClean="0">
                <a:latin typeface="Arial" charset="0"/>
              </a:rPr>
              <a:t>, </a:t>
            </a:r>
            <a:r>
              <a:rPr lang="de-DE" sz="3200" b="1" dirty="0" err="1" smtClean="0">
                <a:latin typeface="Arial" charset="0"/>
              </a:rPr>
              <a:t>questions</a:t>
            </a:r>
            <a:endParaRPr lang="en-GB" sz="3200" b="1" dirty="0" smtClean="0">
              <a:latin typeface="Arial" charset="0"/>
            </a:endParaRPr>
          </a:p>
        </p:txBody>
      </p:sp>
      <p:sp>
        <p:nvSpPr>
          <p:cNvPr id="16387"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16388"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C241FCB8-5FA4-4D47-89B4-4F255CDAAAD9}" type="slidenum">
              <a:rPr lang="en-GB" sz="1400">
                <a:latin typeface="Arial" charset="0"/>
              </a:rPr>
              <a:pPr eaLnBrk="1" hangingPunct="1">
                <a:spcBef>
                  <a:spcPct val="50000"/>
                </a:spcBef>
              </a:pPr>
              <a:t>22</a:t>
            </a:fld>
            <a:endParaRPr lang="en-GB" sz="1400">
              <a:latin typeface="Arial" charset="0"/>
            </a:endParaRPr>
          </a:p>
        </p:txBody>
      </p:sp>
      <p:sp>
        <p:nvSpPr>
          <p:cNvPr id="16389"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95591" name="Rectangle 7"/>
          <p:cNvSpPr>
            <a:spLocks noChangeArrowheads="1"/>
          </p:cNvSpPr>
          <p:nvPr/>
        </p:nvSpPr>
        <p:spPr bwMode="auto">
          <a:xfrm>
            <a:off x="395288" y="1124744"/>
            <a:ext cx="8353425" cy="51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55600" indent="-355600">
              <a:spcBef>
                <a:spcPct val="20000"/>
              </a:spcBef>
              <a:spcAft>
                <a:spcPct val="20000"/>
              </a:spcAft>
              <a:buFontTx/>
              <a:buChar char="•"/>
            </a:pPr>
            <a:r>
              <a:rPr lang="en-GB" sz="2100" b="1" dirty="0" smtClean="0">
                <a:solidFill>
                  <a:srgbClr val="000099"/>
                </a:solidFill>
                <a:latin typeface="Arial" charset="0"/>
              </a:rPr>
              <a:t>In case of the low speed part the WLTC rev2 is less dynamic, the regional candidates are more dynamic compared to the database distributions.</a:t>
            </a:r>
          </a:p>
          <a:p>
            <a:pPr marL="355600" indent="-355600">
              <a:spcBef>
                <a:spcPct val="20000"/>
              </a:spcBef>
              <a:spcAft>
                <a:spcPct val="20000"/>
              </a:spcAft>
              <a:buFontTx/>
              <a:buChar char="•"/>
            </a:pPr>
            <a:r>
              <a:rPr lang="en-GB" sz="2100" b="1" dirty="0" smtClean="0">
                <a:solidFill>
                  <a:srgbClr val="000099"/>
                </a:solidFill>
                <a:latin typeface="Arial" charset="0"/>
              </a:rPr>
              <a:t>The results for the medium speed part show a different picture: WLTC rev2 once again less dynamic, EU regional in the lower acceleration area more dynamic, in the higher acceleration area good coincidence, US regional with an overall very good fit to the database.</a:t>
            </a:r>
          </a:p>
          <a:p>
            <a:pPr marL="355600" indent="-355600">
              <a:spcBef>
                <a:spcPct val="20000"/>
              </a:spcBef>
              <a:spcAft>
                <a:spcPct val="20000"/>
              </a:spcAft>
              <a:buFontTx/>
              <a:buChar char="•"/>
            </a:pPr>
            <a:r>
              <a:rPr lang="en-GB" sz="2100" b="1" dirty="0" smtClean="0">
                <a:solidFill>
                  <a:srgbClr val="000099"/>
                </a:solidFill>
                <a:latin typeface="Arial" charset="0"/>
              </a:rPr>
              <a:t>High speed part: WLTC rev2 and EU regional </a:t>
            </a:r>
            <a:r>
              <a:rPr lang="en-GB" sz="2100" b="1" dirty="0">
                <a:solidFill>
                  <a:srgbClr val="000099"/>
                </a:solidFill>
                <a:latin typeface="Arial" charset="0"/>
              </a:rPr>
              <a:t>in the lower acceleration area more dynamic, in the higher acceleration area good </a:t>
            </a:r>
            <a:r>
              <a:rPr lang="en-GB" sz="2100" b="1" dirty="0" smtClean="0">
                <a:solidFill>
                  <a:srgbClr val="000099"/>
                </a:solidFill>
                <a:latin typeface="Arial" charset="0"/>
              </a:rPr>
              <a:t>coincidence, US regional less dynamic than the database.</a:t>
            </a:r>
          </a:p>
          <a:p>
            <a:pPr marL="355600" indent="-355600">
              <a:spcBef>
                <a:spcPct val="20000"/>
              </a:spcBef>
              <a:spcAft>
                <a:spcPct val="20000"/>
              </a:spcAft>
              <a:buFontTx/>
              <a:buChar char="•"/>
            </a:pPr>
            <a:r>
              <a:rPr lang="en-GB" sz="2100" b="1" dirty="0" smtClean="0">
                <a:solidFill>
                  <a:srgbClr val="000099"/>
                </a:solidFill>
                <a:latin typeface="Arial" charset="0"/>
              </a:rPr>
              <a:t>Extra high speed part: WLTC rev2 more dynamic in the middle, EU regional more dynamic and the US regional with a good fit to the corresponding database.</a:t>
            </a:r>
          </a:p>
        </p:txBody>
      </p:sp>
      <p:sp>
        <p:nvSpPr>
          <p:cNvPr id="16391"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16392"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Tree>
    <p:extLst>
      <p:ext uri="{BB962C8B-B14F-4D97-AF65-F5344CB8AC3E}">
        <p14:creationId xmlns:p14="http://schemas.microsoft.com/office/powerpoint/2010/main" xmlns="" val="1586823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Effect transition="in" filter="blinds(horizontal)">
                                      <p:cBhvr>
                                        <p:cTn id="7" dur="500"/>
                                        <p:tgtEl>
                                          <p:spTgt spid="1955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95591">
                                            <p:txEl>
                                              <p:pRg st="1" end="1"/>
                                            </p:txEl>
                                          </p:spTgt>
                                        </p:tgtEl>
                                        <p:attrNameLst>
                                          <p:attrName>style.visibility</p:attrName>
                                        </p:attrNameLst>
                                      </p:cBhvr>
                                      <p:to>
                                        <p:strVal val="visible"/>
                                      </p:to>
                                    </p:set>
                                    <p:animEffect transition="in" filter="blinds(horizontal)">
                                      <p:cBhvr>
                                        <p:cTn id="12" dur="500"/>
                                        <p:tgtEl>
                                          <p:spTgt spid="1955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95591">
                                            <p:txEl>
                                              <p:pRg st="2" end="2"/>
                                            </p:txEl>
                                          </p:spTgt>
                                        </p:tgtEl>
                                        <p:attrNameLst>
                                          <p:attrName>style.visibility</p:attrName>
                                        </p:attrNameLst>
                                      </p:cBhvr>
                                      <p:to>
                                        <p:strVal val="visible"/>
                                      </p:to>
                                    </p:set>
                                    <p:animEffect transition="in" filter="blinds(horizontal)">
                                      <p:cBhvr>
                                        <p:cTn id="17" dur="500"/>
                                        <p:tgtEl>
                                          <p:spTgt spid="19559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95591">
                                            <p:txEl>
                                              <p:pRg st="3" end="3"/>
                                            </p:txEl>
                                          </p:spTgt>
                                        </p:tgtEl>
                                        <p:attrNameLst>
                                          <p:attrName>style.visibility</p:attrName>
                                        </p:attrNameLst>
                                      </p:cBhvr>
                                      <p:to>
                                        <p:strVal val="visible"/>
                                      </p:to>
                                    </p:set>
                                    <p:animEffect transition="in" filter="blinds(horizontal)">
                                      <p:cBhvr>
                                        <p:cTn id="22" dur="500"/>
                                        <p:tgtEl>
                                          <p:spTgt spid="1955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2"/>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179388" y="203200"/>
            <a:ext cx="7705725" cy="762000"/>
          </a:xfrm>
        </p:spPr>
        <p:txBody>
          <a:bodyPr/>
          <a:lstStyle/>
          <a:p>
            <a:pPr eaLnBrk="1" hangingPunct="1"/>
            <a:r>
              <a:rPr lang="de-DE" sz="3200" b="1" dirty="0" err="1" smtClean="0">
                <a:latin typeface="Arial" charset="0"/>
              </a:rPr>
              <a:t>Application</a:t>
            </a:r>
            <a:r>
              <a:rPr lang="de-DE" sz="3200" b="1" dirty="0" smtClean="0">
                <a:latin typeface="Arial" charset="0"/>
              </a:rPr>
              <a:t> of a </a:t>
            </a:r>
            <a:r>
              <a:rPr lang="de-DE" sz="3200" b="1" dirty="0" err="1" smtClean="0">
                <a:latin typeface="Arial" charset="0"/>
              </a:rPr>
              <a:t>modified</a:t>
            </a:r>
            <a:r>
              <a:rPr lang="de-DE" sz="3200" b="1" dirty="0" smtClean="0">
                <a:latin typeface="Arial" charset="0"/>
              </a:rPr>
              <a:t> </a:t>
            </a:r>
            <a:r>
              <a:rPr lang="de-DE" sz="3200" b="1" dirty="0" err="1" smtClean="0">
                <a:latin typeface="Arial" charset="0"/>
              </a:rPr>
              <a:t>approach</a:t>
            </a:r>
            <a:endParaRPr lang="en-GB" sz="3200" b="1" dirty="0" smtClean="0">
              <a:latin typeface="Arial" charset="0"/>
            </a:endParaRPr>
          </a:p>
        </p:txBody>
      </p:sp>
      <p:sp>
        <p:nvSpPr>
          <p:cNvPr id="16387"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16388"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C241FCB8-5FA4-4D47-89B4-4F255CDAAAD9}" type="slidenum">
              <a:rPr lang="en-GB" sz="1400">
                <a:latin typeface="Arial" charset="0"/>
              </a:rPr>
              <a:pPr eaLnBrk="1" hangingPunct="1">
                <a:spcBef>
                  <a:spcPct val="50000"/>
                </a:spcBef>
              </a:pPr>
              <a:t>23</a:t>
            </a:fld>
            <a:endParaRPr lang="en-GB" sz="1400">
              <a:latin typeface="Arial" charset="0"/>
            </a:endParaRPr>
          </a:p>
        </p:txBody>
      </p:sp>
      <p:sp>
        <p:nvSpPr>
          <p:cNvPr id="16389"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95591" name="Rectangle 7"/>
          <p:cNvSpPr>
            <a:spLocks noChangeArrowheads="1"/>
          </p:cNvSpPr>
          <p:nvPr/>
        </p:nvSpPr>
        <p:spPr bwMode="auto">
          <a:xfrm>
            <a:off x="395288" y="1124744"/>
            <a:ext cx="8353425" cy="51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55600" indent="-355600">
              <a:spcBef>
                <a:spcPct val="20000"/>
              </a:spcBef>
              <a:spcAft>
                <a:spcPct val="20000"/>
              </a:spcAft>
              <a:buFontTx/>
              <a:buChar char="•"/>
            </a:pPr>
            <a:r>
              <a:rPr lang="en-GB" sz="2100" b="1" dirty="0" smtClean="0">
                <a:solidFill>
                  <a:srgbClr val="000099"/>
                </a:solidFill>
                <a:latin typeface="Arial" charset="0"/>
              </a:rPr>
              <a:t>These results underline </a:t>
            </a:r>
            <a:r>
              <a:rPr lang="en-GB" sz="2100" b="1" dirty="0">
                <a:solidFill>
                  <a:srgbClr val="000099"/>
                </a:solidFill>
                <a:latin typeface="Arial" charset="0"/>
              </a:rPr>
              <a:t>the </a:t>
            </a:r>
            <a:r>
              <a:rPr lang="en-GB" sz="2100" b="1" dirty="0" smtClean="0">
                <a:solidFill>
                  <a:srgbClr val="000099"/>
                </a:solidFill>
                <a:latin typeface="Arial" charset="0"/>
              </a:rPr>
              <a:t>need for an alternative development approach.</a:t>
            </a:r>
          </a:p>
          <a:p>
            <a:pPr marL="355600" indent="-355600">
              <a:spcBef>
                <a:spcPct val="20000"/>
              </a:spcBef>
              <a:spcAft>
                <a:spcPct val="20000"/>
              </a:spcAft>
              <a:buFontTx/>
              <a:buChar char="•"/>
            </a:pPr>
            <a:r>
              <a:rPr lang="en-GB" sz="2100" b="1" dirty="0" smtClean="0">
                <a:solidFill>
                  <a:srgbClr val="000099"/>
                </a:solidFill>
                <a:latin typeface="Arial" charset="0"/>
              </a:rPr>
              <a:t>In a further step the cycle development approach was modified in that way that the v, a distributions were limited to positive accelerations only. An alternative cycle was then developed based on these distributions. </a:t>
            </a:r>
          </a:p>
          <a:p>
            <a:pPr marL="355600" indent="-355600">
              <a:spcBef>
                <a:spcPct val="20000"/>
              </a:spcBef>
              <a:spcAft>
                <a:spcPct val="20000"/>
              </a:spcAft>
              <a:buFontTx/>
              <a:buChar char="•"/>
            </a:pPr>
            <a:r>
              <a:rPr lang="en-GB" sz="2100" b="1" dirty="0" smtClean="0">
                <a:solidFill>
                  <a:srgbClr val="000099"/>
                </a:solidFill>
                <a:latin typeface="Arial" charset="0"/>
              </a:rPr>
              <a:t>Comparisons of the resulting acceleration distributions with the database distributions are shown in figures 15 to 18.</a:t>
            </a:r>
          </a:p>
          <a:p>
            <a:pPr marL="355600" indent="-355600">
              <a:spcBef>
                <a:spcPct val="20000"/>
              </a:spcBef>
              <a:spcAft>
                <a:spcPct val="20000"/>
              </a:spcAft>
              <a:buFontTx/>
              <a:buChar char="•"/>
            </a:pPr>
            <a:r>
              <a:rPr lang="en-GB" sz="2100" b="1" dirty="0" smtClean="0">
                <a:solidFill>
                  <a:srgbClr val="000099"/>
                </a:solidFill>
                <a:latin typeface="Arial" charset="0"/>
              </a:rPr>
              <a:t>In these figures two versions of the alternative cycle are shown: “original” and “modified”.</a:t>
            </a:r>
          </a:p>
          <a:p>
            <a:pPr marL="355600" indent="-355600">
              <a:spcBef>
                <a:spcPct val="20000"/>
              </a:spcBef>
              <a:spcAft>
                <a:spcPct val="20000"/>
              </a:spcAft>
              <a:buFontTx/>
              <a:buChar char="•"/>
            </a:pPr>
            <a:r>
              <a:rPr lang="en-GB" sz="2100" b="1" dirty="0" smtClean="0">
                <a:solidFill>
                  <a:srgbClr val="000099"/>
                </a:solidFill>
                <a:latin typeface="Arial" charset="0"/>
              </a:rPr>
              <a:t>“Modified” means, that the following modifications were applied to the original ST:</a:t>
            </a:r>
          </a:p>
          <a:p>
            <a:pPr marL="812800" lvl="1" indent="-355600">
              <a:spcBef>
                <a:spcPct val="20000"/>
              </a:spcBef>
              <a:spcAft>
                <a:spcPct val="20000"/>
              </a:spcAft>
              <a:buFont typeface="Wingdings" pitchFamily="2" charset="2"/>
              <a:buChar char="Ø"/>
            </a:pPr>
            <a:r>
              <a:rPr lang="en-GB" sz="2100" b="1" dirty="0" smtClean="0">
                <a:solidFill>
                  <a:srgbClr val="000099"/>
                </a:solidFill>
                <a:latin typeface="Arial" charset="0"/>
              </a:rPr>
              <a:t>No decelerations within a ST below 10 km/h,</a:t>
            </a:r>
          </a:p>
          <a:p>
            <a:pPr marL="812800" lvl="1" indent="-355600">
              <a:spcBef>
                <a:spcPct val="20000"/>
              </a:spcBef>
              <a:spcAft>
                <a:spcPct val="20000"/>
              </a:spcAft>
              <a:buFont typeface="Wingdings" pitchFamily="2" charset="2"/>
              <a:buChar char="Ø"/>
            </a:pPr>
            <a:r>
              <a:rPr lang="en-GB" sz="2100" b="1" dirty="0" smtClean="0">
                <a:solidFill>
                  <a:srgbClr val="000099"/>
                </a:solidFill>
                <a:latin typeface="Arial" charset="0"/>
              </a:rPr>
              <a:t>Accelerations were limited to +/- 2 m/s².</a:t>
            </a:r>
          </a:p>
          <a:p>
            <a:pPr marL="355600" indent="-355600">
              <a:spcBef>
                <a:spcPct val="20000"/>
              </a:spcBef>
              <a:spcAft>
                <a:spcPct val="20000"/>
              </a:spcAft>
              <a:buFontTx/>
              <a:buChar char="•"/>
            </a:pPr>
            <a:endParaRPr lang="en-GB" sz="2100" b="1" dirty="0" smtClean="0">
              <a:solidFill>
                <a:srgbClr val="000099"/>
              </a:solidFill>
              <a:latin typeface="Arial" charset="0"/>
            </a:endParaRPr>
          </a:p>
        </p:txBody>
      </p:sp>
      <p:sp>
        <p:nvSpPr>
          <p:cNvPr id="16391"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16392"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Tree>
    <p:extLst>
      <p:ext uri="{BB962C8B-B14F-4D97-AF65-F5344CB8AC3E}">
        <p14:creationId xmlns:p14="http://schemas.microsoft.com/office/powerpoint/2010/main" xmlns="" val="3904053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Effect transition="in" filter="blinds(horizontal)">
                                      <p:cBhvr>
                                        <p:cTn id="7" dur="500"/>
                                        <p:tgtEl>
                                          <p:spTgt spid="1955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95591">
                                            <p:txEl>
                                              <p:pRg st="1" end="1"/>
                                            </p:txEl>
                                          </p:spTgt>
                                        </p:tgtEl>
                                        <p:attrNameLst>
                                          <p:attrName>style.visibility</p:attrName>
                                        </p:attrNameLst>
                                      </p:cBhvr>
                                      <p:to>
                                        <p:strVal val="visible"/>
                                      </p:to>
                                    </p:set>
                                    <p:animEffect transition="in" filter="blinds(horizontal)">
                                      <p:cBhvr>
                                        <p:cTn id="12" dur="500"/>
                                        <p:tgtEl>
                                          <p:spTgt spid="1955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95591">
                                            <p:txEl>
                                              <p:pRg st="2" end="2"/>
                                            </p:txEl>
                                          </p:spTgt>
                                        </p:tgtEl>
                                        <p:attrNameLst>
                                          <p:attrName>style.visibility</p:attrName>
                                        </p:attrNameLst>
                                      </p:cBhvr>
                                      <p:to>
                                        <p:strVal val="visible"/>
                                      </p:to>
                                    </p:set>
                                    <p:animEffect transition="in" filter="blinds(horizontal)">
                                      <p:cBhvr>
                                        <p:cTn id="17" dur="500"/>
                                        <p:tgtEl>
                                          <p:spTgt spid="19559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95591">
                                            <p:txEl>
                                              <p:pRg st="3" end="3"/>
                                            </p:txEl>
                                          </p:spTgt>
                                        </p:tgtEl>
                                        <p:attrNameLst>
                                          <p:attrName>style.visibility</p:attrName>
                                        </p:attrNameLst>
                                      </p:cBhvr>
                                      <p:to>
                                        <p:strVal val="visible"/>
                                      </p:to>
                                    </p:set>
                                    <p:animEffect transition="in" filter="blinds(horizontal)">
                                      <p:cBhvr>
                                        <p:cTn id="22" dur="500"/>
                                        <p:tgtEl>
                                          <p:spTgt spid="19559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95591">
                                            <p:txEl>
                                              <p:pRg st="4" end="4"/>
                                            </p:txEl>
                                          </p:spTgt>
                                        </p:tgtEl>
                                        <p:attrNameLst>
                                          <p:attrName>style.visibility</p:attrName>
                                        </p:attrNameLst>
                                      </p:cBhvr>
                                      <p:to>
                                        <p:strVal val="visible"/>
                                      </p:to>
                                    </p:set>
                                    <p:animEffect transition="in" filter="blinds(horizontal)">
                                      <p:cBhvr>
                                        <p:cTn id="27" dur="500"/>
                                        <p:tgtEl>
                                          <p:spTgt spid="19559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95591">
                                            <p:txEl>
                                              <p:pRg st="5" end="5"/>
                                            </p:txEl>
                                          </p:spTgt>
                                        </p:tgtEl>
                                        <p:attrNameLst>
                                          <p:attrName>style.visibility</p:attrName>
                                        </p:attrNameLst>
                                      </p:cBhvr>
                                      <p:to>
                                        <p:strVal val="visible"/>
                                      </p:to>
                                    </p:set>
                                    <p:animEffect transition="in" filter="blinds(horizontal)">
                                      <p:cBhvr>
                                        <p:cTn id="32" dur="500"/>
                                        <p:tgtEl>
                                          <p:spTgt spid="195591">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95591">
                                            <p:txEl>
                                              <p:pRg st="6" end="6"/>
                                            </p:txEl>
                                          </p:spTgt>
                                        </p:tgtEl>
                                        <p:attrNameLst>
                                          <p:attrName>style.visibility</p:attrName>
                                        </p:attrNameLst>
                                      </p:cBhvr>
                                      <p:to>
                                        <p:strVal val="visible"/>
                                      </p:to>
                                    </p:set>
                                    <p:animEffect transition="in" filter="blinds(horizontal)">
                                      <p:cBhvr>
                                        <p:cTn id="37" dur="500"/>
                                        <p:tgtEl>
                                          <p:spTgt spid="19559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2"/>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93043" y="1178560"/>
            <a:ext cx="8546157" cy="552704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6386" name="Rectangle 2"/>
          <p:cNvSpPr>
            <a:spLocks noGrp="1" noChangeArrowheads="1"/>
          </p:cNvSpPr>
          <p:nvPr>
            <p:ph type="title" idx="4294967295"/>
          </p:nvPr>
        </p:nvSpPr>
        <p:spPr>
          <a:xfrm>
            <a:off x="179388" y="203200"/>
            <a:ext cx="7705725" cy="762000"/>
          </a:xfrm>
        </p:spPr>
        <p:txBody>
          <a:bodyPr/>
          <a:lstStyle/>
          <a:p>
            <a:pPr eaLnBrk="1" hangingPunct="1"/>
            <a:r>
              <a:rPr lang="de-DE" sz="3200" b="1" dirty="0" err="1" smtClean="0">
                <a:latin typeface="Arial" charset="0"/>
              </a:rPr>
              <a:t>Comparison</a:t>
            </a:r>
            <a:r>
              <a:rPr lang="de-DE" sz="3200" b="1" dirty="0" smtClean="0">
                <a:latin typeface="Arial" charset="0"/>
              </a:rPr>
              <a:t> for pos. </a:t>
            </a:r>
            <a:r>
              <a:rPr lang="de-DE" sz="3200" b="1" dirty="0" err="1" smtClean="0">
                <a:latin typeface="Arial" charset="0"/>
              </a:rPr>
              <a:t>acc</a:t>
            </a:r>
            <a:r>
              <a:rPr lang="de-DE" sz="3200" b="1" dirty="0" smtClean="0">
                <a:latin typeface="Arial" charset="0"/>
              </a:rPr>
              <a:t>, </a:t>
            </a:r>
            <a:r>
              <a:rPr lang="de-DE" sz="3200" b="1" dirty="0" err="1" smtClean="0">
                <a:latin typeface="Arial" charset="0"/>
              </a:rPr>
              <a:t>low</a:t>
            </a:r>
            <a:endParaRPr lang="en-GB" sz="3200" b="1" dirty="0" smtClean="0">
              <a:latin typeface="Arial" charset="0"/>
            </a:endParaRPr>
          </a:p>
        </p:txBody>
      </p:sp>
      <p:sp>
        <p:nvSpPr>
          <p:cNvPr id="16387"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16388"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C241FCB8-5FA4-4D47-89B4-4F255CDAAAD9}" type="slidenum">
              <a:rPr lang="en-GB" sz="1400">
                <a:latin typeface="Arial" charset="0"/>
              </a:rPr>
              <a:pPr eaLnBrk="1" hangingPunct="1">
                <a:spcBef>
                  <a:spcPct val="50000"/>
                </a:spcBef>
              </a:pPr>
              <a:t>24</a:t>
            </a:fld>
            <a:endParaRPr lang="en-GB" sz="1400">
              <a:latin typeface="Arial" charset="0"/>
            </a:endParaRPr>
          </a:p>
        </p:txBody>
      </p:sp>
      <p:sp>
        <p:nvSpPr>
          <p:cNvPr id="16391"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9" name="Text Box 9"/>
          <p:cNvSpPr txBox="1">
            <a:spLocks noChangeArrowheads="1"/>
          </p:cNvSpPr>
          <p:nvPr/>
        </p:nvSpPr>
        <p:spPr bwMode="auto">
          <a:xfrm>
            <a:off x="5940425" y="6503988"/>
            <a:ext cx="1439863" cy="30797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algn="ctr" eaLnBrk="1" hangingPunct="1">
              <a:spcBef>
                <a:spcPct val="50000"/>
              </a:spcBef>
            </a:pPr>
            <a:r>
              <a:rPr lang="de-DE" sz="1400" dirty="0" err="1">
                <a:latin typeface="Arial" charset="0"/>
              </a:rPr>
              <a:t>Figure</a:t>
            </a:r>
            <a:r>
              <a:rPr lang="de-DE" sz="1400" dirty="0">
                <a:latin typeface="Arial" charset="0"/>
              </a:rPr>
              <a:t> </a:t>
            </a:r>
            <a:r>
              <a:rPr lang="de-DE" sz="1400" dirty="0" smtClean="0">
                <a:latin typeface="Arial" charset="0"/>
              </a:rPr>
              <a:t>15</a:t>
            </a:r>
            <a:endParaRPr lang="de-DE" sz="1400" dirty="0">
              <a:latin typeface="Arial" charset="0"/>
            </a:endParaRPr>
          </a:p>
        </p:txBody>
      </p:sp>
    </p:spTree>
    <p:extLst>
      <p:ext uri="{BB962C8B-B14F-4D97-AF65-F5344CB8AC3E}">
        <p14:creationId xmlns:p14="http://schemas.microsoft.com/office/powerpoint/2010/main" xmlns="" val="28032979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95536" y="1156564"/>
            <a:ext cx="8618165" cy="557360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6386" name="Rectangle 2"/>
          <p:cNvSpPr>
            <a:spLocks noGrp="1" noChangeArrowheads="1"/>
          </p:cNvSpPr>
          <p:nvPr>
            <p:ph type="title" idx="4294967295"/>
          </p:nvPr>
        </p:nvSpPr>
        <p:spPr>
          <a:xfrm>
            <a:off x="179388" y="203200"/>
            <a:ext cx="7705725" cy="762000"/>
          </a:xfrm>
        </p:spPr>
        <p:txBody>
          <a:bodyPr/>
          <a:lstStyle/>
          <a:p>
            <a:pPr eaLnBrk="1" hangingPunct="1"/>
            <a:r>
              <a:rPr lang="de-DE" sz="3200" b="1" dirty="0" err="1" smtClean="0">
                <a:latin typeface="Arial" charset="0"/>
              </a:rPr>
              <a:t>Comparison</a:t>
            </a:r>
            <a:r>
              <a:rPr lang="de-DE" sz="3200" b="1" dirty="0" smtClean="0">
                <a:latin typeface="Arial" charset="0"/>
              </a:rPr>
              <a:t> for pos. </a:t>
            </a:r>
            <a:r>
              <a:rPr lang="de-DE" sz="3200" b="1" dirty="0" err="1" smtClean="0">
                <a:latin typeface="Arial" charset="0"/>
              </a:rPr>
              <a:t>acc</a:t>
            </a:r>
            <a:r>
              <a:rPr lang="de-DE" sz="3200" b="1" dirty="0" smtClean="0">
                <a:latin typeface="Arial" charset="0"/>
              </a:rPr>
              <a:t>, medium</a:t>
            </a:r>
            <a:endParaRPr lang="en-GB" sz="3200" b="1" dirty="0" smtClean="0">
              <a:latin typeface="Arial" charset="0"/>
            </a:endParaRPr>
          </a:p>
        </p:txBody>
      </p:sp>
      <p:sp>
        <p:nvSpPr>
          <p:cNvPr id="16387"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16388"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C241FCB8-5FA4-4D47-89B4-4F255CDAAAD9}" type="slidenum">
              <a:rPr lang="en-GB" sz="1400">
                <a:latin typeface="Arial" charset="0"/>
              </a:rPr>
              <a:pPr eaLnBrk="1" hangingPunct="1">
                <a:spcBef>
                  <a:spcPct val="50000"/>
                </a:spcBef>
              </a:pPr>
              <a:t>25</a:t>
            </a:fld>
            <a:endParaRPr lang="en-GB" sz="1400">
              <a:latin typeface="Arial" charset="0"/>
            </a:endParaRPr>
          </a:p>
        </p:txBody>
      </p:sp>
      <p:sp>
        <p:nvSpPr>
          <p:cNvPr id="16391"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9" name="Text Box 9"/>
          <p:cNvSpPr txBox="1">
            <a:spLocks noChangeArrowheads="1"/>
          </p:cNvSpPr>
          <p:nvPr/>
        </p:nvSpPr>
        <p:spPr bwMode="auto">
          <a:xfrm>
            <a:off x="5940425" y="6503988"/>
            <a:ext cx="1439863" cy="30797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algn="ctr" eaLnBrk="1" hangingPunct="1">
              <a:spcBef>
                <a:spcPct val="50000"/>
              </a:spcBef>
            </a:pPr>
            <a:r>
              <a:rPr lang="de-DE" sz="1400" dirty="0" err="1">
                <a:latin typeface="Arial" charset="0"/>
              </a:rPr>
              <a:t>Figure</a:t>
            </a:r>
            <a:r>
              <a:rPr lang="de-DE" sz="1400" dirty="0">
                <a:latin typeface="Arial" charset="0"/>
              </a:rPr>
              <a:t> </a:t>
            </a:r>
            <a:r>
              <a:rPr lang="de-DE" sz="1400" dirty="0" smtClean="0">
                <a:latin typeface="Arial" charset="0"/>
              </a:rPr>
              <a:t>16</a:t>
            </a:r>
            <a:endParaRPr lang="de-DE" sz="1400" dirty="0">
              <a:latin typeface="Arial" charset="0"/>
            </a:endParaRPr>
          </a:p>
        </p:txBody>
      </p:sp>
    </p:spTree>
    <p:extLst>
      <p:ext uri="{BB962C8B-B14F-4D97-AF65-F5344CB8AC3E}">
        <p14:creationId xmlns:p14="http://schemas.microsoft.com/office/powerpoint/2010/main" xmlns="" val="316108493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95536" y="1178560"/>
            <a:ext cx="8546157" cy="552704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6386" name="Rectangle 2"/>
          <p:cNvSpPr>
            <a:spLocks noGrp="1" noChangeArrowheads="1"/>
          </p:cNvSpPr>
          <p:nvPr>
            <p:ph type="title" idx="4294967295"/>
          </p:nvPr>
        </p:nvSpPr>
        <p:spPr>
          <a:xfrm>
            <a:off x="179388" y="203200"/>
            <a:ext cx="7705725" cy="762000"/>
          </a:xfrm>
        </p:spPr>
        <p:txBody>
          <a:bodyPr/>
          <a:lstStyle/>
          <a:p>
            <a:pPr eaLnBrk="1" hangingPunct="1"/>
            <a:r>
              <a:rPr lang="de-DE" sz="3200" b="1" dirty="0" err="1" smtClean="0">
                <a:latin typeface="Arial" charset="0"/>
              </a:rPr>
              <a:t>Comparison</a:t>
            </a:r>
            <a:r>
              <a:rPr lang="de-DE" sz="3200" b="1" dirty="0" smtClean="0">
                <a:latin typeface="Arial" charset="0"/>
              </a:rPr>
              <a:t> for pos. </a:t>
            </a:r>
            <a:r>
              <a:rPr lang="de-DE" sz="3200" b="1" dirty="0" err="1" smtClean="0">
                <a:latin typeface="Arial" charset="0"/>
              </a:rPr>
              <a:t>acc</a:t>
            </a:r>
            <a:r>
              <a:rPr lang="de-DE" sz="3200" b="1" dirty="0" smtClean="0">
                <a:latin typeface="Arial" charset="0"/>
              </a:rPr>
              <a:t>, high</a:t>
            </a:r>
            <a:endParaRPr lang="en-GB" sz="3200" b="1" dirty="0" smtClean="0">
              <a:latin typeface="Arial" charset="0"/>
            </a:endParaRPr>
          </a:p>
        </p:txBody>
      </p:sp>
      <p:sp>
        <p:nvSpPr>
          <p:cNvPr id="16387"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16388"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C241FCB8-5FA4-4D47-89B4-4F255CDAAAD9}" type="slidenum">
              <a:rPr lang="en-GB" sz="1400">
                <a:latin typeface="Arial" charset="0"/>
              </a:rPr>
              <a:pPr eaLnBrk="1" hangingPunct="1">
                <a:spcBef>
                  <a:spcPct val="50000"/>
                </a:spcBef>
              </a:pPr>
              <a:t>26</a:t>
            </a:fld>
            <a:endParaRPr lang="en-GB" sz="1400">
              <a:latin typeface="Arial" charset="0"/>
            </a:endParaRPr>
          </a:p>
        </p:txBody>
      </p:sp>
      <p:sp>
        <p:nvSpPr>
          <p:cNvPr id="16391"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9" name="Text Box 9"/>
          <p:cNvSpPr txBox="1">
            <a:spLocks noChangeArrowheads="1"/>
          </p:cNvSpPr>
          <p:nvPr/>
        </p:nvSpPr>
        <p:spPr bwMode="auto">
          <a:xfrm>
            <a:off x="5940425" y="6503988"/>
            <a:ext cx="1439863" cy="30797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algn="ctr" eaLnBrk="1" hangingPunct="1">
              <a:spcBef>
                <a:spcPct val="50000"/>
              </a:spcBef>
            </a:pPr>
            <a:r>
              <a:rPr lang="de-DE" sz="1400" dirty="0" err="1">
                <a:latin typeface="Arial" charset="0"/>
              </a:rPr>
              <a:t>Figure</a:t>
            </a:r>
            <a:r>
              <a:rPr lang="de-DE" sz="1400" dirty="0">
                <a:latin typeface="Arial" charset="0"/>
              </a:rPr>
              <a:t> </a:t>
            </a:r>
            <a:r>
              <a:rPr lang="de-DE" sz="1400" dirty="0" smtClean="0">
                <a:latin typeface="Arial" charset="0"/>
              </a:rPr>
              <a:t>17</a:t>
            </a:r>
            <a:endParaRPr lang="de-DE" sz="1400" dirty="0">
              <a:latin typeface="Arial" charset="0"/>
            </a:endParaRPr>
          </a:p>
        </p:txBody>
      </p:sp>
    </p:spTree>
    <p:extLst>
      <p:ext uri="{BB962C8B-B14F-4D97-AF65-F5344CB8AC3E}">
        <p14:creationId xmlns:p14="http://schemas.microsoft.com/office/powerpoint/2010/main" xmlns="" val="152438966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67544" y="1191297"/>
            <a:ext cx="8474149" cy="548047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6386" name="Rectangle 2"/>
          <p:cNvSpPr>
            <a:spLocks noGrp="1" noChangeArrowheads="1"/>
          </p:cNvSpPr>
          <p:nvPr>
            <p:ph type="title" idx="4294967295"/>
          </p:nvPr>
        </p:nvSpPr>
        <p:spPr>
          <a:xfrm>
            <a:off x="179388" y="203200"/>
            <a:ext cx="7705725" cy="762000"/>
          </a:xfrm>
        </p:spPr>
        <p:txBody>
          <a:bodyPr/>
          <a:lstStyle/>
          <a:p>
            <a:pPr eaLnBrk="1" hangingPunct="1"/>
            <a:r>
              <a:rPr lang="de-DE" sz="3200" b="1" dirty="0" err="1" smtClean="0">
                <a:latin typeface="Arial" charset="0"/>
              </a:rPr>
              <a:t>Comparison</a:t>
            </a:r>
            <a:r>
              <a:rPr lang="de-DE" sz="3200" b="1" dirty="0" smtClean="0">
                <a:latin typeface="Arial" charset="0"/>
              </a:rPr>
              <a:t> for pos. </a:t>
            </a:r>
            <a:r>
              <a:rPr lang="de-DE" sz="3200" b="1" dirty="0" err="1" smtClean="0">
                <a:latin typeface="Arial" charset="0"/>
              </a:rPr>
              <a:t>acc</a:t>
            </a:r>
            <a:r>
              <a:rPr lang="de-DE" sz="3200" b="1" dirty="0" smtClean="0">
                <a:latin typeface="Arial" charset="0"/>
              </a:rPr>
              <a:t>, extra high</a:t>
            </a:r>
            <a:endParaRPr lang="en-GB" sz="3200" b="1" dirty="0" smtClean="0">
              <a:latin typeface="Arial" charset="0"/>
            </a:endParaRPr>
          </a:p>
        </p:txBody>
      </p:sp>
      <p:sp>
        <p:nvSpPr>
          <p:cNvPr id="16387"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16388"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C241FCB8-5FA4-4D47-89B4-4F255CDAAAD9}" type="slidenum">
              <a:rPr lang="en-GB" sz="1400">
                <a:latin typeface="Arial" charset="0"/>
              </a:rPr>
              <a:pPr eaLnBrk="1" hangingPunct="1">
                <a:spcBef>
                  <a:spcPct val="50000"/>
                </a:spcBef>
              </a:pPr>
              <a:t>27</a:t>
            </a:fld>
            <a:endParaRPr lang="en-GB" sz="1400">
              <a:latin typeface="Arial" charset="0"/>
            </a:endParaRPr>
          </a:p>
        </p:txBody>
      </p:sp>
      <p:sp>
        <p:nvSpPr>
          <p:cNvPr id="16391"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9" name="Text Box 9"/>
          <p:cNvSpPr txBox="1">
            <a:spLocks noChangeArrowheads="1"/>
          </p:cNvSpPr>
          <p:nvPr/>
        </p:nvSpPr>
        <p:spPr bwMode="auto">
          <a:xfrm>
            <a:off x="5940425" y="6503988"/>
            <a:ext cx="1439863" cy="30797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algn="ctr" eaLnBrk="1" hangingPunct="1">
              <a:spcBef>
                <a:spcPct val="50000"/>
              </a:spcBef>
            </a:pPr>
            <a:r>
              <a:rPr lang="de-DE" sz="1400" dirty="0" err="1">
                <a:latin typeface="Arial" charset="0"/>
              </a:rPr>
              <a:t>Figure</a:t>
            </a:r>
            <a:r>
              <a:rPr lang="de-DE" sz="1400" dirty="0">
                <a:latin typeface="Arial" charset="0"/>
              </a:rPr>
              <a:t> </a:t>
            </a:r>
            <a:r>
              <a:rPr lang="de-DE" sz="1400" dirty="0" smtClean="0">
                <a:latin typeface="Arial" charset="0"/>
              </a:rPr>
              <a:t>18</a:t>
            </a:r>
            <a:endParaRPr lang="de-DE" sz="1400" dirty="0">
              <a:latin typeface="Arial" charset="0"/>
            </a:endParaRPr>
          </a:p>
        </p:txBody>
      </p:sp>
    </p:spTree>
    <p:extLst>
      <p:ext uri="{BB962C8B-B14F-4D97-AF65-F5344CB8AC3E}">
        <p14:creationId xmlns:p14="http://schemas.microsoft.com/office/powerpoint/2010/main" xmlns="" val="152156977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179388" y="203200"/>
            <a:ext cx="7705725" cy="762000"/>
          </a:xfrm>
        </p:spPr>
        <p:txBody>
          <a:bodyPr/>
          <a:lstStyle/>
          <a:p>
            <a:pPr eaLnBrk="1" hangingPunct="1"/>
            <a:r>
              <a:rPr lang="de-DE" sz="3200" b="1" dirty="0" err="1" smtClean="0">
                <a:latin typeface="Arial" charset="0"/>
              </a:rPr>
              <a:t>Application</a:t>
            </a:r>
            <a:r>
              <a:rPr lang="de-DE" sz="3200" b="1" dirty="0" smtClean="0">
                <a:latin typeface="Arial" charset="0"/>
              </a:rPr>
              <a:t> of a </a:t>
            </a:r>
            <a:r>
              <a:rPr lang="de-DE" sz="3200" b="1" dirty="0" err="1" smtClean="0">
                <a:latin typeface="Arial" charset="0"/>
              </a:rPr>
              <a:t>modified</a:t>
            </a:r>
            <a:r>
              <a:rPr lang="de-DE" sz="3200" b="1" dirty="0" smtClean="0">
                <a:latin typeface="Arial" charset="0"/>
              </a:rPr>
              <a:t> </a:t>
            </a:r>
            <a:r>
              <a:rPr lang="de-DE" sz="3200" b="1" dirty="0" err="1" smtClean="0">
                <a:latin typeface="Arial" charset="0"/>
              </a:rPr>
              <a:t>approach</a:t>
            </a:r>
            <a:endParaRPr lang="en-GB" sz="3200" b="1" dirty="0" smtClean="0">
              <a:latin typeface="Arial" charset="0"/>
            </a:endParaRPr>
          </a:p>
        </p:txBody>
      </p:sp>
      <p:sp>
        <p:nvSpPr>
          <p:cNvPr id="16387"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16388"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C241FCB8-5FA4-4D47-89B4-4F255CDAAAD9}" type="slidenum">
              <a:rPr lang="en-GB" sz="1400">
                <a:latin typeface="Arial" charset="0"/>
              </a:rPr>
              <a:pPr eaLnBrk="1" hangingPunct="1">
                <a:spcBef>
                  <a:spcPct val="50000"/>
                </a:spcBef>
              </a:pPr>
              <a:t>28</a:t>
            </a:fld>
            <a:endParaRPr lang="en-GB" sz="1400">
              <a:latin typeface="Arial" charset="0"/>
            </a:endParaRPr>
          </a:p>
        </p:txBody>
      </p:sp>
      <p:sp>
        <p:nvSpPr>
          <p:cNvPr id="16389"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95591" name="Rectangle 7"/>
          <p:cNvSpPr>
            <a:spLocks noChangeArrowheads="1"/>
          </p:cNvSpPr>
          <p:nvPr/>
        </p:nvSpPr>
        <p:spPr bwMode="auto">
          <a:xfrm>
            <a:off x="395288" y="1268760"/>
            <a:ext cx="8353425" cy="504075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55600" indent="-355600">
              <a:spcBef>
                <a:spcPct val="20000"/>
              </a:spcBef>
              <a:spcAft>
                <a:spcPct val="20000"/>
              </a:spcAft>
              <a:buFontTx/>
              <a:buChar char="•"/>
            </a:pPr>
            <a:r>
              <a:rPr lang="en-GB" sz="2100" b="1" dirty="0" smtClean="0">
                <a:solidFill>
                  <a:srgbClr val="000099"/>
                </a:solidFill>
                <a:latin typeface="Arial" charset="0"/>
              </a:rPr>
              <a:t>These modifications do not deteriorate the cycle dynamics but improve the driveability significantly.</a:t>
            </a:r>
          </a:p>
          <a:p>
            <a:pPr marL="355600" indent="-355600">
              <a:spcBef>
                <a:spcPct val="20000"/>
              </a:spcBef>
              <a:spcAft>
                <a:spcPct val="20000"/>
              </a:spcAft>
              <a:buFontTx/>
              <a:buChar char="•"/>
            </a:pPr>
            <a:r>
              <a:rPr lang="en-GB" sz="2100" b="1" dirty="0" smtClean="0">
                <a:solidFill>
                  <a:srgbClr val="000099"/>
                </a:solidFill>
                <a:latin typeface="Arial" charset="0"/>
              </a:rPr>
              <a:t>The acceleration distributions of the modified approach (consideration of only positive accelerations) for the low and medium parts fit significantly better to the database distributions than the WLTC rev2 distributions.</a:t>
            </a:r>
          </a:p>
          <a:p>
            <a:pPr marL="355600" indent="-355600">
              <a:spcBef>
                <a:spcPct val="20000"/>
              </a:spcBef>
              <a:spcAft>
                <a:spcPct val="20000"/>
              </a:spcAft>
              <a:buFontTx/>
              <a:buChar char="•"/>
            </a:pPr>
            <a:r>
              <a:rPr lang="en-GB" sz="2100" b="1" dirty="0" smtClean="0">
                <a:solidFill>
                  <a:srgbClr val="000099"/>
                </a:solidFill>
                <a:latin typeface="Arial" charset="0"/>
              </a:rPr>
              <a:t>For the high speed part the modified approach results in slightly higher dynamics than the WLTC rev2.</a:t>
            </a:r>
          </a:p>
          <a:p>
            <a:pPr marL="355600" indent="-355600">
              <a:spcBef>
                <a:spcPct val="20000"/>
              </a:spcBef>
              <a:spcAft>
                <a:spcPct val="20000"/>
              </a:spcAft>
              <a:buFontTx/>
              <a:buChar char="•"/>
            </a:pPr>
            <a:r>
              <a:rPr lang="en-GB" sz="2100" b="1" dirty="0">
                <a:solidFill>
                  <a:srgbClr val="000099"/>
                </a:solidFill>
                <a:latin typeface="Arial" charset="0"/>
              </a:rPr>
              <a:t>The acceleration </a:t>
            </a:r>
            <a:r>
              <a:rPr lang="en-GB" sz="2100" b="1" dirty="0" smtClean="0">
                <a:solidFill>
                  <a:srgbClr val="000099"/>
                </a:solidFill>
                <a:latin typeface="Arial" charset="0"/>
              </a:rPr>
              <a:t>distribution </a:t>
            </a:r>
            <a:r>
              <a:rPr lang="en-GB" sz="2100" b="1" dirty="0">
                <a:solidFill>
                  <a:srgbClr val="000099"/>
                </a:solidFill>
                <a:latin typeface="Arial" charset="0"/>
              </a:rPr>
              <a:t>of the modified </a:t>
            </a:r>
            <a:r>
              <a:rPr lang="en-GB" sz="2100" b="1" dirty="0" smtClean="0">
                <a:solidFill>
                  <a:srgbClr val="000099"/>
                </a:solidFill>
                <a:latin typeface="Arial" charset="0"/>
              </a:rPr>
              <a:t>approach are significantly more dynamic than the WLTC rev2 distribution and the corresponding database distribution. </a:t>
            </a:r>
          </a:p>
          <a:p>
            <a:pPr marL="355600" indent="-355600">
              <a:spcBef>
                <a:spcPct val="20000"/>
              </a:spcBef>
              <a:spcAft>
                <a:spcPct val="20000"/>
              </a:spcAft>
              <a:buFontTx/>
              <a:buChar char="•"/>
            </a:pPr>
            <a:r>
              <a:rPr lang="en-GB" sz="2100" b="1" dirty="0" smtClean="0">
                <a:solidFill>
                  <a:srgbClr val="000099"/>
                </a:solidFill>
                <a:latin typeface="Arial" charset="0"/>
              </a:rPr>
              <a:t>But as already stated in a previous presentation, alternative assessment criteria should be used for the extra high speed part, because - due to the time limitations – this part cannot cover the whole driving condition range of the database.</a:t>
            </a:r>
          </a:p>
        </p:txBody>
      </p:sp>
      <p:sp>
        <p:nvSpPr>
          <p:cNvPr id="16391"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16392"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Tree>
    <p:extLst>
      <p:ext uri="{BB962C8B-B14F-4D97-AF65-F5344CB8AC3E}">
        <p14:creationId xmlns:p14="http://schemas.microsoft.com/office/powerpoint/2010/main" xmlns="" val="291600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Effect transition="in" filter="blinds(horizontal)">
                                      <p:cBhvr>
                                        <p:cTn id="7" dur="500"/>
                                        <p:tgtEl>
                                          <p:spTgt spid="1955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95591">
                                            <p:txEl>
                                              <p:pRg st="1" end="1"/>
                                            </p:txEl>
                                          </p:spTgt>
                                        </p:tgtEl>
                                        <p:attrNameLst>
                                          <p:attrName>style.visibility</p:attrName>
                                        </p:attrNameLst>
                                      </p:cBhvr>
                                      <p:to>
                                        <p:strVal val="visible"/>
                                      </p:to>
                                    </p:set>
                                    <p:animEffect transition="in" filter="blinds(horizontal)">
                                      <p:cBhvr>
                                        <p:cTn id="12" dur="500"/>
                                        <p:tgtEl>
                                          <p:spTgt spid="1955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95591">
                                            <p:txEl>
                                              <p:pRg st="2" end="2"/>
                                            </p:txEl>
                                          </p:spTgt>
                                        </p:tgtEl>
                                        <p:attrNameLst>
                                          <p:attrName>style.visibility</p:attrName>
                                        </p:attrNameLst>
                                      </p:cBhvr>
                                      <p:to>
                                        <p:strVal val="visible"/>
                                      </p:to>
                                    </p:set>
                                    <p:animEffect transition="in" filter="blinds(horizontal)">
                                      <p:cBhvr>
                                        <p:cTn id="17" dur="500"/>
                                        <p:tgtEl>
                                          <p:spTgt spid="19559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95591">
                                            <p:txEl>
                                              <p:pRg st="3" end="3"/>
                                            </p:txEl>
                                          </p:spTgt>
                                        </p:tgtEl>
                                        <p:attrNameLst>
                                          <p:attrName>style.visibility</p:attrName>
                                        </p:attrNameLst>
                                      </p:cBhvr>
                                      <p:to>
                                        <p:strVal val="visible"/>
                                      </p:to>
                                    </p:set>
                                    <p:animEffect transition="in" filter="blinds(horizontal)">
                                      <p:cBhvr>
                                        <p:cTn id="22" dur="500"/>
                                        <p:tgtEl>
                                          <p:spTgt spid="19559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95591">
                                            <p:txEl>
                                              <p:pRg st="4" end="4"/>
                                            </p:txEl>
                                          </p:spTgt>
                                        </p:tgtEl>
                                        <p:attrNameLst>
                                          <p:attrName>style.visibility</p:attrName>
                                        </p:attrNameLst>
                                      </p:cBhvr>
                                      <p:to>
                                        <p:strVal val="visible"/>
                                      </p:to>
                                    </p:set>
                                    <p:animEffect transition="in" filter="blinds(horizontal)">
                                      <p:cBhvr>
                                        <p:cTn id="27" dur="500"/>
                                        <p:tgtEl>
                                          <p:spTgt spid="19559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2"/>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179388" y="203200"/>
            <a:ext cx="7705725" cy="762000"/>
          </a:xfrm>
        </p:spPr>
        <p:txBody>
          <a:bodyPr/>
          <a:lstStyle/>
          <a:p>
            <a:pPr eaLnBrk="1" hangingPunct="1"/>
            <a:r>
              <a:rPr lang="de-DE" sz="3200" b="1" dirty="0" err="1" smtClean="0">
                <a:latin typeface="Arial" charset="0"/>
              </a:rPr>
              <a:t>Conclusions</a:t>
            </a:r>
            <a:r>
              <a:rPr lang="de-DE" sz="3200" b="1" dirty="0" smtClean="0">
                <a:latin typeface="Arial" charset="0"/>
              </a:rPr>
              <a:t>, </a:t>
            </a:r>
            <a:r>
              <a:rPr lang="de-DE" sz="3200" b="1" dirty="0" err="1" smtClean="0">
                <a:latin typeface="Arial" charset="0"/>
              </a:rPr>
              <a:t>recommendations</a:t>
            </a:r>
            <a:endParaRPr lang="en-GB" sz="3200" b="1" dirty="0" smtClean="0">
              <a:latin typeface="Arial" charset="0"/>
            </a:endParaRPr>
          </a:p>
        </p:txBody>
      </p:sp>
      <p:sp>
        <p:nvSpPr>
          <p:cNvPr id="16387"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16388"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C241FCB8-5FA4-4D47-89B4-4F255CDAAAD9}" type="slidenum">
              <a:rPr lang="en-GB" sz="1400">
                <a:latin typeface="Arial" charset="0"/>
              </a:rPr>
              <a:pPr eaLnBrk="1" hangingPunct="1">
                <a:spcBef>
                  <a:spcPct val="50000"/>
                </a:spcBef>
              </a:pPr>
              <a:t>29</a:t>
            </a:fld>
            <a:endParaRPr lang="en-GB" sz="1400">
              <a:latin typeface="Arial" charset="0"/>
            </a:endParaRPr>
          </a:p>
        </p:txBody>
      </p:sp>
      <p:sp>
        <p:nvSpPr>
          <p:cNvPr id="16389"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95591" name="Rectangle 7"/>
          <p:cNvSpPr>
            <a:spLocks noChangeArrowheads="1"/>
          </p:cNvSpPr>
          <p:nvPr/>
        </p:nvSpPr>
        <p:spPr bwMode="auto">
          <a:xfrm>
            <a:off x="395288" y="1268760"/>
            <a:ext cx="8497192" cy="504075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55600" indent="-355600">
              <a:spcBef>
                <a:spcPct val="20000"/>
              </a:spcBef>
              <a:spcAft>
                <a:spcPct val="20000"/>
              </a:spcAft>
              <a:buFontTx/>
              <a:buChar char="•"/>
            </a:pPr>
            <a:r>
              <a:rPr lang="en-GB" sz="2100" b="1" dirty="0" smtClean="0">
                <a:solidFill>
                  <a:srgbClr val="000099"/>
                </a:solidFill>
                <a:latin typeface="Arial" charset="0"/>
              </a:rPr>
              <a:t>The cycle development approach should be modified in that way that negative accelerations should be disregarded.</a:t>
            </a:r>
          </a:p>
          <a:p>
            <a:pPr marL="355600" indent="-355600">
              <a:spcBef>
                <a:spcPct val="20000"/>
              </a:spcBef>
              <a:spcAft>
                <a:spcPct val="20000"/>
              </a:spcAft>
              <a:buFontTx/>
              <a:buChar char="•"/>
            </a:pPr>
            <a:r>
              <a:rPr lang="en-GB" sz="2100" b="1" dirty="0" smtClean="0">
                <a:solidFill>
                  <a:srgbClr val="000099"/>
                </a:solidFill>
                <a:latin typeface="Arial" charset="0"/>
              </a:rPr>
              <a:t>The classification steps for the acceleration distributions should be smaller than 1 km/h/s (at least 0,5 km/h/s). A change to the m/s² unit and 0,1 m/s² steps would be even more preferable.</a:t>
            </a:r>
          </a:p>
          <a:p>
            <a:pPr marL="355600" indent="-355600">
              <a:spcBef>
                <a:spcPct val="20000"/>
              </a:spcBef>
              <a:spcAft>
                <a:spcPct val="20000"/>
              </a:spcAft>
              <a:buFontTx/>
              <a:buChar char="•"/>
            </a:pPr>
            <a:r>
              <a:rPr lang="en-GB" sz="2100" b="1" dirty="0" smtClean="0">
                <a:solidFill>
                  <a:srgbClr val="000099"/>
                </a:solidFill>
                <a:latin typeface="Arial" charset="0"/>
              </a:rPr>
              <a:t>It is highly recommended to include the v, v*</a:t>
            </a:r>
            <a:r>
              <a:rPr lang="en-GB" sz="2100" b="1" dirty="0" err="1" smtClean="0">
                <a:solidFill>
                  <a:srgbClr val="000099"/>
                </a:solidFill>
                <a:latin typeface="Arial" charset="0"/>
              </a:rPr>
              <a:t>a_pos</a:t>
            </a:r>
            <a:r>
              <a:rPr lang="en-GB" sz="2100" b="1" dirty="0" smtClean="0">
                <a:solidFill>
                  <a:srgbClr val="000099"/>
                </a:solidFill>
                <a:latin typeface="Arial" charset="0"/>
              </a:rPr>
              <a:t> distributions in the analysis and development process.</a:t>
            </a:r>
          </a:p>
          <a:p>
            <a:pPr marL="355600" indent="-355600">
              <a:spcBef>
                <a:spcPct val="20000"/>
              </a:spcBef>
              <a:spcAft>
                <a:spcPct val="20000"/>
              </a:spcAft>
              <a:buFontTx/>
              <a:buChar char="•"/>
            </a:pPr>
            <a:r>
              <a:rPr lang="en-GB" sz="2100" b="1" dirty="0" smtClean="0">
                <a:solidFill>
                  <a:srgbClr val="000099"/>
                </a:solidFill>
                <a:latin typeface="Arial" charset="0"/>
              </a:rPr>
              <a:t>It is recommended to modify the short trips in order to avoid driveability problems:</a:t>
            </a:r>
          </a:p>
          <a:p>
            <a:pPr marL="812800" lvl="1" indent="-355600">
              <a:spcBef>
                <a:spcPct val="20000"/>
              </a:spcBef>
              <a:spcAft>
                <a:spcPct val="20000"/>
              </a:spcAft>
              <a:buFont typeface="Wingdings" pitchFamily="2" charset="2"/>
              <a:buChar char="Ø"/>
            </a:pPr>
            <a:r>
              <a:rPr lang="en-US" sz="2100" b="1" dirty="0">
                <a:solidFill>
                  <a:srgbClr val="000099"/>
                </a:solidFill>
                <a:latin typeface="Arial" charset="0"/>
              </a:rPr>
              <a:t>No decelerations within a ST below 10 km/h,</a:t>
            </a:r>
          </a:p>
          <a:p>
            <a:pPr marL="812800" lvl="1" indent="-355600">
              <a:spcBef>
                <a:spcPct val="20000"/>
              </a:spcBef>
              <a:spcAft>
                <a:spcPct val="20000"/>
              </a:spcAft>
              <a:buFont typeface="Wingdings" pitchFamily="2" charset="2"/>
              <a:buChar char="Ø"/>
            </a:pPr>
            <a:r>
              <a:rPr lang="en-US" sz="2100" b="1" dirty="0" smtClean="0">
                <a:solidFill>
                  <a:srgbClr val="000099"/>
                </a:solidFill>
                <a:latin typeface="Arial" charset="0"/>
              </a:rPr>
              <a:t>Limit accelerations to </a:t>
            </a:r>
            <a:r>
              <a:rPr lang="en-US" sz="2100" b="1" dirty="0">
                <a:solidFill>
                  <a:srgbClr val="000099"/>
                </a:solidFill>
                <a:latin typeface="Arial" charset="0"/>
              </a:rPr>
              <a:t>+/- 2 m/s²</a:t>
            </a:r>
            <a:r>
              <a:rPr lang="en-US" sz="2100" b="1" dirty="0" smtClean="0">
                <a:solidFill>
                  <a:srgbClr val="000099"/>
                </a:solidFill>
                <a:latin typeface="Arial" charset="0"/>
              </a:rPr>
              <a:t>.</a:t>
            </a:r>
            <a:endParaRPr lang="en-GB" sz="2100" b="1" dirty="0" smtClean="0">
              <a:solidFill>
                <a:srgbClr val="000099"/>
              </a:solidFill>
              <a:latin typeface="Arial" charset="0"/>
            </a:endParaRPr>
          </a:p>
          <a:p>
            <a:pPr marL="355600" indent="-355600">
              <a:spcBef>
                <a:spcPct val="20000"/>
              </a:spcBef>
              <a:spcAft>
                <a:spcPct val="20000"/>
              </a:spcAft>
              <a:buFontTx/>
              <a:buChar char="•"/>
            </a:pPr>
            <a:endParaRPr lang="en-GB" sz="2100" b="1" dirty="0" smtClean="0">
              <a:solidFill>
                <a:srgbClr val="000099"/>
              </a:solidFill>
              <a:latin typeface="Arial" charset="0"/>
            </a:endParaRPr>
          </a:p>
        </p:txBody>
      </p:sp>
      <p:sp>
        <p:nvSpPr>
          <p:cNvPr id="16391"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16392"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Tree>
    <p:extLst>
      <p:ext uri="{BB962C8B-B14F-4D97-AF65-F5344CB8AC3E}">
        <p14:creationId xmlns:p14="http://schemas.microsoft.com/office/powerpoint/2010/main" xmlns="" val="2575184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Effect transition="in" filter="blinds(horizontal)">
                                      <p:cBhvr>
                                        <p:cTn id="7" dur="500"/>
                                        <p:tgtEl>
                                          <p:spTgt spid="1955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95591">
                                            <p:txEl>
                                              <p:pRg st="1" end="1"/>
                                            </p:txEl>
                                          </p:spTgt>
                                        </p:tgtEl>
                                        <p:attrNameLst>
                                          <p:attrName>style.visibility</p:attrName>
                                        </p:attrNameLst>
                                      </p:cBhvr>
                                      <p:to>
                                        <p:strVal val="visible"/>
                                      </p:to>
                                    </p:set>
                                    <p:animEffect transition="in" filter="blinds(horizontal)">
                                      <p:cBhvr>
                                        <p:cTn id="12" dur="500"/>
                                        <p:tgtEl>
                                          <p:spTgt spid="1955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95591">
                                            <p:txEl>
                                              <p:pRg st="2" end="2"/>
                                            </p:txEl>
                                          </p:spTgt>
                                        </p:tgtEl>
                                        <p:attrNameLst>
                                          <p:attrName>style.visibility</p:attrName>
                                        </p:attrNameLst>
                                      </p:cBhvr>
                                      <p:to>
                                        <p:strVal val="visible"/>
                                      </p:to>
                                    </p:set>
                                    <p:animEffect transition="in" filter="blinds(horizontal)">
                                      <p:cBhvr>
                                        <p:cTn id="17" dur="500"/>
                                        <p:tgtEl>
                                          <p:spTgt spid="19559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95591">
                                            <p:txEl>
                                              <p:pRg st="3" end="3"/>
                                            </p:txEl>
                                          </p:spTgt>
                                        </p:tgtEl>
                                        <p:attrNameLst>
                                          <p:attrName>style.visibility</p:attrName>
                                        </p:attrNameLst>
                                      </p:cBhvr>
                                      <p:to>
                                        <p:strVal val="visible"/>
                                      </p:to>
                                    </p:set>
                                    <p:animEffect transition="in" filter="blinds(horizontal)">
                                      <p:cBhvr>
                                        <p:cTn id="22" dur="500"/>
                                        <p:tgtEl>
                                          <p:spTgt spid="19559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95591">
                                            <p:txEl>
                                              <p:pRg st="4" end="4"/>
                                            </p:txEl>
                                          </p:spTgt>
                                        </p:tgtEl>
                                        <p:attrNameLst>
                                          <p:attrName>style.visibility</p:attrName>
                                        </p:attrNameLst>
                                      </p:cBhvr>
                                      <p:to>
                                        <p:strVal val="visible"/>
                                      </p:to>
                                    </p:set>
                                    <p:animEffect transition="in" filter="blinds(horizontal)">
                                      <p:cBhvr>
                                        <p:cTn id="27" dur="500"/>
                                        <p:tgtEl>
                                          <p:spTgt spid="19559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95591">
                                            <p:txEl>
                                              <p:pRg st="5" end="5"/>
                                            </p:txEl>
                                          </p:spTgt>
                                        </p:tgtEl>
                                        <p:attrNameLst>
                                          <p:attrName>style.visibility</p:attrName>
                                        </p:attrNameLst>
                                      </p:cBhvr>
                                      <p:to>
                                        <p:strVal val="visible"/>
                                      </p:to>
                                    </p:set>
                                    <p:animEffect transition="in" filter="blinds(horizontal)">
                                      <p:cBhvr>
                                        <p:cTn id="32" dur="500"/>
                                        <p:tgtEl>
                                          <p:spTgt spid="19559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2"/>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75717" y="1170604"/>
            <a:ext cx="8484819" cy="548737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6386" name="Rectangle 2"/>
          <p:cNvSpPr>
            <a:spLocks noGrp="1" noChangeArrowheads="1"/>
          </p:cNvSpPr>
          <p:nvPr>
            <p:ph type="title" idx="4294967295"/>
          </p:nvPr>
        </p:nvSpPr>
        <p:spPr>
          <a:xfrm>
            <a:off x="179388" y="203200"/>
            <a:ext cx="7705725" cy="762000"/>
          </a:xfrm>
        </p:spPr>
        <p:txBody>
          <a:bodyPr/>
          <a:lstStyle/>
          <a:p>
            <a:pPr eaLnBrk="1" hangingPunct="1"/>
            <a:r>
              <a:rPr lang="de-DE" sz="3200" b="1" dirty="0" err="1" smtClean="0">
                <a:latin typeface="Arial" charset="0"/>
              </a:rPr>
              <a:t>Comparison</a:t>
            </a:r>
            <a:r>
              <a:rPr lang="de-DE" sz="3200" b="1" dirty="0" smtClean="0">
                <a:latin typeface="Arial" charset="0"/>
              </a:rPr>
              <a:t> of </a:t>
            </a:r>
            <a:r>
              <a:rPr lang="de-DE" sz="3200" b="1" dirty="0" err="1" smtClean="0">
                <a:latin typeface="Arial" charset="0"/>
              </a:rPr>
              <a:t>acc</a:t>
            </a:r>
            <a:r>
              <a:rPr lang="de-DE" sz="3200" b="1" dirty="0" smtClean="0">
                <a:latin typeface="Arial" charset="0"/>
              </a:rPr>
              <a:t> </a:t>
            </a:r>
            <a:r>
              <a:rPr lang="de-DE" sz="3200" b="1" dirty="0" err="1" smtClean="0">
                <a:latin typeface="Arial" charset="0"/>
              </a:rPr>
              <a:t>distributions</a:t>
            </a:r>
            <a:r>
              <a:rPr lang="de-DE" sz="3200" b="1" dirty="0" smtClean="0">
                <a:latin typeface="Arial" charset="0"/>
              </a:rPr>
              <a:t>, </a:t>
            </a:r>
            <a:r>
              <a:rPr lang="de-DE" sz="3200" b="1" dirty="0" err="1" smtClean="0">
                <a:latin typeface="Arial" charset="0"/>
              </a:rPr>
              <a:t>low</a:t>
            </a:r>
            <a:endParaRPr lang="en-GB" sz="3200" b="1" dirty="0" smtClean="0">
              <a:latin typeface="Arial" charset="0"/>
            </a:endParaRPr>
          </a:p>
        </p:txBody>
      </p:sp>
      <p:sp>
        <p:nvSpPr>
          <p:cNvPr id="16388"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C241FCB8-5FA4-4D47-89B4-4F255CDAAAD9}" type="slidenum">
              <a:rPr lang="en-GB" sz="1400">
                <a:latin typeface="Arial" charset="0"/>
              </a:rPr>
              <a:pPr eaLnBrk="1" hangingPunct="1">
                <a:spcBef>
                  <a:spcPct val="50000"/>
                </a:spcBef>
              </a:pPr>
              <a:t>3</a:t>
            </a:fld>
            <a:endParaRPr lang="en-GB" sz="1400">
              <a:latin typeface="Arial" charset="0"/>
            </a:endParaRPr>
          </a:p>
        </p:txBody>
      </p:sp>
      <p:sp>
        <p:nvSpPr>
          <p:cNvPr id="16389"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9" name="Text Box 9"/>
          <p:cNvSpPr txBox="1">
            <a:spLocks noChangeArrowheads="1"/>
          </p:cNvSpPr>
          <p:nvPr/>
        </p:nvSpPr>
        <p:spPr bwMode="auto">
          <a:xfrm>
            <a:off x="5940425" y="6503988"/>
            <a:ext cx="1439863" cy="30797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algn="ctr" eaLnBrk="1" hangingPunct="1">
              <a:spcBef>
                <a:spcPct val="50000"/>
              </a:spcBef>
            </a:pPr>
            <a:r>
              <a:rPr lang="de-DE" sz="1400" dirty="0" err="1">
                <a:latin typeface="Arial" charset="0"/>
              </a:rPr>
              <a:t>Figure</a:t>
            </a:r>
            <a:r>
              <a:rPr lang="de-DE" sz="1400" dirty="0">
                <a:latin typeface="Arial" charset="0"/>
              </a:rPr>
              <a:t> 1</a:t>
            </a:r>
          </a:p>
        </p:txBody>
      </p:sp>
    </p:spTree>
    <p:extLst>
      <p:ext uri="{BB962C8B-B14F-4D97-AF65-F5344CB8AC3E}">
        <p14:creationId xmlns:p14="http://schemas.microsoft.com/office/powerpoint/2010/main" xmlns="" val="88894359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179388" y="203200"/>
            <a:ext cx="7705725" cy="762000"/>
          </a:xfrm>
        </p:spPr>
        <p:txBody>
          <a:bodyPr/>
          <a:lstStyle/>
          <a:p>
            <a:pPr eaLnBrk="1" hangingPunct="1"/>
            <a:r>
              <a:rPr lang="de-DE" sz="3200" b="1" dirty="0" err="1" smtClean="0">
                <a:latin typeface="Arial" charset="0"/>
              </a:rPr>
              <a:t>Conclusions</a:t>
            </a:r>
            <a:r>
              <a:rPr lang="de-DE" sz="3200" b="1" dirty="0" smtClean="0">
                <a:latin typeface="Arial" charset="0"/>
              </a:rPr>
              <a:t>, </a:t>
            </a:r>
            <a:r>
              <a:rPr lang="de-DE" sz="3200" b="1" dirty="0" err="1" smtClean="0">
                <a:latin typeface="Arial" charset="0"/>
              </a:rPr>
              <a:t>recommendations</a:t>
            </a:r>
            <a:endParaRPr lang="en-GB" sz="3200" b="1" dirty="0" smtClean="0">
              <a:latin typeface="Arial" charset="0"/>
            </a:endParaRPr>
          </a:p>
        </p:txBody>
      </p:sp>
      <p:sp>
        <p:nvSpPr>
          <p:cNvPr id="16387"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16388"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C241FCB8-5FA4-4D47-89B4-4F255CDAAAD9}" type="slidenum">
              <a:rPr lang="en-GB" sz="1400">
                <a:latin typeface="Arial" charset="0"/>
              </a:rPr>
              <a:pPr eaLnBrk="1" hangingPunct="1">
                <a:spcBef>
                  <a:spcPct val="50000"/>
                </a:spcBef>
              </a:pPr>
              <a:t>30</a:t>
            </a:fld>
            <a:endParaRPr lang="en-GB" sz="1400">
              <a:latin typeface="Arial" charset="0"/>
            </a:endParaRPr>
          </a:p>
        </p:txBody>
      </p:sp>
      <p:sp>
        <p:nvSpPr>
          <p:cNvPr id="16389"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95591" name="Rectangle 7"/>
          <p:cNvSpPr>
            <a:spLocks noChangeArrowheads="1"/>
          </p:cNvSpPr>
          <p:nvPr/>
        </p:nvSpPr>
        <p:spPr bwMode="auto">
          <a:xfrm>
            <a:off x="395288" y="1268760"/>
            <a:ext cx="8497192" cy="504075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55600" indent="-355600">
              <a:spcBef>
                <a:spcPct val="20000"/>
              </a:spcBef>
              <a:spcAft>
                <a:spcPct val="20000"/>
              </a:spcAft>
              <a:buFontTx/>
              <a:buChar char="•"/>
            </a:pPr>
            <a:r>
              <a:rPr lang="en-GB" sz="2100" b="1" dirty="0" smtClean="0">
                <a:solidFill>
                  <a:srgbClr val="000099"/>
                </a:solidFill>
                <a:latin typeface="Arial" charset="0"/>
              </a:rPr>
              <a:t>It is recommended to apply the original approach for the determination of the different short trip durations for the low speed part.</a:t>
            </a:r>
          </a:p>
          <a:p>
            <a:pPr marL="355600" indent="-355600">
              <a:spcBef>
                <a:spcPct val="20000"/>
              </a:spcBef>
              <a:spcAft>
                <a:spcPct val="20000"/>
              </a:spcAft>
              <a:buFontTx/>
              <a:buChar char="•"/>
            </a:pPr>
            <a:r>
              <a:rPr lang="en-GB" sz="2100" b="1" dirty="0" smtClean="0">
                <a:solidFill>
                  <a:srgbClr val="000099"/>
                </a:solidFill>
                <a:latin typeface="Arial" charset="0"/>
              </a:rPr>
              <a:t>This approach was already applied to the idling phases duration determination for WLTC rev2 in order to avoid too long idling phases.</a:t>
            </a:r>
          </a:p>
          <a:p>
            <a:pPr marL="355600" indent="-355600">
              <a:spcBef>
                <a:spcPct val="20000"/>
              </a:spcBef>
              <a:spcAft>
                <a:spcPct val="20000"/>
              </a:spcAft>
              <a:buFontTx/>
              <a:buChar char="•"/>
            </a:pPr>
            <a:r>
              <a:rPr lang="en-GB" sz="2100" b="1" dirty="0" smtClean="0">
                <a:solidFill>
                  <a:srgbClr val="000099"/>
                </a:solidFill>
                <a:latin typeface="Arial" charset="0"/>
              </a:rPr>
              <a:t>The same argument is also valid for the short trips. It would ease a better balance between the short trips and avoid </a:t>
            </a:r>
            <a:r>
              <a:rPr lang="en-GB" sz="2100" b="1" smtClean="0">
                <a:solidFill>
                  <a:srgbClr val="000099"/>
                </a:solidFill>
                <a:latin typeface="Arial" charset="0"/>
              </a:rPr>
              <a:t>too short ST.</a:t>
            </a:r>
            <a:endParaRPr lang="en-GB" sz="2100" b="1" dirty="0" smtClean="0">
              <a:solidFill>
                <a:srgbClr val="000099"/>
              </a:solidFill>
              <a:latin typeface="Arial" charset="0"/>
            </a:endParaRPr>
          </a:p>
          <a:p>
            <a:pPr marL="355600" indent="-355600">
              <a:spcBef>
                <a:spcPct val="20000"/>
              </a:spcBef>
              <a:spcAft>
                <a:spcPct val="20000"/>
              </a:spcAft>
              <a:buFontTx/>
              <a:buChar char="•"/>
            </a:pPr>
            <a:endParaRPr lang="en-GB" sz="2100" b="1" dirty="0" smtClean="0">
              <a:solidFill>
                <a:srgbClr val="000099"/>
              </a:solidFill>
              <a:latin typeface="Arial" charset="0"/>
            </a:endParaRPr>
          </a:p>
        </p:txBody>
      </p:sp>
      <p:sp>
        <p:nvSpPr>
          <p:cNvPr id="16391"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16392"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Tree>
    <p:extLst>
      <p:ext uri="{BB962C8B-B14F-4D97-AF65-F5344CB8AC3E}">
        <p14:creationId xmlns:p14="http://schemas.microsoft.com/office/powerpoint/2010/main" xmlns="" val="203268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Effect transition="in" filter="blinds(horizontal)">
                                      <p:cBhvr>
                                        <p:cTn id="7" dur="500"/>
                                        <p:tgtEl>
                                          <p:spTgt spid="1955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95591">
                                            <p:txEl>
                                              <p:pRg st="1" end="1"/>
                                            </p:txEl>
                                          </p:spTgt>
                                        </p:tgtEl>
                                        <p:attrNameLst>
                                          <p:attrName>style.visibility</p:attrName>
                                        </p:attrNameLst>
                                      </p:cBhvr>
                                      <p:to>
                                        <p:strVal val="visible"/>
                                      </p:to>
                                    </p:set>
                                    <p:animEffect transition="in" filter="blinds(horizontal)">
                                      <p:cBhvr>
                                        <p:cTn id="12" dur="500"/>
                                        <p:tgtEl>
                                          <p:spTgt spid="1955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95591">
                                            <p:txEl>
                                              <p:pRg st="2" end="2"/>
                                            </p:txEl>
                                          </p:spTgt>
                                        </p:tgtEl>
                                        <p:attrNameLst>
                                          <p:attrName>style.visibility</p:attrName>
                                        </p:attrNameLst>
                                      </p:cBhvr>
                                      <p:to>
                                        <p:strVal val="visible"/>
                                      </p:to>
                                    </p:set>
                                    <p:animEffect transition="in" filter="blinds(horizontal)">
                                      <p:cBhvr>
                                        <p:cTn id="17" dur="500"/>
                                        <p:tgtEl>
                                          <p:spTgt spid="19559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2"/>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179388" y="203200"/>
            <a:ext cx="7705725" cy="762000"/>
          </a:xfrm>
        </p:spPr>
        <p:txBody>
          <a:bodyPr/>
          <a:lstStyle/>
          <a:p>
            <a:pPr eaLnBrk="1" hangingPunct="1"/>
            <a:r>
              <a:rPr lang="de-DE" sz="3200" b="1" dirty="0" smtClean="0">
                <a:latin typeface="Arial" charset="0"/>
              </a:rPr>
              <a:t>Annex A, Key </a:t>
            </a:r>
            <a:r>
              <a:rPr lang="de-DE" sz="3200" b="1" dirty="0" err="1" smtClean="0">
                <a:latin typeface="Arial" charset="0"/>
              </a:rPr>
              <a:t>cycle</a:t>
            </a:r>
            <a:r>
              <a:rPr lang="de-DE" sz="3200" b="1" dirty="0" smtClean="0">
                <a:latin typeface="Arial" charset="0"/>
              </a:rPr>
              <a:t> </a:t>
            </a:r>
            <a:r>
              <a:rPr lang="de-DE" sz="3200" b="1" dirty="0" err="1" smtClean="0">
                <a:latin typeface="Arial" charset="0"/>
              </a:rPr>
              <a:t>parameter</a:t>
            </a:r>
            <a:endParaRPr lang="en-GB" sz="3200" b="1" dirty="0" smtClean="0">
              <a:latin typeface="Arial" charset="0"/>
            </a:endParaRPr>
          </a:p>
        </p:txBody>
      </p:sp>
      <p:sp>
        <p:nvSpPr>
          <p:cNvPr id="16387"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16388"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C241FCB8-5FA4-4D47-89B4-4F255CDAAAD9}" type="slidenum">
              <a:rPr lang="en-GB" sz="1400">
                <a:latin typeface="Arial" charset="0"/>
              </a:rPr>
              <a:pPr eaLnBrk="1" hangingPunct="1">
                <a:spcBef>
                  <a:spcPct val="50000"/>
                </a:spcBef>
              </a:pPr>
              <a:t>31</a:t>
            </a:fld>
            <a:endParaRPr lang="en-GB" sz="1400">
              <a:latin typeface="Arial" charset="0"/>
            </a:endParaRPr>
          </a:p>
        </p:txBody>
      </p:sp>
      <p:sp>
        <p:nvSpPr>
          <p:cNvPr id="16389"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95591" name="Rectangle 7"/>
          <p:cNvSpPr>
            <a:spLocks noChangeArrowheads="1"/>
          </p:cNvSpPr>
          <p:nvPr/>
        </p:nvSpPr>
        <p:spPr bwMode="auto">
          <a:xfrm>
            <a:off x="395288" y="1340768"/>
            <a:ext cx="8353425" cy="49687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55600" indent="-355600">
              <a:spcBef>
                <a:spcPct val="20000"/>
              </a:spcBef>
              <a:spcAft>
                <a:spcPct val="20000"/>
              </a:spcAft>
              <a:buFontTx/>
              <a:buChar char="•"/>
            </a:pPr>
            <a:r>
              <a:rPr lang="en-GB" sz="2100" b="1" dirty="0" smtClean="0">
                <a:solidFill>
                  <a:srgbClr val="000099"/>
                </a:solidFill>
                <a:latin typeface="Arial" charset="0"/>
              </a:rPr>
              <a:t>The key cycle parameter for the WLTC rev2 and the EU and US regional candidate cycles are listed in the following tables.</a:t>
            </a:r>
          </a:p>
        </p:txBody>
      </p:sp>
      <p:sp>
        <p:nvSpPr>
          <p:cNvPr id="16391"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16392"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Tree>
    <p:extLst>
      <p:ext uri="{BB962C8B-B14F-4D97-AF65-F5344CB8AC3E}">
        <p14:creationId xmlns:p14="http://schemas.microsoft.com/office/powerpoint/2010/main" xmlns="" val="725211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Effect transition="in" filter="blinds(horizontal)">
                                      <p:cBhvr>
                                        <p:cTn id="7" dur="500"/>
                                        <p:tgtEl>
                                          <p:spTgt spid="19559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bldLvl="2"/>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179388" y="203200"/>
            <a:ext cx="7705725" cy="762000"/>
          </a:xfrm>
        </p:spPr>
        <p:txBody>
          <a:bodyPr/>
          <a:lstStyle/>
          <a:p>
            <a:pPr eaLnBrk="1" hangingPunct="1"/>
            <a:r>
              <a:rPr lang="de-DE" sz="3200" b="1" dirty="0" err="1" smtClean="0">
                <a:latin typeface="Arial" charset="0"/>
              </a:rPr>
              <a:t>Comparison</a:t>
            </a:r>
            <a:r>
              <a:rPr lang="de-DE" sz="3200" b="1" dirty="0" smtClean="0">
                <a:latin typeface="Arial" charset="0"/>
              </a:rPr>
              <a:t> of </a:t>
            </a:r>
            <a:r>
              <a:rPr lang="de-DE" sz="3200" b="1" dirty="0" err="1" smtClean="0">
                <a:latin typeface="Arial" charset="0"/>
              </a:rPr>
              <a:t>key</a:t>
            </a:r>
            <a:r>
              <a:rPr lang="de-DE" sz="3200" b="1" dirty="0" smtClean="0">
                <a:latin typeface="Arial" charset="0"/>
              </a:rPr>
              <a:t> </a:t>
            </a:r>
            <a:r>
              <a:rPr lang="de-DE" sz="3200" b="1" dirty="0" err="1" smtClean="0">
                <a:latin typeface="Arial" charset="0"/>
              </a:rPr>
              <a:t>cycle</a:t>
            </a:r>
            <a:r>
              <a:rPr lang="de-DE" sz="3200" b="1" dirty="0" smtClean="0">
                <a:latin typeface="Arial" charset="0"/>
              </a:rPr>
              <a:t> </a:t>
            </a:r>
            <a:r>
              <a:rPr lang="de-DE" sz="3200" b="1" dirty="0" err="1" smtClean="0">
                <a:latin typeface="Arial" charset="0"/>
              </a:rPr>
              <a:t>parameter</a:t>
            </a:r>
            <a:endParaRPr lang="en-GB" sz="3200" b="1" dirty="0" smtClean="0">
              <a:latin typeface="Arial" charset="0"/>
            </a:endParaRPr>
          </a:p>
        </p:txBody>
      </p:sp>
      <p:sp>
        <p:nvSpPr>
          <p:cNvPr id="16387"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16388"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C241FCB8-5FA4-4D47-89B4-4F255CDAAAD9}" type="slidenum">
              <a:rPr lang="en-GB" sz="1400">
                <a:latin typeface="Arial" charset="0"/>
              </a:rPr>
              <a:pPr eaLnBrk="1" hangingPunct="1">
                <a:spcBef>
                  <a:spcPct val="50000"/>
                </a:spcBef>
              </a:pPr>
              <a:t>32</a:t>
            </a:fld>
            <a:endParaRPr lang="en-GB" sz="1400">
              <a:latin typeface="Arial" charset="0"/>
            </a:endParaRPr>
          </a:p>
        </p:txBody>
      </p:sp>
      <p:sp>
        <p:nvSpPr>
          <p:cNvPr id="16391"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9" name="Text Box 9"/>
          <p:cNvSpPr txBox="1">
            <a:spLocks noChangeArrowheads="1"/>
          </p:cNvSpPr>
          <p:nvPr/>
        </p:nvSpPr>
        <p:spPr bwMode="auto">
          <a:xfrm>
            <a:off x="5940425" y="6503988"/>
            <a:ext cx="1439863" cy="30797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algn="ctr" eaLnBrk="1" hangingPunct="1">
              <a:spcBef>
                <a:spcPct val="50000"/>
              </a:spcBef>
            </a:pPr>
            <a:r>
              <a:rPr lang="de-DE" sz="1400" dirty="0" smtClean="0">
                <a:latin typeface="Arial" charset="0"/>
              </a:rPr>
              <a:t>Table 1</a:t>
            </a:r>
            <a:endParaRPr lang="de-DE" sz="1400" dirty="0">
              <a:latin typeface="Arial" charset="0"/>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69165" y="1340768"/>
            <a:ext cx="7879535" cy="2123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33434" y="3789040"/>
            <a:ext cx="7962538" cy="216024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02251560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179388" y="203200"/>
            <a:ext cx="7705725" cy="762000"/>
          </a:xfrm>
        </p:spPr>
        <p:txBody>
          <a:bodyPr/>
          <a:lstStyle/>
          <a:p>
            <a:pPr eaLnBrk="1" hangingPunct="1"/>
            <a:r>
              <a:rPr lang="de-DE" sz="3200" b="1" dirty="0" err="1" smtClean="0">
                <a:latin typeface="Arial" charset="0"/>
              </a:rPr>
              <a:t>Comparison</a:t>
            </a:r>
            <a:r>
              <a:rPr lang="de-DE" sz="3200" b="1" dirty="0" smtClean="0">
                <a:latin typeface="Arial" charset="0"/>
              </a:rPr>
              <a:t> of </a:t>
            </a:r>
            <a:r>
              <a:rPr lang="de-DE" sz="3200" b="1" dirty="0" err="1" smtClean="0">
                <a:latin typeface="Arial" charset="0"/>
              </a:rPr>
              <a:t>key</a:t>
            </a:r>
            <a:r>
              <a:rPr lang="de-DE" sz="3200" b="1" dirty="0" smtClean="0">
                <a:latin typeface="Arial" charset="0"/>
              </a:rPr>
              <a:t> </a:t>
            </a:r>
            <a:r>
              <a:rPr lang="de-DE" sz="3200" b="1" dirty="0" err="1" smtClean="0">
                <a:latin typeface="Arial" charset="0"/>
              </a:rPr>
              <a:t>cycle</a:t>
            </a:r>
            <a:r>
              <a:rPr lang="de-DE" sz="3200" b="1" dirty="0" smtClean="0">
                <a:latin typeface="Arial" charset="0"/>
              </a:rPr>
              <a:t> </a:t>
            </a:r>
            <a:r>
              <a:rPr lang="de-DE" sz="3200" b="1" dirty="0" err="1" smtClean="0">
                <a:latin typeface="Arial" charset="0"/>
              </a:rPr>
              <a:t>parameter</a:t>
            </a:r>
            <a:endParaRPr lang="en-GB" sz="3200" b="1" dirty="0" smtClean="0">
              <a:latin typeface="Arial" charset="0"/>
            </a:endParaRPr>
          </a:p>
        </p:txBody>
      </p:sp>
      <p:sp>
        <p:nvSpPr>
          <p:cNvPr id="16387"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16388"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C241FCB8-5FA4-4D47-89B4-4F255CDAAAD9}" type="slidenum">
              <a:rPr lang="en-GB" sz="1400">
                <a:latin typeface="Arial" charset="0"/>
              </a:rPr>
              <a:pPr eaLnBrk="1" hangingPunct="1">
                <a:spcBef>
                  <a:spcPct val="50000"/>
                </a:spcBef>
              </a:pPr>
              <a:t>33</a:t>
            </a:fld>
            <a:endParaRPr lang="en-GB" sz="1400">
              <a:latin typeface="Arial" charset="0"/>
            </a:endParaRPr>
          </a:p>
        </p:txBody>
      </p:sp>
      <p:sp>
        <p:nvSpPr>
          <p:cNvPr id="16391"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9" name="Text Box 9"/>
          <p:cNvSpPr txBox="1">
            <a:spLocks noChangeArrowheads="1"/>
          </p:cNvSpPr>
          <p:nvPr/>
        </p:nvSpPr>
        <p:spPr bwMode="auto">
          <a:xfrm>
            <a:off x="5940425" y="6503988"/>
            <a:ext cx="1439863" cy="30797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algn="ctr" eaLnBrk="1" hangingPunct="1">
              <a:spcBef>
                <a:spcPct val="50000"/>
              </a:spcBef>
            </a:pPr>
            <a:r>
              <a:rPr lang="de-DE" sz="1400" dirty="0" smtClean="0">
                <a:latin typeface="Arial" charset="0"/>
              </a:rPr>
              <a:t>Table 2</a:t>
            </a:r>
            <a:endParaRPr lang="de-DE" sz="1400" dirty="0">
              <a:latin typeface="Arial" charset="0"/>
            </a:endParaRP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37217" y="1336841"/>
            <a:ext cx="8235283" cy="223423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37217" y="3744654"/>
            <a:ext cx="8311484" cy="21397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6745085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11125" y="1156924"/>
            <a:ext cx="8474149" cy="548046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6386" name="Rectangle 2"/>
          <p:cNvSpPr>
            <a:spLocks noGrp="1" noChangeArrowheads="1"/>
          </p:cNvSpPr>
          <p:nvPr>
            <p:ph type="title" idx="4294967295"/>
          </p:nvPr>
        </p:nvSpPr>
        <p:spPr>
          <a:xfrm>
            <a:off x="179388" y="203200"/>
            <a:ext cx="7705725" cy="762000"/>
          </a:xfrm>
        </p:spPr>
        <p:txBody>
          <a:bodyPr/>
          <a:lstStyle/>
          <a:p>
            <a:pPr eaLnBrk="1" hangingPunct="1"/>
            <a:r>
              <a:rPr lang="de-DE" sz="3200" b="1" dirty="0" err="1" smtClean="0">
                <a:latin typeface="Arial" charset="0"/>
              </a:rPr>
              <a:t>Comparison</a:t>
            </a:r>
            <a:r>
              <a:rPr lang="de-DE" sz="3200" b="1" dirty="0" smtClean="0">
                <a:latin typeface="Arial" charset="0"/>
              </a:rPr>
              <a:t> of </a:t>
            </a:r>
            <a:r>
              <a:rPr lang="de-DE" sz="3200" b="1" dirty="0" err="1" smtClean="0">
                <a:latin typeface="Arial" charset="0"/>
              </a:rPr>
              <a:t>acc</a:t>
            </a:r>
            <a:r>
              <a:rPr lang="de-DE" sz="3200" b="1" dirty="0" smtClean="0">
                <a:latin typeface="Arial" charset="0"/>
              </a:rPr>
              <a:t> </a:t>
            </a:r>
            <a:r>
              <a:rPr lang="de-DE" sz="3200" b="1" dirty="0" err="1" smtClean="0">
                <a:latin typeface="Arial" charset="0"/>
              </a:rPr>
              <a:t>distributions</a:t>
            </a:r>
            <a:r>
              <a:rPr lang="de-DE" sz="3200" b="1" dirty="0" smtClean="0">
                <a:latin typeface="Arial" charset="0"/>
              </a:rPr>
              <a:t>, medium</a:t>
            </a:r>
            <a:endParaRPr lang="en-GB" sz="3200" b="1" dirty="0" smtClean="0">
              <a:latin typeface="Arial" charset="0"/>
            </a:endParaRPr>
          </a:p>
        </p:txBody>
      </p:sp>
      <p:sp>
        <p:nvSpPr>
          <p:cNvPr id="16387"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16388"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C241FCB8-5FA4-4D47-89B4-4F255CDAAAD9}" type="slidenum">
              <a:rPr lang="en-GB" sz="1400">
                <a:latin typeface="Arial" charset="0"/>
              </a:rPr>
              <a:pPr eaLnBrk="1" hangingPunct="1">
                <a:spcBef>
                  <a:spcPct val="50000"/>
                </a:spcBef>
              </a:pPr>
              <a:t>4</a:t>
            </a:fld>
            <a:endParaRPr lang="en-GB" sz="1400">
              <a:latin typeface="Arial" charset="0"/>
            </a:endParaRPr>
          </a:p>
        </p:txBody>
      </p:sp>
      <p:sp>
        <p:nvSpPr>
          <p:cNvPr id="16389"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6391"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9" name="Text Box 9"/>
          <p:cNvSpPr txBox="1">
            <a:spLocks noChangeArrowheads="1"/>
          </p:cNvSpPr>
          <p:nvPr/>
        </p:nvSpPr>
        <p:spPr bwMode="auto">
          <a:xfrm>
            <a:off x="5940425" y="6503988"/>
            <a:ext cx="1439863" cy="30797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algn="ctr" eaLnBrk="1" hangingPunct="1">
              <a:spcBef>
                <a:spcPct val="50000"/>
              </a:spcBef>
            </a:pPr>
            <a:r>
              <a:rPr lang="de-DE" sz="1400" dirty="0" err="1">
                <a:latin typeface="Arial" charset="0"/>
              </a:rPr>
              <a:t>Figure</a:t>
            </a:r>
            <a:r>
              <a:rPr lang="de-DE" sz="1400" dirty="0">
                <a:latin typeface="Arial" charset="0"/>
              </a:rPr>
              <a:t> </a:t>
            </a:r>
            <a:r>
              <a:rPr lang="de-DE" sz="1400" dirty="0" smtClean="0">
                <a:latin typeface="Arial" charset="0"/>
              </a:rPr>
              <a:t>2</a:t>
            </a:r>
            <a:endParaRPr lang="de-DE" sz="1400" dirty="0">
              <a:latin typeface="Arial" charset="0"/>
            </a:endParaRPr>
          </a:p>
        </p:txBody>
      </p:sp>
    </p:spTree>
    <p:extLst>
      <p:ext uri="{BB962C8B-B14F-4D97-AF65-F5344CB8AC3E}">
        <p14:creationId xmlns:p14="http://schemas.microsoft.com/office/powerpoint/2010/main" xmlns="" val="33535590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67109" y="1191253"/>
            <a:ext cx="8438741" cy="545757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6386" name="Rectangle 2"/>
          <p:cNvSpPr>
            <a:spLocks noGrp="1" noChangeArrowheads="1"/>
          </p:cNvSpPr>
          <p:nvPr>
            <p:ph type="title" idx="4294967295"/>
          </p:nvPr>
        </p:nvSpPr>
        <p:spPr>
          <a:xfrm>
            <a:off x="179388" y="203200"/>
            <a:ext cx="7705725" cy="762000"/>
          </a:xfrm>
        </p:spPr>
        <p:txBody>
          <a:bodyPr/>
          <a:lstStyle/>
          <a:p>
            <a:pPr eaLnBrk="1" hangingPunct="1"/>
            <a:r>
              <a:rPr lang="de-DE" sz="3200" b="1" dirty="0" err="1" smtClean="0">
                <a:latin typeface="Arial" charset="0"/>
              </a:rPr>
              <a:t>Comparison</a:t>
            </a:r>
            <a:r>
              <a:rPr lang="de-DE" sz="3200" b="1" dirty="0" smtClean="0">
                <a:latin typeface="Arial" charset="0"/>
              </a:rPr>
              <a:t> of </a:t>
            </a:r>
            <a:r>
              <a:rPr lang="de-DE" sz="3200" b="1" dirty="0" err="1" smtClean="0">
                <a:latin typeface="Arial" charset="0"/>
              </a:rPr>
              <a:t>acc</a:t>
            </a:r>
            <a:r>
              <a:rPr lang="de-DE" sz="3200" b="1" dirty="0" smtClean="0">
                <a:latin typeface="Arial" charset="0"/>
              </a:rPr>
              <a:t> </a:t>
            </a:r>
            <a:r>
              <a:rPr lang="de-DE" sz="3200" b="1" dirty="0" err="1" smtClean="0">
                <a:latin typeface="Arial" charset="0"/>
              </a:rPr>
              <a:t>distributions</a:t>
            </a:r>
            <a:r>
              <a:rPr lang="de-DE" sz="3200" b="1" dirty="0" smtClean="0">
                <a:latin typeface="Arial" charset="0"/>
              </a:rPr>
              <a:t>, high</a:t>
            </a:r>
            <a:endParaRPr lang="en-GB" sz="3200" b="1" dirty="0" smtClean="0">
              <a:latin typeface="Arial" charset="0"/>
            </a:endParaRPr>
          </a:p>
        </p:txBody>
      </p:sp>
      <p:sp>
        <p:nvSpPr>
          <p:cNvPr id="16388"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C241FCB8-5FA4-4D47-89B4-4F255CDAAAD9}" type="slidenum">
              <a:rPr lang="en-GB" sz="1400">
                <a:latin typeface="Arial" charset="0"/>
              </a:rPr>
              <a:pPr eaLnBrk="1" hangingPunct="1">
                <a:spcBef>
                  <a:spcPct val="50000"/>
                </a:spcBef>
              </a:pPr>
              <a:t>5</a:t>
            </a:fld>
            <a:endParaRPr lang="en-GB" sz="1400">
              <a:latin typeface="Arial" charset="0"/>
            </a:endParaRPr>
          </a:p>
        </p:txBody>
      </p:sp>
      <p:sp>
        <p:nvSpPr>
          <p:cNvPr id="16389"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6391"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9" name="Text Box 9"/>
          <p:cNvSpPr txBox="1">
            <a:spLocks noChangeArrowheads="1"/>
          </p:cNvSpPr>
          <p:nvPr/>
        </p:nvSpPr>
        <p:spPr bwMode="auto">
          <a:xfrm>
            <a:off x="5940425" y="6503988"/>
            <a:ext cx="1439863" cy="30797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algn="ctr" eaLnBrk="1" hangingPunct="1">
              <a:spcBef>
                <a:spcPct val="50000"/>
              </a:spcBef>
            </a:pPr>
            <a:r>
              <a:rPr lang="de-DE" sz="1400" dirty="0" err="1">
                <a:latin typeface="Arial" charset="0"/>
              </a:rPr>
              <a:t>Figure</a:t>
            </a:r>
            <a:r>
              <a:rPr lang="de-DE" sz="1400" dirty="0">
                <a:latin typeface="Arial" charset="0"/>
              </a:rPr>
              <a:t> </a:t>
            </a:r>
            <a:r>
              <a:rPr lang="de-DE" sz="1400" dirty="0" smtClean="0">
                <a:latin typeface="Arial" charset="0"/>
              </a:rPr>
              <a:t>3</a:t>
            </a:r>
            <a:endParaRPr lang="de-DE" sz="1400" dirty="0">
              <a:latin typeface="Arial" charset="0"/>
            </a:endParaRPr>
          </a:p>
        </p:txBody>
      </p:sp>
    </p:spTree>
    <p:extLst>
      <p:ext uri="{BB962C8B-B14F-4D97-AF65-F5344CB8AC3E}">
        <p14:creationId xmlns:p14="http://schemas.microsoft.com/office/powerpoint/2010/main" xmlns="" val="24729125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06670" y="1225992"/>
            <a:ext cx="8399180" cy="543198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6386" name="Rectangle 2"/>
          <p:cNvSpPr>
            <a:spLocks noGrp="1" noChangeArrowheads="1"/>
          </p:cNvSpPr>
          <p:nvPr>
            <p:ph type="title" idx="4294967295"/>
          </p:nvPr>
        </p:nvSpPr>
        <p:spPr>
          <a:xfrm>
            <a:off x="179388" y="203200"/>
            <a:ext cx="7705725" cy="762000"/>
          </a:xfrm>
        </p:spPr>
        <p:txBody>
          <a:bodyPr/>
          <a:lstStyle/>
          <a:p>
            <a:pPr eaLnBrk="1" hangingPunct="1"/>
            <a:r>
              <a:rPr lang="de-DE" sz="3200" b="1" dirty="0" err="1" smtClean="0">
                <a:latin typeface="Arial" charset="0"/>
              </a:rPr>
              <a:t>Comparison</a:t>
            </a:r>
            <a:r>
              <a:rPr lang="de-DE" sz="3200" b="1" dirty="0" smtClean="0">
                <a:latin typeface="Arial" charset="0"/>
              </a:rPr>
              <a:t> of </a:t>
            </a:r>
            <a:r>
              <a:rPr lang="de-DE" sz="3200" b="1" dirty="0" err="1" smtClean="0">
                <a:latin typeface="Arial" charset="0"/>
              </a:rPr>
              <a:t>acc</a:t>
            </a:r>
            <a:r>
              <a:rPr lang="de-DE" sz="3200" b="1" dirty="0" smtClean="0">
                <a:latin typeface="Arial" charset="0"/>
              </a:rPr>
              <a:t> </a:t>
            </a:r>
            <a:r>
              <a:rPr lang="de-DE" sz="3200" b="1" dirty="0" err="1" smtClean="0">
                <a:latin typeface="Arial" charset="0"/>
              </a:rPr>
              <a:t>distributions</a:t>
            </a:r>
            <a:r>
              <a:rPr lang="de-DE" sz="3200" b="1" dirty="0" smtClean="0">
                <a:latin typeface="Arial" charset="0"/>
              </a:rPr>
              <a:t>, extra high</a:t>
            </a:r>
            <a:endParaRPr lang="en-GB" sz="3200" b="1" dirty="0" smtClean="0">
              <a:latin typeface="Arial" charset="0"/>
            </a:endParaRPr>
          </a:p>
        </p:txBody>
      </p:sp>
      <p:sp>
        <p:nvSpPr>
          <p:cNvPr id="16387"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16388"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C241FCB8-5FA4-4D47-89B4-4F255CDAAAD9}" type="slidenum">
              <a:rPr lang="en-GB" sz="1400">
                <a:latin typeface="Arial" charset="0"/>
              </a:rPr>
              <a:pPr eaLnBrk="1" hangingPunct="1">
                <a:spcBef>
                  <a:spcPct val="50000"/>
                </a:spcBef>
              </a:pPr>
              <a:t>6</a:t>
            </a:fld>
            <a:endParaRPr lang="en-GB" sz="1400">
              <a:latin typeface="Arial" charset="0"/>
            </a:endParaRPr>
          </a:p>
        </p:txBody>
      </p:sp>
      <p:sp>
        <p:nvSpPr>
          <p:cNvPr id="16389"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6391"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9" name="Text Box 9"/>
          <p:cNvSpPr txBox="1">
            <a:spLocks noChangeArrowheads="1"/>
          </p:cNvSpPr>
          <p:nvPr/>
        </p:nvSpPr>
        <p:spPr bwMode="auto">
          <a:xfrm>
            <a:off x="5940425" y="6503988"/>
            <a:ext cx="1439863" cy="30797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algn="ctr" eaLnBrk="1" hangingPunct="1">
              <a:spcBef>
                <a:spcPct val="50000"/>
              </a:spcBef>
            </a:pPr>
            <a:r>
              <a:rPr lang="de-DE" sz="1400" dirty="0" err="1">
                <a:latin typeface="Arial" charset="0"/>
              </a:rPr>
              <a:t>Figure</a:t>
            </a:r>
            <a:r>
              <a:rPr lang="de-DE" sz="1400" dirty="0">
                <a:latin typeface="Arial" charset="0"/>
              </a:rPr>
              <a:t> </a:t>
            </a:r>
            <a:r>
              <a:rPr lang="de-DE" sz="1400" dirty="0" smtClean="0">
                <a:latin typeface="Arial" charset="0"/>
              </a:rPr>
              <a:t>4</a:t>
            </a:r>
            <a:endParaRPr lang="de-DE" sz="1400" dirty="0">
              <a:latin typeface="Arial" charset="0"/>
            </a:endParaRPr>
          </a:p>
        </p:txBody>
      </p:sp>
    </p:spTree>
    <p:extLst>
      <p:ext uri="{BB962C8B-B14F-4D97-AF65-F5344CB8AC3E}">
        <p14:creationId xmlns:p14="http://schemas.microsoft.com/office/powerpoint/2010/main" xmlns="" val="26145229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179388" y="203200"/>
            <a:ext cx="7705725" cy="762000"/>
          </a:xfrm>
        </p:spPr>
        <p:txBody>
          <a:bodyPr/>
          <a:lstStyle/>
          <a:p>
            <a:pPr eaLnBrk="1" hangingPunct="1"/>
            <a:r>
              <a:rPr lang="de-DE" sz="3200" b="1" dirty="0" err="1" smtClean="0">
                <a:latin typeface="Arial" charset="0"/>
              </a:rPr>
              <a:t>Observations</a:t>
            </a:r>
            <a:r>
              <a:rPr lang="de-DE" sz="3200" b="1" dirty="0" smtClean="0">
                <a:latin typeface="Arial" charset="0"/>
              </a:rPr>
              <a:t>, </a:t>
            </a:r>
            <a:r>
              <a:rPr lang="de-DE" sz="3200" b="1" dirty="0" err="1" smtClean="0">
                <a:latin typeface="Arial" charset="0"/>
              </a:rPr>
              <a:t>remarks</a:t>
            </a:r>
            <a:r>
              <a:rPr lang="de-DE" sz="3200" b="1" dirty="0" smtClean="0">
                <a:latin typeface="Arial" charset="0"/>
              </a:rPr>
              <a:t>, </a:t>
            </a:r>
            <a:r>
              <a:rPr lang="de-DE" sz="3200" b="1" dirty="0" err="1" smtClean="0">
                <a:latin typeface="Arial" charset="0"/>
              </a:rPr>
              <a:t>questions</a:t>
            </a:r>
            <a:endParaRPr lang="en-GB" sz="3200" b="1" dirty="0" smtClean="0">
              <a:latin typeface="Arial" charset="0"/>
            </a:endParaRPr>
          </a:p>
        </p:txBody>
      </p:sp>
      <p:sp>
        <p:nvSpPr>
          <p:cNvPr id="16387" name="Rectangle 3"/>
          <p:cNvSpPr>
            <a:spLocks noChangeArrowheads="1"/>
          </p:cNvSpPr>
          <p:nvPr/>
        </p:nvSpPr>
        <p:spPr bwMode="auto">
          <a:xfrm>
            <a:off x="4000500" y="3190875"/>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16388"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C241FCB8-5FA4-4D47-89B4-4F255CDAAAD9}" type="slidenum">
              <a:rPr lang="en-GB" sz="1400">
                <a:latin typeface="Arial" charset="0"/>
              </a:rPr>
              <a:pPr eaLnBrk="1" hangingPunct="1">
                <a:spcBef>
                  <a:spcPct val="50000"/>
                </a:spcBef>
              </a:pPr>
              <a:t>7</a:t>
            </a:fld>
            <a:endParaRPr lang="en-GB" sz="1400">
              <a:latin typeface="Arial" charset="0"/>
            </a:endParaRPr>
          </a:p>
        </p:txBody>
      </p:sp>
      <p:sp>
        <p:nvSpPr>
          <p:cNvPr id="16389"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95591" name="Rectangle 7"/>
          <p:cNvSpPr>
            <a:spLocks noChangeArrowheads="1"/>
          </p:cNvSpPr>
          <p:nvPr/>
        </p:nvSpPr>
        <p:spPr bwMode="auto">
          <a:xfrm>
            <a:off x="395288" y="1124744"/>
            <a:ext cx="8353425" cy="51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55600" indent="-355600">
              <a:spcBef>
                <a:spcPct val="20000"/>
              </a:spcBef>
              <a:spcAft>
                <a:spcPct val="20000"/>
              </a:spcAft>
              <a:buFontTx/>
              <a:buChar char="•"/>
            </a:pPr>
            <a:r>
              <a:rPr lang="en-GB" sz="2100" b="1" dirty="0" smtClean="0">
                <a:solidFill>
                  <a:srgbClr val="000099"/>
                </a:solidFill>
                <a:latin typeface="Arial" charset="0"/>
              </a:rPr>
              <a:t>Only 30% of the operation time or even less is related to positive accelerations.</a:t>
            </a:r>
          </a:p>
          <a:p>
            <a:pPr marL="355600" indent="-355600">
              <a:spcBef>
                <a:spcPct val="20000"/>
              </a:spcBef>
              <a:spcAft>
                <a:spcPct val="20000"/>
              </a:spcAft>
              <a:buFontTx/>
              <a:buChar char="•"/>
            </a:pPr>
            <a:r>
              <a:rPr lang="en-GB" sz="2100" b="1" dirty="0" smtClean="0">
                <a:solidFill>
                  <a:srgbClr val="000099"/>
                </a:solidFill>
                <a:latin typeface="Arial" charset="0"/>
              </a:rPr>
              <a:t>Where is the justification to include the idling phases in the distributions and the least square calculation? </a:t>
            </a:r>
            <a:endParaRPr lang="en-GB" sz="2100" b="1" dirty="0">
              <a:solidFill>
                <a:srgbClr val="000099"/>
              </a:solidFill>
              <a:latin typeface="Arial" charset="0"/>
            </a:endParaRPr>
          </a:p>
          <a:p>
            <a:pPr marL="355600" indent="-355600">
              <a:spcBef>
                <a:spcPct val="20000"/>
              </a:spcBef>
              <a:spcAft>
                <a:spcPct val="20000"/>
              </a:spcAft>
              <a:buFontTx/>
              <a:buChar char="•"/>
            </a:pPr>
            <a:r>
              <a:rPr lang="en-GB" sz="2100" b="1" dirty="0" smtClean="0">
                <a:solidFill>
                  <a:srgbClr val="000099"/>
                </a:solidFill>
                <a:latin typeface="Arial" charset="0"/>
              </a:rPr>
              <a:t>The WLTC rev2 distributions for the low and the medium speed parts show lower dynamics in the positive acceleration sections than the database distributions.</a:t>
            </a:r>
          </a:p>
          <a:p>
            <a:pPr marL="355600" indent="-355600">
              <a:spcBef>
                <a:spcPct val="20000"/>
              </a:spcBef>
              <a:spcAft>
                <a:spcPct val="20000"/>
              </a:spcAft>
              <a:buFontTx/>
              <a:buChar char="•"/>
            </a:pPr>
            <a:r>
              <a:rPr lang="en-GB" sz="2100" b="1" dirty="0" smtClean="0">
                <a:solidFill>
                  <a:srgbClr val="000099"/>
                </a:solidFill>
                <a:latin typeface="Arial" charset="0"/>
              </a:rPr>
              <a:t>For the high and extra high speed parts it is the opposite, but less pronounced.</a:t>
            </a:r>
          </a:p>
          <a:p>
            <a:pPr marL="355600" indent="-355600">
              <a:spcBef>
                <a:spcPct val="20000"/>
              </a:spcBef>
              <a:spcAft>
                <a:spcPct val="20000"/>
              </a:spcAft>
              <a:buFontTx/>
              <a:buChar char="•"/>
            </a:pPr>
            <a:r>
              <a:rPr lang="en-GB" sz="2100" b="1" dirty="0" smtClean="0">
                <a:solidFill>
                  <a:srgbClr val="000099"/>
                </a:solidFill>
                <a:latin typeface="Arial" charset="0"/>
              </a:rPr>
              <a:t>Deviations to lower dynamics have the same influence on the least square sum as deviations of the same order to higher dynamics. </a:t>
            </a:r>
          </a:p>
          <a:p>
            <a:pPr marL="355600" indent="-355600">
              <a:spcBef>
                <a:spcPct val="20000"/>
              </a:spcBef>
              <a:spcAft>
                <a:spcPct val="20000"/>
              </a:spcAft>
              <a:buFontTx/>
              <a:buChar char="•"/>
            </a:pPr>
            <a:r>
              <a:rPr lang="en-GB" sz="2100" b="1" dirty="0" smtClean="0">
                <a:solidFill>
                  <a:srgbClr val="000099"/>
                </a:solidFill>
                <a:latin typeface="Arial" charset="0"/>
              </a:rPr>
              <a:t>This led to the differences shown in the comparison.</a:t>
            </a:r>
          </a:p>
          <a:p>
            <a:pPr marL="355600" indent="-355600">
              <a:spcBef>
                <a:spcPct val="20000"/>
              </a:spcBef>
              <a:spcAft>
                <a:spcPct val="20000"/>
              </a:spcAft>
              <a:buFontTx/>
              <a:buChar char="•"/>
            </a:pPr>
            <a:endParaRPr lang="en-GB" sz="2100" b="1" dirty="0" smtClean="0">
              <a:solidFill>
                <a:srgbClr val="000099"/>
              </a:solidFill>
              <a:latin typeface="Arial" charset="0"/>
            </a:endParaRPr>
          </a:p>
        </p:txBody>
      </p:sp>
      <p:sp>
        <p:nvSpPr>
          <p:cNvPr id="16392"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Tree>
    <p:extLst>
      <p:ext uri="{BB962C8B-B14F-4D97-AF65-F5344CB8AC3E}">
        <p14:creationId xmlns:p14="http://schemas.microsoft.com/office/powerpoint/2010/main" xmlns="" val="3456893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5591">
                                            <p:txEl>
                                              <p:pRg st="2" end="2"/>
                                            </p:txEl>
                                          </p:spTgt>
                                        </p:tgtEl>
                                        <p:attrNameLst>
                                          <p:attrName>style.visibility</p:attrName>
                                        </p:attrNameLst>
                                      </p:cBhvr>
                                      <p:to>
                                        <p:strVal val="visible"/>
                                      </p:to>
                                    </p:set>
                                    <p:anim calcmode="lin" valueType="num">
                                      <p:cBhvr additive="base">
                                        <p:cTn id="19" dur="500" fill="hold"/>
                                        <p:tgtEl>
                                          <p:spTgt spid="1955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559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5591">
                                            <p:txEl>
                                              <p:pRg st="3" end="3"/>
                                            </p:txEl>
                                          </p:spTgt>
                                        </p:tgtEl>
                                        <p:attrNameLst>
                                          <p:attrName>style.visibility</p:attrName>
                                        </p:attrNameLst>
                                      </p:cBhvr>
                                      <p:to>
                                        <p:strVal val="visible"/>
                                      </p:to>
                                    </p:set>
                                    <p:anim calcmode="lin" valueType="num">
                                      <p:cBhvr additive="base">
                                        <p:cTn id="25" dur="500" fill="hold"/>
                                        <p:tgtEl>
                                          <p:spTgt spid="19559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9559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95591">
                                            <p:txEl>
                                              <p:pRg st="4" end="4"/>
                                            </p:txEl>
                                          </p:spTgt>
                                        </p:tgtEl>
                                        <p:attrNameLst>
                                          <p:attrName>style.visibility</p:attrName>
                                        </p:attrNameLst>
                                      </p:cBhvr>
                                      <p:to>
                                        <p:strVal val="visible"/>
                                      </p:to>
                                    </p:set>
                                    <p:anim calcmode="lin" valueType="num">
                                      <p:cBhvr additive="base">
                                        <p:cTn id="31" dur="500" fill="hold"/>
                                        <p:tgtEl>
                                          <p:spTgt spid="195591">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9559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95591">
                                            <p:txEl>
                                              <p:pRg st="5" end="5"/>
                                            </p:txEl>
                                          </p:spTgt>
                                        </p:tgtEl>
                                        <p:attrNameLst>
                                          <p:attrName>style.visibility</p:attrName>
                                        </p:attrNameLst>
                                      </p:cBhvr>
                                      <p:to>
                                        <p:strVal val="visible"/>
                                      </p:to>
                                    </p:set>
                                    <p:anim calcmode="lin" valueType="num">
                                      <p:cBhvr additive="base">
                                        <p:cTn id="37" dur="500" fill="hold"/>
                                        <p:tgtEl>
                                          <p:spTgt spid="195591">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95591">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179388" y="203200"/>
            <a:ext cx="7705725" cy="762000"/>
          </a:xfrm>
        </p:spPr>
        <p:txBody>
          <a:bodyPr/>
          <a:lstStyle/>
          <a:p>
            <a:pPr eaLnBrk="1" hangingPunct="1"/>
            <a:r>
              <a:rPr lang="de-DE" sz="3200" b="1" dirty="0" err="1" smtClean="0">
                <a:latin typeface="Arial" charset="0"/>
              </a:rPr>
              <a:t>Observations</a:t>
            </a:r>
            <a:r>
              <a:rPr lang="de-DE" sz="3200" b="1" dirty="0" smtClean="0">
                <a:latin typeface="Arial" charset="0"/>
              </a:rPr>
              <a:t>, </a:t>
            </a:r>
            <a:r>
              <a:rPr lang="de-DE" sz="3200" b="1" dirty="0" err="1" smtClean="0">
                <a:latin typeface="Arial" charset="0"/>
              </a:rPr>
              <a:t>remarks</a:t>
            </a:r>
            <a:r>
              <a:rPr lang="de-DE" sz="3200" b="1" dirty="0" smtClean="0">
                <a:latin typeface="Arial" charset="0"/>
              </a:rPr>
              <a:t>, </a:t>
            </a:r>
            <a:r>
              <a:rPr lang="de-DE" sz="3200" b="1" dirty="0" err="1" smtClean="0">
                <a:latin typeface="Arial" charset="0"/>
              </a:rPr>
              <a:t>questions</a:t>
            </a:r>
            <a:endParaRPr lang="en-GB" sz="3200" b="1" dirty="0" smtClean="0">
              <a:latin typeface="Arial" charset="0"/>
            </a:endParaRPr>
          </a:p>
        </p:txBody>
      </p:sp>
      <p:sp>
        <p:nvSpPr>
          <p:cNvPr id="16388"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C241FCB8-5FA4-4D47-89B4-4F255CDAAAD9}" type="slidenum">
              <a:rPr lang="en-GB" sz="1400">
                <a:latin typeface="Arial" charset="0"/>
              </a:rPr>
              <a:pPr eaLnBrk="1" hangingPunct="1">
                <a:spcBef>
                  <a:spcPct val="50000"/>
                </a:spcBef>
              </a:pPr>
              <a:t>8</a:t>
            </a:fld>
            <a:endParaRPr lang="en-GB" sz="1400">
              <a:latin typeface="Arial" charset="0"/>
            </a:endParaRPr>
          </a:p>
        </p:txBody>
      </p:sp>
      <p:sp>
        <p:nvSpPr>
          <p:cNvPr id="16389"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95591" name="Rectangle 7"/>
          <p:cNvSpPr>
            <a:spLocks noChangeArrowheads="1"/>
          </p:cNvSpPr>
          <p:nvPr/>
        </p:nvSpPr>
        <p:spPr bwMode="auto">
          <a:xfrm>
            <a:off x="395288" y="1124744"/>
            <a:ext cx="8353425" cy="51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55600" indent="-355600">
              <a:spcBef>
                <a:spcPct val="20000"/>
              </a:spcBef>
              <a:spcAft>
                <a:spcPct val="20000"/>
              </a:spcAft>
              <a:buFontTx/>
              <a:buChar char="•"/>
            </a:pPr>
            <a:r>
              <a:rPr lang="en-GB" sz="2100" b="1" dirty="0" smtClean="0">
                <a:solidFill>
                  <a:srgbClr val="000099"/>
                </a:solidFill>
                <a:latin typeface="Arial" charset="0"/>
              </a:rPr>
              <a:t>This situation is unsatisfactory, especially because the acceleration phases determine the major parts of the CO2 and </a:t>
            </a:r>
            <a:r>
              <a:rPr lang="en-GB" sz="2100" b="1" dirty="0" err="1" smtClean="0">
                <a:solidFill>
                  <a:srgbClr val="000099"/>
                </a:solidFill>
                <a:latin typeface="Arial" charset="0"/>
              </a:rPr>
              <a:t>NOx</a:t>
            </a:r>
            <a:r>
              <a:rPr lang="en-GB" sz="2100" b="1" dirty="0" smtClean="0">
                <a:solidFill>
                  <a:srgbClr val="000099"/>
                </a:solidFill>
                <a:latin typeface="Arial" charset="0"/>
              </a:rPr>
              <a:t> emissions in real traffic.</a:t>
            </a:r>
          </a:p>
          <a:p>
            <a:pPr marL="355600" indent="-355600">
              <a:spcBef>
                <a:spcPct val="20000"/>
              </a:spcBef>
              <a:spcAft>
                <a:spcPct val="20000"/>
              </a:spcAft>
              <a:buFontTx/>
              <a:buChar char="•"/>
            </a:pPr>
            <a:r>
              <a:rPr lang="en-GB" sz="2100" b="1" dirty="0" smtClean="0">
                <a:solidFill>
                  <a:srgbClr val="000099"/>
                </a:solidFill>
                <a:latin typeface="Arial" charset="0"/>
              </a:rPr>
              <a:t>Figure 5 shows results of PEMS measurements performed with 3 different EURO 4 Diesel vehicles in Stuttgart within a project sponsored by LUBW.</a:t>
            </a:r>
            <a:endParaRPr lang="en-GB" sz="2100" b="1" dirty="0">
              <a:solidFill>
                <a:srgbClr val="000099"/>
              </a:solidFill>
              <a:latin typeface="Arial" charset="0"/>
            </a:endParaRPr>
          </a:p>
          <a:p>
            <a:pPr marL="355600" indent="-355600">
              <a:spcBef>
                <a:spcPct val="20000"/>
              </a:spcBef>
              <a:spcAft>
                <a:spcPct val="20000"/>
              </a:spcAft>
              <a:buFontTx/>
              <a:buChar char="•"/>
            </a:pPr>
            <a:r>
              <a:rPr lang="en-GB" sz="2100" b="1" dirty="0" smtClean="0">
                <a:solidFill>
                  <a:srgbClr val="000099"/>
                </a:solidFill>
                <a:latin typeface="Arial" charset="0"/>
              </a:rPr>
              <a:t>The routes driven were related to the low speed part. The idling and deceleration phases determine about 10% of CO2 and </a:t>
            </a:r>
            <a:r>
              <a:rPr lang="en-GB" sz="2100" b="1" dirty="0" err="1" smtClean="0">
                <a:solidFill>
                  <a:srgbClr val="000099"/>
                </a:solidFill>
                <a:latin typeface="Arial" charset="0"/>
              </a:rPr>
              <a:t>NOx</a:t>
            </a:r>
            <a:r>
              <a:rPr lang="en-GB" sz="2100" b="1" dirty="0" smtClean="0">
                <a:solidFill>
                  <a:srgbClr val="000099"/>
                </a:solidFill>
                <a:latin typeface="Arial" charset="0"/>
              </a:rPr>
              <a:t> emissions each, the by far most important phase is the acceleration phase.</a:t>
            </a:r>
          </a:p>
          <a:p>
            <a:pPr marL="355600" indent="-355600">
              <a:spcBef>
                <a:spcPct val="20000"/>
              </a:spcBef>
              <a:spcAft>
                <a:spcPct val="20000"/>
              </a:spcAft>
              <a:buFontTx/>
              <a:buChar char="•"/>
            </a:pPr>
            <a:r>
              <a:rPr lang="en-GB" sz="2100" b="1" dirty="0" smtClean="0">
                <a:solidFill>
                  <a:srgbClr val="000099"/>
                </a:solidFill>
                <a:latin typeface="Arial" charset="0"/>
              </a:rPr>
              <a:t>In this context, the situation will not be improved enough, if the idling phases are disregarded for the analysis (see figures 6 and 7).</a:t>
            </a:r>
          </a:p>
          <a:p>
            <a:pPr marL="355600" indent="-355600">
              <a:spcBef>
                <a:spcPct val="20000"/>
              </a:spcBef>
              <a:spcAft>
                <a:spcPct val="20000"/>
              </a:spcAft>
              <a:buFontTx/>
              <a:buChar char="•"/>
            </a:pPr>
            <a:endParaRPr lang="en-GB" sz="2100" b="1" dirty="0" smtClean="0">
              <a:solidFill>
                <a:srgbClr val="000099"/>
              </a:solidFill>
              <a:latin typeface="Arial" charset="0"/>
            </a:endParaRPr>
          </a:p>
        </p:txBody>
      </p:sp>
      <p:sp>
        <p:nvSpPr>
          <p:cNvPr id="16391"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16392" name="Rectangle 9"/>
          <p:cNvSpPr>
            <a:spLocks noChangeArrowheads="1"/>
          </p:cNvSpPr>
          <p:nvPr/>
        </p:nvSpPr>
        <p:spPr bwMode="auto">
          <a:xfrm>
            <a:off x="3938588" y="3057525"/>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Tree>
    <p:extLst>
      <p:ext uri="{BB962C8B-B14F-4D97-AF65-F5344CB8AC3E}">
        <p14:creationId xmlns:p14="http://schemas.microsoft.com/office/powerpoint/2010/main" xmlns="" val="3257046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5591">
                                            <p:txEl>
                                              <p:pRg st="0" end="0"/>
                                            </p:txEl>
                                          </p:spTgt>
                                        </p:tgtEl>
                                        <p:attrNameLst>
                                          <p:attrName>style.visibility</p:attrName>
                                        </p:attrNameLst>
                                      </p:cBhvr>
                                      <p:to>
                                        <p:strVal val="visible"/>
                                      </p:to>
                                    </p:set>
                                    <p:anim calcmode="lin" valueType="num">
                                      <p:cBhvr additive="base">
                                        <p:cTn id="7" dur="500" fill="hold"/>
                                        <p:tgtEl>
                                          <p:spTgt spid="19559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55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5591">
                                            <p:txEl>
                                              <p:pRg st="1" end="1"/>
                                            </p:txEl>
                                          </p:spTgt>
                                        </p:tgtEl>
                                        <p:attrNameLst>
                                          <p:attrName>style.visibility</p:attrName>
                                        </p:attrNameLst>
                                      </p:cBhvr>
                                      <p:to>
                                        <p:strVal val="visible"/>
                                      </p:to>
                                    </p:set>
                                    <p:anim calcmode="lin" valueType="num">
                                      <p:cBhvr additive="base">
                                        <p:cTn id="13" dur="500" fill="hold"/>
                                        <p:tgtEl>
                                          <p:spTgt spid="19559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55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5591">
                                            <p:txEl>
                                              <p:pRg st="2" end="2"/>
                                            </p:txEl>
                                          </p:spTgt>
                                        </p:tgtEl>
                                        <p:attrNameLst>
                                          <p:attrName>style.visibility</p:attrName>
                                        </p:attrNameLst>
                                      </p:cBhvr>
                                      <p:to>
                                        <p:strVal val="visible"/>
                                      </p:to>
                                    </p:set>
                                    <p:anim calcmode="lin" valueType="num">
                                      <p:cBhvr additive="base">
                                        <p:cTn id="19" dur="500" fill="hold"/>
                                        <p:tgtEl>
                                          <p:spTgt spid="195591">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559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5591">
                                            <p:txEl>
                                              <p:pRg st="3" end="3"/>
                                            </p:txEl>
                                          </p:spTgt>
                                        </p:tgtEl>
                                        <p:attrNameLst>
                                          <p:attrName>style.visibility</p:attrName>
                                        </p:attrNameLst>
                                      </p:cBhvr>
                                      <p:to>
                                        <p:strVal val="visible"/>
                                      </p:to>
                                    </p:set>
                                    <p:anim calcmode="lin" valueType="num">
                                      <p:cBhvr additive="base">
                                        <p:cTn id="25" dur="500" fill="hold"/>
                                        <p:tgtEl>
                                          <p:spTgt spid="195591">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9559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1"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95537" y="1160851"/>
            <a:ext cx="8337893" cy="53923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6386" name="Rectangle 2"/>
          <p:cNvSpPr>
            <a:spLocks noGrp="1" noChangeArrowheads="1"/>
          </p:cNvSpPr>
          <p:nvPr>
            <p:ph type="title" idx="4294967295"/>
          </p:nvPr>
        </p:nvSpPr>
        <p:spPr>
          <a:xfrm>
            <a:off x="179388" y="203200"/>
            <a:ext cx="7705725" cy="762000"/>
          </a:xfrm>
        </p:spPr>
        <p:txBody>
          <a:bodyPr/>
          <a:lstStyle/>
          <a:p>
            <a:pPr eaLnBrk="1" hangingPunct="1"/>
            <a:r>
              <a:rPr lang="de-DE" sz="3200" b="1" dirty="0" smtClean="0">
                <a:latin typeface="Arial" charset="0"/>
              </a:rPr>
              <a:t>PEMS </a:t>
            </a:r>
            <a:r>
              <a:rPr lang="de-DE" sz="3200" b="1" dirty="0" err="1" smtClean="0">
                <a:latin typeface="Arial" charset="0"/>
              </a:rPr>
              <a:t>measurement</a:t>
            </a:r>
            <a:r>
              <a:rPr lang="de-DE" sz="3200" b="1" dirty="0" smtClean="0">
                <a:latin typeface="Arial" charset="0"/>
              </a:rPr>
              <a:t> </a:t>
            </a:r>
            <a:r>
              <a:rPr lang="de-DE" sz="3200" b="1" dirty="0" err="1" smtClean="0">
                <a:latin typeface="Arial" charset="0"/>
              </a:rPr>
              <a:t>results</a:t>
            </a:r>
            <a:r>
              <a:rPr lang="de-DE" sz="3200" b="1" dirty="0" smtClean="0">
                <a:latin typeface="Arial" charset="0"/>
              </a:rPr>
              <a:t> in real </a:t>
            </a:r>
            <a:r>
              <a:rPr lang="de-DE" sz="3200" b="1" dirty="0" err="1" smtClean="0">
                <a:latin typeface="Arial" charset="0"/>
              </a:rPr>
              <a:t>traffic</a:t>
            </a:r>
            <a:endParaRPr lang="en-GB" sz="3200" b="1" dirty="0" smtClean="0">
              <a:latin typeface="Arial" charset="0"/>
            </a:endParaRPr>
          </a:p>
        </p:txBody>
      </p:sp>
      <p:sp>
        <p:nvSpPr>
          <p:cNvPr id="16388" name="Text Box 4"/>
          <p:cNvSpPr txBox="1">
            <a:spLocks noChangeArrowheads="1"/>
          </p:cNvSpPr>
          <p:nvPr/>
        </p:nvSpPr>
        <p:spPr bwMode="auto">
          <a:xfrm>
            <a:off x="8458200" y="6553200"/>
            <a:ext cx="3810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fld id="{C241FCB8-5FA4-4D47-89B4-4F255CDAAAD9}" type="slidenum">
              <a:rPr lang="en-GB" sz="1400">
                <a:latin typeface="Arial" charset="0"/>
              </a:rPr>
              <a:pPr eaLnBrk="1" hangingPunct="1">
                <a:spcBef>
                  <a:spcPct val="50000"/>
                </a:spcBef>
              </a:pPr>
              <a:t>9</a:t>
            </a:fld>
            <a:endParaRPr lang="en-GB" sz="1400">
              <a:latin typeface="Arial" charset="0"/>
            </a:endParaRPr>
          </a:p>
        </p:txBody>
      </p:sp>
      <p:sp>
        <p:nvSpPr>
          <p:cNvPr id="16389" name="Rectangle 6"/>
          <p:cNvSpPr>
            <a:spLocks noChangeArrowheads="1"/>
          </p:cNvSpPr>
          <p:nvPr/>
        </p:nvSpPr>
        <p:spPr bwMode="auto">
          <a:xfrm>
            <a:off x="1295400" y="4953000"/>
            <a:ext cx="6705600" cy="1447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a:endParaRPr lang="de-DE" sz="1800" b="1">
              <a:solidFill>
                <a:srgbClr val="009900"/>
              </a:solidFill>
              <a:latin typeface="Arial" charset="0"/>
            </a:endParaRPr>
          </a:p>
        </p:txBody>
      </p:sp>
      <p:sp>
        <p:nvSpPr>
          <p:cNvPr id="16391" name="Rectangle 8"/>
          <p:cNvSpPr>
            <a:spLocks noChangeArrowheads="1"/>
          </p:cNvSpPr>
          <p:nvPr/>
        </p:nvSpPr>
        <p:spPr bwMode="auto">
          <a:xfrm>
            <a:off x="4133850" y="3214688"/>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de-DE"/>
          </a:p>
        </p:txBody>
      </p:sp>
      <p:sp>
        <p:nvSpPr>
          <p:cNvPr id="9" name="Text Box 9"/>
          <p:cNvSpPr txBox="1">
            <a:spLocks noChangeArrowheads="1"/>
          </p:cNvSpPr>
          <p:nvPr/>
        </p:nvSpPr>
        <p:spPr bwMode="auto">
          <a:xfrm>
            <a:off x="5940425" y="6503988"/>
            <a:ext cx="1439863" cy="307975"/>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algn="ctr" eaLnBrk="1" hangingPunct="1">
              <a:spcBef>
                <a:spcPct val="50000"/>
              </a:spcBef>
            </a:pPr>
            <a:r>
              <a:rPr lang="de-DE" sz="1400" dirty="0" err="1">
                <a:latin typeface="Arial" charset="0"/>
              </a:rPr>
              <a:t>Figure</a:t>
            </a:r>
            <a:r>
              <a:rPr lang="de-DE" sz="1400" dirty="0">
                <a:latin typeface="Arial" charset="0"/>
              </a:rPr>
              <a:t> </a:t>
            </a:r>
            <a:r>
              <a:rPr lang="de-DE" sz="1400" dirty="0" smtClean="0">
                <a:latin typeface="Arial" charset="0"/>
              </a:rPr>
              <a:t>5</a:t>
            </a:r>
            <a:endParaRPr lang="de-DE" sz="1400" dirty="0">
              <a:latin typeface="Arial" charset="0"/>
            </a:endParaRPr>
          </a:p>
        </p:txBody>
      </p:sp>
    </p:spTree>
    <p:extLst>
      <p:ext uri="{BB962C8B-B14F-4D97-AF65-F5344CB8AC3E}">
        <p14:creationId xmlns:p14="http://schemas.microsoft.com/office/powerpoint/2010/main" xmlns="" val="130521576"/>
      </p:ext>
    </p:extLst>
  </p:cSld>
  <p:clrMapOvr>
    <a:masterClrMapping/>
  </p:clrMapOvr>
  <p:timing>
    <p:tnLst>
      <p:par>
        <p:cTn id="1" dur="indefinite" restart="never" nodeType="tmRoot"/>
      </p:par>
    </p:tnLst>
  </p:timing>
</p:sld>
</file>

<file path=ppt/theme/theme1.xml><?xml version="1.0" encoding="utf-8"?>
<a:theme xmlns:a="http://schemas.openxmlformats.org/drawingml/2006/main" name="TÜV1">
  <a:themeElements>
    <a:clrScheme name="TÜV1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ÜV1">
      <a:majorFont>
        <a:latin typeface="Times New Roman"/>
        <a:ea typeface=""/>
        <a:cs typeface=""/>
      </a:majorFont>
      <a:minorFont>
        <a:latin typeface="Times New Roman"/>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ÜV1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ÜV1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ÜV1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ÜV1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ÜV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ÜV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ÜV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C:\WINDOWS\Anwendungsdaten\Microsoft\Vorlagen\TÜV1.pot</Template>
  <TotalTime>0</TotalTime>
  <Words>1363</Words>
  <Application>Microsoft Office PowerPoint</Application>
  <PresentationFormat>画面に合わせる (4:3)</PresentationFormat>
  <Paragraphs>144</Paragraphs>
  <Slides>33</Slides>
  <Notes>0</Notes>
  <HiddenSlides>0</HiddenSlides>
  <MMClips>0</MMClips>
  <ScaleCrop>false</ScaleCrop>
  <HeadingPairs>
    <vt:vector size="4" baseType="variant">
      <vt:variant>
        <vt:lpstr>テーマ</vt:lpstr>
      </vt:variant>
      <vt:variant>
        <vt:i4>1</vt:i4>
      </vt:variant>
      <vt:variant>
        <vt:lpstr>スライド タイトル</vt:lpstr>
      </vt:variant>
      <vt:variant>
        <vt:i4>33</vt:i4>
      </vt:variant>
    </vt:vector>
  </HeadingPairs>
  <TitlesOfParts>
    <vt:vector size="34" baseType="lpstr">
      <vt:lpstr>TÜV1</vt:lpstr>
      <vt:lpstr>   </vt:lpstr>
      <vt:lpstr>Overview</vt:lpstr>
      <vt:lpstr>Comparison of acc distributions, low</vt:lpstr>
      <vt:lpstr>Comparison of acc distributions, medium</vt:lpstr>
      <vt:lpstr>Comparison of acc distributions, high</vt:lpstr>
      <vt:lpstr>Comparison of acc distributions, extra high</vt:lpstr>
      <vt:lpstr>Observations, remarks, questions</vt:lpstr>
      <vt:lpstr>Observations, remarks, questions</vt:lpstr>
      <vt:lpstr>PEMS measurement results in real traffic</vt:lpstr>
      <vt:lpstr>Comparison of acc distributions, low</vt:lpstr>
      <vt:lpstr>Comparison of acc distributions, medium</vt:lpstr>
      <vt:lpstr>Comparison of acc distributions, medium</vt:lpstr>
      <vt:lpstr>Observations, remarks, questions</vt:lpstr>
      <vt:lpstr>Comparison of acc distributions, low</vt:lpstr>
      <vt:lpstr>Comparison of acc distributions, medium</vt:lpstr>
      <vt:lpstr>Comparison of acc distributions, high and extra high</vt:lpstr>
      <vt:lpstr>Further analysis</vt:lpstr>
      <vt:lpstr>Comparison between regions, low</vt:lpstr>
      <vt:lpstr>Comparison between regions, medium</vt:lpstr>
      <vt:lpstr>Comparison between regions, high</vt:lpstr>
      <vt:lpstr>Comparison between regions, extra high</vt:lpstr>
      <vt:lpstr>Observations, remarks, questions</vt:lpstr>
      <vt:lpstr>Application of a modified approach</vt:lpstr>
      <vt:lpstr>Comparison for pos. acc, low</vt:lpstr>
      <vt:lpstr>Comparison for pos. acc, medium</vt:lpstr>
      <vt:lpstr>Comparison for pos. acc, high</vt:lpstr>
      <vt:lpstr>Comparison for pos. acc, extra high</vt:lpstr>
      <vt:lpstr>Application of a modified approach</vt:lpstr>
      <vt:lpstr>Conclusions, recommendations</vt:lpstr>
      <vt:lpstr>Conclusions, recommendations</vt:lpstr>
      <vt:lpstr>Annex A, Key cycle parameter</vt:lpstr>
      <vt:lpstr>Comparison of key cycle parameter</vt:lpstr>
      <vt:lpstr>Comparison of key cycle parameter</vt:lpstr>
    </vt:vector>
  </TitlesOfParts>
  <Company>FiGE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Lärmkongress 2000</dc:title>
  <dc:creator>H. Steven</dc:creator>
  <cp:lastModifiedBy>ishii</cp:lastModifiedBy>
  <cp:revision>504</cp:revision>
  <dcterms:created xsi:type="dcterms:W3CDTF">2000-09-19T12:38:45Z</dcterms:created>
  <dcterms:modified xsi:type="dcterms:W3CDTF">2011-10-14T09:04:50Z</dcterms:modified>
</cp:coreProperties>
</file>